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58" r:id="rId4"/>
    <p:sldId id="259" r:id="rId5"/>
    <p:sldId id="260"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54" autoAdjust="0"/>
  </p:normalViewPr>
  <p:slideViewPr>
    <p:cSldViewPr snapToGrid="0">
      <p:cViewPr>
        <p:scale>
          <a:sx n="100" d="100"/>
          <a:sy n="100" d="100"/>
        </p:scale>
        <p:origin x="1134"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5"/>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B1AA2-6916-4F99-B240-437E1F795BB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948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B1AA2-6916-4F99-B240-437E1F795BB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332239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B1AA2-6916-4F99-B240-437E1F795BB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274282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B1AA2-6916-4F99-B240-437E1F795BB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139842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50"/>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BB1AA2-6916-4F99-B240-437E1F795BB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183859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B1AA2-6916-4F99-B240-437E1F795BBE}"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151810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2"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2" y="4453469"/>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4" y="4453469"/>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B1AA2-6916-4F99-B240-437E1F795BBE}"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357154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B1AA2-6916-4F99-B240-437E1F795BBE}"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356408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B1AA2-6916-4F99-B240-437E1F795BBE}"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299727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4"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8BB1AA2-6916-4F99-B240-437E1F795BBE}"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188295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4"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8BB1AA2-6916-4F99-B240-437E1F795BBE}"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3F4EB-5546-48CD-9081-BC9B470BDE1B}" type="slidenum">
              <a:rPr lang="en-US" smtClean="0"/>
              <a:t>‹#›</a:t>
            </a:fld>
            <a:endParaRPr lang="en-US"/>
          </a:p>
        </p:txBody>
      </p:sp>
    </p:spTree>
    <p:extLst>
      <p:ext uri="{BB962C8B-B14F-4D97-AF65-F5344CB8AC3E}">
        <p14:creationId xmlns:p14="http://schemas.microsoft.com/office/powerpoint/2010/main" val="292581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3"/>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38BB1AA2-6916-4F99-B240-437E1F795BBE}" type="datetimeFigureOut">
              <a:rPr lang="en-US" smtClean="0"/>
              <a:t>3/4/2019</a:t>
            </a:fld>
            <a:endParaRPr lang="en-US"/>
          </a:p>
        </p:txBody>
      </p:sp>
      <p:sp>
        <p:nvSpPr>
          <p:cNvPr id="5" name="Footer Placeholder 4"/>
          <p:cNvSpPr>
            <a:spLocks noGrp="1"/>
          </p:cNvSpPr>
          <p:nvPr>
            <p:ph type="ftr" sz="quarter" idx="3"/>
          </p:nvPr>
        </p:nvSpPr>
        <p:spPr>
          <a:xfrm>
            <a:off x="2271713" y="11300183"/>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3"/>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AE53F4EB-5546-48CD-9081-BC9B470BDE1B}" type="slidenum">
              <a:rPr lang="en-US" smtClean="0"/>
              <a:t>‹#›</a:t>
            </a:fld>
            <a:endParaRPr lang="en-US"/>
          </a:p>
        </p:txBody>
      </p:sp>
    </p:spTree>
    <p:extLst>
      <p:ext uri="{BB962C8B-B14F-4D97-AF65-F5344CB8AC3E}">
        <p14:creationId xmlns:p14="http://schemas.microsoft.com/office/powerpoint/2010/main" val="511394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BB4DD5-8190-4569-828C-1F7D518E02DB}"/>
              </a:ext>
            </a:extLst>
          </p:cNvPr>
          <p:cNvSpPr>
            <a:spLocks noGrp="1"/>
          </p:cNvSpPr>
          <p:nvPr>
            <p:ph idx="1"/>
          </p:nvPr>
        </p:nvSpPr>
        <p:spPr>
          <a:xfrm>
            <a:off x="546884" y="787659"/>
            <a:ext cx="5733345" cy="11243920"/>
          </a:xfrm>
        </p:spPr>
        <p:txBody>
          <a:bodyPr>
            <a:normAutofit/>
          </a:bodyPr>
          <a:lstStyle/>
          <a:p>
            <a:pPr marL="0" indent="0" algn="just">
              <a:spcBef>
                <a:spcPts val="533"/>
              </a:spcBef>
              <a:buNone/>
            </a:pPr>
            <a:r>
              <a:rPr lang="en-US" sz="1200" b="1" dirty="0"/>
              <a:t>Mean Value (M)</a:t>
            </a:r>
          </a:p>
          <a:p>
            <a:pPr marL="0" indent="0" algn="just">
              <a:buNone/>
            </a:pPr>
            <a:r>
              <a:rPr lang="en-US" sz="1100" dirty="0"/>
              <a:t> The mean is the average of the numbers. In other words it is the sum divided by the count.</a:t>
            </a:r>
          </a:p>
          <a:p>
            <a:pPr marL="0" indent="0" algn="just">
              <a:buNone/>
            </a:pPr>
            <a:r>
              <a:rPr lang="en-US" sz="1100" dirty="0"/>
              <a:t> Example:- </a:t>
            </a:r>
          </a:p>
          <a:p>
            <a:pPr marL="0" indent="0" algn="just">
              <a:buNone/>
            </a:pPr>
            <a:r>
              <a:rPr lang="en-US" sz="1100" dirty="0"/>
              <a:t> 1.)Add the numbers: 4+6+2 = 12</a:t>
            </a:r>
          </a:p>
          <a:p>
            <a:pPr marL="0" indent="0" algn="just">
              <a:buNone/>
            </a:pPr>
            <a:r>
              <a:rPr lang="en-US" sz="1100" dirty="0"/>
              <a:t>     Count: 3</a:t>
            </a:r>
          </a:p>
          <a:p>
            <a:pPr marL="0" indent="0" algn="just">
              <a:buNone/>
            </a:pPr>
            <a:r>
              <a:rPr lang="en-US" sz="1100" dirty="0"/>
              <a:t>     Mean = 12/3 = 4</a:t>
            </a:r>
          </a:p>
          <a:p>
            <a:pPr marL="0" indent="0" algn="just">
              <a:spcBef>
                <a:spcPts val="533"/>
              </a:spcBef>
              <a:buNone/>
            </a:pPr>
            <a:r>
              <a:rPr lang="en-US" sz="1100" dirty="0"/>
              <a:t>     It is because 4, 6 and 2 added together is the same as 3 lots of 4.</a:t>
            </a:r>
          </a:p>
          <a:p>
            <a:pPr marL="0" indent="0" algn="just">
              <a:spcBef>
                <a:spcPts val="533"/>
              </a:spcBef>
              <a:buNone/>
            </a:pPr>
            <a:r>
              <a:rPr lang="en-US" sz="1100" b="1" dirty="0"/>
              <a:t>     4+6+2 = 4+4+4</a:t>
            </a:r>
          </a:p>
          <a:p>
            <a:pPr marL="0" indent="0" algn="just">
              <a:spcBef>
                <a:spcPts val="533"/>
              </a:spcBef>
              <a:buNone/>
            </a:pPr>
            <a:r>
              <a:rPr lang="en-US" sz="1100" dirty="0"/>
              <a:t>     The mean is always between the smallest and the largest of the numbers in the set.</a:t>
            </a:r>
          </a:p>
          <a:p>
            <a:pPr marL="0" indent="0" algn="just">
              <a:spcBef>
                <a:spcPts val="533"/>
              </a:spcBef>
              <a:buNone/>
            </a:pPr>
            <a:r>
              <a:rPr lang="en-US" sz="1100" dirty="0"/>
              <a:t>2.)Average weight of Monkeys</a:t>
            </a:r>
          </a:p>
          <a:p>
            <a:pPr marL="0" indent="0" algn="just">
              <a:spcBef>
                <a:spcPts val="533"/>
              </a:spcBef>
              <a:buNone/>
            </a:pPr>
            <a:r>
              <a:rPr lang="en-US" sz="1100" dirty="0"/>
              <a:t>     Monkey1 weighs  46kg</a:t>
            </a:r>
          </a:p>
          <a:p>
            <a:pPr marL="0" indent="0" algn="just">
              <a:spcBef>
                <a:spcPts val="533"/>
              </a:spcBef>
              <a:buNone/>
            </a:pPr>
            <a:r>
              <a:rPr lang="en-US" sz="1100" dirty="0"/>
              <a:t>     Monkey2 weighs  59kg</a:t>
            </a:r>
          </a:p>
          <a:p>
            <a:pPr marL="0" indent="0" algn="just">
              <a:spcBef>
                <a:spcPts val="533"/>
              </a:spcBef>
              <a:buNone/>
            </a:pPr>
            <a:r>
              <a:rPr lang="en-US" sz="1100" dirty="0"/>
              <a:t>     Monkey3 weighs 51kg</a:t>
            </a:r>
          </a:p>
          <a:p>
            <a:pPr marL="0" indent="0" algn="just">
              <a:spcBef>
                <a:spcPts val="533"/>
              </a:spcBef>
              <a:buNone/>
            </a:pPr>
            <a:r>
              <a:rPr lang="en-US" sz="1100" dirty="0"/>
              <a:t>      Monkey4 weighs 57kg</a:t>
            </a:r>
          </a:p>
          <a:p>
            <a:pPr marL="0" indent="0" algn="just">
              <a:spcBef>
                <a:spcPts val="533"/>
              </a:spcBef>
              <a:buNone/>
            </a:pPr>
            <a:r>
              <a:rPr lang="en-US" sz="1100" dirty="0"/>
              <a:t>      Mean = sum/count = 46+59+51+57/4 = 191/4 = 47.75</a:t>
            </a:r>
          </a:p>
          <a:p>
            <a:pPr marL="0" indent="0" algn="just">
              <a:spcBef>
                <a:spcPts val="533"/>
              </a:spcBef>
              <a:buNone/>
            </a:pPr>
            <a:endParaRPr lang="en-US" sz="1100" dirty="0"/>
          </a:p>
          <a:p>
            <a:pPr marL="0" indent="0" algn="just">
              <a:spcBef>
                <a:spcPts val="533"/>
              </a:spcBef>
              <a:buNone/>
            </a:pPr>
            <a:r>
              <a:rPr lang="en-US" sz="1100" dirty="0"/>
              <a:t>Since survey will be conducted on 5 points Likert scale which implies the mean value lies between 1 to 5. Where 1 = Highly dissatisfied, 2 = Dissatisfied, 3 = Neutral, 4 = Satisfied, 5 = Highly satisfied</a:t>
            </a:r>
          </a:p>
          <a:p>
            <a:pPr marL="0" indent="0" algn="just">
              <a:spcBef>
                <a:spcPts val="533"/>
              </a:spcBef>
              <a:buNone/>
            </a:pPr>
            <a:r>
              <a:rPr lang="en-US" sz="1100" dirty="0"/>
              <a:t>Outcome of the mean values are as follows:</a:t>
            </a:r>
          </a:p>
          <a:p>
            <a:pPr marL="0" algn="just" fontAlgn="base">
              <a:spcBef>
                <a:spcPts val="356"/>
              </a:spcBef>
              <a:buFont typeface="Wingdings" panose="05000000000000000000" pitchFamily="2" charset="2"/>
              <a:buChar char="Ø"/>
            </a:pPr>
            <a:r>
              <a:rPr lang="en-US" sz="1100" dirty="0"/>
              <a:t>If M = 1.55 then the majority of the “Strongly disagree” or “Disagree” students are higher as compare to “Strongly agree” or “Agree” students.</a:t>
            </a:r>
          </a:p>
          <a:p>
            <a:pPr marL="0" algn="just" fontAlgn="base">
              <a:spcBef>
                <a:spcPts val="356"/>
              </a:spcBef>
              <a:buFont typeface="Wingdings" panose="05000000000000000000" pitchFamily="2" charset="2"/>
              <a:buChar char="Ø"/>
            </a:pPr>
            <a:r>
              <a:rPr lang="en-US" sz="1100" dirty="0"/>
              <a:t>If M = 3.25 then the majority of the students are Neutral with the statement.</a:t>
            </a:r>
          </a:p>
          <a:p>
            <a:pPr marL="0" algn="just" fontAlgn="base">
              <a:spcBef>
                <a:spcPts val="356"/>
              </a:spcBef>
              <a:buFont typeface="Wingdings" panose="05000000000000000000" pitchFamily="2" charset="2"/>
              <a:buChar char="Ø"/>
            </a:pPr>
            <a:r>
              <a:rPr lang="en-US" sz="1100" dirty="0"/>
              <a:t>If M = 4.10 then most of the students are “Agree” with the statement.</a:t>
            </a:r>
          </a:p>
          <a:p>
            <a:pPr marL="0" algn="just" fontAlgn="base">
              <a:spcBef>
                <a:spcPts val="0"/>
              </a:spcBef>
              <a:buFont typeface="Wingdings" panose="05000000000000000000" pitchFamily="2" charset="2"/>
              <a:buChar char="Ø"/>
            </a:pPr>
            <a:r>
              <a:rPr lang="en-US" sz="1100" dirty="0"/>
              <a:t>If M = 4.90 then the majority of the “Strongly agree” students are higher as compare to other input options.</a:t>
            </a:r>
            <a:endParaRPr lang="en-US" sz="1100" b="1" dirty="0"/>
          </a:p>
          <a:p>
            <a:pPr marL="0" indent="0" algn="just">
              <a:buNone/>
            </a:pPr>
            <a:r>
              <a:rPr lang="en-US" sz="1200" b="1" dirty="0"/>
              <a:t>Mann-Whitney test: </a:t>
            </a:r>
            <a:r>
              <a:rPr lang="en-US" sz="1100" dirty="0"/>
              <a:t>A popular nonparametric test to compare outcomes between two independent groups is the Mann Whitney U test. </a:t>
            </a:r>
            <a:endParaRPr lang="en-US" sz="1100" b="1" dirty="0"/>
          </a:p>
          <a:p>
            <a:pPr marL="0" indent="0" algn="just">
              <a:buNone/>
            </a:pPr>
            <a:r>
              <a:rPr lang="en-US" sz="1100" dirty="0"/>
              <a:t>Compare the satisfaction level of male students (M) and female students (F) regarding an opinion about the school quality performance and check the significant difference between their mean rank. </a:t>
            </a:r>
          </a:p>
          <a:p>
            <a:pPr marL="0" indent="0" algn="just">
              <a:buNone/>
            </a:pPr>
            <a:r>
              <a:rPr lang="en-US" sz="1100" dirty="0"/>
              <a:t> P-Value is a number between 0 and 1,and It weigh the strength of the evidence (what the data are telling you about the population). P-Value is interpreted in a following way:</a:t>
            </a:r>
          </a:p>
          <a:p>
            <a:pPr marL="0" indent="0" algn="just">
              <a:buNone/>
            </a:pPr>
            <a:r>
              <a:rPr lang="en-US" sz="1200" dirty="0"/>
              <a:t>For example, suppose a pizza place claims their delivery times are 30 minutes or less on average but you think it’s more than that. You conduct a hypothesis test because you believe the null hypothesis, H</a:t>
            </a:r>
            <a:r>
              <a:rPr lang="en-US" sz="1200" baseline="-25000" dirty="0"/>
              <a:t>o</a:t>
            </a:r>
            <a:r>
              <a:rPr lang="en-US" sz="1200" dirty="0"/>
              <a:t>, that the mean delivery time is 30 minutes max, is incorrect. Your alternative hypothesis (H</a:t>
            </a:r>
            <a:r>
              <a:rPr lang="en-US" sz="1200" baseline="-25000" dirty="0"/>
              <a:t>a</a:t>
            </a:r>
            <a:r>
              <a:rPr lang="en-US" sz="1200" dirty="0"/>
              <a:t>) is that the mean time is greater than 30 minutes. You randomly sample some delivery times and run the data through the hypothesis test, and your </a:t>
            </a:r>
            <a:r>
              <a:rPr lang="en-US" sz="1200" i="1" dirty="0"/>
              <a:t>p</a:t>
            </a:r>
            <a:r>
              <a:rPr lang="en-US" sz="1200" dirty="0"/>
              <a:t>-value turns out to be 0.001, which is much less than 0.05. </a:t>
            </a:r>
            <a:r>
              <a:rPr lang="en-US" sz="1100" dirty="0"/>
              <a:t>you conclude that the pizza place is wrong; their delivery times are in fact more than 30 minutes on average.</a:t>
            </a:r>
          </a:p>
          <a:p>
            <a:pPr indent="-114297" algn="just"/>
            <a:r>
              <a:rPr lang="en-US" sz="1100" dirty="0"/>
              <a:t>A small </a:t>
            </a:r>
            <a:r>
              <a:rPr lang="en-US" sz="1100" i="1" dirty="0"/>
              <a:t>p</a:t>
            </a:r>
            <a:r>
              <a:rPr lang="en-US" sz="1100" dirty="0"/>
              <a:t>-value (typically ≤ 0.05) indicates strong evidence against the null hypothesis, so you reject the null hypothesis.</a:t>
            </a:r>
          </a:p>
          <a:p>
            <a:pPr indent="-114297" algn="just"/>
            <a:r>
              <a:rPr lang="en-US" sz="1100" dirty="0"/>
              <a:t>A large </a:t>
            </a:r>
            <a:r>
              <a:rPr lang="en-US" sz="1100" i="1" dirty="0"/>
              <a:t>p</a:t>
            </a:r>
            <a:r>
              <a:rPr lang="en-US" sz="1100" dirty="0"/>
              <a:t>-value (&gt; 0.05) indicates weak evidence against the null hypothesis, so you fail to reject the null hypothesis.</a:t>
            </a:r>
          </a:p>
          <a:p>
            <a:pPr indent="-114297" algn="just"/>
            <a:r>
              <a:rPr lang="en-US" sz="1100" i="1" dirty="0"/>
              <a:t>p</a:t>
            </a:r>
            <a:r>
              <a:rPr lang="en-US" sz="1100" dirty="0"/>
              <a:t>-values very close to the cutoff (0.05) are considered to be marginal (could go either way). </a:t>
            </a:r>
          </a:p>
          <a:p>
            <a:pPr indent="-114297" algn="just"/>
            <a:r>
              <a:rPr lang="en-US" sz="1100" dirty="0"/>
              <a:t> In statistical analysis, we have to make decisions about the hypothesis. These decisions include deciding if we should accept the null hypothesis or if we should reject the null hypothesis. </a:t>
            </a:r>
          </a:p>
          <a:p>
            <a:pPr indent="-114297" algn="just"/>
            <a:r>
              <a:rPr lang="en-US" sz="1100" i="1" dirty="0"/>
              <a:t>H0 : Both Male and Female are satisfied about the School quality.</a:t>
            </a:r>
          </a:p>
          <a:p>
            <a:pPr indent="-114297" algn="just"/>
            <a:r>
              <a:rPr lang="en-US" sz="1100" i="1" dirty="0"/>
              <a:t>H1 : Both Male and Female are not satisfied about the School quality.</a:t>
            </a:r>
          </a:p>
          <a:p>
            <a:pPr indent="-114297" algn="just"/>
            <a:endParaRPr lang="en-US" sz="1100" i="1" dirty="0"/>
          </a:p>
          <a:p>
            <a:pPr marL="0" indent="0">
              <a:buNone/>
            </a:pPr>
            <a:endParaRPr lang="en-US" sz="1100" i="1" dirty="0"/>
          </a:p>
          <a:p>
            <a:pPr marL="0" indent="0">
              <a:buNone/>
            </a:pPr>
            <a:endParaRPr lang="en-US" sz="1000" i="1" dirty="0"/>
          </a:p>
        </p:txBody>
      </p:sp>
      <p:sp>
        <p:nvSpPr>
          <p:cNvPr id="8" name="Rectangle 7">
            <a:extLst>
              <a:ext uri="{FF2B5EF4-FFF2-40B4-BE49-F238E27FC236}">
                <a16:creationId xmlns:a16="http://schemas.microsoft.com/office/drawing/2014/main" id="{9DDEC2E2-833D-4BB0-BE57-B83733CC5531}"/>
              </a:ext>
            </a:extLst>
          </p:cNvPr>
          <p:cNvSpPr/>
          <p:nvPr/>
        </p:nvSpPr>
        <p:spPr>
          <a:xfrm>
            <a:off x="577771" y="1047752"/>
            <a:ext cx="5613479" cy="319087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684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C1E3936-C270-4935-B4C6-7EF6CE2AD1C5}"/>
              </a:ext>
            </a:extLst>
          </p:cNvPr>
          <p:cNvGraphicFramePr>
            <a:graphicFrameLocks noGrp="1"/>
          </p:cNvGraphicFramePr>
          <p:nvPr>
            <p:extLst>
              <p:ext uri="{D42A27DB-BD31-4B8C-83A1-F6EECF244321}">
                <p14:modId xmlns:p14="http://schemas.microsoft.com/office/powerpoint/2010/main" val="4140080239"/>
              </p:ext>
            </p:extLst>
          </p:nvPr>
        </p:nvGraphicFramePr>
        <p:xfrm>
          <a:off x="804864" y="1280463"/>
          <a:ext cx="5248271" cy="1531408"/>
        </p:xfrm>
        <a:graphic>
          <a:graphicData uri="http://schemas.openxmlformats.org/drawingml/2006/table">
            <a:tbl>
              <a:tblPr>
                <a:tableStyleId>{E8B1032C-EA38-4F05-BA0D-38AFFFC7BED3}</a:tableStyleId>
              </a:tblPr>
              <a:tblGrid>
                <a:gridCol w="975390">
                  <a:extLst>
                    <a:ext uri="{9D8B030D-6E8A-4147-A177-3AD203B41FA5}">
                      <a16:colId xmlns:a16="http://schemas.microsoft.com/office/drawing/2014/main" val="322875777"/>
                    </a:ext>
                  </a:extLst>
                </a:gridCol>
                <a:gridCol w="4272881">
                  <a:extLst>
                    <a:ext uri="{9D8B030D-6E8A-4147-A177-3AD203B41FA5}">
                      <a16:colId xmlns:a16="http://schemas.microsoft.com/office/drawing/2014/main" val="2204163363"/>
                    </a:ext>
                  </a:extLst>
                </a:gridCol>
              </a:tblGrid>
              <a:tr h="276225">
                <a:tc>
                  <a:txBody>
                    <a:bodyPr/>
                    <a:lstStyle/>
                    <a:p>
                      <a:pPr algn="ctr" fontAlgn="t"/>
                      <a:r>
                        <a:rPr lang="en-US" sz="1100" u="none" strike="noStrike" dirty="0">
                          <a:effectLst/>
                        </a:rPr>
                        <a:t>Mann-Whitney (p-value)</a:t>
                      </a:r>
                      <a:endParaRPr lang="en-US" sz="1100" b="1" i="0" u="none" strike="noStrike" dirty="0">
                        <a:solidFill>
                          <a:srgbClr val="000000"/>
                        </a:solidFill>
                        <a:effectLst/>
                        <a:latin typeface="Calibri" panose="020F0502020204030204" pitchFamily="34" charset="0"/>
                      </a:endParaRPr>
                    </a:p>
                  </a:txBody>
                  <a:tcPr marL="16933" marR="16933" marT="16933" marB="0"/>
                </a:tc>
                <a:tc>
                  <a:txBody>
                    <a:bodyPr/>
                    <a:lstStyle/>
                    <a:p>
                      <a:pPr algn="ctr" fontAlgn="t"/>
                      <a:r>
                        <a:rPr lang="en-US" sz="1100" u="none" strike="noStrike" dirty="0">
                          <a:effectLst/>
                        </a:rPr>
                        <a:t>Final outcome</a:t>
                      </a:r>
                      <a:endParaRPr lang="en-US" sz="1100" b="1" i="0" u="none" strike="noStrike" dirty="0">
                        <a:solidFill>
                          <a:srgbClr val="000000"/>
                        </a:solidFill>
                        <a:effectLst/>
                        <a:latin typeface="Calibri" panose="020F0502020204030204" pitchFamily="34" charset="0"/>
                      </a:endParaRPr>
                    </a:p>
                  </a:txBody>
                  <a:tcPr marL="16933" marR="16933" marT="16933" marB="0"/>
                </a:tc>
                <a:extLst>
                  <a:ext uri="{0D108BD9-81ED-4DB2-BD59-A6C34878D82A}">
                    <a16:rowId xmlns:a16="http://schemas.microsoft.com/office/drawing/2014/main" val="353953264"/>
                  </a:ext>
                </a:extLst>
              </a:tr>
              <a:tr h="285750">
                <a:tc>
                  <a:txBody>
                    <a:bodyPr/>
                    <a:lstStyle/>
                    <a:p>
                      <a:pPr algn="ctr" fontAlgn="ctr"/>
                      <a:r>
                        <a:rPr lang="en-US" sz="1100" u="none" strike="noStrike" dirty="0">
                          <a:effectLst/>
                        </a:rPr>
                        <a:t>0.08</a:t>
                      </a:r>
                      <a:endParaRPr lang="en-US" sz="1100" b="0" i="0" u="none" strike="noStrike" dirty="0">
                        <a:solidFill>
                          <a:srgbClr val="000000"/>
                        </a:solidFill>
                        <a:effectLst/>
                        <a:latin typeface="Calibri" panose="020F0502020204030204" pitchFamily="34" charset="0"/>
                      </a:endParaRPr>
                    </a:p>
                  </a:txBody>
                  <a:tcPr marL="16933" marR="16933" marT="16933" marB="0" anchor="ctr"/>
                </a:tc>
                <a:tc>
                  <a:txBody>
                    <a:bodyPr/>
                    <a:lstStyle/>
                    <a:p>
                      <a:pPr algn="l" fontAlgn="ctr"/>
                      <a:r>
                        <a:rPr lang="en-US" sz="1100" u="none" strike="noStrike" dirty="0">
                          <a:effectLst/>
                        </a:rPr>
                        <a:t>Both are equally satisfied with the school performance</a:t>
                      </a:r>
                      <a:endParaRPr lang="en-US" sz="1100" b="0" i="0" u="none" strike="noStrike" dirty="0">
                        <a:solidFill>
                          <a:srgbClr val="000000"/>
                        </a:solidFill>
                        <a:effectLst/>
                        <a:latin typeface="Calibri" panose="020F0502020204030204" pitchFamily="34" charset="0"/>
                      </a:endParaRPr>
                    </a:p>
                  </a:txBody>
                  <a:tcPr marL="16933" marR="16933" marT="16933" marB="0" anchor="ctr"/>
                </a:tc>
                <a:extLst>
                  <a:ext uri="{0D108BD9-81ED-4DB2-BD59-A6C34878D82A}">
                    <a16:rowId xmlns:a16="http://schemas.microsoft.com/office/drawing/2014/main" val="3994404463"/>
                  </a:ext>
                </a:extLst>
              </a:tr>
              <a:tr h="466725">
                <a:tc>
                  <a:txBody>
                    <a:bodyPr/>
                    <a:lstStyle/>
                    <a:p>
                      <a:pPr algn="ctr" fontAlgn="ctr"/>
                      <a:r>
                        <a:rPr lang="en-US" sz="1100" u="none" strike="noStrike" dirty="0">
                          <a:effectLst/>
                        </a:rPr>
                        <a:t>0.02</a:t>
                      </a:r>
                      <a:endParaRPr lang="en-US" sz="1100" b="0" i="0" u="none" strike="noStrike" dirty="0">
                        <a:solidFill>
                          <a:srgbClr val="000000"/>
                        </a:solidFill>
                        <a:effectLst/>
                        <a:latin typeface="Calibri" panose="020F0502020204030204" pitchFamily="34" charset="0"/>
                      </a:endParaRPr>
                    </a:p>
                  </a:txBody>
                  <a:tcPr marL="16933" marR="16933" marT="16933" marB="0" anchor="ctr"/>
                </a:tc>
                <a:tc>
                  <a:txBody>
                    <a:bodyPr/>
                    <a:lstStyle/>
                    <a:p>
                      <a:pPr algn="l" fontAlgn="ctr"/>
                      <a:r>
                        <a:rPr lang="en-US" sz="1100" u="none" strike="noStrike" dirty="0">
                          <a:effectLst/>
                        </a:rPr>
                        <a:t>The significant difference between M &amp; F. Hence F are more satisfied than M</a:t>
                      </a:r>
                      <a:endParaRPr lang="en-US" sz="1100" b="0" i="0" u="none" strike="noStrike" dirty="0">
                        <a:solidFill>
                          <a:srgbClr val="000000"/>
                        </a:solidFill>
                        <a:effectLst/>
                        <a:latin typeface="Calibri" panose="020F0502020204030204" pitchFamily="34" charset="0"/>
                      </a:endParaRPr>
                    </a:p>
                  </a:txBody>
                  <a:tcPr marL="16933" marR="16933" marT="16933" marB="0" anchor="ctr"/>
                </a:tc>
                <a:extLst>
                  <a:ext uri="{0D108BD9-81ED-4DB2-BD59-A6C34878D82A}">
                    <a16:rowId xmlns:a16="http://schemas.microsoft.com/office/drawing/2014/main" val="1240392805"/>
                  </a:ext>
                </a:extLst>
              </a:tr>
              <a:tr h="352213">
                <a:tc gridSpan="2">
                  <a:txBody>
                    <a:bodyPr/>
                    <a:lstStyle/>
                    <a:p>
                      <a:r>
                        <a:rPr lang="en-US" sz="1100" u="none" strike="noStrike" dirty="0">
                          <a:effectLst/>
                        </a:rPr>
                        <a:t>Note: The cut-off value of p-value is 0.05 (5%). If p &lt; 0.05 then there is a significant difference between two groups and If p &gt; 0.05 then there is no significant difference. </a:t>
                      </a:r>
                      <a:endParaRPr lang="en-US" sz="1100" dirty="0"/>
                    </a:p>
                  </a:txBody>
                  <a:tcPr/>
                </a:tc>
                <a:tc hMerge="1">
                  <a:txBody>
                    <a:bodyPr/>
                    <a:lstStyle/>
                    <a:p>
                      <a:endParaRPr lang="en-US"/>
                    </a:p>
                  </a:txBody>
                  <a:tcPr/>
                </a:tc>
                <a:extLst>
                  <a:ext uri="{0D108BD9-81ED-4DB2-BD59-A6C34878D82A}">
                    <a16:rowId xmlns:a16="http://schemas.microsoft.com/office/drawing/2014/main" val="908259828"/>
                  </a:ext>
                </a:extLst>
              </a:tr>
            </a:tbl>
          </a:graphicData>
        </a:graphic>
      </p:graphicFrame>
      <p:graphicFrame>
        <p:nvGraphicFramePr>
          <p:cNvPr id="5" name="Table 4">
            <a:extLst>
              <a:ext uri="{FF2B5EF4-FFF2-40B4-BE49-F238E27FC236}">
                <a16:creationId xmlns:a16="http://schemas.microsoft.com/office/drawing/2014/main" id="{B7FB060C-0341-4FF7-866E-1E85D09F876E}"/>
              </a:ext>
            </a:extLst>
          </p:cNvPr>
          <p:cNvGraphicFramePr>
            <a:graphicFrameLocks noGrp="1"/>
          </p:cNvGraphicFramePr>
          <p:nvPr>
            <p:extLst>
              <p:ext uri="{D42A27DB-BD31-4B8C-83A1-F6EECF244321}">
                <p14:modId xmlns:p14="http://schemas.microsoft.com/office/powerpoint/2010/main" val="1868210505"/>
              </p:ext>
            </p:extLst>
          </p:nvPr>
        </p:nvGraphicFramePr>
        <p:xfrm>
          <a:off x="816128" y="3400053"/>
          <a:ext cx="2134474" cy="1823720"/>
        </p:xfrm>
        <a:graphic>
          <a:graphicData uri="http://schemas.openxmlformats.org/drawingml/2006/table">
            <a:tbl>
              <a:tblPr>
                <a:tableStyleId>{E8B1032C-EA38-4F05-BA0D-38AFFFC7BED3}</a:tableStyleId>
              </a:tblPr>
              <a:tblGrid>
                <a:gridCol w="801400">
                  <a:extLst>
                    <a:ext uri="{9D8B030D-6E8A-4147-A177-3AD203B41FA5}">
                      <a16:colId xmlns:a16="http://schemas.microsoft.com/office/drawing/2014/main" val="1870660984"/>
                    </a:ext>
                  </a:extLst>
                </a:gridCol>
                <a:gridCol w="628651">
                  <a:extLst>
                    <a:ext uri="{9D8B030D-6E8A-4147-A177-3AD203B41FA5}">
                      <a16:colId xmlns:a16="http://schemas.microsoft.com/office/drawing/2014/main" val="1795702648"/>
                    </a:ext>
                  </a:extLst>
                </a:gridCol>
                <a:gridCol w="704423">
                  <a:extLst>
                    <a:ext uri="{9D8B030D-6E8A-4147-A177-3AD203B41FA5}">
                      <a16:colId xmlns:a16="http://schemas.microsoft.com/office/drawing/2014/main" val="174977440"/>
                    </a:ext>
                  </a:extLst>
                </a:gridCol>
              </a:tblGrid>
              <a:tr h="325120">
                <a:tc gridSpan="3">
                  <a:txBody>
                    <a:bodyPr/>
                    <a:lstStyle/>
                    <a:p>
                      <a:pPr marL="0" algn="ctr" defTabSz="914400" rtl="0" eaLnBrk="1" fontAlgn="t" latinLnBrk="0" hangingPunct="1">
                        <a:spcBef>
                          <a:spcPts val="0"/>
                        </a:spcBef>
                        <a:spcAft>
                          <a:spcPts val="0"/>
                        </a:spcAft>
                      </a:pPr>
                      <a:r>
                        <a:rPr lang="en-US" sz="1100" b="1" u="none" strike="noStrike" kern="1200" dirty="0">
                          <a:effectLst/>
                        </a:rPr>
                        <a:t>Table 2</a:t>
                      </a:r>
                      <a:endParaRPr lang="en-US" sz="1100" b="1" i="0" u="none" strike="noStrike" kern="1200" dirty="0">
                        <a:solidFill>
                          <a:srgbClr val="000000"/>
                        </a:solidFill>
                        <a:effectLst/>
                        <a:latin typeface="Calibri" panose="020F0502020204030204" pitchFamily="34" charset="0"/>
                        <a:ea typeface="+mn-ea"/>
                        <a:cs typeface="+mn-cs"/>
                      </a:endParaRPr>
                    </a:p>
                  </a:txBody>
                  <a:tcPr marL="121920" marR="121920" marT="81280" marB="81280"/>
                </a:tc>
                <a:tc hMerge="1">
                  <a:txBody>
                    <a:bodyPr/>
                    <a:lstStyle/>
                    <a:p>
                      <a:pPr algn="ctr" rtl="0" fontAlgn="t">
                        <a:spcBef>
                          <a:spcPts val="0"/>
                        </a:spcBef>
                        <a:spcAft>
                          <a:spcPts val="0"/>
                        </a:spcAft>
                      </a:pP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rtl="0" fontAlgn="t">
                        <a:spcBef>
                          <a:spcPts val="0"/>
                        </a:spcBef>
                        <a:spcAft>
                          <a:spcPts val="0"/>
                        </a:spcAft>
                      </a:pP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6476665"/>
                  </a:ext>
                </a:extLst>
              </a:tr>
              <a:tr h="487680">
                <a:tc>
                  <a:txBody>
                    <a:bodyPr/>
                    <a:lstStyle/>
                    <a:p>
                      <a:pPr algn="ctr" rtl="0" fontAlgn="t">
                        <a:spcBef>
                          <a:spcPts val="0"/>
                        </a:spcBef>
                        <a:spcAft>
                          <a:spcPts val="0"/>
                        </a:spcAft>
                      </a:pPr>
                      <a:r>
                        <a:rPr lang="en-US" sz="1100" u="none" strike="noStrike" dirty="0">
                          <a:effectLst/>
                        </a:rPr>
                        <a:t>Gender</a:t>
                      </a:r>
                      <a:endParaRPr lang="en-US" sz="1100" dirty="0">
                        <a:effectLst/>
                      </a:endParaRPr>
                    </a:p>
                  </a:txBody>
                  <a:tcPr marL="121920" marR="121920" marT="81280" marB="81280"/>
                </a:tc>
                <a:tc>
                  <a:txBody>
                    <a:bodyPr/>
                    <a:lstStyle/>
                    <a:p>
                      <a:pPr algn="ctr" rtl="0" fontAlgn="t">
                        <a:spcBef>
                          <a:spcPts val="0"/>
                        </a:spcBef>
                        <a:spcAft>
                          <a:spcPts val="0"/>
                        </a:spcAft>
                      </a:pPr>
                      <a:r>
                        <a:rPr lang="en-US" sz="1100" u="none" strike="noStrike" dirty="0">
                          <a:effectLst/>
                        </a:rPr>
                        <a:t>Mean Rank</a:t>
                      </a:r>
                      <a:endParaRPr lang="en-US" sz="1100" dirty="0">
                        <a:effectLst/>
                      </a:endParaRPr>
                    </a:p>
                  </a:txBody>
                  <a:tcPr marL="121920" marR="121920" marT="81280" marB="81280"/>
                </a:tc>
                <a:tc>
                  <a:txBody>
                    <a:bodyPr/>
                    <a:lstStyle/>
                    <a:p>
                      <a:pPr algn="ctr" rtl="0" fontAlgn="t">
                        <a:spcBef>
                          <a:spcPts val="0"/>
                        </a:spcBef>
                        <a:spcAft>
                          <a:spcPts val="0"/>
                        </a:spcAft>
                      </a:pPr>
                      <a:r>
                        <a:rPr lang="en-US" sz="1100" u="none" strike="noStrike" dirty="0">
                          <a:effectLst/>
                        </a:rPr>
                        <a:t>p-value</a:t>
                      </a:r>
                      <a:endParaRPr lang="en-US" sz="1100" dirty="0">
                        <a:effectLst/>
                      </a:endParaRPr>
                    </a:p>
                  </a:txBody>
                  <a:tcPr marL="121920" marR="121920" marT="81280" marB="81280"/>
                </a:tc>
                <a:extLst>
                  <a:ext uri="{0D108BD9-81ED-4DB2-BD59-A6C34878D82A}">
                    <a16:rowId xmlns:a16="http://schemas.microsoft.com/office/drawing/2014/main" val="2517283965"/>
                  </a:ext>
                </a:extLst>
              </a:tr>
              <a:tr h="487680">
                <a:tc>
                  <a:txBody>
                    <a:bodyPr/>
                    <a:lstStyle/>
                    <a:p>
                      <a:pPr algn="ctr" rtl="0" fontAlgn="t">
                        <a:spcBef>
                          <a:spcPts val="0"/>
                        </a:spcBef>
                        <a:spcAft>
                          <a:spcPts val="0"/>
                        </a:spcAft>
                      </a:pPr>
                      <a:r>
                        <a:rPr lang="en-US" sz="1100" u="none" strike="noStrike" dirty="0">
                          <a:effectLst/>
                        </a:rPr>
                        <a:t>Male students</a:t>
                      </a:r>
                      <a:endParaRPr lang="en-US" sz="1100" dirty="0">
                        <a:effectLst/>
                      </a:endParaRPr>
                    </a:p>
                  </a:txBody>
                  <a:tcPr marL="121920" marR="121920" marT="81280" marB="81280"/>
                </a:tc>
                <a:tc>
                  <a:txBody>
                    <a:bodyPr/>
                    <a:lstStyle/>
                    <a:p>
                      <a:pPr algn="ctr" rtl="0" fontAlgn="t">
                        <a:spcBef>
                          <a:spcPts val="0"/>
                        </a:spcBef>
                        <a:spcAft>
                          <a:spcPts val="0"/>
                        </a:spcAft>
                      </a:pPr>
                      <a:r>
                        <a:rPr lang="en-US" sz="1100" u="none" strike="noStrike" dirty="0">
                          <a:effectLst/>
                        </a:rPr>
                        <a:t>234.68</a:t>
                      </a:r>
                      <a:endParaRPr lang="en-US" sz="1100" dirty="0">
                        <a:effectLst/>
                      </a:endParaRPr>
                    </a:p>
                  </a:txBody>
                  <a:tcPr marL="121920" marR="121920" marT="81280" marB="81280"/>
                </a:tc>
                <a:tc rowSpan="2">
                  <a:txBody>
                    <a:bodyPr/>
                    <a:lstStyle/>
                    <a:p>
                      <a:pPr algn="ctr" rtl="0" fontAlgn="t">
                        <a:spcBef>
                          <a:spcPts val="0"/>
                        </a:spcBef>
                        <a:spcAft>
                          <a:spcPts val="0"/>
                        </a:spcAft>
                      </a:pPr>
                      <a:br>
                        <a:rPr lang="en-US" sz="1100" dirty="0">
                          <a:effectLst/>
                        </a:rPr>
                      </a:br>
                      <a:r>
                        <a:rPr lang="en-US" sz="1100" u="none" strike="noStrike" dirty="0">
                          <a:effectLst/>
                        </a:rPr>
                        <a:t>0.02</a:t>
                      </a:r>
                      <a:endParaRPr lang="en-US" sz="1100" dirty="0">
                        <a:effectLst/>
                      </a:endParaRPr>
                    </a:p>
                  </a:txBody>
                  <a:tcPr marL="121920" marR="121920" marT="81280" marB="81280"/>
                </a:tc>
                <a:extLst>
                  <a:ext uri="{0D108BD9-81ED-4DB2-BD59-A6C34878D82A}">
                    <a16:rowId xmlns:a16="http://schemas.microsoft.com/office/drawing/2014/main" val="116853833"/>
                  </a:ext>
                </a:extLst>
              </a:tr>
              <a:tr h="487680">
                <a:tc>
                  <a:txBody>
                    <a:bodyPr/>
                    <a:lstStyle/>
                    <a:p>
                      <a:pPr algn="ctr" rtl="0" fontAlgn="t">
                        <a:spcBef>
                          <a:spcPts val="0"/>
                        </a:spcBef>
                        <a:spcAft>
                          <a:spcPts val="0"/>
                        </a:spcAft>
                      </a:pPr>
                      <a:r>
                        <a:rPr lang="en-US" sz="1100" u="none" strike="noStrike" dirty="0">
                          <a:effectLst/>
                        </a:rPr>
                        <a:t>Female students</a:t>
                      </a:r>
                      <a:endParaRPr lang="en-US" sz="1100" dirty="0">
                        <a:effectLst/>
                      </a:endParaRPr>
                    </a:p>
                  </a:txBody>
                  <a:tcPr marL="121920" marR="121920" marT="81280" marB="81280"/>
                </a:tc>
                <a:tc>
                  <a:txBody>
                    <a:bodyPr/>
                    <a:lstStyle/>
                    <a:p>
                      <a:pPr algn="ctr" rtl="0" fontAlgn="t">
                        <a:spcBef>
                          <a:spcPts val="0"/>
                        </a:spcBef>
                        <a:spcAft>
                          <a:spcPts val="0"/>
                        </a:spcAft>
                      </a:pPr>
                      <a:r>
                        <a:rPr lang="en-US" sz="1100" u="none" strike="noStrike" dirty="0">
                          <a:effectLst/>
                        </a:rPr>
                        <a:t>255.76</a:t>
                      </a:r>
                      <a:endParaRPr lang="en-US" sz="1100" dirty="0">
                        <a:effectLst/>
                      </a:endParaRPr>
                    </a:p>
                  </a:txBody>
                  <a:tcPr marL="121920" marR="121920" marT="81280" marB="81280"/>
                </a:tc>
                <a:tc vMerge="1">
                  <a:txBody>
                    <a:bodyPr/>
                    <a:lstStyle/>
                    <a:p>
                      <a:endParaRPr lang="en-US"/>
                    </a:p>
                  </a:txBody>
                  <a:tcPr/>
                </a:tc>
                <a:extLst>
                  <a:ext uri="{0D108BD9-81ED-4DB2-BD59-A6C34878D82A}">
                    <a16:rowId xmlns:a16="http://schemas.microsoft.com/office/drawing/2014/main" val="44157354"/>
                  </a:ext>
                </a:extLst>
              </a:tr>
            </a:tbl>
          </a:graphicData>
        </a:graphic>
      </p:graphicFrame>
      <p:sp>
        <p:nvSpPr>
          <p:cNvPr id="6" name="AutoShape 16">
            <a:extLst>
              <a:ext uri="{FF2B5EF4-FFF2-40B4-BE49-F238E27FC236}">
                <a16:creationId xmlns:a16="http://schemas.microsoft.com/office/drawing/2014/main" id="{B94727E3-4942-49D3-B8B0-4FFC801B2FA7}"/>
              </a:ext>
            </a:extLst>
          </p:cNvPr>
          <p:cNvSpPr>
            <a:spLocks noChangeArrowheads="1"/>
          </p:cNvSpPr>
          <p:nvPr/>
        </p:nvSpPr>
        <p:spPr bwMode="auto">
          <a:xfrm>
            <a:off x="3295650" y="3164181"/>
            <a:ext cx="3294141" cy="2466915"/>
          </a:xfrm>
          <a:prstGeom prst="wedgeEllipseCallout">
            <a:avLst>
              <a:gd name="adj1" fmla="val -67110"/>
              <a:gd name="adj2" fmla="val 11116"/>
            </a:avLst>
          </a:prstGeom>
          <a:noFill/>
          <a:ln w="9525" cap="flat" cmpd="sng" algn="ctr">
            <a:solidFill>
              <a:schemeClr val="accent6"/>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6"/>
          </a:fontRef>
        </p:style>
        <p:txBody>
          <a:bodyPr wrap="square" anchor="ctr">
            <a:spAutoFit/>
          </a:bodyPr>
          <a:lstStyle>
            <a:lvl1pPr eaLnBrk="0" hangingPunct="0">
              <a:defRPr sz="2400">
                <a:solidFill>
                  <a:schemeClr val="tx1"/>
                </a:solidFill>
                <a:latin typeface="Trebuchet MS" panose="020B0603020202020204" pitchFamily="34" charset="0"/>
              </a:defRPr>
            </a:lvl1pPr>
            <a:lvl2pPr marL="742950" indent="-285750" eaLnBrk="0" hangingPunct="0">
              <a:defRPr sz="2400">
                <a:solidFill>
                  <a:schemeClr val="tx1"/>
                </a:solidFill>
                <a:latin typeface="Trebuchet MS" panose="020B0603020202020204" pitchFamily="34" charset="0"/>
              </a:defRPr>
            </a:lvl2pPr>
            <a:lvl3pPr marL="1143000" indent="-228600" eaLnBrk="0" hangingPunct="0">
              <a:defRPr sz="2400">
                <a:solidFill>
                  <a:schemeClr val="tx1"/>
                </a:solidFill>
                <a:latin typeface="Trebuchet MS" panose="020B0603020202020204" pitchFamily="34" charset="0"/>
              </a:defRPr>
            </a:lvl3pPr>
            <a:lvl4pPr marL="1600200" indent="-228600" eaLnBrk="0" hangingPunct="0">
              <a:defRPr sz="2400">
                <a:solidFill>
                  <a:schemeClr val="tx1"/>
                </a:solidFill>
                <a:latin typeface="Trebuchet MS" panose="020B0603020202020204" pitchFamily="34" charset="0"/>
              </a:defRPr>
            </a:lvl4pPr>
            <a:lvl5pPr marL="2057400" indent="-228600" eaLnBrk="0" hangingPunct="0">
              <a:defRPr sz="2400">
                <a:solidFill>
                  <a:schemeClr val="tx1"/>
                </a:solidFill>
                <a:latin typeface="Trebuchet MS" panose="020B0603020202020204" pitchFamily="34" charset="0"/>
              </a:defRPr>
            </a:lvl5pPr>
            <a:lvl6pPr marL="25146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6pPr>
            <a:lvl7pPr marL="29718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7pPr>
            <a:lvl8pPr marL="34290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8pPr>
            <a:lvl9pPr marL="38862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9pPr>
          </a:lstStyle>
          <a:p>
            <a:pPr algn="just"/>
            <a:r>
              <a:rPr lang="en-US" sz="900" dirty="0"/>
              <a:t>We can observe from the table 2 that mean rank of female students are greater than the mean rank of male students which indicating that female students are more positive (or satisfied) with the statement than male students. And there is statistically significant (p =0.02&lt; 0.05) difference between these two groups regarding the opinion about the statement. As a result, in comparison to male students, female students having a good relationship with the teachers.</a:t>
            </a:r>
          </a:p>
        </p:txBody>
      </p:sp>
      <p:sp>
        <p:nvSpPr>
          <p:cNvPr id="7" name="Rectangle 6">
            <a:extLst>
              <a:ext uri="{FF2B5EF4-FFF2-40B4-BE49-F238E27FC236}">
                <a16:creationId xmlns:a16="http://schemas.microsoft.com/office/drawing/2014/main" id="{24D527C2-51DD-4E0A-A08D-AE4DB52C684F}"/>
              </a:ext>
            </a:extLst>
          </p:cNvPr>
          <p:cNvSpPr/>
          <p:nvPr/>
        </p:nvSpPr>
        <p:spPr>
          <a:xfrm>
            <a:off x="816128" y="490212"/>
            <a:ext cx="1036951" cy="369332"/>
          </a:xfrm>
          <a:prstGeom prst="rect">
            <a:avLst/>
          </a:prstGeom>
        </p:spPr>
        <p:txBody>
          <a:bodyPr wrap="none">
            <a:spAutoFit/>
          </a:bodyPr>
          <a:lstStyle/>
          <a:p>
            <a:r>
              <a:rPr lang="en-US" i="1" dirty="0"/>
              <a:t>Example:</a:t>
            </a:r>
          </a:p>
        </p:txBody>
      </p:sp>
    </p:spTree>
    <p:extLst>
      <p:ext uri="{BB962C8B-B14F-4D97-AF65-F5344CB8AC3E}">
        <p14:creationId xmlns:p14="http://schemas.microsoft.com/office/powerpoint/2010/main" val="397282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16"/>
          <p:cNvSpPr>
            <a:spLocks noChangeArrowheads="1"/>
          </p:cNvSpPr>
          <p:nvPr/>
        </p:nvSpPr>
        <p:spPr bwMode="auto">
          <a:xfrm rot="21398683">
            <a:off x="3554893" y="5313583"/>
            <a:ext cx="3110932" cy="1861006"/>
          </a:xfrm>
          <a:prstGeom prst="wedgeEllipseCallout">
            <a:avLst>
              <a:gd name="adj1" fmla="val -30256"/>
              <a:gd name="adj2" fmla="val -150466"/>
            </a:avLst>
          </a:prstGeom>
          <a:ln>
            <a:headEnd type="none" w="sm" len="sm"/>
            <a:tailEnd type="none" w="sm" len="s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wrap="square" anchor="ctr">
            <a:spAutoFit/>
          </a:bodyPr>
          <a:lstStyle>
            <a:lvl1pPr eaLnBrk="0" hangingPunct="0">
              <a:defRPr sz="2400">
                <a:solidFill>
                  <a:schemeClr val="tx1"/>
                </a:solidFill>
                <a:latin typeface="Trebuchet MS" panose="020B0603020202020204" pitchFamily="34" charset="0"/>
              </a:defRPr>
            </a:lvl1pPr>
            <a:lvl2pPr marL="742950" indent="-285750" eaLnBrk="0" hangingPunct="0">
              <a:defRPr sz="2400">
                <a:solidFill>
                  <a:schemeClr val="tx1"/>
                </a:solidFill>
                <a:latin typeface="Trebuchet MS" panose="020B0603020202020204" pitchFamily="34" charset="0"/>
              </a:defRPr>
            </a:lvl2pPr>
            <a:lvl3pPr marL="1143000" indent="-228600" eaLnBrk="0" hangingPunct="0">
              <a:defRPr sz="2400">
                <a:solidFill>
                  <a:schemeClr val="tx1"/>
                </a:solidFill>
                <a:latin typeface="Trebuchet MS" panose="020B0603020202020204" pitchFamily="34" charset="0"/>
              </a:defRPr>
            </a:lvl3pPr>
            <a:lvl4pPr marL="1600200" indent="-228600" eaLnBrk="0" hangingPunct="0">
              <a:defRPr sz="2400">
                <a:solidFill>
                  <a:schemeClr val="tx1"/>
                </a:solidFill>
                <a:latin typeface="Trebuchet MS" panose="020B0603020202020204" pitchFamily="34" charset="0"/>
              </a:defRPr>
            </a:lvl4pPr>
            <a:lvl5pPr marL="2057400" indent="-228600" eaLnBrk="0" hangingPunct="0">
              <a:defRPr sz="2400">
                <a:solidFill>
                  <a:schemeClr val="tx1"/>
                </a:solidFill>
                <a:latin typeface="Trebuchet MS" panose="020B0603020202020204" pitchFamily="34" charset="0"/>
              </a:defRPr>
            </a:lvl5pPr>
            <a:lvl6pPr marL="25146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6pPr>
            <a:lvl7pPr marL="29718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7pPr>
            <a:lvl8pPr marL="34290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8pPr>
            <a:lvl9pPr marL="38862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9pPr>
          </a:lstStyle>
          <a:p>
            <a:pPr algn="ctr" eaLnBrk="1" hangingPunct="1"/>
            <a:r>
              <a:rPr lang="en-US" sz="1000" b="1" dirty="0">
                <a:latin typeface="Calibri" panose="020F0502020204030204" pitchFamily="34" charset="0"/>
                <a:cs typeface="Calibri" panose="020F0502020204030204" pitchFamily="34" charset="0"/>
              </a:rPr>
              <a:t>Step 2</a:t>
            </a:r>
          </a:p>
          <a:p>
            <a:pPr eaLnBrk="1" hangingPunct="1"/>
            <a:r>
              <a:rPr lang="en-US" sz="1000" dirty="0">
                <a:latin typeface="Calibri" panose="020F0502020204030204" pitchFamily="34" charset="0"/>
                <a:cs typeface="Calibri" panose="020F0502020204030204" pitchFamily="34" charset="0"/>
              </a:rPr>
              <a:t>There is statistical non-significant (p &gt; 0.05) difference among the grades of students, here non-significant means that students from each grade are equally satisfied with the statement. As a result, each grade students having good relation with teachers</a:t>
            </a:r>
            <a:r>
              <a:rPr lang="en-US" sz="1000" dirty="0"/>
              <a:t>. </a:t>
            </a:r>
            <a:endParaRPr lang="en-US" altLang="en-US" sz="1000" dirty="0">
              <a:latin typeface="Verdana" panose="020B0604030504040204" pitchFamily="34" charset="0"/>
            </a:endParaRPr>
          </a:p>
        </p:txBody>
      </p:sp>
      <p:sp>
        <p:nvSpPr>
          <p:cNvPr id="12" name="AutoShape 16"/>
          <p:cNvSpPr>
            <a:spLocks noChangeArrowheads="1"/>
          </p:cNvSpPr>
          <p:nvPr/>
        </p:nvSpPr>
        <p:spPr bwMode="auto">
          <a:xfrm>
            <a:off x="565331" y="6096000"/>
            <a:ext cx="2876550" cy="2077403"/>
          </a:xfrm>
          <a:prstGeom prst="wedgeEllipseCallout">
            <a:avLst>
              <a:gd name="adj1" fmla="val 20760"/>
              <a:gd name="adj2" fmla="val -104239"/>
            </a:avLst>
          </a:prstGeom>
          <a:ln>
            <a:headEnd type="none" w="sm" len="sm"/>
            <a:tailEnd type="none" w="sm" len="s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wrap="square" anchor="ctr">
            <a:spAutoFit/>
          </a:bodyPr>
          <a:lstStyle>
            <a:lvl1pPr eaLnBrk="0" hangingPunct="0">
              <a:defRPr sz="2400">
                <a:solidFill>
                  <a:schemeClr val="tx1"/>
                </a:solidFill>
                <a:latin typeface="Trebuchet MS" panose="020B0603020202020204" pitchFamily="34" charset="0"/>
              </a:defRPr>
            </a:lvl1pPr>
            <a:lvl2pPr marL="742950" indent="-285750" eaLnBrk="0" hangingPunct="0">
              <a:defRPr sz="2400">
                <a:solidFill>
                  <a:schemeClr val="tx1"/>
                </a:solidFill>
                <a:latin typeface="Trebuchet MS" panose="020B0603020202020204" pitchFamily="34" charset="0"/>
              </a:defRPr>
            </a:lvl2pPr>
            <a:lvl3pPr marL="1143000" indent="-228600" eaLnBrk="0" hangingPunct="0">
              <a:defRPr sz="2400">
                <a:solidFill>
                  <a:schemeClr val="tx1"/>
                </a:solidFill>
                <a:latin typeface="Trebuchet MS" panose="020B0603020202020204" pitchFamily="34" charset="0"/>
              </a:defRPr>
            </a:lvl3pPr>
            <a:lvl4pPr marL="1600200" indent="-228600" eaLnBrk="0" hangingPunct="0">
              <a:defRPr sz="2400">
                <a:solidFill>
                  <a:schemeClr val="tx1"/>
                </a:solidFill>
                <a:latin typeface="Trebuchet MS" panose="020B0603020202020204" pitchFamily="34" charset="0"/>
              </a:defRPr>
            </a:lvl4pPr>
            <a:lvl5pPr marL="2057400" indent="-228600" eaLnBrk="0" hangingPunct="0">
              <a:defRPr sz="2400">
                <a:solidFill>
                  <a:schemeClr val="tx1"/>
                </a:solidFill>
                <a:latin typeface="Trebuchet MS" panose="020B0603020202020204" pitchFamily="34" charset="0"/>
              </a:defRPr>
            </a:lvl5pPr>
            <a:lvl6pPr marL="25146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6pPr>
            <a:lvl7pPr marL="29718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7pPr>
            <a:lvl8pPr marL="34290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8pPr>
            <a:lvl9pPr marL="38862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9pPr>
          </a:lstStyle>
          <a:p>
            <a:pPr algn="ctr" eaLnBrk="1" hangingPunct="1"/>
            <a:r>
              <a:rPr lang="en-US" sz="1000" b="1" dirty="0">
                <a:latin typeface="Calibri" panose="020F0502020204030204" pitchFamily="34" charset="0"/>
                <a:cs typeface="Calibri" panose="020F0502020204030204" pitchFamily="34" charset="0"/>
              </a:rPr>
              <a:t>Step 1</a:t>
            </a:r>
          </a:p>
          <a:p>
            <a:pPr eaLnBrk="1" hangingPunct="1"/>
            <a:r>
              <a:rPr lang="en-US" sz="1000" dirty="0">
                <a:latin typeface="Calibri" panose="020F0502020204030204" pitchFamily="34" charset="0"/>
                <a:cs typeface="Calibri" panose="020F0502020204030204" pitchFamily="34" charset="0"/>
              </a:rPr>
              <a:t>Mean rank are differing in each grade i.e. mean rank of 6th-grade students (95) are greater than the mean rank of 12th-grade students (25) which implies that juniors are more positive (or satisfied) with the statement then the senior students.</a:t>
            </a:r>
            <a:endParaRPr lang="en-US" altLang="en-US" sz="1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65331" y="656737"/>
            <a:ext cx="5584155" cy="11840519"/>
          </a:xfrm>
        </p:spPr>
        <p:txBody>
          <a:bodyPr>
            <a:normAutofit/>
          </a:bodyPr>
          <a:lstStyle/>
          <a:p>
            <a:pPr marL="0" indent="0">
              <a:buNone/>
            </a:pPr>
            <a:r>
              <a:rPr lang="en-US" sz="1400" b="1" dirty="0"/>
              <a:t>Kruskal-Wallis H test: </a:t>
            </a:r>
            <a:r>
              <a:rPr lang="en-US" sz="1100" dirty="0"/>
              <a:t>The test determines whether the medians of two or more groups are </a:t>
            </a:r>
            <a:r>
              <a:rPr lang="en-US" sz="1100" dirty="0" err="1"/>
              <a:t>different.</a:t>
            </a:r>
            <a:r>
              <a:rPr lang="en-US" sz="1200" dirty="0" err="1"/>
              <a:t>Compare</a:t>
            </a:r>
            <a:r>
              <a:rPr lang="en-US" sz="1200" dirty="0"/>
              <a:t> the satisfaction level of junior students and senior students regarding an opinion about the school quality performance and check the significant difference between their mean rank. See example 2 for better explanations:</a:t>
            </a:r>
          </a:p>
          <a:p>
            <a:pPr marL="0" indent="0">
              <a:buNone/>
            </a:pPr>
            <a:r>
              <a:rPr lang="en-US" sz="1200" i="1" dirty="0"/>
              <a:t>Example 2:</a:t>
            </a:r>
          </a:p>
        </p:txBody>
      </p:sp>
      <p:graphicFrame>
        <p:nvGraphicFramePr>
          <p:cNvPr id="4" name="Table 3"/>
          <p:cNvGraphicFramePr>
            <a:graphicFrameLocks noGrp="1"/>
          </p:cNvGraphicFramePr>
          <p:nvPr>
            <p:extLst>
              <p:ext uri="{D42A27DB-BD31-4B8C-83A1-F6EECF244321}">
                <p14:modId xmlns:p14="http://schemas.microsoft.com/office/powerpoint/2010/main" val="743801684"/>
              </p:ext>
            </p:extLst>
          </p:nvPr>
        </p:nvGraphicFramePr>
        <p:xfrm>
          <a:off x="923547" y="1885766"/>
          <a:ext cx="3610353" cy="3108960"/>
        </p:xfrm>
        <a:graphic>
          <a:graphicData uri="http://schemas.openxmlformats.org/drawingml/2006/table">
            <a:tbl>
              <a:tblPr>
                <a:tableStyleId>{E8B1032C-EA38-4F05-BA0D-38AFFFC7BED3}</a:tableStyleId>
              </a:tblPr>
              <a:tblGrid>
                <a:gridCol w="1167205">
                  <a:extLst>
                    <a:ext uri="{9D8B030D-6E8A-4147-A177-3AD203B41FA5}">
                      <a16:colId xmlns:a16="http://schemas.microsoft.com/office/drawing/2014/main" val="2845555109"/>
                    </a:ext>
                  </a:extLst>
                </a:gridCol>
                <a:gridCol w="1312435">
                  <a:extLst>
                    <a:ext uri="{9D8B030D-6E8A-4147-A177-3AD203B41FA5}">
                      <a16:colId xmlns:a16="http://schemas.microsoft.com/office/drawing/2014/main" val="404483935"/>
                    </a:ext>
                  </a:extLst>
                </a:gridCol>
                <a:gridCol w="1130713">
                  <a:extLst>
                    <a:ext uri="{9D8B030D-6E8A-4147-A177-3AD203B41FA5}">
                      <a16:colId xmlns:a16="http://schemas.microsoft.com/office/drawing/2014/main" val="490587826"/>
                    </a:ext>
                  </a:extLst>
                </a:gridCol>
              </a:tblGrid>
              <a:tr h="304820">
                <a:tc gridSpan="3">
                  <a:txBody>
                    <a:bodyPr/>
                    <a:lstStyle/>
                    <a:p>
                      <a:pPr marL="0" algn="ctr" defTabSz="914400" rtl="0" eaLnBrk="1" fontAlgn="t" latinLnBrk="0" hangingPunct="1">
                        <a:spcBef>
                          <a:spcPts val="0"/>
                        </a:spcBef>
                        <a:spcAft>
                          <a:spcPts val="0"/>
                        </a:spcAft>
                      </a:pPr>
                      <a:r>
                        <a:rPr lang="en-US" sz="1200" u="none" strike="noStrike" kern="1200" dirty="0">
                          <a:effectLst/>
                        </a:rPr>
                        <a:t>Table 3</a:t>
                      </a:r>
                      <a:endParaRPr lang="en-US" sz="1200" b="1" i="0" u="none" strike="noStrike" kern="1200" dirty="0">
                        <a:solidFill>
                          <a:srgbClr val="000000"/>
                        </a:solidFill>
                        <a:effectLst/>
                        <a:latin typeface="Calibri" panose="020F0502020204030204" pitchFamily="34" charset="0"/>
                        <a:ea typeface="+mn-ea"/>
                        <a:cs typeface="+mn-cs"/>
                      </a:endParaRPr>
                    </a:p>
                  </a:txBody>
                  <a:tcPr marL="121920" marR="121920" marT="81280" marB="81280"/>
                </a:tc>
                <a:tc hMerge="1">
                  <a:txBody>
                    <a:bodyPr/>
                    <a:lstStyle/>
                    <a:p>
                      <a:pPr algn="ctr" rtl="0" fontAlgn="t">
                        <a:spcBef>
                          <a:spcPts val="0"/>
                        </a:spcBef>
                        <a:spcAft>
                          <a:spcPts val="0"/>
                        </a:spcAft>
                      </a:pP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rtl="0" fontAlgn="t">
                        <a:spcBef>
                          <a:spcPts val="0"/>
                        </a:spcBef>
                        <a:spcAft>
                          <a:spcPts val="0"/>
                        </a:spcAft>
                      </a:pP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390864"/>
                  </a:ext>
                </a:extLst>
              </a:tr>
              <a:tr h="304820">
                <a:tc>
                  <a:txBody>
                    <a:bodyPr/>
                    <a:lstStyle/>
                    <a:p>
                      <a:pPr algn="ctr" rtl="0" fontAlgn="t">
                        <a:spcBef>
                          <a:spcPts val="0"/>
                        </a:spcBef>
                        <a:spcAft>
                          <a:spcPts val="0"/>
                        </a:spcAft>
                      </a:pPr>
                      <a:r>
                        <a:rPr lang="en-US" sz="1200" u="none" strike="noStrike" dirty="0">
                          <a:effectLst/>
                        </a:rPr>
                        <a:t>Class</a:t>
                      </a:r>
                      <a:endParaRPr lang="en-US" sz="1200" dirty="0">
                        <a:effectLst/>
                      </a:endParaRPr>
                    </a:p>
                  </a:txBody>
                  <a:tcPr marL="121920" marR="121920" marT="81280" marB="81280"/>
                </a:tc>
                <a:tc>
                  <a:txBody>
                    <a:bodyPr/>
                    <a:lstStyle/>
                    <a:p>
                      <a:pPr algn="ctr" rtl="0" fontAlgn="t">
                        <a:spcBef>
                          <a:spcPts val="0"/>
                        </a:spcBef>
                        <a:spcAft>
                          <a:spcPts val="0"/>
                        </a:spcAft>
                      </a:pPr>
                      <a:r>
                        <a:rPr lang="en-US" sz="1200" u="none" strike="noStrike" dirty="0">
                          <a:effectLst/>
                        </a:rPr>
                        <a:t>Mean Rank</a:t>
                      </a:r>
                      <a:endParaRPr lang="en-US" sz="1200" dirty="0">
                        <a:effectLst/>
                      </a:endParaRPr>
                    </a:p>
                  </a:txBody>
                  <a:tcPr marL="121920" marR="121920" marT="81280" marB="81280"/>
                </a:tc>
                <a:tc>
                  <a:txBody>
                    <a:bodyPr/>
                    <a:lstStyle/>
                    <a:p>
                      <a:pPr algn="ctr" rtl="0" fontAlgn="t">
                        <a:spcBef>
                          <a:spcPts val="0"/>
                        </a:spcBef>
                        <a:spcAft>
                          <a:spcPts val="0"/>
                        </a:spcAft>
                      </a:pPr>
                      <a:r>
                        <a:rPr lang="en-US" sz="1200" u="none" strike="noStrike">
                          <a:effectLst/>
                        </a:rPr>
                        <a:t>p-value</a:t>
                      </a:r>
                      <a:endParaRPr lang="en-US" sz="1200">
                        <a:effectLst/>
                      </a:endParaRPr>
                    </a:p>
                  </a:txBody>
                  <a:tcPr marL="121920" marR="121920" marT="81280" marB="81280"/>
                </a:tc>
                <a:extLst>
                  <a:ext uri="{0D108BD9-81ED-4DB2-BD59-A6C34878D82A}">
                    <a16:rowId xmlns:a16="http://schemas.microsoft.com/office/drawing/2014/main" val="1476197336"/>
                  </a:ext>
                </a:extLst>
              </a:tr>
              <a:tr h="304820">
                <a:tc>
                  <a:txBody>
                    <a:bodyPr/>
                    <a:lstStyle/>
                    <a:p>
                      <a:pPr algn="ctr" rtl="0" fontAlgn="t">
                        <a:spcBef>
                          <a:spcPts val="0"/>
                        </a:spcBef>
                        <a:spcAft>
                          <a:spcPts val="0"/>
                        </a:spcAft>
                      </a:pPr>
                      <a:r>
                        <a:rPr lang="en-US" sz="1200" u="none" strike="noStrike" dirty="0">
                          <a:effectLst/>
                        </a:rPr>
                        <a:t>6</a:t>
                      </a:r>
                      <a:r>
                        <a:rPr lang="en-US" sz="1200" u="none" strike="noStrike" baseline="30000" dirty="0">
                          <a:effectLst/>
                        </a:rPr>
                        <a:t>th</a:t>
                      </a:r>
                      <a:endParaRPr lang="en-US" sz="1200" dirty="0">
                        <a:effectLst/>
                        <a:latin typeface="+mn-lt"/>
                      </a:endParaRPr>
                    </a:p>
                  </a:txBody>
                  <a:tcPr marL="121920" marR="121920" marT="81280" marB="81280"/>
                </a:tc>
                <a:tc>
                  <a:txBody>
                    <a:bodyPr/>
                    <a:lstStyle/>
                    <a:p>
                      <a:pPr algn="ctr" rtl="0" fontAlgn="t">
                        <a:spcBef>
                          <a:spcPts val="0"/>
                        </a:spcBef>
                        <a:spcAft>
                          <a:spcPts val="0"/>
                        </a:spcAft>
                      </a:pPr>
                      <a:r>
                        <a:rPr lang="en-US" sz="1200" u="none" strike="noStrike" dirty="0">
                          <a:effectLst/>
                        </a:rPr>
                        <a:t>95</a:t>
                      </a:r>
                      <a:endParaRPr lang="en-US" sz="1200" dirty="0">
                        <a:effectLst/>
                      </a:endParaRPr>
                    </a:p>
                  </a:txBody>
                  <a:tcPr marL="121920" marR="121920" marT="81280" marB="81280"/>
                </a:tc>
                <a:tc rowSpan="7">
                  <a:txBody>
                    <a:bodyPr/>
                    <a:lstStyle/>
                    <a:p>
                      <a:pPr algn="ctr" rtl="0" fontAlgn="t">
                        <a:spcBef>
                          <a:spcPts val="0"/>
                        </a:spcBef>
                        <a:spcAft>
                          <a:spcPts val="0"/>
                        </a:spcAft>
                      </a:pPr>
                      <a:br>
                        <a:rPr lang="en-US" sz="1200" dirty="0">
                          <a:effectLst/>
                        </a:rPr>
                      </a:br>
                      <a:br>
                        <a:rPr lang="en-US" sz="1200" dirty="0">
                          <a:effectLst/>
                        </a:rPr>
                      </a:br>
                      <a:br>
                        <a:rPr lang="en-US" sz="1200" dirty="0">
                          <a:effectLst/>
                        </a:rPr>
                      </a:br>
                      <a:r>
                        <a:rPr lang="en-US" sz="1200" u="none" strike="noStrike" dirty="0">
                          <a:effectLst/>
                        </a:rPr>
                        <a:t>0.08</a:t>
                      </a:r>
                      <a:endParaRPr lang="en-US" sz="1200" dirty="0">
                        <a:effectLst/>
                      </a:endParaRPr>
                    </a:p>
                  </a:txBody>
                  <a:tcPr marL="121920" marR="121920" marT="81280" marB="81280"/>
                </a:tc>
                <a:extLst>
                  <a:ext uri="{0D108BD9-81ED-4DB2-BD59-A6C34878D82A}">
                    <a16:rowId xmlns:a16="http://schemas.microsoft.com/office/drawing/2014/main" val="1288225160"/>
                  </a:ext>
                </a:extLst>
              </a:tr>
              <a:tr h="304820">
                <a:tc>
                  <a:txBody>
                    <a:bodyPr/>
                    <a:lstStyle/>
                    <a:p>
                      <a:pPr algn="ctr" rtl="0" fontAlgn="t">
                        <a:spcBef>
                          <a:spcPts val="0"/>
                        </a:spcBef>
                        <a:spcAft>
                          <a:spcPts val="0"/>
                        </a:spcAft>
                      </a:pPr>
                      <a:r>
                        <a:rPr lang="en-US" sz="1200" u="none" strike="noStrike" dirty="0">
                          <a:effectLst/>
                        </a:rPr>
                        <a:t>7</a:t>
                      </a:r>
                      <a:r>
                        <a:rPr lang="en-US" sz="1200" u="none" strike="noStrike" baseline="30000" dirty="0">
                          <a:effectLst/>
                        </a:rPr>
                        <a:t>th</a:t>
                      </a:r>
                      <a:endParaRPr lang="en-US" sz="1200" dirty="0">
                        <a:effectLst/>
                        <a:latin typeface="+mn-lt"/>
                      </a:endParaRPr>
                    </a:p>
                  </a:txBody>
                  <a:tcPr marL="121920" marR="121920" marT="81280" marB="81280"/>
                </a:tc>
                <a:tc>
                  <a:txBody>
                    <a:bodyPr/>
                    <a:lstStyle/>
                    <a:p>
                      <a:pPr algn="ctr" rtl="0" fontAlgn="t">
                        <a:spcBef>
                          <a:spcPts val="0"/>
                        </a:spcBef>
                        <a:spcAft>
                          <a:spcPts val="0"/>
                        </a:spcAft>
                      </a:pPr>
                      <a:r>
                        <a:rPr lang="en-US" sz="1200" u="none" strike="noStrike" dirty="0">
                          <a:effectLst/>
                        </a:rPr>
                        <a:t>65</a:t>
                      </a:r>
                      <a:endParaRPr lang="en-US" sz="1200" dirty="0">
                        <a:effectLst/>
                      </a:endParaRPr>
                    </a:p>
                  </a:txBody>
                  <a:tcPr marL="121920" marR="121920" marT="81280" marB="81280"/>
                </a:tc>
                <a:tc vMerge="1">
                  <a:txBody>
                    <a:bodyPr/>
                    <a:lstStyle/>
                    <a:p>
                      <a:endParaRPr lang="en-US"/>
                    </a:p>
                  </a:txBody>
                  <a:tcPr/>
                </a:tc>
                <a:extLst>
                  <a:ext uri="{0D108BD9-81ED-4DB2-BD59-A6C34878D82A}">
                    <a16:rowId xmlns:a16="http://schemas.microsoft.com/office/drawing/2014/main" val="328918275"/>
                  </a:ext>
                </a:extLst>
              </a:tr>
              <a:tr h="304820">
                <a:tc>
                  <a:txBody>
                    <a:bodyPr/>
                    <a:lstStyle/>
                    <a:p>
                      <a:pPr algn="ctr" rtl="0" fontAlgn="t">
                        <a:spcBef>
                          <a:spcPts val="0"/>
                        </a:spcBef>
                        <a:spcAft>
                          <a:spcPts val="0"/>
                        </a:spcAft>
                      </a:pPr>
                      <a:r>
                        <a:rPr lang="en-US" sz="1200" u="none" strike="noStrike" dirty="0">
                          <a:effectLst/>
                        </a:rPr>
                        <a:t>8</a:t>
                      </a:r>
                      <a:r>
                        <a:rPr lang="en-US" sz="1200" u="none" strike="noStrike" baseline="30000" dirty="0">
                          <a:effectLst/>
                        </a:rPr>
                        <a:t>th</a:t>
                      </a:r>
                      <a:endParaRPr lang="en-US" sz="1200" dirty="0">
                        <a:effectLst/>
                        <a:latin typeface="+mn-lt"/>
                      </a:endParaRPr>
                    </a:p>
                  </a:txBody>
                  <a:tcPr marL="121920" marR="121920" marT="81280" marB="81280"/>
                </a:tc>
                <a:tc>
                  <a:txBody>
                    <a:bodyPr/>
                    <a:lstStyle/>
                    <a:p>
                      <a:pPr algn="ctr" rtl="0" fontAlgn="t">
                        <a:spcBef>
                          <a:spcPts val="0"/>
                        </a:spcBef>
                        <a:spcAft>
                          <a:spcPts val="0"/>
                        </a:spcAft>
                      </a:pPr>
                      <a:r>
                        <a:rPr lang="en-US" sz="1200" u="none" strike="noStrike" dirty="0">
                          <a:effectLst/>
                        </a:rPr>
                        <a:t>56</a:t>
                      </a:r>
                      <a:endParaRPr lang="en-US" sz="1200" dirty="0">
                        <a:effectLst/>
                      </a:endParaRPr>
                    </a:p>
                  </a:txBody>
                  <a:tcPr marL="121920" marR="121920" marT="81280" marB="81280"/>
                </a:tc>
                <a:tc vMerge="1">
                  <a:txBody>
                    <a:bodyPr/>
                    <a:lstStyle/>
                    <a:p>
                      <a:endParaRPr lang="en-US"/>
                    </a:p>
                  </a:txBody>
                  <a:tcPr/>
                </a:tc>
                <a:extLst>
                  <a:ext uri="{0D108BD9-81ED-4DB2-BD59-A6C34878D82A}">
                    <a16:rowId xmlns:a16="http://schemas.microsoft.com/office/drawing/2014/main" val="1212939631"/>
                  </a:ext>
                </a:extLst>
              </a:tr>
              <a:tr h="304820">
                <a:tc>
                  <a:txBody>
                    <a:bodyPr/>
                    <a:lstStyle/>
                    <a:p>
                      <a:pPr algn="ctr" rtl="0" fontAlgn="t">
                        <a:spcBef>
                          <a:spcPts val="0"/>
                        </a:spcBef>
                        <a:spcAft>
                          <a:spcPts val="0"/>
                        </a:spcAft>
                      </a:pPr>
                      <a:r>
                        <a:rPr lang="en-US" sz="1200" u="none" strike="noStrike" dirty="0">
                          <a:effectLst/>
                        </a:rPr>
                        <a:t>9</a:t>
                      </a:r>
                      <a:r>
                        <a:rPr lang="en-US" sz="1200" u="none" strike="noStrike" baseline="30000" dirty="0">
                          <a:effectLst/>
                        </a:rPr>
                        <a:t>th</a:t>
                      </a:r>
                      <a:endParaRPr lang="en-US" sz="1200" dirty="0">
                        <a:effectLst/>
                        <a:latin typeface="+mn-lt"/>
                      </a:endParaRPr>
                    </a:p>
                  </a:txBody>
                  <a:tcPr marL="121920" marR="121920" marT="81280" marB="81280"/>
                </a:tc>
                <a:tc>
                  <a:txBody>
                    <a:bodyPr/>
                    <a:lstStyle/>
                    <a:p>
                      <a:pPr algn="ctr" rtl="0" fontAlgn="t">
                        <a:spcBef>
                          <a:spcPts val="0"/>
                        </a:spcBef>
                        <a:spcAft>
                          <a:spcPts val="0"/>
                        </a:spcAft>
                      </a:pPr>
                      <a:r>
                        <a:rPr lang="en-US" sz="1200" u="none" strike="noStrike" dirty="0">
                          <a:effectLst/>
                        </a:rPr>
                        <a:t>77</a:t>
                      </a:r>
                      <a:endParaRPr lang="en-US" sz="1200" dirty="0">
                        <a:effectLst/>
                      </a:endParaRPr>
                    </a:p>
                  </a:txBody>
                  <a:tcPr marL="121920" marR="121920" marT="81280" marB="81280"/>
                </a:tc>
                <a:tc vMerge="1">
                  <a:txBody>
                    <a:bodyPr/>
                    <a:lstStyle/>
                    <a:p>
                      <a:endParaRPr lang="en-US"/>
                    </a:p>
                  </a:txBody>
                  <a:tcPr/>
                </a:tc>
                <a:extLst>
                  <a:ext uri="{0D108BD9-81ED-4DB2-BD59-A6C34878D82A}">
                    <a16:rowId xmlns:a16="http://schemas.microsoft.com/office/drawing/2014/main" val="3262440193"/>
                  </a:ext>
                </a:extLst>
              </a:tr>
              <a:tr h="304820">
                <a:tc>
                  <a:txBody>
                    <a:bodyPr/>
                    <a:lstStyle/>
                    <a:p>
                      <a:pPr algn="ctr" rtl="0" fontAlgn="t">
                        <a:spcBef>
                          <a:spcPts val="0"/>
                        </a:spcBef>
                        <a:spcAft>
                          <a:spcPts val="0"/>
                        </a:spcAft>
                      </a:pPr>
                      <a:r>
                        <a:rPr lang="en-US" sz="1200" u="none" strike="noStrike" dirty="0">
                          <a:effectLst/>
                        </a:rPr>
                        <a:t>10</a:t>
                      </a:r>
                      <a:r>
                        <a:rPr lang="en-US" sz="1200" u="none" strike="noStrike" baseline="30000" dirty="0">
                          <a:effectLst/>
                        </a:rPr>
                        <a:t>th</a:t>
                      </a:r>
                      <a:endParaRPr lang="en-US" sz="1200" dirty="0">
                        <a:effectLst/>
                        <a:latin typeface="+mn-lt"/>
                      </a:endParaRPr>
                    </a:p>
                  </a:txBody>
                  <a:tcPr marL="121920" marR="121920" marT="81280" marB="81280"/>
                </a:tc>
                <a:tc>
                  <a:txBody>
                    <a:bodyPr/>
                    <a:lstStyle/>
                    <a:p>
                      <a:pPr algn="ctr" rtl="0" fontAlgn="t">
                        <a:spcBef>
                          <a:spcPts val="0"/>
                        </a:spcBef>
                        <a:spcAft>
                          <a:spcPts val="0"/>
                        </a:spcAft>
                      </a:pPr>
                      <a:r>
                        <a:rPr lang="en-US" sz="1200" u="none" strike="noStrike" dirty="0">
                          <a:effectLst/>
                        </a:rPr>
                        <a:t>89</a:t>
                      </a:r>
                      <a:endParaRPr lang="en-US" sz="1200" dirty="0">
                        <a:effectLst/>
                      </a:endParaRPr>
                    </a:p>
                  </a:txBody>
                  <a:tcPr marL="121920" marR="121920" marT="81280" marB="81280"/>
                </a:tc>
                <a:tc vMerge="1">
                  <a:txBody>
                    <a:bodyPr/>
                    <a:lstStyle/>
                    <a:p>
                      <a:endParaRPr lang="en-US"/>
                    </a:p>
                  </a:txBody>
                  <a:tcPr/>
                </a:tc>
                <a:extLst>
                  <a:ext uri="{0D108BD9-81ED-4DB2-BD59-A6C34878D82A}">
                    <a16:rowId xmlns:a16="http://schemas.microsoft.com/office/drawing/2014/main" val="645488778"/>
                  </a:ext>
                </a:extLst>
              </a:tr>
              <a:tr h="304820">
                <a:tc>
                  <a:txBody>
                    <a:bodyPr/>
                    <a:lstStyle/>
                    <a:p>
                      <a:pPr algn="ctr" rtl="0" fontAlgn="t">
                        <a:spcBef>
                          <a:spcPts val="0"/>
                        </a:spcBef>
                        <a:spcAft>
                          <a:spcPts val="0"/>
                        </a:spcAft>
                      </a:pPr>
                      <a:r>
                        <a:rPr lang="en-US" sz="1200" u="none" strike="noStrike" dirty="0">
                          <a:effectLst/>
                        </a:rPr>
                        <a:t>11</a:t>
                      </a:r>
                      <a:r>
                        <a:rPr lang="en-US" sz="1200" u="none" strike="noStrike" baseline="30000" dirty="0">
                          <a:effectLst/>
                        </a:rPr>
                        <a:t>th</a:t>
                      </a:r>
                      <a:endParaRPr lang="en-US" sz="1200" dirty="0">
                        <a:effectLst/>
                        <a:latin typeface="+mn-lt"/>
                      </a:endParaRPr>
                    </a:p>
                  </a:txBody>
                  <a:tcPr marL="121920" marR="121920" marT="81280" marB="81280"/>
                </a:tc>
                <a:tc>
                  <a:txBody>
                    <a:bodyPr/>
                    <a:lstStyle/>
                    <a:p>
                      <a:pPr algn="ctr" rtl="0" fontAlgn="t">
                        <a:spcBef>
                          <a:spcPts val="0"/>
                        </a:spcBef>
                        <a:spcAft>
                          <a:spcPts val="0"/>
                        </a:spcAft>
                      </a:pPr>
                      <a:r>
                        <a:rPr lang="en-US" sz="1200" u="none" strike="noStrike" dirty="0">
                          <a:effectLst/>
                        </a:rPr>
                        <a:t>44</a:t>
                      </a:r>
                      <a:endParaRPr lang="en-US" sz="1200" dirty="0">
                        <a:effectLst/>
                      </a:endParaRPr>
                    </a:p>
                  </a:txBody>
                  <a:tcPr marL="121920" marR="121920" marT="81280" marB="81280"/>
                </a:tc>
                <a:tc vMerge="1">
                  <a:txBody>
                    <a:bodyPr/>
                    <a:lstStyle/>
                    <a:p>
                      <a:endParaRPr lang="en-US"/>
                    </a:p>
                  </a:txBody>
                  <a:tcPr/>
                </a:tc>
                <a:extLst>
                  <a:ext uri="{0D108BD9-81ED-4DB2-BD59-A6C34878D82A}">
                    <a16:rowId xmlns:a16="http://schemas.microsoft.com/office/drawing/2014/main" val="2654955406"/>
                  </a:ext>
                </a:extLst>
              </a:tr>
              <a:tr h="304820">
                <a:tc>
                  <a:txBody>
                    <a:bodyPr/>
                    <a:lstStyle/>
                    <a:p>
                      <a:pPr algn="ctr" rtl="0" fontAlgn="t">
                        <a:spcBef>
                          <a:spcPts val="0"/>
                        </a:spcBef>
                        <a:spcAft>
                          <a:spcPts val="0"/>
                        </a:spcAft>
                      </a:pPr>
                      <a:r>
                        <a:rPr lang="en-US" sz="1200" u="none" strike="noStrike" dirty="0">
                          <a:effectLst/>
                        </a:rPr>
                        <a:t>12</a:t>
                      </a:r>
                      <a:r>
                        <a:rPr lang="en-US" sz="1200" u="none" strike="noStrike" baseline="30000" dirty="0">
                          <a:effectLst/>
                        </a:rPr>
                        <a:t>th</a:t>
                      </a:r>
                      <a:endParaRPr lang="en-US" sz="1200" dirty="0">
                        <a:effectLst/>
                        <a:latin typeface="+mn-lt"/>
                      </a:endParaRPr>
                    </a:p>
                  </a:txBody>
                  <a:tcPr marL="121920" marR="121920" marT="81280" marB="81280"/>
                </a:tc>
                <a:tc>
                  <a:txBody>
                    <a:bodyPr/>
                    <a:lstStyle/>
                    <a:p>
                      <a:pPr algn="ctr" rtl="0" fontAlgn="t">
                        <a:spcBef>
                          <a:spcPts val="0"/>
                        </a:spcBef>
                        <a:spcAft>
                          <a:spcPts val="0"/>
                        </a:spcAft>
                      </a:pPr>
                      <a:r>
                        <a:rPr lang="en-US" sz="1200" u="none" strike="noStrike" dirty="0">
                          <a:effectLst/>
                        </a:rPr>
                        <a:t>25</a:t>
                      </a:r>
                      <a:endParaRPr lang="en-US" sz="1200" dirty="0">
                        <a:effectLst/>
                      </a:endParaRPr>
                    </a:p>
                  </a:txBody>
                  <a:tcPr marL="121920" marR="121920" marT="81280" marB="81280"/>
                </a:tc>
                <a:tc vMerge="1">
                  <a:txBody>
                    <a:bodyPr/>
                    <a:lstStyle/>
                    <a:p>
                      <a:endParaRPr lang="en-US"/>
                    </a:p>
                  </a:txBody>
                  <a:tcPr/>
                </a:tc>
                <a:extLst>
                  <a:ext uri="{0D108BD9-81ED-4DB2-BD59-A6C34878D82A}">
                    <a16:rowId xmlns:a16="http://schemas.microsoft.com/office/drawing/2014/main" val="3637202273"/>
                  </a:ext>
                </a:extLst>
              </a:tr>
            </a:tbl>
          </a:graphicData>
        </a:graphic>
      </p:graphicFrame>
      <p:sp>
        <p:nvSpPr>
          <p:cNvPr id="5" name="Rectangle 1"/>
          <p:cNvSpPr>
            <a:spLocks noChangeArrowheads="1"/>
          </p:cNvSpPr>
          <p:nvPr/>
        </p:nvSpPr>
        <p:spPr bwMode="auto">
          <a:xfrm>
            <a:off x="-1854199" y="4204954"/>
            <a:ext cx="328360" cy="2133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2560" tIns="81280" rIns="162560" bIns="81280" numCol="1" anchor="ctr" anchorCtr="0" compatLnSpc="1">
            <a:prstTxWarp prst="textNoShape">
              <a:avLst/>
            </a:prstTxWarp>
            <a:spAutoFit/>
          </a:bodyPr>
          <a:lstStyle/>
          <a:p>
            <a:pPr defTabSz="1625579" eaLnBrk="0" fontAlgn="base" hangingPunct="0">
              <a:spcBef>
                <a:spcPct val="0"/>
              </a:spcBef>
              <a:spcAft>
                <a:spcPct val="0"/>
              </a:spcAft>
            </a:pPr>
            <a:br>
              <a:rPr lang="en-US" altLang="en-US" sz="3200">
                <a:latin typeface="Arial" panose="020B0604020202020204" pitchFamily="34" charset="0"/>
              </a:rPr>
            </a:br>
            <a:endParaRPr lang="en-US" altLang="en-US" sz="3200">
              <a:latin typeface="Arial" panose="020B0604020202020204" pitchFamily="34" charset="0"/>
            </a:endParaRPr>
          </a:p>
          <a:p>
            <a:pPr defTabSz="1625579" eaLnBrk="0" fontAlgn="base" hangingPunct="0">
              <a:spcBef>
                <a:spcPct val="0"/>
              </a:spcBef>
              <a:spcAft>
                <a:spcPct val="0"/>
              </a:spcAft>
            </a:pPr>
            <a:br>
              <a:rPr lang="en-US" altLang="en-US" sz="3200">
                <a:latin typeface="Arial" panose="020B0604020202020204" pitchFamily="34" charset="0"/>
              </a:rPr>
            </a:br>
            <a:endParaRPr lang="en-US" altLang="en-US" sz="3200">
              <a:latin typeface="Arial" panose="020B0604020202020204" pitchFamily="34" charset="0"/>
            </a:endParaRPr>
          </a:p>
        </p:txBody>
      </p:sp>
    </p:spTree>
    <p:extLst>
      <p:ext uri="{BB962C8B-B14F-4D97-AF65-F5344CB8AC3E}">
        <p14:creationId xmlns:p14="http://schemas.microsoft.com/office/powerpoint/2010/main" val="143506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918" y="970976"/>
            <a:ext cx="5710163" cy="12192000"/>
          </a:xfrm>
        </p:spPr>
        <p:txBody>
          <a:bodyPr>
            <a:normAutofit/>
          </a:bodyPr>
          <a:lstStyle/>
          <a:p>
            <a:pPr marL="0" indent="0" algn="just">
              <a:buNone/>
            </a:pPr>
            <a:r>
              <a:rPr lang="en-US" sz="1400" b="1" dirty="0"/>
              <a:t>Factor Analysis (FA): </a:t>
            </a:r>
            <a:r>
              <a:rPr lang="en-US" sz="1200" dirty="0"/>
              <a:t>Which items (or questionnaire) would enhance the student’s satisfaction approach in each KPI’s. Most important items are recognize by the value of factor loading i.e. highest the value of the factor loading on an item is most important item that could enhance the students satisfaction among the items.</a:t>
            </a:r>
          </a:p>
        </p:txBody>
      </p:sp>
      <p:graphicFrame>
        <p:nvGraphicFramePr>
          <p:cNvPr id="7" name="Table 6"/>
          <p:cNvGraphicFramePr>
            <a:graphicFrameLocks noGrp="1"/>
          </p:cNvGraphicFramePr>
          <p:nvPr>
            <p:extLst>
              <p:ext uri="{D42A27DB-BD31-4B8C-83A1-F6EECF244321}">
                <p14:modId xmlns:p14="http://schemas.microsoft.com/office/powerpoint/2010/main" val="3950553692"/>
              </p:ext>
            </p:extLst>
          </p:nvPr>
        </p:nvGraphicFramePr>
        <p:xfrm>
          <a:off x="1308863" y="2643686"/>
          <a:ext cx="3731382" cy="2467697"/>
        </p:xfrm>
        <a:graphic>
          <a:graphicData uri="http://schemas.openxmlformats.org/drawingml/2006/table">
            <a:tbl>
              <a:tblPr>
                <a:tableStyleId>{E8B1032C-EA38-4F05-BA0D-38AFFFC7BED3}</a:tableStyleId>
              </a:tblPr>
              <a:tblGrid>
                <a:gridCol w="2531232">
                  <a:extLst>
                    <a:ext uri="{9D8B030D-6E8A-4147-A177-3AD203B41FA5}">
                      <a16:colId xmlns:a16="http://schemas.microsoft.com/office/drawing/2014/main" val="4244705154"/>
                    </a:ext>
                  </a:extLst>
                </a:gridCol>
                <a:gridCol w="1200150">
                  <a:extLst>
                    <a:ext uri="{9D8B030D-6E8A-4147-A177-3AD203B41FA5}">
                      <a16:colId xmlns:a16="http://schemas.microsoft.com/office/drawing/2014/main" val="1500852101"/>
                    </a:ext>
                  </a:extLst>
                </a:gridCol>
              </a:tblGrid>
              <a:tr h="370961">
                <a:tc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200" u="none" strike="noStrike" kern="1200" dirty="0">
                          <a:effectLst/>
                        </a:rPr>
                        <a:t>Table 4</a:t>
                      </a:r>
                      <a:endParaRPr lang="en-US" sz="1200" dirty="0">
                        <a:effectLst/>
                      </a:endParaRPr>
                    </a:p>
                  </a:txBody>
                  <a:tcPr marL="121920" marR="121920" marT="81280" marB="81280"/>
                </a:tc>
                <a:tc hMerge="1">
                  <a:txBody>
                    <a:bodyPr/>
                    <a:lstStyle/>
                    <a:p>
                      <a:pPr rtl="0" fontAlgn="t">
                        <a:spcBef>
                          <a:spcPts val="0"/>
                        </a:spcBef>
                        <a:spcAft>
                          <a:spcPts val="0"/>
                        </a:spcAft>
                      </a:pPr>
                      <a:endParaRPr lang="en-US" sz="11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123753"/>
                  </a:ext>
                </a:extLst>
              </a:tr>
              <a:tr h="370961">
                <a:tc>
                  <a:txBody>
                    <a:bodyPr/>
                    <a:lstStyle/>
                    <a:p>
                      <a:pPr rtl="0" fontAlgn="t">
                        <a:spcBef>
                          <a:spcPts val="0"/>
                        </a:spcBef>
                        <a:spcAft>
                          <a:spcPts val="0"/>
                        </a:spcAft>
                      </a:pPr>
                      <a:r>
                        <a:rPr lang="en-US" sz="1200" u="none" strike="noStrike" dirty="0">
                          <a:effectLst/>
                        </a:rPr>
                        <a:t>Valid Items </a:t>
                      </a:r>
                      <a:endParaRPr lang="en-US" sz="1200" dirty="0">
                        <a:effectLst/>
                      </a:endParaRPr>
                    </a:p>
                  </a:txBody>
                  <a:tcPr marL="121920" marR="121920" marT="81280" marB="81280"/>
                </a:tc>
                <a:tc>
                  <a:txBody>
                    <a:bodyPr/>
                    <a:lstStyle/>
                    <a:p>
                      <a:pPr rtl="0" fontAlgn="t">
                        <a:spcBef>
                          <a:spcPts val="0"/>
                        </a:spcBef>
                        <a:spcAft>
                          <a:spcPts val="0"/>
                        </a:spcAft>
                      </a:pPr>
                      <a:r>
                        <a:rPr lang="en-US" sz="1200" u="none" strike="noStrike">
                          <a:effectLst/>
                        </a:rPr>
                        <a:t>Factor Loading</a:t>
                      </a:r>
                      <a:endParaRPr lang="en-US" sz="1200">
                        <a:effectLst/>
                      </a:endParaRPr>
                    </a:p>
                  </a:txBody>
                  <a:tcPr marL="121920" marR="121920" marT="81280" marB="81280"/>
                </a:tc>
                <a:extLst>
                  <a:ext uri="{0D108BD9-81ED-4DB2-BD59-A6C34878D82A}">
                    <a16:rowId xmlns:a16="http://schemas.microsoft.com/office/drawing/2014/main" val="823363182"/>
                  </a:ext>
                </a:extLst>
              </a:tr>
              <a:tr h="370961">
                <a:tc>
                  <a:txBody>
                    <a:bodyPr/>
                    <a:lstStyle/>
                    <a:p>
                      <a:pPr rtl="0" fontAlgn="t">
                        <a:spcBef>
                          <a:spcPts val="0"/>
                        </a:spcBef>
                        <a:spcAft>
                          <a:spcPts val="0"/>
                        </a:spcAft>
                      </a:pPr>
                      <a:r>
                        <a:rPr lang="en-US" sz="1200" u="none" strike="noStrike" dirty="0">
                          <a:effectLst/>
                        </a:rPr>
                        <a:t>Relation with teacher</a:t>
                      </a:r>
                      <a:endParaRPr lang="en-US" sz="1200" dirty="0">
                        <a:effectLst/>
                      </a:endParaRPr>
                    </a:p>
                  </a:txBody>
                  <a:tcPr marL="121920" marR="121920" marT="81280" marB="81280"/>
                </a:tc>
                <a:tc>
                  <a:txBody>
                    <a:bodyPr/>
                    <a:lstStyle/>
                    <a:p>
                      <a:pPr rtl="0" fontAlgn="t">
                        <a:spcBef>
                          <a:spcPts val="0"/>
                        </a:spcBef>
                        <a:spcAft>
                          <a:spcPts val="0"/>
                        </a:spcAft>
                      </a:pPr>
                      <a:r>
                        <a:rPr lang="en-US" sz="1200" u="none" strike="noStrike">
                          <a:effectLst/>
                        </a:rPr>
                        <a:t>0.67</a:t>
                      </a:r>
                      <a:endParaRPr lang="en-US" sz="1200">
                        <a:effectLst/>
                      </a:endParaRPr>
                    </a:p>
                  </a:txBody>
                  <a:tcPr marL="121920" marR="121920" marT="81280" marB="81280"/>
                </a:tc>
                <a:extLst>
                  <a:ext uri="{0D108BD9-81ED-4DB2-BD59-A6C34878D82A}">
                    <a16:rowId xmlns:a16="http://schemas.microsoft.com/office/drawing/2014/main" val="786187681"/>
                  </a:ext>
                </a:extLst>
              </a:tr>
              <a:tr h="370961">
                <a:tc>
                  <a:txBody>
                    <a:bodyPr/>
                    <a:lstStyle/>
                    <a:p>
                      <a:pPr rtl="0" fontAlgn="t">
                        <a:spcBef>
                          <a:spcPts val="0"/>
                        </a:spcBef>
                        <a:spcAft>
                          <a:spcPts val="0"/>
                        </a:spcAft>
                      </a:pPr>
                      <a:r>
                        <a:rPr lang="en-US" sz="1200" u="none" strike="noStrike" dirty="0">
                          <a:effectLst/>
                        </a:rPr>
                        <a:t>Concept clear after the class</a:t>
                      </a:r>
                      <a:endParaRPr lang="en-US" sz="1200" dirty="0">
                        <a:effectLst/>
                      </a:endParaRPr>
                    </a:p>
                  </a:txBody>
                  <a:tcPr marL="121920" marR="121920" marT="81280" marB="81280"/>
                </a:tc>
                <a:tc>
                  <a:txBody>
                    <a:bodyPr/>
                    <a:lstStyle/>
                    <a:p>
                      <a:pPr rtl="0" fontAlgn="t">
                        <a:spcBef>
                          <a:spcPts val="0"/>
                        </a:spcBef>
                        <a:spcAft>
                          <a:spcPts val="0"/>
                        </a:spcAft>
                      </a:pPr>
                      <a:r>
                        <a:rPr lang="en-US" sz="1200" u="none" strike="noStrike">
                          <a:effectLst/>
                        </a:rPr>
                        <a:t>0.77</a:t>
                      </a:r>
                      <a:endParaRPr lang="en-US" sz="1200">
                        <a:effectLst/>
                      </a:endParaRPr>
                    </a:p>
                  </a:txBody>
                  <a:tcPr marL="121920" marR="121920" marT="81280" marB="81280"/>
                </a:tc>
                <a:extLst>
                  <a:ext uri="{0D108BD9-81ED-4DB2-BD59-A6C34878D82A}">
                    <a16:rowId xmlns:a16="http://schemas.microsoft.com/office/drawing/2014/main" val="2094946192"/>
                  </a:ext>
                </a:extLst>
              </a:tr>
              <a:tr h="612892">
                <a:tc>
                  <a:txBody>
                    <a:bodyPr/>
                    <a:lstStyle/>
                    <a:p>
                      <a:pPr rtl="0" fontAlgn="t">
                        <a:spcBef>
                          <a:spcPts val="0"/>
                        </a:spcBef>
                        <a:spcAft>
                          <a:spcPts val="0"/>
                        </a:spcAft>
                      </a:pPr>
                      <a:r>
                        <a:rPr lang="en-US" sz="1200" u="none" strike="noStrike" dirty="0">
                          <a:effectLst/>
                        </a:rPr>
                        <a:t>Study material are easy to understand</a:t>
                      </a:r>
                      <a:endParaRPr lang="en-US" sz="1200" dirty="0">
                        <a:effectLst/>
                      </a:endParaRPr>
                    </a:p>
                  </a:txBody>
                  <a:tcPr marL="121920" marR="121920" marT="81280" marB="81280"/>
                </a:tc>
                <a:tc>
                  <a:txBody>
                    <a:bodyPr/>
                    <a:lstStyle/>
                    <a:p>
                      <a:pPr rtl="0" fontAlgn="t">
                        <a:spcBef>
                          <a:spcPts val="0"/>
                        </a:spcBef>
                        <a:spcAft>
                          <a:spcPts val="0"/>
                        </a:spcAft>
                      </a:pPr>
                      <a:r>
                        <a:rPr lang="en-US" sz="1200" u="none" strike="noStrike">
                          <a:effectLst/>
                        </a:rPr>
                        <a:t>0.78</a:t>
                      </a:r>
                      <a:endParaRPr lang="en-US" sz="1200">
                        <a:effectLst/>
                      </a:endParaRPr>
                    </a:p>
                  </a:txBody>
                  <a:tcPr marL="121920" marR="121920" marT="81280" marB="81280"/>
                </a:tc>
                <a:extLst>
                  <a:ext uri="{0D108BD9-81ED-4DB2-BD59-A6C34878D82A}">
                    <a16:rowId xmlns:a16="http://schemas.microsoft.com/office/drawing/2014/main" val="1215661591"/>
                  </a:ext>
                </a:extLst>
              </a:tr>
              <a:tr h="370961">
                <a:tc>
                  <a:txBody>
                    <a:bodyPr/>
                    <a:lstStyle/>
                    <a:p>
                      <a:pPr rtl="0" fontAlgn="t">
                        <a:spcBef>
                          <a:spcPts val="0"/>
                        </a:spcBef>
                        <a:spcAft>
                          <a:spcPts val="0"/>
                        </a:spcAft>
                      </a:pPr>
                      <a:r>
                        <a:rPr lang="en-US" sz="1200" u="none" strike="noStrike" dirty="0">
                          <a:effectLst/>
                        </a:rPr>
                        <a:t>Teachers ask for students feedback</a:t>
                      </a:r>
                      <a:endParaRPr lang="en-US" sz="1200" dirty="0">
                        <a:effectLst/>
                      </a:endParaRPr>
                    </a:p>
                  </a:txBody>
                  <a:tcPr marL="121920" marR="121920" marT="81280" marB="81280"/>
                </a:tc>
                <a:tc>
                  <a:txBody>
                    <a:bodyPr/>
                    <a:lstStyle/>
                    <a:p>
                      <a:pPr rtl="0" fontAlgn="t">
                        <a:spcBef>
                          <a:spcPts val="0"/>
                        </a:spcBef>
                        <a:spcAft>
                          <a:spcPts val="0"/>
                        </a:spcAft>
                      </a:pPr>
                      <a:r>
                        <a:rPr lang="en-US" sz="1200" u="none" strike="noStrike" dirty="0">
                          <a:effectLst/>
                        </a:rPr>
                        <a:t>0.87</a:t>
                      </a:r>
                      <a:endParaRPr lang="en-US" sz="1200" dirty="0">
                        <a:effectLst/>
                      </a:endParaRPr>
                    </a:p>
                  </a:txBody>
                  <a:tcPr marL="121920" marR="121920" marT="81280" marB="81280"/>
                </a:tc>
                <a:extLst>
                  <a:ext uri="{0D108BD9-81ED-4DB2-BD59-A6C34878D82A}">
                    <a16:rowId xmlns:a16="http://schemas.microsoft.com/office/drawing/2014/main" val="4174566804"/>
                  </a:ext>
                </a:extLst>
              </a:tr>
            </a:tbl>
          </a:graphicData>
        </a:graphic>
      </p:graphicFrame>
      <p:sp>
        <p:nvSpPr>
          <p:cNvPr id="8" name="Rectangle 1"/>
          <p:cNvSpPr>
            <a:spLocks noChangeArrowheads="1"/>
          </p:cNvSpPr>
          <p:nvPr/>
        </p:nvSpPr>
        <p:spPr bwMode="auto">
          <a:xfrm>
            <a:off x="-702733" y="5142619"/>
            <a:ext cx="32836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2560" tIns="81280" rIns="162560" bIns="81280" numCol="1" anchor="ctr" anchorCtr="0" compatLnSpc="1">
            <a:prstTxWarp prst="textNoShape">
              <a:avLst/>
            </a:prstTxWarp>
            <a:spAutoFit/>
          </a:bodyPr>
          <a:lstStyle/>
          <a:p>
            <a:pPr defTabSz="1625579" eaLnBrk="0" fontAlgn="base" hangingPunct="0">
              <a:spcBef>
                <a:spcPct val="0"/>
              </a:spcBef>
              <a:spcAft>
                <a:spcPct val="0"/>
              </a:spcAft>
            </a:pPr>
            <a:br>
              <a:rPr lang="en-US" altLang="en-US" sz="3200">
                <a:latin typeface="Arial" panose="020B0604020202020204" pitchFamily="34" charset="0"/>
              </a:rPr>
            </a:br>
            <a:endParaRPr lang="en-US" altLang="en-US" sz="3200">
              <a:latin typeface="Arial" panose="020B0604020202020204" pitchFamily="34" charset="0"/>
            </a:endParaRPr>
          </a:p>
          <a:p>
            <a:pPr defTabSz="1625579" eaLnBrk="0" fontAlgn="base" hangingPunct="0">
              <a:spcBef>
                <a:spcPct val="0"/>
              </a:spcBef>
              <a:spcAft>
                <a:spcPct val="0"/>
              </a:spcAft>
            </a:pPr>
            <a:endParaRPr lang="en-US" altLang="en-US" sz="3200">
              <a:latin typeface="Arial" panose="020B0604020202020204" pitchFamily="34" charset="0"/>
            </a:endParaRPr>
          </a:p>
        </p:txBody>
      </p:sp>
      <p:sp>
        <p:nvSpPr>
          <p:cNvPr id="9" name="AutoShape 16"/>
          <p:cNvSpPr>
            <a:spLocks noChangeArrowheads="1"/>
          </p:cNvSpPr>
          <p:nvPr/>
        </p:nvSpPr>
        <p:spPr bwMode="auto">
          <a:xfrm>
            <a:off x="573918" y="7276155"/>
            <a:ext cx="3149988" cy="2272159"/>
          </a:xfrm>
          <a:prstGeom prst="wedgeEllipseCallout">
            <a:avLst>
              <a:gd name="adj1" fmla="val -1455"/>
              <a:gd name="adj2" fmla="val -145581"/>
            </a:avLst>
          </a:prstGeom>
          <a:ln>
            <a:headEnd type="none" w="sm" len="sm"/>
            <a:tailEnd type="none" w="sm" len="s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wrap="square" anchor="ctr">
            <a:spAutoFit/>
          </a:bodyPr>
          <a:lstStyle>
            <a:lvl1pPr eaLnBrk="0" hangingPunct="0">
              <a:defRPr sz="2400">
                <a:solidFill>
                  <a:schemeClr val="tx1"/>
                </a:solidFill>
                <a:latin typeface="Trebuchet MS" panose="020B0603020202020204" pitchFamily="34" charset="0"/>
              </a:defRPr>
            </a:lvl1pPr>
            <a:lvl2pPr marL="742950" indent="-285750" eaLnBrk="0" hangingPunct="0">
              <a:defRPr sz="2400">
                <a:solidFill>
                  <a:schemeClr val="tx1"/>
                </a:solidFill>
                <a:latin typeface="Trebuchet MS" panose="020B0603020202020204" pitchFamily="34" charset="0"/>
              </a:defRPr>
            </a:lvl2pPr>
            <a:lvl3pPr marL="1143000" indent="-228600" eaLnBrk="0" hangingPunct="0">
              <a:defRPr sz="2400">
                <a:solidFill>
                  <a:schemeClr val="tx1"/>
                </a:solidFill>
                <a:latin typeface="Trebuchet MS" panose="020B0603020202020204" pitchFamily="34" charset="0"/>
              </a:defRPr>
            </a:lvl3pPr>
            <a:lvl4pPr marL="1600200" indent="-228600" eaLnBrk="0" hangingPunct="0">
              <a:defRPr sz="2400">
                <a:solidFill>
                  <a:schemeClr val="tx1"/>
                </a:solidFill>
                <a:latin typeface="Trebuchet MS" panose="020B0603020202020204" pitchFamily="34" charset="0"/>
              </a:defRPr>
            </a:lvl4pPr>
            <a:lvl5pPr marL="2057400" indent="-228600" eaLnBrk="0" hangingPunct="0">
              <a:defRPr sz="2400">
                <a:solidFill>
                  <a:schemeClr val="tx1"/>
                </a:solidFill>
                <a:latin typeface="Trebuchet MS" panose="020B0603020202020204" pitchFamily="34" charset="0"/>
              </a:defRPr>
            </a:lvl5pPr>
            <a:lvl6pPr marL="25146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6pPr>
            <a:lvl7pPr marL="29718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7pPr>
            <a:lvl8pPr marL="34290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8pPr>
            <a:lvl9pPr marL="3886200" indent="-228600" algn="ctr" eaLnBrk="0" fontAlgn="base" hangingPunct="0">
              <a:lnSpc>
                <a:spcPct val="85000"/>
              </a:lnSpc>
              <a:spcBef>
                <a:spcPct val="0"/>
              </a:spcBef>
              <a:spcAft>
                <a:spcPct val="0"/>
              </a:spcAft>
              <a:defRPr sz="2400">
                <a:solidFill>
                  <a:schemeClr val="tx1"/>
                </a:solidFill>
                <a:latin typeface="Trebuchet MS" panose="020B0603020202020204" pitchFamily="34" charset="0"/>
              </a:defRPr>
            </a:lvl9pPr>
          </a:lstStyle>
          <a:p>
            <a:r>
              <a:rPr lang="en-US" sz="1050" dirty="0">
                <a:latin typeface="Calibri" panose="020F0502020204030204" pitchFamily="34" charset="0"/>
                <a:cs typeface="Calibri" panose="020F0502020204030204" pitchFamily="34" charset="0"/>
              </a:rPr>
              <a:t>Since there are 26 items (questionnaire) in LE and after applying the factor analysis (FA), it reduces the number of items (4 items). So these 4 items would be considered as student’s priority with respect to their satisfaction in school performance in Learning Experience (LE). </a:t>
            </a:r>
          </a:p>
        </p:txBody>
      </p:sp>
      <p:sp>
        <p:nvSpPr>
          <p:cNvPr id="10" name="AutoShape 16"/>
          <p:cNvSpPr>
            <a:spLocks noChangeArrowheads="1"/>
          </p:cNvSpPr>
          <p:nvPr/>
        </p:nvSpPr>
        <p:spPr bwMode="auto">
          <a:xfrm>
            <a:off x="3558284" y="6021057"/>
            <a:ext cx="2963922" cy="2510195"/>
          </a:xfrm>
          <a:prstGeom prst="wedgeEllipseCallout">
            <a:avLst>
              <a:gd name="adj1" fmla="val -28954"/>
              <a:gd name="adj2" fmla="val -89699"/>
            </a:avLst>
          </a:prstGeom>
          <a:ln>
            <a:headEnd type="none" w="sm" len="sm"/>
            <a:tailEnd type="none" w="sm" len="s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wrap="square" anchor="ctr">
            <a:spAutoFit/>
          </a:bodyPr>
          <a:lstStyle/>
          <a:p>
            <a:pPr eaLnBrk="0" hangingPunct="0"/>
            <a:r>
              <a:rPr lang="en-US" sz="1050" dirty="0">
                <a:latin typeface="Calibri" panose="020F0502020204030204" pitchFamily="34" charset="0"/>
                <a:cs typeface="Calibri" panose="020F0502020204030204" pitchFamily="34" charset="0"/>
              </a:rPr>
              <a:t>As observed from the table 4, the value of factor loading on item 4 (Teachers ask for student’s feedback) is 0.87 which is the highest value among the four items, which indicating that item 4 is one of the most important item that school / institute needs to concentrate to maximize their students satisfaction in LE.</a:t>
            </a:r>
          </a:p>
        </p:txBody>
      </p:sp>
    </p:spTree>
    <p:extLst>
      <p:ext uri="{BB962C8B-B14F-4D97-AF65-F5344CB8AC3E}">
        <p14:creationId xmlns:p14="http://schemas.microsoft.com/office/powerpoint/2010/main" val="400644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165" y="1241844"/>
            <a:ext cx="5971420" cy="8130756"/>
          </a:xfrm>
        </p:spPr>
        <p:txBody>
          <a:bodyPr>
            <a:normAutofit/>
          </a:bodyPr>
          <a:lstStyle/>
          <a:p>
            <a:pPr marL="0" indent="0">
              <a:spcAft>
                <a:spcPts val="533"/>
              </a:spcAft>
              <a:buNone/>
            </a:pPr>
            <a:r>
              <a:rPr lang="en-US" sz="1400" b="1" dirty="0"/>
              <a:t>Correlation (r): </a:t>
            </a:r>
          </a:p>
          <a:p>
            <a:pPr marL="0" indent="0">
              <a:spcAft>
                <a:spcPts val="533"/>
              </a:spcAft>
              <a:buNone/>
            </a:pPr>
            <a:r>
              <a:rPr lang="en-US" sz="1200" dirty="0"/>
              <a:t>Correlation is usually defined as a measure of the linear relationship between two quantitative variables (e.g., height and weight). </a:t>
            </a:r>
          </a:p>
          <a:p>
            <a:pPr marL="0" indent="0">
              <a:spcAft>
                <a:spcPts val="533"/>
              </a:spcAft>
              <a:buNone/>
            </a:pPr>
            <a:r>
              <a:rPr lang="en-US" sz="1200" dirty="0"/>
              <a:t>The correlation value belongs to (-1, 1) and some implication are as follow:</a:t>
            </a:r>
          </a:p>
          <a:p>
            <a:pPr marL="101599" indent="-507994" fontAlgn="base">
              <a:spcBef>
                <a:spcPts val="356"/>
              </a:spcBef>
              <a:buFont typeface="Wingdings" panose="05000000000000000000" pitchFamily="2" charset="2"/>
              <a:buChar char="Ø"/>
            </a:pPr>
            <a:r>
              <a:rPr lang="en-US" sz="1200" dirty="0"/>
              <a:t>If 0.5 ≤ r ≤ 1 then strong positive correlation</a:t>
            </a:r>
          </a:p>
          <a:p>
            <a:pPr marL="101599" indent="-507994" fontAlgn="base">
              <a:spcBef>
                <a:spcPts val="356"/>
              </a:spcBef>
              <a:buFont typeface="Wingdings" panose="05000000000000000000" pitchFamily="2" charset="2"/>
              <a:buChar char="Ø"/>
            </a:pPr>
            <a:r>
              <a:rPr lang="en-US" sz="1200" dirty="0"/>
              <a:t>If 0 &lt; r &lt; 0.5 then weak positive correlation</a:t>
            </a:r>
          </a:p>
          <a:p>
            <a:pPr marL="101599" indent="-507994" fontAlgn="base">
              <a:spcBef>
                <a:spcPts val="356"/>
              </a:spcBef>
              <a:buFont typeface="Wingdings" panose="05000000000000000000" pitchFamily="2" charset="2"/>
              <a:buChar char="Ø"/>
            </a:pPr>
            <a:r>
              <a:rPr lang="en-US" sz="1200" dirty="0"/>
              <a:t>If -0.5 ≤ r &lt; 0 then weak negative correlation</a:t>
            </a:r>
          </a:p>
          <a:p>
            <a:pPr marL="101599" indent="-507994" fontAlgn="base">
              <a:spcBef>
                <a:spcPts val="356"/>
              </a:spcBef>
              <a:buFont typeface="Wingdings" panose="05000000000000000000" pitchFamily="2" charset="2"/>
              <a:buChar char="Ø"/>
            </a:pPr>
            <a:r>
              <a:rPr lang="en-US" sz="1200" dirty="0"/>
              <a:t>If -1 ≤ r &lt; -0.5 then strong negative correlation</a:t>
            </a:r>
          </a:p>
          <a:p>
            <a:pPr marL="0" indent="0">
              <a:buNone/>
            </a:pPr>
            <a:endParaRPr lang="en-US" sz="2844" dirty="0"/>
          </a:p>
        </p:txBody>
      </p:sp>
      <p:graphicFrame>
        <p:nvGraphicFramePr>
          <p:cNvPr id="4" name="Table 3"/>
          <p:cNvGraphicFramePr>
            <a:graphicFrameLocks noGrp="1"/>
          </p:cNvGraphicFramePr>
          <p:nvPr>
            <p:extLst>
              <p:ext uri="{D42A27DB-BD31-4B8C-83A1-F6EECF244321}">
                <p14:modId xmlns:p14="http://schemas.microsoft.com/office/powerpoint/2010/main" val="2340646852"/>
              </p:ext>
            </p:extLst>
          </p:nvPr>
        </p:nvGraphicFramePr>
        <p:xfrm>
          <a:off x="1116995" y="3629025"/>
          <a:ext cx="4624010" cy="1895839"/>
        </p:xfrm>
        <a:graphic>
          <a:graphicData uri="http://schemas.openxmlformats.org/drawingml/2006/table">
            <a:tbl>
              <a:tblPr>
                <a:tableStyleId>{E8B1032C-EA38-4F05-BA0D-38AFFFC7BED3}</a:tableStyleId>
              </a:tblPr>
              <a:tblGrid>
                <a:gridCol w="1375985">
                  <a:extLst>
                    <a:ext uri="{9D8B030D-6E8A-4147-A177-3AD203B41FA5}">
                      <a16:colId xmlns:a16="http://schemas.microsoft.com/office/drawing/2014/main" val="2456018789"/>
                    </a:ext>
                  </a:extLst>
                </a:gridCol>
                <a:gridCol w="752475">
                  <a:extLst>
                    <a:ext uri="{9D8B030D-6E8A-4147-A177-3AD203B41FA5}">
                      <a16:colId xmlns:a16="http://schemas.microsoft.com/office/drawing/2014/main" val="94885970"/>
                    </a:ext>
                  </a:extLst>
                </a:gridCol>
                <a:gridCol w="1114425">
                  <a:extLst>
                    <a:ext uri="{9D8B030D-6E8A-4147-A177-3AD203B41FA5}">
                      <a16:colId xmlns:a16="http://schemas.microsoft.com/office/drawing/2014/main" val="2883910339"/>
                    </a:ext>
                  </a:extLst>
                </a:gridCol>
                <a:gridCol w="1381125">
                  <a:extLst>
                    <a:ext uri="{9D8B030D-6E8A-4147-A177-3AD203B41FA5}">
                      <a16:colId xmlns:a16="http://schemas.microsoft.com/office/drawing/2014/main" val="3566297258"/>
                    </a:ext>
                  </a:extLst>
                </a:gridCol>
              </a:tblGrid>
              <a:tr h="328999">
                <a:tc gridSpan="4">
                  <a:txBody>
                    <a:bodyPr/>
                    <a:lstStyle/>
                    <a:p>
                      <a:pPr algn="ctr" rtl="0" fontAlgn="ctr"/>
                      <a:r>
                        <a:rPr lang="en-US" sz="1100" u="none" strike="noStrike" dirty="0">
                          <a:effectLst/>
                        </a:rPr>
                        <a:t>Table 5</a:t>
                      </a:r>
                      <a:endParaRPr lang="en-US" sz="1100" b="1" i="0" u="none" strike="noStrike" dirty="0">
                        <a:solidFill>
                          <a:srgbClr val="000000"/>
                        </a:solidFill>
                        <a:effectLst/>
                        <a:latin typeface="Calibri" panose="020F0502020204030204" pitchFamily="34" charset="0"/>
                      </a:endParaRPr>
                    </a:p>
                  </a:txBody>
                  <a:tcPr marL="16933" marR="16933" marT="16933" marB="0" anchor="ctr"/>
                </a:tc>
                <a:tc hMerge="1">
                  <a:txBody>
                    <a:bodyPr/>
                    <a:lstStyle/>
                    <a:p>
                      <a:pPr algn="ctr" rtl="0" fontAlgn="ctr"/>
                      <a:endParaRPr lang="en-US" sz="11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rtl="0" fontAlgn="ctr"/>
                      <a:endParaRPr lang="en-US" sz="11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rtl="0" fontAlgn="ctr"/>
                      <a:endParaRPr lang="en-US" sz="11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745985"/>
                  </a:ext>
                </a:extLst>
              </a:tr>
              <a:tr h="488120">
                <a:tc>
                  <a:txBody>
                    <a:bodyPr/>
                    <a:lstStyle/>
                    <a:p>
                      <a:pPr algn="ctr" rtl="0" fontAlgn="ctr"/>
                      <a:r>
                        <a:rPr lang="en-US" sz="1100" u="none" strike="noStrike" dirty="0">
                          <a:effectLst/>
                        </a:rPr>
                        <a:t>Satisfaction Criteria</a:t>
                      </a:r>
                      <a:endParaRPr lang="en-US" sz="1100" b="1" i="0" u="none" strike="noStrike" dirty="0">
                        <a:solidFill>
                          <a:srgbClr val="000000"/>
                        </a:solidFill>
                        <a:effectLst/>
                        <a:latin typeface="Calibri" panose="020F0502020204030204" pitchFamily="34" charset="0"/>
                      </a:endParaRPr>
                    </a:p>
                  </a:txBody>
                  <a:tcPr marL="16933" marR="16933" marT="16933" marB="0" anchor="ctr"/>
                </a:tc>
                <a:tc>
                  <a:txBody>
                    <a:bodyPr/>
                    <a:lstStyle/>
                    <a:p>
                      <a:pPr algn="ctr" rtl="0" fontAlgn="ctr"/>
                      <a:r>
                        <a:rPr lang="en-US" sz="1100" u="none" strike="noStrike" dirty="0">
                          <a:effectLst/>
                        </a:rPr>
                        <a:t>Statistics</a:t>
                      </a:r>
                      <a:endParaRPr lang="en-US" sz="1100" b="1" i="0" u="none" strike="noStrike" dirty="0">
                        <a:solidFill>
                          <a:srgbClr val="000000"/>
                        </a:solidFill>
                        <a:effectLst/>
                        <a:latin typeface="Calibri" panose="020F0502020204030204" pitchFamily="34" charset="0"/>
                      </a:endParaRPr>
                    </a:p>
                  </a:txBody>
                  <a:tcPr marL="16933" marR="16933" marT="16933" marB="0" anchor="ctr"/>
                </a:tc>
                <a:tc>
                  <a:txBody>
                    <a:bodyPr/>
                    <a:lstStyle/>
                    <a:p>
                      <a:pPr algn="ctr" rtl="0" fontAlgn="ctr"/>
                      <a:r>
                        <a:rPr lang="en-US" sz="1100" u="none" strike="noStrike">
                          <a:effectLst/>
                        </a:rPr>
                        <a:t>Extra Activities</a:t>
                      </a:r>
                      <a:endParaRPr lang="en-US" sz="1100" b="1" i="0" u="none" strike="noStrike">
                        <a:solidFill>
                          <a:srgbClr val="000000"/>
                        </a:solidFill>
                        <a:effectLst/>
                        <a:latin typeface="Calibri" panose="020F0502020204030204" pitchFamily="34" charset="0"/>
                      </a:endParaRPr>
                    </a:p>
                  </a:txBody>
                  <a:tcPr marL="16933" marR="16933" marT="16933" marB="0" anchor="ctr"/>
                </a:tc>
                <a:tc>
                  <a:txBody>
                    <a:bodyPr/>
                    <a:lstStyle/>
                    <a:p>
                      <a:pPr algn="ctr" rtl="0" fontAlgn="ctr"/>
                      <a:r>
                        <a:rPr lang="en-US" sz="1100" u="none" strike="noStrike">
                          <a:effectLst/>
                        </a:rPr>
                        <a:t>Happiness Quotient</a:t>
                      </a:r>
                      <a:endParaRPr lang="en-US" sz="1100" b="1" i="0" u="none" strike="noStrike">
                        <a:solidFill>
                          <a:srgbClr val="000000"/>
                        </a:solidFill>
                        <a:effectLst/>
                        <a:latin typeface="Calibri" panose="020F0502020204030204" pitchFamily="34" charset="0"/>
                      </a:endParaRPr>
                    </a:p>
                  </a:txBody>
                  <a:tcPr marL="16933" marR="16933" marT="16933" marB="0" anchor="ctr"/>
                </a:tc>
                <a:extLst>
                  <a:ext uri="{0D108BD9-81ED-4DB2-BD59-A6C34878D82A}">
                    <a16:rowId xmlns:a16="http://schemas.microsoft.com/office/drawing/2014/main" val="3419255003"/>
                  </a:ext>
                </a:extLst>
              </a:tr>
              <a:tr h="269680">
                <a:tc rowSpan="2">
                  <a:txBody>
                    <a:bodyPr/>
                    <a:lstStyle/>
                    <a:p>
                      <a:pPr algn="ctr" rtl="0" fontAlgn="ctr"/>
                      <a:r>
                        <a:rPr lang="en-US" sz="1100" u="none" strike="noStrike" dirty="0">
                          <a:effectLst/>
                        </a:rPr>
                        <a:t>Extra Activities</a:t>
                      </a:r>
                      <a:endParaRPr lang="en-US" sz="1100" b="1" i="0" u="none" strike="noStrike" dirty="0">
                        <a:solidFill>
                          <a:srgbClr val="000000"/>
                        </a:solidFill>
                        <a:effectLst/>
                        <a:latin typeface="Calibri" panose="020F0502020204030204" pitchFamily="34" charset="0"/>
                      </a:endParaRPr>
                    </a:p>
                  </a:txBody>
                  <a:tcPr marL="16933" marR="16933" marT="16933" marB="0" anchor="ctr"/>
                </a:tc>
                <a:tc>
                  <a:txBody>
                    <a:bodyPr/>
                    <a:lstStyle/>
                    <a:p>
                      <a:pPr algn="ctr" rtl="0" fontAlgn="ctr"/>
                      <a:r>
                        <a:rPr lang="en-US" sz="1100" u="none" strike="noStrike" dirty="0">
                          <a:effectLst/>
                        </a:rPr>
                        <a:t>Corr. (r)</a:t>
                      </a:r>
                      <a:endParaRPr lang="en-US" sz="1100" b="1" i="0" u="none" strike="noStrike" dirty="0">
                        <a:solidFill>
                          <a:srgbClr val="000000"/>
                        </a:solidFill>
                        <a:effectLst/>
                        <a:latin typeface="Calibri" panose="020F0502020204030204" pitchFamily="34" charset="0"/>
                      </a:endParaRPr>
                    </a:p>
                  </a:txBody>
                  <a:tcPr marL="16933" marR="16933" marT="16933" marB="0" anchor="ctr"/>
                </a:tc>
                <a:tc rowSpan="2">
                  <a:txBody>
                    <a:bodyPr/>
                    <a:lstStyle/>
                    <a:p>
                      <a:pPr algn="ctr" rtl="0"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16933" marR="16933" marT="16933" marB="0" anchor="ctr"/>
                </a:tc>
                <a:tc>
                  <a:txBody>
                    <a:bodyPr/>
                    <a:lstStyle/>
                    <a:p>
                      <a:pPr algn="ctr" rtl="0" fontAlgn="ctr"/>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16933" marR="16933" marT="16933" marB="0" anchor="ctr"/>
                </a:tc>
                <a:extLst>
                  <a:ext uri="{0D108BD9-81ED-4DB2-BD59-A6C34878D82A}">
                    <a16:rowId xmlns:a16="http://schemas.microsoft.com/office/drawing/2014/main" val="1684219238"/>
                  </a:ext>
                </a:extLst>
              </a:tr>
              <a:tr h="269680">
                <a:tc vMerge="1">
                  <a:txBody>
                    <a:bodyPr/>
                    <a:lstStyle/>
                    <a:p>
                      <a:endParaRPr lang="en-US"/>
                    </a:p>
                  </a:txBody>
                  <a:tcPr/>
                </a:tc>
                <a:tc>
                  <a:txBody>
                    <a:bodyPr/>
                    <a:lstStyle/>
                    <a:p>
                      <a:pPr algn="ctr" rtl="0" fontAlgn="ctr"/>
                      <a:r>
                        <a:rPr lang="en-US" sz="1100" u="none" strike="noStrike" dirty="0">
                          <a:effectLst/>
                        </a:rPr>
                        <a:t>p-value</a:t>
                      </a:r>
                      <a:endParaRPr lang="en-US" sz="1100" b="1" i="0" u="none" strike="noStrike" dirty="0">
                        <a:solidFill>
                          <a:srgbClr val="000000"/>
                        </a:solidFill>
                        <a:effectLst/>
                        <a:latin typeface="Calibri" panose="020F0502020204030204" pitchFamily="34" charset="0"/>
                      </a:endParaRPr>
                    </a:p>
                  </a:txBody>
                  <a:tcPr marL="16933" marR="16933" marT="16933" marB="0" anchor="ctr"/>
                </a:tc>
                <a:tc vMerge="1">
                  <a:txBody>
                    <a:bodyPr/>
                    <a:lstStyle/>
                    <a:p>
                      <a:endParaRPr lang="en-US"/>
                    </a:p>
                  </a:txBody>
                  <a:tcPr/>
                </a:tc>
                <a:tc>
                  <a:txBody>
                    <a:bodyPr/>
                    <a:lstStyle/>
                    <a:p>
                      <a:pPr algn="ctr" rtl="0" fontAlgn="ctr"/>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16933" marR="16933" marT="16933" marB="0" anchor="ctr"/>
                </a:tc>
                <a:extLst>
                  <a:ext uri="{0D108BD9-81ED-4DB2-BD59-A6C34878D82A}">
                    <a16:rowId xmlns:a16="http://schemas.microsoft.com/office/drawing/2014/main" val="3544848664"/>
                  </a:ext>
                </a:extLst>
              </a:tr>
              <a:tr h="269680">
                <a:tc rowSpan="2">
                  <a:txBody>
                    <a:bodyPr/>
                    <a:lstStyle/>
                    <a:p>
                      <a:pPr algn="ctr" rtl="0" fontAlgn="ctr"/>
                      <a:r>
                        <a:rPr lang="en-US" sz="1100" u="none" strike="noStrike">
                          <a:effectLst/>
                        </a:rPr>
                        <a:t>Happiness Quotient</a:t>
                      </a:r>
                      <a:endParaRPr lang="en-US" sz="1100" b="1" i="0" u="none" strike="noStrike">
                        <a:solidFill>
                          <a:srgbClr val="000000"/>
                        </a:solidFill>
                        <a:effectLst/>
                        <a:latin typeface="Calibri" panose="020F0502020204030204" pitchFamily="34" charset="0"/>
                      </a:endParaRPr>
                    </a:p>
                  </a:txBody>
                  <a:tcPr marL="16933" marR="16933" marT="16933" marB="0" anchor="ctr"/>
                </a:tc>
                <a:tc>
                  <a:txBody>
                    <a:bodyPr/>
                    <a:lstStyle/>
                    <a:p>
                      <a:pPr algn="ctr" rtl="0" fontAlgn="ctr"/>
                      <a:r>
                        <a:rPr lang="en-US" sz="1100" u="none" strike="noStrike" dirty="0">
                          <a:effectLst/>
                        </a:rPr>
                        <a:t>Corr. (r)</a:t>
                      </a:r>
                      <a:endParaRPr lang="en-US" sz="1100" b="1" i="0" u="none" strike="noStrike" dirty="0">
                        <a:solidFill>
                          <a:srgbClr val="000000"/>
                        </a:solidFill>
                        <a:effectLst/>
                        <a:latin typeface="Calibri" panose="020F0502020204030204" pitchFamily="34" charset="0"/>
                      </a:endParaRPr>
                    </a:p>
                  </a:txBody>
                  <a:tcPr marL="16933" marR="16933" marT="16933" marB="0" anchor="ctr"/>
                </a:tc>
                <a:tc>
                  <a:txBody>
                    <a:bodyPr/>
                    <a:lstStyle/>
                    <a:p>
                      <a:pPr algn="ctr" rtl="0" fontAlgn="ctr"/>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16933" marR="16933" marT="16933" marB="0" anchor="ctr"/>
                </a:tc>
                <a:tc rowSpan="2">
                  <a:txBody>
                    <a:bodyPr/>
                    <a:lstStyle/>
                    <a:p>
                      <a:pPr algn="ctr" rtl="0"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16933" marR="16933" marT="16933" marB="0" anchor="ctr"/>
                </a:tc>
                <a:extLst>
                  <a:ext uri="{0D108BD9-81ED-4DB2-BD59-A6C34878D82A}">
                    <a16:rowId xmlns:a16="http://schemas.microsoft.com/office/drawing/2014/main" val="3569156416"/>
                  </a:ext>
                </a:extLst>
              </a:tr>
              <a:tr h="269680">
                <a:tc vMerge="1">
                  <a:txBody>
                    <a:bodyPr/>
                    <a:lstStyle/>
                    <a:p>
                      <a:endParaRPr lang="en-US"/>
                    </a:p>
                  </a:txBody>
                  <a:tcPr/>
                </a:tc>
                <a:tc>
                  <a:txBody>
                    <a:bodyPr/>
                    <a:lstStyle/>
                    <a:p>
                      <a:pPr algn="ctr" rtl="0" fontAlgn="ctr"/>
                      <a:r>
                        <a:rPr lang="en-US" sz="1100" u="none" strike="noStrike" dirty="0">
                          <a:effectLst/>
                        </a:rPr>
                        <a:t>p-value</a:t>
                      </a:r>
                      <a:endParaRPr lang="en-US" sz="1100" b="1" i="0" u="none" strike="noStrike" dirty="0">
                        <a:solidFill>
                          <a:srgbClr val="000000"/>
                        </a:solidFill>
                        <a:effectLst/>
                        <a:latin typeface="Calibri" panose="020F0502020204030204" pitchFamily="34" charset="0"/>
                      </a:endParaRPr>
                    </a:p>
                  </a:txBody>
                  <a:tcPr marL="16933" marR="16933" marT="16933" marB="0" anchor="ctr"/>
                </a:tc>
                <a:tc>
                  <a:txBody>
                    <a:bodyPr/>
                    <a:lstStyle/>
                    <a:p>
                      <a:pPr algn="ctr" rtl="0" fontAlgn="ctr"/>
                      <a:r>
                        <a:rPr lang="en-US" sz="1100" u="none" strike="noStrike" dirty="0">
                          <a:effectLst/>
                        </a:rPr>
                        <a:t>0.03</a:t>
                      </a:r>
                      <a:endParaRPr lang="en-US" sz="1100" b="0" i="0" u="none" strike="noStrike" dirty="0">
                        <a:solidFill>
                          <a:srgbClr val="000000"/>
                        </a:solidFill>
                        <a:effectLst/>
                        <a:latin typeface="Calibri" panose="020F0502020204030204" pitchFamily="34" charset="0"/>
                      </a:endParaRPr>
                    </a:p>
                  </a:txBody>
                  <a:tcPr marL="16933" marR="16933" marT="16933" marB="0" anchor="ctr"/>
                </a:tc>
                <a:tc vMerge="1">
                  <a:txBody>
                    <a:bodyPr/>
                    <a:lstStyle/>
                    <a:p>
                      <a:endParaRPr lang="en-US"/>
                    </a:p>
                  </a:txBody>
                  <a:tcPr/>
                </a:tc>
                <a:extLst>
                  <a:ext uri="{0D108BD9-81ED-4DB2-BD59-A6C34878D82A}">
                    <a16:rowId xmlns:a16="http://schemas.microsoft.com/office/drawing/2014/main" val="3895888456"/>
                  </a:ext>
                </a:extLst>
              </a:tr>
            </a:tbl>
          </a:graphicData>
        </a:graphic>
      </p:graphicFrame>
      <p:sp>
        <p:nvSpPr>
          <p:cNvPr id="5" name="AutoShape 16"/>
          <p:cNvSpPr>
            <a:spLocks noChangeArrowheads="1"/>
          </p:cNvSpPr>
          <p:nvPr/>
        </p:nvSpPr>
        <p:spPr bwMode="auto">
          <a:xfrm>
            <a:off x="1399134" y="7215946"/>
            <a:ext cx="4345481" cy="3083644"/>
          </a:xfrm>
          <a:prstGeom prst="wedgeEllipseCallout">
            <a:avLst>
              <a:gd name="adj1" fmla="val -1925"/>
              <a:gd name="adj2" fmla="val -107718"/>
            </a:avLst>
          </a:prstGeom>
          <a:ln>
            <a:headEnd type="none" w="sm" len="sm"/>
            <a:tailEnd type="none" w="sm" len="s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wrap="square" anchor="ctr">
            <a:spAutoFit/>
          </a:bodyPr>
          <a:lstStyle/>
          <a:p>
            <a:pPr eaLnBrk="0" hangingPunct="0"/>
            <a:r>
              <a:rPr lang="en-US" sz="1050" dirty="0">
                <a:latin typeface="Calibri" panose="020F0502020204030204" pitchFamily="34" charset="0"/>
                <a:cs typeface="Calibri" panose="020F0502020204030204" pitchFamily="34" charset="0"/>
              </a:rPr>
              <a:t>We calculate the correlation among each KPI’s and observe which KPI’s are strong positive and significantly (p &lt; 0.05) correlated. For example, if correlation between students satisfaction (happiness quotient) and extra-curricular activities is 0.7 (with p-value is 0.03) then extra-curricular activities is significantly influencing the students satisfaction. In other words, students who are more satisfied (or positive) with school extra-curricular activities they equivalently satisfied in happiness quotient. As a result, there is a positive relationship between extra-curricular activities and students satisfaction (happiness quotient).</a:t>
            </a:r>
          </a:p>
        </p:txBody>
      </p:sp>
    </p:spTree>
    <p:extLst>
      <p:ext uri="{BB962C8B-B14F-4D97-AF65-F5344CB8AC3E}">
        <p14:creationId xmlns:p14="http://schemas.microsoft.com/office/powerpoint/2010/main" val="34327992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2023</TotalTime>
  <Words>644</Words>
  <Application>Microsoft Office PowerPoint</Application>
  <PresentationFormat>Widescreen</PresentationFormat>
  <Paragraphs>118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Pooja</cp:lastModifiedBy>
  <cp:revision>92</cp:revision>
  <dcterms:created xsi:type="dcterms:W3CDTF">2019-02-08T04:40:09Z</dcterms:created>
  <dcterms:modified xsi:type="dcterms:W3CDTF">2019-03-04T10:21:49Z</dcterms:modified>
</cp:coreProperties>
</file>