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Poppins"/>
      <p:regular r:id="rId43"/>
      <p:bold r:id="rId44"/>
      <p:italic r:id="rId45"/>
      <p:boldItalic r:id="rId46"/>
    </p:embeddedFont>
    <p:embeddedFont>
      <p:font typeface="Poppins Medium"/>
      <p:regular r:id="rId47"/>
      <p:bold r:id="rId48"/>
      <p:italic r:id="rId49"/>
      <p:boldItalic r:id="rId50"/>
    </p:embeddedFont>
    <p:embeddedFont>
      <p:font typeface="Poppins Black"/>
      <p:bold r:id="rId51"/>
      <p:boldItalic r:id="rId52"/>
    </p:embeddedFont>
    <p:embeddedFont>
      <p:font typeface="Poppins SemiBold"/>
      <p:regular r:id="rId53"/>
      <p:bold r:id="rId54"/>
      <p:italic r:id="rId55"/>
      <p:boldItalic r:id="rId56"/>
    </p:embeddedFont>
    <p:embeddedFont>
      <p:font typeface="Poppins ExtraBold"/>
      <p:bold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93E67F7-30B5-4875-AEC5-2B27DA3961BE}">
  <a:tblStyle styleId="{F93E67F7-30B5-4875-AEC5-2B27DA3961B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Poppins-bold.fntdata"/><Relationship Id="rId43" Type="http://schemas.openxmlformats.org/officeDocument/2006/relationships/font" Target="fonts/Poppins-regular.fntdata"/><Relationship Id="rId46" Type="http://schemas.openxmlformats.org/officeDocument/2006/relationships/font" Target="fonts/Poppins-boldItalic.fntdata"/><Relationship Id="rId45" Type="http://schemas.openxmlformats.org/officeDocument/2006/relationships/font" Target="fonts/Poppi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PoppinsMedium-bold.fntdata"/><Relationship Id="rId47" Type="http://schemas.openxmlformats.org/officeDocument/2006/relationships/font" Target="fonts/PoppinsMedium-regular.fntdata"/><Relationship Id="rId49" Type="http://schemas.openxmlformats.org/officeDocument/2006/relationships/font" Target="fonts/PoppinsMedium-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PoppinsBlack-bold.fntdata"/><Relationship Id="rId50" Type="http://schemas.openxmlformats.org/officeDocument/2006/relationships/font" Target="fonts/PoppinsMedium-boldItalic.fntdata"/><Relationship Id="rId53" Type="http://schemas.openxmlformats.org/officeDocument/2006/relationships/font" Target="fonts/PoppinsSemiBold-regular.fntdata"/><Relationship Id="rId52" Type="http://schemas.openxmlformats.org/officeDocument/2006/relationships/font" Target="fonts/PoppinsBlack-boldItalic.fntdata"/><Relationship Id="rId11" Type="http://schemas.openxmlformats.org/officeDocument/2006/relationships/slide" Target="slides/slide5.xml"/><Relationship Id="rId55" Type="http://schemas.openxmlformats.org/officeDocument/2006/relationships/font" Target="fonts/PoppinsSemiBold-italic.fntdata"/><Relationship Id="rId10" Type="http://schemas.openxmlformats.org/officeDocument/2006/relationships/slide" Target="slides/slide4.xml"/><Relationship Id="rId54" Type="http://schemas.openxmlformats.org/officeDocument/2006/relationships/font" Target="fonts/PoppinsSemiBold-bold.fntdata"/><Relationship Id="rId13" Type="http://schemas.openxmlformats.org/officeDocument/2006/relationships/slide" Target="slides/slide7.xml"/><Relationship Id="rId57" Type="http://schemas.openxmlformats.org/officeDocument/2006/relationships/font" Target="fonts/PoppinsExtraBold-bold.fntdata"/><Relationship Id="rId12" Type="http://schemas.openxmlformats.org/officeDocument/2006/relationships/slide" Target="slides/slide6.xml"/><Relationship Id="rId56" Type="http://schemas.openxmlformats.org/officeDocument/2006/relationships/font" Target="fonts/PoppinsSemiBold-boldItalic.fntdata"/><Relationship Id="rId15" Type="http://schemas.openxmlformats.org/officeDocument/2006/relationships/slide" Target="slides/slide9.xml"/><Relationship Id="rId14" Type="http://schemas.openxmlformats.org/officeDocument/2006/relationships/slide" Target="slides/slide8.xml"/><Relationship Id="rId58" Type="http://schemas.openxmlformats.org/officeDocument/2006/relationships/font" Target="fonts/PoppinsExtraBold-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6f80d1f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6f80d1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a7faae0c2_0_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a7faae0c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ce90fdb20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ce90fdb2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ce90fdb20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ce90fdb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a7faae0c2_0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a7faae0c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c6f80d1f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c6f80d1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a7faae0c2_0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a7faae0c2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250aa553b6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250aa553b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250aa553b6_0_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250aa553b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c6f80d1ff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c6f80d1f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c6f80d1f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c6f80d1f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221d7f5074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221d7f5074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221d7f5074_0_6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221d7f5074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221d7f5074_0_7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221d7f5074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221d7f5074_0_7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221d7f5074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221d7f5074_0_7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221d7f5074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2516e701e6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2516e701e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250aa553b6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250aa553b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250aa553b6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250aa553b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2a7faae0c2_0_2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2a7faae0c2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2a7faae0c2_0_1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2a7faae0c2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2a7faae0c2_0_2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2a7faae0c2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a7faae0c2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a7faae0c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2a7faae0c2_0_2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2a7faae0c2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2a7faae0c2_0_2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2a7faae0c2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2a7faae0c2_0_1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2a7faae0c2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2a7faae0c2_0_1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2a7faae0c2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2a7faae0c2_0_1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2a7faae0c2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2a7faae0c2_0_1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12a7faae0c2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250aa553b6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250aa553b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a7faae0c2_0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a7faae0c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a7faae0c2_0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a7faae0c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a7faae0c2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a7faae0c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a7faae0c2_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a7faae0c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a7faae0c2_0_2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a7faae0c2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aa7476c4e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aa7476c4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jp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1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1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9.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773250" y="545325"/>
            <a:ext cx="7597500" cy="1716600"/>
          </a:xfrm>
          <a:prstGeom prst="rect">
            <a:avLst/>
          </a:prstGeom>
          <a:noFill/>
          <a:ln>
            <a:noFill/>
          </a:ln>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chemeClr val="dk1"/>
                </a:solidFill>
                <a:latin typeface="Poppins Black"/>
                <a:ea typeface="Poppins Black"/>
                <a:cs typeface="Poppins Black"/>
                <a:sym typeface="Poppins Black"/>
              </a:rPr>
              <a:t>RECOGNITION OF MASKED FACES</a:t>
            </a:r>
            <a:endParaRPr>
              <a:solidFill>
                <a:schemeClr val="dk1"/>
              </a:solidFill>
              <a:latin typeface="Poppins Black"/>
              <a:ea typeface="Poppins Black"/>
              <a:cs typeface="Poppins Black"/>
              <a:sym typeface="Poppins Black"/>
            </a:endParaRPr>
          </a:p>
        </p:txBody>
      </p:sp>
      <p:sp>
        <p:nvSpPr>
          <p:cNvPr id="55" name="Google Shape;55;p13"/>
          <p:cNvSpPr txBox="1"/>
          <p:nvPr>
            <p:ph idx="1" type="subTitle"/>
          </p:nvPr>
        </p:nvSpPr>
        <p:spPr>
          <a:xfrm>
            <a:off x="311700" y="2834125"/>
            <a:ext cx="8520600" cy="1887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358"/>
              <a:buFont typeface="Arial"/>
              <a:buNone/>
            </a:pPr>
            <a:r>
              <a:t/>
            </a:r>
            <a:endParaRPr sz="1700">
              <a:solidFill>
                <a:schemeClr val="dk1"/>
              </a:solidFill>
              <a:latin typeface="Verdana"/>
              <a:ea typeface="Verdana"/>
              <a:cs typeface="Verdana"/>
              <a:sym typeface="Verdana"/>
            </a:endParaRPr>
          </a:p>
          <a:p>
            <a:pPr indent="0" lvl="0" marL="0" rtl="0" algn="ctr">
              <a:lnSpc>
                <a:spcPct val="80000"/>
              </a:lnSpc>
              <a:spcBef>
                <a:spcPts val="0"/>
              </a:spcBef>
              <a:spcAft>
                <a:spcPts val="0"/>
              </a:spcAft>
              <a:buSzPts val="358"/>
              <a:buNone/>
            </a:pPr>
            <a:r>
              <a:t/>
            </a:r>
            <a:endParaRPr sz="1700">
              <a:solidFill>
                <a:schemeClr val="dk1"/>
              </a:solidFill>
              <a:latin typeface="Verdana"/>
              <a:ea typeface="Verdana"/>
              <a:cs typeface="Verdana"/>
              <a:sym typeface="Verdana"/>
            </a:endParaRPr>
          </a:p>
        </p:txBody>
      </p:sp>
      <p:pic>
        <p:nvPicPr>
          <p:cNvPr id="56" name="Google Shape;56;p13"/>
          <p:cNvPicPr preferRelativeResize="0"/>
          <p:nvPr/>
        </p:nvPicPr>
        <p:blipFill>
          <a:blip r:embed="rId3">
            <a:alphaModFix/>
          </a:blip>
          <a:stretch>
            <a:fillRect/>
          </a:stretch>
        </p:blipFill>
        <p:spPr>
          <a:xfrm>
            <a:off x="1478625" y="2124927"/>
            <a:ext cx="6186749" cy="3093350"/>
          </a:xfrm>
          <a:prstGeom prst="rect">
            <a:avLst/>
          </a:prstGeom>
          <a:noFill/>
          <a:ln>
            <a:noFill/>
          </a:ln>
        </p:spPr>
      </p:pic>
      <p:sp>
        <p:nvSpPr>
          <p:cNvPr id="57" name="Google Shape;57;p13"/>
          <p:cNvSpPr/>
          <p:nvPr/>
        </p:nvSpPr>
        <p:spPr>
          <a:xfrm rot="-6717587">
            <a:off x="7281174" y="-1385453"/>
            <a:ext cx="4196560" cy="3645005"/>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3"/>
          <p:cNvSpPr/>
          <p:nvPr/>
        </p:nvSpPr>
        <p:spPr>
          <a:xfrm rot="4390916">
            <a:off x="-2732071" y="2621570"/>
            <a:ext cx="4196518" cy="3645110"/>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3"/>
          <p:cNvSpPr txBox="1"/>
          <p:nvPr/>
        </p:nvSpPr>
        <p:spPr>
          <a:xfrm>
            <a:off x="8656500" y="4609750"/>
            <a:ext cx="393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63238"/>
                </a:solidFill>
                <a:latin typeface="Poppins"/>
                <a:ea typeface="Poppins"/>
                <a:cs typeface="Poppins"/>
                <a:sym typeface="Poppins"/>
              </a:rPr>
              <a:t>1</a:t>
            </a:r>
            <a:endParaRPr b="1" sz="1800">
              <a:solidFill>
                <a:srgbClr val="263238"/>
              </a:solidFill>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nvSpPr>
        <p:spPr>
          <a:xfrm>
            <a:off x="212500" y="204800"/>
            <a:ext cx="7704000" cy="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rgbClr val="263238"/>
                </a:solidFill>
                <a:latin typeface="Poppins Black"/>
                <a:ea typeface="Poppins Black"/>
                <a:cs typeface="Poppins Black"/>
                <a:sym typeface="Poppins Black"/>
              </a:rPr>
              <a:t>PROBLEM STATEMENT </a:t>
            </a:r>
            <a:endParaRPr sz="2900">
              <a:solidFill>
                <a:srgbClr val="263238"/>
              </a:solidFill>
              <a:latin typeface="Poppins Black"/>
              <a:ea typeface="Poppins Black"/>
              <a:cs typeface="Poppins Black"/>
              <a:sym typeface="Poppins Black"/>
            </a:endParaRPr>
          </a:p>
        </p:txBody>
      </p:sp>
      <p:sp>
        <p:nvSpPr>
          <p:cNvPr id="152" name="Google Shape;152;p22"/>
          <p:cNvSpPr txBox="1"/>
          <p:nvPr/>
        </p:nvSpPr>
        <p:spPr>
          <a:xfrm>
            <a:off x="1800050" y="797600"/>
            <a:ext cx="7002900" cy="3989400"/>
          </a:xfrm>
          <a:prstGeom prst="rect">
            <a:avLst/>
          </a:prstGeom>
          <a:noFill/>
          <a:ln>
            <a:noFill/>
          </a:ln>
        </p:spPr>
        <p:txBody>
          <a:bodyPr anchorCtr="0" anchor="t" bIns="91425" lIns="91425" spcFirstLastPara="1" rIns="91425" wrap="square" tIns="91425">
            <a:noAutofit/>
          </a:bodyPr>
          <a:lstStyle/>
          <a:p>
            <a:pPr indent="-448720" lvl="0" marL="609584" rtl="0" algn="just">
              <a:lnSpc>
                <a:spcPct val="115000"/>
              </a:lnSpc>
              <a:spcBef>
                <a:spcPts val="0"/>
              </a:spcBef>
              <a:spcAft>
                <a:spcPts val="0"/>
              </a:spcAft>
              <a:buClr>
                <a:schemeClr val="accent6"/>
              </a:buClr>
              <a:buSzPts val="1600"/>
              <a:buFont typeface="Poppins"/>
              <a:buChar char="●"/>
            </a:pPr>
            <a:r>
              <a:rPr lang="en" sz="1600">
                <a:solidFill>
                  <a:srgbClr val="202124"/>
                </a:solidFill>
                <a:latin typeface="Poppins"/>
                <a:ea typeface="Poppins"/>
                <a:cs typeface="Poppins"/>
                <a:sym typeface="Poppins"/>
              </a:rPr>
              <a:t>Face recognition is a popular mode of authentication which is now broken due to faces being covered by face masks. </a:t>
            </a:r>
            <a:endParaRPr sz="1600">
              <a:solidFill>
                <a:srgbClr val="202124"/>
              </a:solidFill>
              <a:latin typeface="Poppins"/>
              <a:ea typeface="Poppins"/>
              <a:cs typeface="Poppins"/>
              <a:sym typeface="Poppins"/>
            </a:endParaRPr>
          </a:p>
          <a:p>
            <a:pPr indent="-448720" lvl="0" marL="609584" rtl="0" algn="just">
              <a:lnSpc>
                <a:spcPct val="115000"/>
              </a:lnSpc>
              <a:spcBef>
                <a:spcPts val="800"/>
              </a:spcBef>
              <a:spcAft>
                <a:spcPts val="0"/>
              </a:spcAft>
              <a:buClr>
                <a:schemeClr val="accent6"/>
              </a:buClr>
              <a:buSzPts val="1600"/>
              <a:buFont typeface="Poppins"/>
              <a:buChar char="●"/>
            </a:pPr>
            <a:r>
              <a:rPr lang="en" sz="1600">
                <a:solidFill>
                  <a:srgbClr val="202124"/>
                </a:solidFill>
                <a:latin typeface="Poppins"/>
                <a:ea typeface="Poppins"/>
                <a:cs typeface="Poppins"/>
                <a:sym typeface="Poppins"/>
              </a:rPr>
              <a:t>People are seen removing their face masks to authenticate, especially on their phones, risking public health.</a:t>
            </a:r>
            <a:r>
              <a:rPr lang="en" sz="1600">
                <a:solidFill>
                  <a:srgbClr val="202124"/>
                </a:solidFill>
                <a:latin typeface="Poppins"/>
                <a:ea typeface="Poppins"/>
                <a:cs typeface="Poppins"/>
                <a:sym typeface="Poppins"/>
              </a:rPr>
              <a:t> </a:t>
            </a:r>
            <a:endParaRPr sz="1600">
              <a:solidFill>
                <a:srgbClr val="202124"/>
              </a:solidFill>
              <a:latin typeface="Poppins"/>
              <a:ea typeface="Poppins"/>
              <a:cs typeface="Poppins"/>
              <a:sym typeface="Poppins"/>
            </a:endParaRPr>
          </a:p>
          <a:p>
            <a:pPr indent="-448720" lvl="0" marL="609584" rtl="0" algn="just">
              <a:lnSpc>
                <a:spcPct val="115000"/>
              </a:lnSpc>
              <a:spcBef>
                <a:spcPts val="0"/>
              </a:spcBef>
              <a:spcAft>
                <a:spcPts val="0"/>
              </a:spcAft>
              <a:buClr>
                <a:schemeClr val="accent6"/>
              </a:buClr>
              <a:buSzPts val="1600"/>
              <a:buFont typeface="Poppins"/>
              <a:buChar char="●"/>
            </a:pPr>
            <a:r>
              <a:rPr lang="en" sz="1600">
                <a:solidFill>
                  <a:srgbClr val="202124"/>
                </a:solidFill>
                <a:latin typeface="Poppins"/>
                <a:ea typeface="Poppins"/>
                <a:cs typeface="Poppins"/>
                <a:sym typeface="Poppins"/>
              </a:rPr>
              <a:t>Face masks are now an added challenge to face recognition systems along with the variations in imaging conditions.  </a:t>
            </a:r>
            <a:endParaRPr sz="1600">
              <a:solidFill>
                <a:srgbClr val="202124"/>
              </a:solidFill>
              <a:latin typeface="Poppins"/>
              <a:ea typeface="Poppins"/>
              <a:cs typeface="Poppins"/>
              <a:sym typeface="Poppins"/>
            </a:endParaRPr>
          </a:p>
          <a:p>
            <a:pPr indent="-448720" lvl="0" marL="609584" rtl="0" algn="just">
              <a:lnSpc>
                <a:spcPct val="115000"/>
              </a:lnSpc>
              <a:spcBef>
                <a:spcPts val="0"/>
              </a:spcBef>
              <a:spcAft>
                <a:spcPts val="0"/>
              </a:spcAft>
              <a:buClr>
                <a:schemeClr val="accent6"/>
              </a:buClr>
              <a:buSzPts val="1600"/>
              <a:buFont typeface="Poppins"/>
              <a:buChar char="●"/>
            </a:pPr>
            <a:r>
              <a:rPr lang="en" sz="1600">
                <a:solidFill>
                  <a:srgbClr val="202124"/>
                </a:solidFill>
                <a:latin typeface="Poppins"/>
                <a:ea typeface="Poppins"/>
                <a:cs typeface="Poppins"/>
                <a:sym typeface="Poppins"/>
              </a:rPr>
              <a:t>Multiple prominent facial features like nose, mouth, and chin are covered with a mask which otherwise contributes significantly to the face recognition process. </a:t>
            </a:r>
            <a:endParaRPr sz="1600">
              <a:solidFill>
                <a:srgbClr val="202124"/>
              </a:solidFill>
              <a:latin typeface="Poppins"/>
              <a:ea typeface="Poppins"/>
              <a:cs typeface="Poppins"/>
              <a:sym typeface="Poppins"/>
            </a:endParaRPr>
          </a:p>
          <a:p>
            <a:pPr indent="-448720" lvl="0" marL="609584" rtl="0" algn="just">
              <a:lnSpc>
                <a:spcPct val="115000"/>
              </a:lnSpc>
              <a:spcBef>
                <a:spcPts val="0"/>
              </a:spcBef>
              <a:spcAft>
                <a:spcPts val="0"/>
              </a:spcAft>
              <a:buClr>
                <a:schemeClr val="accent6"/>
              </a:buClr>
              <a:buSzPts val="1600"/>
              <a:buFont typeface="Poppins"/>
              <a:buChar char="●"/>
            </a:pPr>
            <a:r>
              <a:rPr lang="en" sz="1600">
                <a:solidFill>
                  <a:srgbClr val="202124"/>
                </a:solidFill>
                <a:latin typeface="Poppins"/>
                <a:ea typeface="Poppins"/>
                <a:cs typeface="Poppins"/>
                <a:sym typeface="Poppins"/>
              </a:rPr>
              <a:t>Our project aims to build a Masked Face Recognition model using existing Face Recognition algorithms and public masked face datasets. </a:t>
            </a:r>
            <a:endParaRPr sz="1600">
              <a:solidFill>
                <a:srgbClr val="202124"/>
              </a:solidFill>
              <a:latin typeface="Poppins"/>
              <a:ea typeface="Poppins"/>
              <a:cs typeface="Poppins"/>
              <a:sym typeface="Poppins"/>
            </a:endParaRPr>
          </a:p>
          <a:p>
            <a:pPr indent="-448720" lvl="0" marL="609584" rtl="0" algn="just">
              <a:lnSpc>
                <a:spcPct val="115000"/>
              </a:lnSpc>
              <a:spcBef>
                <a:spcPts val="0"/>
              </a:spcBef>
              <a:spcAft>
                <a:spcPts val="0"/>
              </a:spcAft>
              <a:buClr>
                <a:schemeClr val="accent6"/>
              </a:buClr>
              <a:buSzPts val="1600"/>
              <a:buFont typeface="Poppins"/>
              <a:buChar char="●"/>
            </a:pPr>
            <a:r>
              <a:rPr lang="en" sz="1600">
                <a:solidFill>
                  <a:srgbClr val="202124"/>
                </a:solidFill>
                <a:latin typeface="Poppins"/>
                <a:ea typeface="Poppins"/>
                <a:cs typeface="Poppins"/>
                <a:sym typeface="Poppins"/>
              </a:rPr>
              <a:t>The desired outcome is to recognize a masked face image.</a:t>
            </a:r>
            <a:endParaRPr sz="1600">
              <a:solidFill>
                <a:srgbClr val="202124"/>
              </a:solidFill>
              <a:latin typeface="Poppins"/>
              <a:ea typeface="Poppins"/>
              <a:cs typeface="Poppins"/>
              <a:sym typeface="Poppins"/>
            </a:endParaRPr>
          </a:p>
          <a:p>
            <a:pPr indent="0" lvl="0" marL="0" rtl="0" algn="just">
              <a:lnSpc>
                <a:spcPct val="115000"/>
              </a:lnSpc>
              <a:spcBef>
                <a:spcPts val="800"/>
              </a:spcBef>
              <a:spcAft>
                <a:spcPts val="0"/>
              </a:spcAft>
              <a:buNone/>
            </a:pPr>
            <a:r>
              <a:t/>
            </a:r>
            <a:endParaRPr sz="1600">
              <a:solidFill>
                <a:srgbClr val="202124"/>
              </a:solidFill>
              <a:latin typeface="Poppins"/>
              <a:ea typeface="Poppins"/>
              <a:cs typeface="Poppins"/>
              <a:sym typeface="Poppins"/>
            </a:endParaRPr>
          </a:p>
        </p:txBody>
      </p:sp>
      <p:sp>
        <p:nvSpPr>
          <p:cNvPr id="153" name="Google Shape;153;p22"/>
          <p:cNvSpPr/>
          <p:nvPr/>
        </p:nvSpPr>
        <p:spPr>
          <a:xfrm rot="3819689">
            <a:off x="-2386150" y="2878694"/>
            <a:ext cx="4196759" cy="3645205"/>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2"/>
          <p:cNvSpPr/>
          <p:nvPr/>
        </p:nvSpPr>
        <p:spPr>
          <a:xfrm rot="-7316608">
            <a:off x="7508929" y="-1737505"/>
            <a:ext cx="4196237" cy="3645404"/>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2"/>
          <p:cNvSpPr/>
          <p:nvPr/>
        </p:nvSpPr>
        <p:spPr>
          <a:xfrm flipH="1" rot="10800000">
            <a:off x="340050" y="797600"/>
            <a:ext cx="1937700" cy="19800"/>
          </a:xfrm>
          <a:prstGeom prst="flowChartDelay">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6" name="Google Shape;156;p22"/>
          <p:cNvPicPr preferRelativeResize="0"/>
          <p:nvPr/>
        </p:nvPicPr>
        <p:blipFill>
          <a:blip r:embed="rId3">
            <a:alphaModFix/>
          </a:blip>
          <a:stretch>
            <a:fillRect/>
          </a:stretch>
        </p:blipFill>
        <p:spPr>
          <a:xfrm>
            <a:off x="-1225575" y="2186250"/>
            <a:ext cx="3803501" cy="2535674"/>
          </a:xfrm>
          <a:prstGeom prst="rect">
            <a:avLst/>
          </a:prstGeom>
          <a:noFill/>
          <a:ln>
            <a:noFill/>
          </a:ln>
        </p:spPr>
      </p:pic>
      <p:sp>
        <p:nvSpPr>
          <p:cNvPr id="157" name="Google Shape;157;p22"/>
          <p:cNvSpPr txBox="1"/>
          <p:nvPr/>
        </p:nvSpPr>
        <p:spPr>
          <a:xfrm>
            <a:off x="8656500" y="4609750"/>
            <a:ext cx="546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63238"/>
                </a:solidFill>
                <a:latin typeface="Poppins"/>
                <a:ea typeface="Poppins"/>
                <a:cs typeface="Poppins"/>
                <a:sym typeface="Poppins"/>
              </a:rPr>
              <a:t>10</a:t>
            </a:r>
            <a:endParaRPr b="1" sz="1800">
              <a:solidFill>
                <a:srgbClr val="263238"/>
              </a:solidFill>
              <a:latin typeface="Poppins"/>
              <a:ea typeface="Poppins"/>
              <a:cs typeface="Poppins"/>
              <a:sym typeface="Poppi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nvSpPr>
        <p:spPr>
          <a:xfrm>
            <a:off x="212500" y="204800"/>
            <a:ext cx="7704000" cy="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rgbClr val="263238"/>
                </a:solidFill>
                <a:latin typeface="Poppins Black"/>
                <a:ea typeface="Poppins Black"/>
                <a:cs typeface="Poppins Black"/>
                <a:sym typeface="Poppins Black"/>
              </a:rPr>
              <a:t>EXISTING SYSTEM</a:t>
            </a:r>
            <a:endParaRPr sz="2900">
              <a:solidFill>
                <a:srgbClr val="263238"/>
              </a:solidFill>
              <a:latin typeface="Poppins Black"/>
              <a:ea typeface="Poppins Black"/>
              <a:cs typeface="Poppins Black"/>
              <a:sym typeface="Poppins Black"/>
            </a:endParaRPr>
          </a:p>
        </p:txBody>
      </p:sp>
      <p:sp>
        <p:nvSpPr>
          <p:cNvPr id="163" name="Google Shape;163;p23"/>
          <p:cNvSpPr txBox="1"/>
          <p:nvPr/>
        </p:nvSpPr>
        <p:spPr>
          <a:xfrm>
            <a:off x="1800050" y="797600"/>
            <a:ext cx="7002900" cy="3989400"/>
          </a:xfrm>
          <a:prstGeom prst="rect">
            <a:avLst/>
          </a:prstGeom>
          <a:noFill/>
          <a:ln>
            <a:noFill/>
          </a:ln>
        </p:spPr>
        <p:txBody>
          <a:bodyPr anchorCtr="0" anchor="t" bIns="91425" lIns="91425" spcFirstLastPara="1" rIns="91425" wrap="square" tIns="91425">
            <a:noAutofit/>
          </a:bodyPr>
          <a:lstStyle/>
          <a:p>
            <a:pPr indent="-429670" lvl="0" marL="609584" rtl="0" algn="just">
              <a:lnSpc>
                <a:spcPct val="150000"/>
              </a:lnSpc>
              <a:spcBef>
                <a:spcPts val="1200"/>
              </a:spcBef>
              <a:spcAft>
                <a:spcPts val="0"/>
              </a:spcAft>
              <a:buClr>
                <a:schemeClr val="accent6"/>
              </a:buClr>
              <a:buSzPts val="1300"/>
              <a:buFont typeface="Poppins"/>
              <a:buChar char="●"/>
            </a:pPr>
            <a:r>
              <a:rPr lang="en" sz="1300">
                <a:solidFill>
                  <a:schemeClr val="dk1"/>
                </a:solidFill>
                <a:latin typeface="Poppins"/>
                <a:ea typeface="Poppins"/>
                <a:cs typeface="Poppins"/>
                <a:sym typeface="Poppins"/>
              </a:rPr>
              <a:t>As all know that there is an ongoing pandemic of corona 2019 (COVID-19) growing rapidly day by day, self-defense is the only way out which can be done by wearing a Mask. </a:t>
            </a:r>
            <a:endParaRPr sz="1300">
              <a:solidFill>
                <a:schemeClr val="dk1"/>
              </a:solidFill>
              <a:latin typeface="Poppins"/>
              <a:ea typeface="Poppins"/>
              <a:cs typeface="Poppins"/>
              <a:sym typeface="Poppins"/>
            </a:endParaRPr>
          </a:p>
          <a:p>
            <a:pPr indent="-429670" lvl="0" marL="609584" rtl="0" algn="just">
              <a:lnSpc>
                <a:spcPct val="150000"/>
              </a:lnSpc>
              <a:spcBef>
                <a:spcPts val="0"/>
              </a:spcBef>
              <a:spcAft>
                <a:spcPts val="0"/>
              </a:spcAft>
              <a:buClr>
                <a:schemeClr val="accent6"/>
              </a:buClr>
              <a:buSzPts val="1300"/>
              <a:buFont typeface="Poppins"/>
              <a:buChar char="●"/>
            </a:pPr>
            <a:r>
              <a:rPr lang="en" sz="1300">
                <a:solidFill>
                  <a:schemeClr val="dk1"/>
                </a:solidFill>
                <a:latin typeface="Poppins"/>
                <a:ea typeface="Poppins"/>
                <a:cs typeface="Poppins"/>
                <a:sym typeface="Poppins"/>
              </a:rPr>
              <a:t>In the existing system to check whether a person is wearing a mask or not with an available photo or video. </a:t>
            </a:r>
            <a:endParaRPr sz="1300">
              <a:solidFill>
                <a:schemeClr val="dk1"/>
              </a:solidFill>
              <a:latin typeface="Poppins"/>
              <a:ea typeface="Poppins"/>
              <a:cs typeface="Poppins"/>
              <a:sym typeface="Poppins"/>
            </a:endParaRPr>
          </a:p>
          <a:p>
            <a:pPr indent="-429670" lvl="0" marL="609584" rtl="0" algn="just">
              <a:lnSpc>
                <a:spcPct val="150000"/>
              </a:lnSpc>
              <a:spcBef>
                <a:spcPts val="0"/>
              </a:spcBef>
              <a:spcAft>
                <a:spcPts val="0"/>
              </a:spcAft>
              <a:buClr>
                <a:schemeClr val="accent6"/>
              </a:buClr>
              <a:buSzPts val="1300"/>
              <a:buFont typeface="Poppins"/>
              <a:buChar char="●"/>
            </a:pPr>
            <a:r>
              <a:rPr lang="en" sz="1300">
                <a:solidFill>
                  <a:schemeClr val="dk1"/>
                </a:solidFill>
                <a:latin typeface="Poppins"/>
                <a:ea typeface="Poppins"/>
                <a:cs typeface="Poppins"/>
                <a:sym typeface="Poppins"/>
              </a:rPr>
              <a:t>In this age of automation and artificial intelligence have decided to come up with a idea that will automatically change the process of getting a face mask using open CV and in-depth reading. </a:t>
            </a:r>
            <a:endParaRPr sz="1300">
              <a:solidFill>
                <a:schemeClr val="dk1"/>
              </a:solidFill>
              <a:latin typeface="Poppins"/>
              <a:ea typeface="Poppins"/>
              <a:cs typeface="Poppins"/>
              <a:sym typeface="Poppins"/>
            </a:endParaRPr>
          </a:p>
          <a:p>
            <a:pPr indent="-429670" lvl="0" marL="609584" rtl="0" algn="just">
              <a:lnSpc>
                <a:spcPct val="150000"/>
              </a:lnSpc>
              <a:spcBef>
                <a:spcPts val="0"/>
              </a:spcBef>
              <a:spcAft>
                <a:spcPts val="0"/>
              </a:spcAft>
              <a:buClr>
                <a:schemeClr val="accent6"/>
              </a:buClr>
              <a:buSzPts val="1300"/>
              <a:buFont typeface="Poppins"/>
              <a:buChar char="●"/>
            </a:pPr>
            <a:r>
              <a:rPr lang="en" sz="1300">
                <a:solidFill>
                  <a:schemeClr val="dk1"/>
                </a:solidFill>
                <a:latin typeface="Poppins"/>
                <a:ea typeface="Poppins"/>
                <a:cs typeface="Poppins"/>
                <a:sym typeface="Poppins"/>
              </a:rPr>
              <a:t>In recent years, researchers have devoted themselves to the study of effective facial recognition with closure and proposed a number of effective algorithms.</a:t>
            </a:r>
            <a:endParaRPr sz="1300">
              <a:solidFill>
                <a:schemeClr val="dk1"/>
              </a:solidFill>
              <a:latin typeface="Poppins"/>
              <a:ea typeface="Poppins"/>
              <a:cs typeface="Poppins"/>
              <a:sym typeface="Poppins"/>
            </a:endParaRPr>
          </a:p>
          <a:p>
            <a:pPr indent="-429670" lvl="0" marL="609584" rtl="0" algn="just">
              <a:lnSpc>
                <a:spcPct val="150000"/>
              </a:lnSpc>
              <a:spcBef>
                <a:spcPts val="0"/>
              </a:spcBef>
              <a:spcAft>
                <a:spcPts val="0"/>
              </a:spcAft>
              <a:buClr>
                <a:schemeClr val="accent6"/>
              </a:buClr>
              <a:buSzPts val="1300"/>
              <a:buFont typeface="Poppins"/>
              <a:buChar char="●"/>
            </a:pPr>
            <a:r>
              <a:rPr lang="en" sz="1300">
                <a:solidFill>
                  <a:schemeClr val="dk1"/>
                </a:solidFill>
                <a:latin typeface="Poppins"/>
                <a:ea typeface="Poppins"/>
                <a:cs typeface="Poppins"/>
                <a:sym typeface="Poppins"/>
              </a:rPr>
              <a:t> It basically covers three approaches: a production model for the closure problem, a discriminatory model, and a solid feature removal.</a:t>
            </a:r>
            <a:endParaRPr sz="1300">
              <a:solidFill>
                <a:schemeClr val="dk1"/>
              </a:solidFill>
              <a:latin typeface="Poppins"/>
              <a:ea typeface="Poppins"/>
              <a:cs typeface="Poppins"/>
              <a:sym typeface="Poppins"/>
            </a:endParaRPr>
          </a:p>
          <a:p>
            <a:pPr indent="0" lvl="0" marL="0" rtl="0" algn="just">
              <a:lnSpc>
                <a:spcPct val="115000"/>
              </a:lnSpc>
              <a:spcBef>
                <a:spcPts val="1200"/>
              </a:spcBef>
              <a:spcAft>
                <a:spcPts val="0"/>
              </a:spcAft>
              <a:buNone/>
            </a:pPr>
            <a:r>
              <a:t/>
            </a:r>
            <a:endParaRPr sz="1300">
              <a:solidFill>
                <a:srgbClr val="202124"/>
              </a:solidFill>
              <a:latin typeface="Poppins"/>
              <a:ea typeface="Poppins"/>
              <a:cs typeface="Poppins"/>
              <a:sym typeface="Poppins"/>
            </a:endParaRPr>
          </a:p>
          <a:p>
            <a:pPr indent="0" lvl="0" marL="0" rtl="0" algn="just">
              <a:lnSpc>
                <a:spcPct val="115000"/>
              </a:lnSpc>
              <a:spcBef>
                <a:spcPts val="800"/>
              </a:spcBef>
              <a:spcAft>
                <a:spcPts val="0"/>
              </a:spcAft>
              <a:buNone/>
            </a:pPr>
            <a:r>
              <a:t/>
            </a:r>
            <a:endParaRPr sz="1300">
              <a:solidFill>
                <a:srgbClr val="202124"/>
              </a:solidFill>
              <a:latin typeface="Poppins"/>
              <a:ea typeface="Poppins"/>
              <a:cs typeface="Poppins"/>
              <a:sym typeface="Poppins"/>
            </a:endParaRPr>
          </a:p>
        </p:txBody>
      </p:sp>
      <p:sp>
        <p:nvSpPr>
          <p:cNvPr id="164" name="Google Shape;164;p23"/>
          <p:cNvSpPr/>
          <p:nvPr/>
        </p:nvSpPr>
        <p:spPr>
          <a:xfrm rot="3819689">
            <a:off x="-2386150" y="2878694"/>
            <a:ext cx="4196759" cy="3645205"/>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3"/>
          <p:cNvSpPr/>
          <p:nvPr/>
        </p:nvSpPr>
        <p:spPr>
          <a:xfrm rot="-7316608">
            <a:off x="7508929" y="-1737505"/>
            <a:ext cx="4196237" cy="3645404"/>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3"/>
          <p:cNvSpPr/>
          <p:nvPr/>
        </p:nvSpPr>
        <p:spPr>
          <a:xfrm flipH="1" rot="10800000">
            <a:off x="340050" y="797600"/>
            <a:ext cx="1937700" cy="19800"/>
          </a:xfrm>
          <a:prstGeom prst="flowChartDelay">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7" name="Google Shape;167;p23"/>
          <p:cNvPicPr preferRelativeResize="0"/>
          <p:nvPr/>
        </p:nvPicPr>
        <p:blipFill>
          <a:blip r:embed="rId3">
            <a:alphaModFix/>
          </a:blip>
          <a:stretch>
            <a:fillRect/>
          </a:stretch>
        </p:blipFill>
        <p:spPr>
          <a:xfrm>
            <a:off x="-1225575" y="2186250"/>
            <a:ext cx="3803501" cy="2535674"/>
          </a:xfrm>
          <a:prstGeom prst="rect">
            <a:avLst/>
          </a:prstGeom>
          <a:noFill/>
          <a:ln>
            <a:noFill/>
          </a:ln>
        </p:spPr>
      </p:pic>
      <p:sp>
        <p:nvSpPr>
          <p:cNvPr id="168" name="Google Shape;168;p23"/>
          <p:cNvSpPr txBox="1"/>
          <p:nvPr/>
        </p:nvSpPr>
        <p:spPr>
          <a:xfrm>
            <a:off x="8656500" y="4609750"/>
            <a:ext cx="546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63238"/>
                </a:solidFill>
                <a:latin typeface="Poppins"/>
                <a:ea typeface="Poppins"/>
                <a:cs typeface="Poppins"/>
                <a:sym typeface="Poppins"/>
              </a:rPr>
              <a:t>11</a:t>
            </a:r>
            <a:endParaRPr b="1" sz="1800">
              <a:solidFill>
                <a:srgbClr val="263238"/>
              </a:solidFill>
              <a:latin typeface="Poppins"/>
              <a:ea typeface="Poppins"/>
              <a:cs typeface="Poppins"/>
              <a:sym typeface="Poppi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4"/>
          <p:cNvSpPr txBox="1"/>
          <p:nvPr/>
        </p:nvSpPr>
        <p:spPr>
          <a:xfrm>
            <a:off x="212500" y="204800"/>
            <a:ext cx="7704000" cy="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rgbClr val="263238"/>
                </a:solidFill>
                <a:latin typeface="Poppins Black"/>
                <a:ea typeface="Poppins Black"/>
                <a:cs typeface="Poppins Black"/>
                <a:sym typeface="Poppins Black"/>
              </a:rPr>
              <a:t>PROPOSED SYSTEM</a:t>
            </a:r>
            <a:endParaRPr sz="2900">
              <a:solidFill>
                <a:srgbClr val="263238"/>
              </a:solidFill>
              <a:latin typeface="Poppins Black"/>
              <a:ea typeface="Poppins Black"/>
              <a:cs typeface="Poppins Black"/>
              <a:sym typeface="Poppins Black"/>
            </a:endParaRPr>
          </a:p>
        </p:txBody>
      </p:sp>
      <p:sp>
        <p:nvSpPr>
          <p:cNvPr id="174" name="Google Shape;174;p24"/>
          <p:cNvSpPr txBox="1"/>
          <p:nvPr/>
        </p:nvSpPr>
        <p:spPr>
          <a:xfrm>
            <a:off x="1800050" y="797600"/>
            <a:ext cx="7002900" cy="3989400"/>
          </a:xfrm>
          <a:prstGeom prst="rect">
            <a:avLst/>
          </a:prstGeom>
          <a:noFill/>
          <a:ln>
            <a:noFill/>
          </a:ln>
        </p:spPr>
        <p:txBody>
          <a:bodyPr anchorCtr="0" anchor="t" bIns="91425" lIns="91425" spcFirstLastPara="1" rIns="91425" wrap="square" tIns="91425">
            <a:noAutofit/>
          </a:bodyPr>
          <a:lstStyle/>
          <a:p>
            <a:pPr indent="-311150" lvl="0" marL="457200" rtl="0" algn="just">
              <a:lnSpc>
                <a:spcPct val="150000"/>
              </a:lnSpc>
              <a:spcBef>
                <a:spcPts val="0"/>
              </a:spcBef>
              <a:spcAft>
                <a:spcPts val="0"/>
              </a:spcAft>
              <a:buClr>
                <a:schemeClr val="accent5"/>
              </a:buClr>
              <a:buSzPts val="1300"/>
              <a:buFont typeface="Poppins"/>
              <a:buChar char="●"/>
            </a:pPr>
            <a:r>
              <a:rPr lang="en" sz="1300">
                <a:solidFill>
                  <a:schemeClr val="dk1"/>
                </a:solidFill>
                <a:latin typeface="Poppins"/>
                <a:ea typeface="Poppins"/>
                <a:cs typeface="Poppins"/>
                <a:sym typeface="Poppins"/>
              </a:rPr>
              <a:t>The work discusses how to use the current face database by enlarging it with tools that allow the masked face to be seen with minimal false positives and absolute accuracy, without having to require the user's database to be re-created by taking new images for confirmation. </a:t>
            </a:r>
            <a:endParaRPr sz="1300">
              <a:solidFill>
                <a:schemeClr val="dk1"/>
              </a:solidFill>
              <a:latin typeface="Poppins"/>
              <a:ea typeface="Poppins"/>
              <a:cs typeface="Poppins"/>
              <a:sym typeface="Poppins"/>
            </a:endParaRPr>
          </a:p>
          <a:p>
            <a:pPr indent="-311150" lvl="0" marL="457200" rtl="0" algn="just">
              <a:lnSpc>
                <a:spcPct val="150000"/>
              </a:lnSpc>
              <a:spcBef>
                <a:spcPts val="0"/>
              </a:spcBef>
              <a:spcAft>
                <a:spcPts val="0"/>
              </a:spcAft>
              <a:buClr>
                <a:schemeClr val="accent5"/>
              </a:buClr>
              <a:buSzPts val="1300"/>
              <a:buFont typeface="Poppins"/>
              <a:buChar char="●"/>
            </a:pPr>
            <a:r>
              <a:rPr lang="en" sz="1300">
                <a:solidFill>
                  <a:schemeClr val="dk1"/>
                </a:solidFill>
                <a:latin typeface="Poppins"/>
                <a:ea typeface="Poppins"/>
                <a:cs typeface="Poppins"/>
                <a:sym typeface="Poppins"/>
              </a:rPr>
              <a:t>The database generated by this tool is then used to train an effective facial recognition system with a specific target for the covered face. </a:t>
            </a:r>
            <a:endParaRPr sz="1300">
              <a:solidFill>
                <a:schemeClr val="dk1"/>
              </a:solidFill>
              <a:latin typeface="Poppins"/>
              <a:ea typeface="Poppins"/>
              <a:cs typeface="Poppins"/>
              <a:sym typeface="Poppins"/>
            </a:endParaRPr>
          </a:p>
          <a:p>
            <a:pPr indent="-311150" lvl="0" marL="457200" rtl="0" algn="just">
              <a:lnSpc>
                <a:spcPct val="150000"/>
              </a:lnSpc>
              <a:spcBef>
                <a:spcPts val="0"/>
              </a:spcBef>
              <a:spcAft>
                <a:spcPts val="0"/>
              </a:spcAft>
              <a:buClr>
                <a:schemeClr val="accent5"/>
              </a:buClr>
              <a:buSzPts val="1300"/>
              <a:buFont typeface="Poppins"/>
              <a:buChar char="●"/>
            </a:pPr>
            <a:r>
              <a:rPr lang="en" sz="1300">
                <a:solidFill>
                  <a:schemeClr val="dk1"/>
                </a:solidFill>
                <a:latin typeface="Poppins"/>
                <a:ea typeface="Poppins"/>
                <a:cs typeface="Poppins"/>
                <a:sym typeface="Poppins"/>
              </a:rPr>
              <a:t>The  report a 38% increase in the true level of facial net system. And also tested the accuracy of the trained system in the real world MFR2 database and reported similar accuracy. </a:t>
            </a:r>
            <a:endParaRPr sz="1300">
              <a:solidFill>
                <a:schemeClr val="dk1"/>
              </a:solidFill>
              <a:latin typeface="Poppins"/>
              <a:ea typeface="Poppins"/>
              <a:cs typeface="Poppins"/>
              <a:sym typeface="Poppins"/>
            </a:endParaRPr>
          </a:p>
          <a:p>
            <a:pPr indent="-311150" lvl="0" marL="457200" rtl="0" algn="just">
              <a:lnSpc>
                <a:spcPct val="150000"/>
              </a:lnSpc>
              <a:spcBef>
                <a:spcPts val="0"/>
              </a:spcBef>
              <a:spcAft>
                <a:spcPts val="0"/>
              </a:spcAft>
              <a:buClr>
                <a:schemeClr val="accent5"/>
              </a:buClr>
              <a:buSzPts val="1300"/>
              <a:buFont typeface="Poppins"/>
              <a:buChar char="●"/>
            </a:pPr>
            <a:r>
              <a:rPr lang="en" sz="1300">
                <a:solidFill>
                  <a:schemeClr val="dk1"/>
                </a:solidFill>
                <a:latin typeface="Poppins"/>
                <a:ea typeface="Poppins"/>
                <a:cs typeface="Poppins"/>
                <a:sym typeface="Poppins"/>
              </a:rPr>
              <a:t>The proposed network can find non-front face and multiple faces in a single image. The method can find applications in advanced functions such as facial component detection.</a:t>
            </a:r>
            <a:endParaRPr sz="1300">
              <a:solidFill>
                <a:schemeClr val="dk1"/>
              </a:solidFill>
              <a:latin typeface="Poppins"/>
              <a:ea typeface="Poppins"/>
              <a:cs typeface="Poppins"/>
              <a:sym typeface="Poppins"/>
            </a:endParaRPr>
          </a:p>
          <a:p>
            <a:pPr indent="0" lvl="0" marL="0" rtl="0" algn="just">
              <a:lnSpc>
                <a:spcPct val="115000"/>
              </a:lnSpc>
              <a:spcBef>
                <a:spcPts val="800"/>
              </a:spcBef>
              <a:spcAft>
                <a:spcPts val="0"/>
              </a:spcAft>
              <a:buNone/>
            </a:pPr>
            <a:r>
              <a:t/>
            </a:r>
            <a:endParaRPr sz="1300">
              <a:solidFill>
                <a:srgbClr val="202124"/>
              </a:solidFill>
              <a:latin typeface="Poppins"/>
              <a:ea typeface="Poppins"/>
              <a:cs typeface="Poppins"/>
              <a:sym typeface="Poppins"/>
            </a:endParaRPr>
          </a:p>
        </p:txBody>
      </p:sp>
      <p:sp>
        <p:nvSpPr>
          <p:cNvPr id="175" name="Google Shape;175;p24"/>
          <p:cNvSpPr/>
          <p:nvPr/>
        </p:nvSpPr>
        <p:spPr>
          <a:xfrm rot="3819689">
            <a:off x="-2386150" y="2878694"/>
            <a:ext cx="4196759" cy="3645205"/>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4"/>
          <p:cNvSpPr/>
          <p:nvPr/>
        </p:nvSpPr>
        <p:spPr>
          <a:xfrm rot="-7316608">
            <a:off x="7508929" y="-1737505"/>
            <a:ext cx="4196237" cy="3645404"/>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4"/>
          <p:cNvSpPr/>
          <p:nvPr/>
        </p:nvSpPr>
        <p:spPr>
          <a:xfrm flipH="1" rot="10800000">
            <a:off x="340050" y="797600"/>
            <a:ext cx="1937700" cy="19800"/>
          </a:xfrm>
          <a:prstGeom prst="flowChartDelay">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8" name="Google Shape;178;p24"/>
          <p:cNvPicPr preferRelativeResize="0"/>
          <p:nvPr/>
        </p:nvPicPr>
        <p:blipFill>
          <a:blip r:embed="rId3">
            <a:alphaModFix/>
          </a:blip>
          <a:stretch>
            <a:fillRect/>
          </a:stretch>
        </p:blipFill>
        <p:spPr>
          <a:xfrm>
            <a:off x="-1225575" y="2186250"/>
            <a:ext cx="3803501" cy="2535674"/>
          </a:xfrm>
          <a:prstGeom prst="rect">
            <a:avLst/>
          </a:prstGeom>
          <a:noFill/>
          <a:ln>
            <a:noFill/>
          </a:ln>
        </p:spPr>
      </p:pic>
      <p:sp>
        <p:nvSpPr>
          <p:cNvPr id="179" name="Google Shape;179;p24"/>
          <p:cNvSpPr txBox="1"/>
          <p:nvPr/>
        </p:nvSpPr>
        <p:spPr>
          <a:xfrm>
            <a:off x="8656500" y="4609750"/>
            <a:ext cx="546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63238"/>
                </a:solidFill>
                <a:latin typeface="Poppins"/>
                <a:ea typeface="Poppins"/>
                <a:cs typeface="Poppins"/>
                <a:sym typeface="Poppins"/>
              </a:rPr>
              <a:t>12</a:t>
            </a:r>
            <a:endParaRPr b="1" sz="1800">
              <a:solidFill>
                <a:srgbClr val="263238"/>
              </a:solidFill>
              <a:latin typeface="Poppins"/>
              <a:ea typeface="Poppins"/>
              <a:cs typeface="Poppins"/>
              <a:sym typeface="Poppi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5"/>
          <p:cNvSpPr txBox="1"/>
          <p:nvPr/>
        </p:nvSpPr>
        <p:spPr>
          <a:xfrm>
            <a:off x="212500" y="204800"/>
            <a:ext cx="7704000" cy="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rgbClr val="263238"/>
                </a:solidFill>
                <a:latin typeface="Poppins Black"/>
                <a:ea typeface="Poppins Black"/>
                <a:cs typeface="Poppins Black"/>
                <a:sym typeface="Poppins Black"/>
              </a:rPr>
              <a:t>DEVELOPMENT ENVIRONMENT</a:t>
            </a:r>
            <a:endParaRPr sz="2900">
              <a:solidFill>
                <a:srgbClr val="263238"/>
              </a:solidFill>
              <a:latin typeface="Poppins Black"/>
              <a:ea typeface="Poppins Black"/>
              <a:cs typeface="Poppins Black"/>
              <a:sym typeface="Poppins Black"/>
            </a:endParaRPr>
          </a:p>
        </p:txBody>
      </p:sp>
      <p:sp>
        <p:nvSpPr>
          <p:cNvPr id="185" name="Google Shape;185;p25"/>
          <p:cNvSpPr/>
          <p:nvPr/>
        </p:nvSpPr>
        <p:spPr>
          <a:xfrm rot="3819689">
            <a:off x="-2386150" y="2878694"/>
            <a:ext cx="4196759" cy="3645205"/>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5"/>
          <p:cNvSpPr/>
          <p:nvPr/>
        </p:nvSpPr>
        <p:spPr>
          <a:xfrm rot="-7316608">
            <a:off x="7266304" y="-1519155"/>
            <a:ext cx="4196237" cy="3645404"/>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5"/>
          <p:cNvSpPr/>
          <p:nvPr/>
        </p:nvSpPr>
        <p:spPr>
          <a:xfrm flipH="1" rot="10800000">
            <a:off x="340050" y="791300"/>
            <a:ext cx="5466600" cy="26100"/>
          </a:xfrm>
          <a:prstGeom prst="flowChartDelay">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8" name="Google Shape;188;p25"/>
          <p:cNvPicPr preferRelativeResize="0"/>
          <p:nvPr/>
        </p:nvPicPr>
        <p:blipFill>
          <a:blip r:embed="rId3">
            <a:alphaModFix/>
          </a:blip>
          <a:stretch>
            <a:fillRect/>
          </a:stretch>
        </p:blipFill>
        <p:spPr>
          <a:xfrm>
            <a:off x="-1225575" y="2186250"/>
            <a:ext cx="3803501" cy="2535674"/>
          </a:xfrm>
          <a:prstGeom prst="rect">
            <a:avLst/>
          </a:prstGeom>
          <a:noFill/>
          <a:ln>
            <a:noFill/>
          </a:ln>
        </p:spPr>
      </p:pic>
      <p:sp>
        <p:nvSpPr>
          <p:cNvPr id="189" name="Google Shape;189;p25"/>
          <p:cNvSpPr txBox="1"/>
          <p:nvPr/>
        </p:nvSpPr>
        <p:spPr>
          <a:xfrm>
            <a:off x="8656500" y="4609750"/>
            <a:ext cx="487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63238"/>
                </a:solidFill>
                <a:latin typeface="Poppins"/>
                <a:ea typeface="Poppins"/>
                <a:cs typeface="Poppins"/>
                <a:sym typeface="Poppins"/>
              </a:rPr>
              <a:t>13</a:t>
            </a:r>
            <a:endParaRPr b="1" sz="1800">
              <a:solidFill>
                <a:srgbClr val="263238"/>
              </a:solidFill>
              <a:latin typeface="Poppins"/>
              <a:ea typeface="Poppins"/>
              <a:cs typeface="Poppins"/>
              <a:sym typeface="Poppins"/>
            </a:endParaRPr>
          </a:p>
        </p:txBody>
      </p:sp>
      <p:graphicFrame>
        <p:nvGraphicFramePr>
          <p:cNvPr id="190" name="Google Shape;190;p25"/>
          <p:cNvGraphicFramePr/>
          <p:nvPr/>
        </p:nvGraphicFramePr>
        <p:xfrm>
          <a:off x="1898525" y="1449200"/>
          <a:ext cx="3000000" cy="3000000"/>
        </p:xfrm>
        <a:graphic>
          <a:graphicData uri="http://schemas.openxmlformats.org/drawingml/2006/table">
            <a:tbl>
              <a:tblPr>
                <a:noFill/>
                <a:tableStyleId>{F93E67F7-30B5-4875-AEC5-2B27DA3961BE}</a:tableStyleId>
              </a:tblPr>
              <a:tblGrid>
                <a:gridCol w="3328100"/>
                <a:gridCol w="3328100"/>
              </a:tblGrid>
              <a:tr h="405675">
                <a:tc>
                  <a:txBody>
                    <a:bodyPr/>
                    <a:lstStyle/>
                    <a:p>
                      <a:pPr indent="0" lvl="0" marL="0" rtl="0" algn="l">
                        <a:spcBef>
                          <a:spcPts val="0"/>
                        </a:spcBef>
                        <a:spcAft>
                          <a:spcPts val="0"/>
                        </a:spcAft>
                        <a:buNone/>
                      </a:pPr>
                      <a:r>
                        <a:rPr lang="en" sz="1800">
                          <a:latin typeface="Poppins SemiBold"/>
                          <a:ea typeface="Poppins SemiBold"/>
                          <a:cs typeface="Poppins SemiBold"/>
                          <a:sym typeface="Poppins SemiBold"/>
                        </a:rPr>
                        <a:t>SOFTWARE REQUIREMENTS</a:t>
                      </a:r>
                      <a:endParaRPr sz="1800">
                        <a:latin typeface="Poppins SemiBold"/>
                        <a:ea typeface="Poppins SemiBold"/>
                        <a:cs typeface="Poppins SemiBold"/>
                        <a:sym typeface="Poppins SemiBold"/>
                      </a:endParaRPr>
                    </a:p>
                  </a:txBody>
                  <a:tcPr marT="91425" marB="91425" marR="91425" marL="91425">
                    <a:lnL cap="flat" cmpd="sng" w="28575">
                      <a:solidFill>
                        <a:schemeClr val="accent6"/>
                      </a:solidFill>
                      <a:prstDash val="solid"/>
                      <a:round/>
                      <a:headEnd len="sm" w="sm" type="none"/>
                      <a:tailEnd len="sm" w="sm" type="none"/>
                    </a:lnL>
                    <a:lnR cap="flat" cmpd="sng" w="28575">
                      <a:solidFill>
                        <a:schemeClr val="accent6"/>
                      </a:solidFill>
                      <a:prstDash val="solid"/>
                      <a:round/>
                      <a:headEnd len="sm" w="sm" type="none"/>
                      <a:tailEnd len="sm" w="sm" type="none"/>
                    </a:lnR>
                    <a:lnT cap="flat" cmpd="sng" w="28575">
                      <a:solidFill>
                        <a:schemeClr val="accent6"/>
                      </a:solidFill>
                      <a:prstDash val="solid"/>
                      <a:round/>
                      <a:headEnd len="sm" w="sm" type="none"/>
                      <a:tailEnd len="sm" w="sm" type="none"/>
                    </a:lnT>
                    <a:lnB cap="flat" cmpd="sng" w="28575">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Poppins SemiBold"/>
                          <a:ea typeface="Poppins SemiBold"/>
                          <a:cs typeface="Poppins SemiBold"/>
                          <a:sym typeface="Poppins SemiBold"/>
                        </a:rPr>
                        <a:t>HARDWARE REQUIREMENTS</a:t>
                      </a:r>
                      <a:endParaRPr sz="1800">
                        <a:latin typeface="Poppins SemiBold"/>
                        <a:ea typeface="Poppins SemiBold"/>
                        <a:cs typeface="Poppins SemiBold"/>
                        <a:sym typeface="Poppins SemiBold"/>
                      </a:endParaRPr>
                    </a:p>
                  </a:txBody>
                  <a:tcPr marT="91425" marB="91425" marR="91425" marL="91425">
                    <a:lnL cap="flat" cmpd="sng" w="28575">
                      <a:solidFill>
                        <a:schemeClr val="accent6"/>
                      </a:solidFill>
                      <a:prstDash val="solid"/>
                      <a:round/>
                      <a:headEnd len="sm" w="sm" type="none"/>
                      <a:tailEnd len="sm" w="sm" type="none"/>
                    </a:lnL>
                    <a:lnR cap="flat" cmpd="sng" w="28575">
                      <a:solidFill>
                        <a:schemeClr val="accent6"/>
                      </a:solidFill>
                      <a:prstDash val="solid"/>
                      <a:round/>
                      <a:headEnd len="sm" w="sm" type="none"/>
                      <a:tailEnd len="sm" w="sm" type="none"/>
                    </a:lnR>
                    <a:lnT cap="flat" cmpd="sng" w="28575">
                      <a:solidFill>
                        <a:schemeClr val="accent6"/>
                      </a:solidFill>
                      <a:prstDash val="solid"/>
                      <a:round/>
                      <a:headEnd len="sm" w="sm" type="none"/>
                      <a:tailEnd len="sm" w="sm" type="none"/>
                    </a:lnT>
                    <a:lnB cap="flat" cmpd="sng" w="28575">
                      <a:solidFill>
                        <a:schemeClr val="accent6"/>
                      </a:solidFill>
                      <a:prstDash val="solid"/>
                      <a:round/>
                      <a:headEnd len="sm" w="sm" type="none"/>
                      <a:tailEnd len="sm" w="sm" type="none"/>
                    </a:lnB>
                  </a:tcPr>
                </a:tc>
              </a:tr>
              <a:tr h="2703375">
                <a:tc>
                  <a:txBody>
                    <a:bodyPr/>
                    <a:lstStyle/>
                    <a:p>
                      <a:pPr indent="-342900" lvl="0" marL="457200" rtl="0" algn="l">
                        <a:lnSpc>
                          <a:spcPct val="150000"/>
                        </a:lnSpc>
                        <a:spcBef>
                          <a:spcPts val="800"/>
                        </a:spcBef>
                        <a:spcAft>
                          <a:spcPts val="0"/>
                        </a:spcAft>
                        <a:buClr>
                          <a:schemeClr val="accent6"/>
                        </a:buClr>
                        <a:buSzPts val="1800"/>
                        <a:buFont typeface="Poppins"/>
                        <a:buChar char="●"/>
                      </a:pPr>
                      <a:r>
                        <a:rPr lang="en" sz="1800">
                          <a:solidFill>
                            <a:schemeClr val="dk1"/>
                          </a:solidFill>
                          <a:latin typeface="Poppins"/>
                          <a:ea typeface="Poppins"/>
                          <a:cs typeface="Poppins"/>
                          <a:sym typeface="Poppins"/>
                        </a:rPr>
                        <a:t>Operating System : Windows 7,8,10 (64 bit)</a:t>
                      </a:r>
                      <a:endParaRPr sz="1800">
                        <a:solidFill>
                          <a:schemeClr val="dk1"/>
                        </a:solidFill>
                        <a:latin typeface="Poppins"/>
                        <a:ea typeface="Poppins"/>
                        <a:cs typeface="Poppins"/>
                        <a:sym typeface="Poppins"/>
                      </a:endParaRPr>
                    </a:p>
                    <a:p>
                      <a:pPr indent="-342900" lvl="0" marL="457200" rtl="0" algn="l">
                        <a:lnSpc>
                          <a:spcPct val="150000"/>
                        </a:lnSpc>
                        <a:spcBef>
                          <a:spcPts val="0"/>
                        </a:spcBef>
                        <a:spcAft>
                          <a:spcPts val="0"/>
                        </a:spcAft>
                        <a:buClr>
                          <a:schemeClr val="accent6"/>
                        </a:buClr>
                        <a:buSzPts val="1800"/>
                        <a:buFont typeface="Poppins"/>
                        <a:buChar char="●"/>
                      </a:pPr>
                      <a:r>
                        <a:rPr lang="en" sz="1800">
                          <a:solidFill>
                            <a:schemeClr val="dk1"/>
                          </a:solidFill>
                          <a:latin typeface="Poppins"/>
                          <a:ea typeface="Poppins"/>
                          <a:cs typeface="Poppins"/>
                          <a:sym typeface="Poppins"/>
                        </a:rPr>
                        <a:t>Software :    Python </a:t>
                      </a:r>
                      <a:endParaRPr sz="1800">
                        <a:solidFill>
                          <a:schemeClr val="dk1"/>
                        </a:solidFill>
                        <a:latin typeface="Poppins"/>
                        <a:ea typeface="Poppins"/>
                        <a:cs typeface="Poppins"/>
                        <a:sym typeface="Poppins"/>
                      </a:endParaRPr>
                    </a:p>
                    <a:p>
                      <a:pPr indent="-342900" lvl="0" marL="457200" rtl="0" algn="l">
                        <a:lnSpc>
                          <a:spcPct val="150000"/>
                        </a:lnSpc>
                        <a:spcBef>
                          <a:spcPts val="0"/>
                        </a:spcBef>
                        <a:spcAft>
                          <a:spcPts val="0"/>
                        </a:spcAft>
                        <a:buClr>
                          <a:schemeClr val="accent6"/>
                        </a:buClr>
                        <a:buSzPts val="1800"/>
                        <a:buFont typeface="Poppins"/>
                        <a:buChar char="●"/>
                      </a:pPr>
                      <a:r>
                        <a:rPr lang="en" sz="1800">
                          <a:solidFill>
                            <a:schemeClr val="dk1"/>
                          </a:solidFill>
                          <a:latin typeface="Poppins"/>
                          <a:ea typeface="Poppins"/>
                          <a:cs typeface="Poppins"/>
                          <a:sym typeface="Poppins"/>
                        </a:rPr>
                        <a:t>Tools: Anaconda (Jupyter notebook IDE)</a:t>
                      </a:r>
                      <a:endParaRPr sz="1800">
                        <a:latin typeface="Poppins"/>
                        <a:ea typeface="Poppins"/>
                        <a:cs typeface="Poppins"/>
                        <a:sym typeface="Poppins"/>
                      </a:endParaRPr>
                    </a:p>
                  </a:txBody>
                  <a:tcPr marT="91425" marB="91425" marR="91425" marL="91425">
                    <a:lnL cap="flat" cmpd="sng" w="28575">
                      <a:solidFill>
                        <a:schemeClr val="accent6"/>
                      </a:solidFill>
                      <a:prstDash val="solid"/>
                      <a:round/>
                      <a:headEnd len="sm" w="sm" type="none"/>
                      <a:tailEnd len="sm" w="sm" type="none"/>
                    </a:lnL>
                    <a:lnR cap="flat" cmpd="sng" w="28575">
                      <a:solidFill>
                        <a:schemeClr val="accent6"/>
                      </a:solidFill>
                      <a:prstDash val="solid"/>
                      <a:round/>
                      <a:headEnd len="sm" w="sm" type="none"/>
                      <a:tailEnd len="sm" w="sm" type="none"/>
                    </a:lnR>
                    <a:lnT cap="flat" cmpd="sng" w="28575">
                      <a:solidFill>
                        <a:schemeClr val="accent6"/>
                      </a:solidFill>
                      <a:prstDash val="solid"/>
                      <a:round/>
                      <a:headEnd len="sm" w="sm" type="none"/>
                      <a:tailEnd len="sm" w="sm" type="none"/>
                    </a:lnT>
                    <a:lnB cap="flat" cmpd="sng" w="28575">
                      <a:solidFill>
                        <a:schemeClr val="accent6"/>
                      </a:solidFill>
                      <a:prstDash val="solid"/>
                      <a:round/>
                      <a:headEnd len="sm" w="sm" type="none"/>
                      <a:tailEnd len="sm" w="sm" type="none"/>
                    </a:lnB>
                  </a:tcPr>
                </a:tc>
                <a:tc>
                  <a:txBody>
                    <a:bodyPr/>
                    <a:lstStyle/>
                    <a:p>
                      <a:pPr indent="-499520" lvl="0" marL="609584" rtl="0" algn="l">
                        <a:lnSpc>
                          <a:spcPct val="150000"/>
                        </a:lnSpc>
                        <a:spcBef>
                          <a:spcPts val="800"/>
                        </a:spcBef>
                        <a:spcAft>
                          <a:spcPts val="0"/>
                        </a:spcAft>
                        <a:buClr>
                          <a:schemeClr val="accent6"/>
                        </a:buClr>
                        <a:buSzPts val="2400"/>
                        <a:buFont typeface="Poppins"/>
                        <a:buChar char="●"/>
                      </a:pPr>
                      <a:r>
                        <a:rPr lang="en" sz="1800">
                          <a:solidFill>
                            <a:schemeClr val="dk1"/>
                          </a:solidFill>
                          <a:latin typeface="Poppins"/>
                          <a:ea typeface="Poppins"/>
                          <a:cs typeface="Poppins"/>
                          <a:sym typeface="Poppins"/>
                        </a:rPr>
                        <a:t>Hard Disk :  500GB and above</a:t>
                      </a:r>
                      <a:endParaRPr sz="1800">
                        <a:solidFill>
                          <a:schemeClr val="dk1"/>
                        </a:solidFill>
                        <a:latin typeface="Poppins"/>
                        <a:ea typeface="Poppins"/>
                        <a:cs typeface="Poppins"/>
                        <a:sym typeface="Poppins"/>
                      </a:endParaRPr>
                    </a:p>
                    <a:p>
                      <a:pPr indent="-499520" lvl="0" marL="609584" rtl="0" algn="l">
                        <a:lnSpc>
                          <a:spcPct val="150000"/>
                        </a:lnSpc>
                        <a:spcBef>
                          <a:spcPts val="0"/>
                        </a:spcBef>
                        <a:spcAft>
                          <a:spcPts val="0"/>
                        </a:spcAft>
                        <a:buClr>
                          <a:schemeClr val="accent6"/>
                        </a:buClr>
                        <a:buSzPts val="2400"/>
                        <a:buFont typeface="Poppins"/>
                        <a:buChar char="●"/>
                      </a:pPr>
                      <a:r>
                        <a:rPr lang="en" sz="1800">
                          <a:solidFill>
                            <a:schemeClr val="dk1"/>
                          </a:solidFill>
                          <a:latin typeface="Poppins"/>
                          <a:ea typeface="Poppins"/>
                          <a:cs typeface="Poppins"/>
                          <a:sym typeface="Poppins"/>
                        </a:rPr>
                        <a:t>RAM : 4GB and above</a:t>
                      </a:r>
                      <a:endParaRPr sz="1800">
                        <a:solidFill>
                          <a:schemeClr val="dk1"/>
                        </a:solidFill>
                        <a:latin typeface="Poppins"/>
                        <a:ea typeface="Poppins"/>
                        <a:cs typeface="Poppins"/>
                        <a:sym typeface="Poppins"/>
                      </a:endParaRPr>
                    </a:p>
                    <a:p>
                      <a:pPr indent="-499520" lvl="0" marL="609584" rtl="0" algn="l">
                        <a:lnSpc>
                          <a:spcPct val="150000"/>
                        </a:lnSpc>
                        <a:spcBef>
                          <a:spcPts val="0"/>
                        </a:spcBef>
                        <a:spcAft>
                          <a:spcPts val="0"/>
                        </a:spcAft>
                        <a:buClr>
                          <a:schemeClr val="accent6"/>
                        </a:buClr>
                        <a:buSzPts val="2400"/>
                        <a:buFont typeface="Poppins"/>
                        <a:buChar char="●"/>
                      </a:pPr>
                      <a:r>
                        <a:rPr lang="en" sz="1800">
                          <a:solidFill>
                            <a:schemeClr val="dk1"/>
                          </a:solidFill>
                          <a:latin typeface="Poppins"/>
                          <a:ea typeface="Poppins"/>
                          <a:cs typeface="Poppins"/>
                          <a:sym typeface="Poppins"/>
                        </a:rPr>
                        <a:t>Processor: I3 and above</a:t>
                      </a:r>
                      <a:endParaRPr sz="1800">
                        <a:solidFill>
                          <a:schemeClr val="dk1"/>
                        </a:solidFill>
                        <a:latin typeface="Poppins"/>
                        <a:ea typeface="Poppins"/>
                        <a:cs typeface="Poppins"/>
                        <a:sym typeface="Poppins"/>
                      </a:endParaRPr>
                    </a:p>
                    <a:p>
                      <a:pPr indent="0" lvl="0" marL="0" rtl="0" algn="l">
                        <a:lnSpc>
                          <a:spcPct val="150000"/>
                        </a:lnSpc>
                        <a:spcBef>
                          <a:spcPts val="0"/>
                        </a:spcBef>
                        <a:spcAft>
                          <a:spcPts val="0"/>
                        </a:spcAft>
                        <a:buNone/>
                      </a:pPr>
                      <a:r>
                        <a:t/>
                      </a:r>
                      <a:endParaRPr sz="1800">
                        <a:latin typeface="Poppins"/>
                        <a:ea typeface="Poppins"/>
                        <a:cs typeface="Poppins"/>
                        <a:sym typeface="Poppins"/>
                      </a:endParaRPr>
                    </a:p>
                  </a:txBody>
                  <a:tcPr marT="91425" marB="91425" marR="91425" marL="91425">
                    <a:lnL cap="flat" cmpd="sng" w="28575">
                      <a:solidFill>
                        <a:schemeClr val="accent6"/>
                      </a:solidFill>
                      <a:prstDash val="solid"/>
                      <a:round/>
                      <a:headEnd len="sm" w="sm" type="none"/>
                      <a:tailEnd len="sm" w="sm" type="none"/>
                    </a:lnL>
                    <a:lnR cap="flat" cmpd="sng" w="28575">
                      <a:solidFill>
                        <a:schemeClr val="accent6"/>
                      </a:solidFill>
                      <a:prstDash val="solid"/>
                      <a:round/>
                      <a:headEnd len="sm" w="sm" type="none"/>
                      <a:tailEnd len="sm" w="sm" type="none"/>
                    </a:lnR>
                    <a:lnT cap="flat" cmpd="sng" w="28575">
                      <a:solidFill>
                        <a:schemeClr val="accent6"/>
                      </a:solidFill>
                      <a:prstDash val="solid"/>
                      <a:round/>
                      <a:headEnd len="sm" w="sm" type="none"/>
                      <a:tailEnd len="sm" w="sm" type="none"/>
                    </a:lnT>
                    <a:lnB cap="flat" cmpd="sng" w="28575">
                      <a:solidFill>
                        <a:schemeClr val="accent6"/>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311700" y="127175"/>
            <a:ext cx="8520600" cy="50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920">
                <a:latin typeface="Poppins Black"/>
                <a:ea typeface="Poppins Black"/>
                <a:cs typeface="Poppins Black"/>
                <a:sym typeface="Poppins Black"/>
              </a:rPr>
              <a:t>SYSTEM ARCHITECTURE</a:t>
            </a:r>
            <a:endParaRPr sz="2920">
              <a:latin typeface="Poppins Black"/>
              <a:ea typeface="Poppins Black"/>
              <a:cs typeface="Poppins Black"/>
              <a:sym typeface="Poppins Black"/>
            </a:endParaRPr>
          </a:p>
        </p:txBody>
      </p:sp>
      <p:sp>
        <p:nvSpPr>
          <p:cNvPr id="196" name="Google Shape;19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sp>
        <p:nvSpPr>
          <p:cNvPr id="197" name="Google Shape;197;p26"/>
          <p:cNvSpPr/>
          <p:nvPr/>
        </p:nvSpPr>
        <p:spPr>
          <a:xfrm rot="-7749750">
            <a:off x="7671726" y="-475103"/>
            <a:ext cx="3127075" cy="1713360"/>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solidFill>
            <a:schemeClr val="accent5"/>
          </a:solidFill>
          <a:ln cap="flat" cmpd="sng" w="95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6"/>
          <p:cNvSpPr/>
          <p:nvPr/>
        </p:nvSpPr>
        <p:spPr>
          <a:xfrm rot="2699706">
            <a:off x="-1684484" y="3987635"/>
            <a:ext cx="3127190" cy="1713307"/>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6"/>
          <p:cNvSpPr/>
          <p:nvPr/>
        </p:nvSpPr>
        <p:spPr>
          <a:xfrm rot="8767515">
            <a:off x="-1346461" y="-1015474"/>
            <a:ext cx="3127330" cy="1713289"/>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6"/>
          <p:cNvSpPr/>
          <p:nvPr/>
        </p:nvSpPr>
        <p:spPr>
          <a:xfrm rot="-6717587">
            <a:off x="7705749" y="-1234278"/>
            <a:ext cx="4196560" cy="3645005"/>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6"/>
          <p:cNvSpPr/>
          <p:nvPr/>
        </p:nvSpPr>
        <p:spPr>
          <a:xfrm rot="-1744300">
            <a:off x="6663949" y="4005713"/>
            <a:ext cx="4196678" cy="3644946"/>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6"/>
          <p:cNvSpPr/>
          <p:nvPr/>
        </p:nvSpPr>
        <p:spPr>
          <a:xfrm>
            <a:off x="2409475" y="673400"/>
            <a:ext cx="4319100" cy="58200"/>
          </a:xfrm>
          <a:prstGeom prst="flowChartDelay">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6"/>
          <p:cNvSpPr txBox="1"/>
          <p:nvPr/>
        </p:nvSpPr>
        <p:spPr>
          <a:xfrm>
            <a:off x="8656500" y="4609750"/>
            <a:ext cx="487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63238"/>
                </a:solidFill>
                <a:latin typeface="Poppins"/>
                <a:ea typeface="Poppins"/>
                <a:cs typeface="Poppins"/>
                <a:sym typeface="Poppins"/>
              </a:rPr>
              <a:t>14</a:t>
            </a:r>
            <a:endParaRPr b="1" sz="1800">
              <a:solidFill>
                <a:srgbClr val="263238"/>
              </a:solidFill>
              <a:latin typeface="Poppins"/>
              <a:ea typeface="Poppins"/>
              <a:cs typeface="Poppins"/>
              <a:sym typeface="Poppins"/>
            </a:endParaRPr>
          </a:p>
        </p:txBody>
      </p:sp>
      <p:pic>
        <p:nvPicPr>
          <p:cNvPr id="204" name="Google Shape;204;p26"/>
          <p:cNvPicPr preferRelativeResize="0"/>
          <p:nvPr/>
        </p:nvPicPr>
        <p:blipFill>
          <a:blip r:embed="rId3">
            <a:alphaModFix/>
          </a:blip>
          <a:stretch>
            <a:fillRect/>
          </a:stretch>
        </p:blipFill>
        <p:spPr>
          <a:xfrm>
            <a:off x="542375" y="1152475"/>
            <a:ext cx="8114131" cy="3165700"/>
          </a:xfrm>
          <a:prstGeom prst="rect">
            <a:avLst/>
          </a:prstGeom>
          <a:noFill/>
          <a:ln>
            <a:noFill/>
          </a:ln>
        </p:spPr>
      </p:pic>
      <p:pic>
        <p:nvPicPr>
          <p:cNvPr id="205" name="Google Shape;205;p26"/>
          <p:cNvPicPr preferRelativeResize="0"/>
          <p:nvPr/>
        </p:nvPicPr>
        <p:blipFill>
          <a:blip r:embed="rId4">
            <a:alphaModFix/>
          </a:blip>
          <a:stretch>
            <a:fillRect/>
          </a:stretch>
        </p:blipFill>
        <p:spPr>
          <a:xfrm>
            <a:off x="970925" y="1871900"/>
            <a:ext cx="619651" cy="619651"/>
          </a:xfrm>
          <a:prstGeom prst="rect">
            <a:avLst/>
          </a:prstGeom>
          <a:noFill/>
          <a:ln>
            <a:noFill/>
          </a:ln>
        </p:spPr>
      </p:pic>
      <p:pic>
        <p:nvPicPr>
          <p:cNvPr id="206" name="Google Shape;206;p26"/>
          <p:cNvPicPr preferRelativeResize="0"/>
          <p:nvPr/>
        </p:nvPicPr>
        <p:blipFill>
          <a:blip r:embed="rId5">
            <a:alphaModFix/>
          </a:blip>
          <a:stretch>
            <a:fillRect/>
          </a:stretch>
        </p:blipFill>
        <p:spPr>
          <a:xfrm>
            <a:off x="2722675" y="3199313"/>
            <a:ext cx="376175" cy="376175"/>
          </a:xfrm>
          <a:prstGeom prst="rect">
            <a:avLst/>
          </a:prstGeom>
          <a:noFill/>
          <a:ln>
            <a:noFill/>
          </a:ln>
        </p:spPr>
      </p:pic>
      <p:pic>
        <p:nvPicPr>
          <p:cNvPr id="207" name="Google Shape;207;p26"/>
          <p:cNvPicPr preferRelativeResize="0"/>
          <p:nvPr/>
        </p:nvPicPr>
        <p:blipFill>
          <a:blip r:embed="rId6">
            <a:alphaModFix/>
          </a:blip>
          <a:stretch>
            <a:fillRect/>
          </a:stretch>
        </p:blipFill>
        <p:spPr>
          <a:xfrm>
            <a:off x="6042650" y="1540125"/>
            <a:ext cx="278324" cy="278324"/>
          </a:xfrm>
          <a:prstGeom prst="rect">
            <a:avLst/>
          </a:prstGeom>
          <a:noFill/>
          <a:ln>
            <a:noFill/>
          </a:ln>
        </p:spPr>
      </p:pic>
      <p:pic>
        <p:nvPicPr>
          <p:cNvPr id="208" name="Google Shape;208;p26"/>
          <p:cNvPicPr preferRelativeResize="0"/>
          <p:nvPr/>
        </p:nvPicPr>
        <p:blipFill>
          <a:blip r:embed="rId7">
            <a:alphaModFix/>
          </a:blip>
          <a:stretch>
            <a:fillRect/>
          </a:stretch>
        </p:blipFill>
        <p:spPr>
          <a:xfrm>
            <a:off x="5993713" y="3641800"/>
            <a:ext cx="376200" cy="376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txBox="1"/>
          <p:nvPr/>
        </p:nvSpPr>
        <p:spPr>
          <a:xfrm>
            <a:off x="1955500" y="1498700"/>
            <a:ext cx="7704000" cy="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rgbClr val="263238"/>
                </a:solidFill>
                <a:latin typeface="Poppins Black"/>
                <a:ea typeface="Poppins Black"/>
                <a:cs typeface="Poppins Black"/>
                <a:sym typeface="Poppins Black"/>
              </a:rPr>
              <a:t>SY</a:t>
            </a:r>
            <a:r>
              <a:rPr lang="en" sz="2900">
                <a:solidFill>
                  <a:srgbClr val="263238"/>
                </a:solidFill>
                <a:latin typeface="Poppins Black"/>
                <a:ea typeface="Poppins Black"/>
                <a:cs typeface="Poppins Black"/>
                <a:sym typeface="Poppins Black"/>
              </a:rPr>
              <a:t>STEM DESIGN</a:t>
            </a:r>
            <a:endParaRPr sz="2900">
              <a:solidFill>
                <a:srgbClr val="263238"/>
              </a:solidFill>
              <a:latin typeface="Poppins Black"/>
              <a:ea typeface="Poppins Black"/>
              <a:cs typeface="Poppins Black"/>
              <a:sym typeface="Poppins Black"/>
            </a:endParaRPr>
          </a:p>
          <a:p>
            <a:pPr indent="0" lvl="0" marL="0" rtl="0" algn="l">
              <a:spcBef>
                <a:spcPts val="0"/>
              </a:spcBef>
              <a:spcAft>
                <a:spcPts val="0"/>
              </a:spcAft>
              <a:buNone/>
            </a:pPr>
            <a:r>
              <a:rPr lang="en" sz="2900">
                <a:solidFill>
                  <a:srgbClr val="263238"/>
                </a:solidFill>
                <a:latin typeface="Poppins Black"/>
                <a:ea typeface="Poppins Black"/>
                <a:cs typeface="Poppins Black"/>
                <a:sym typeface="Poppins Black"/>
              </a:rPr>
              <a:t>  </a:t>
            </a:r>
            <a:endParaRPr sz="2900">
              <a:solidFill>
                <a:srgbClr val="263238"/>
              </a:solidFill>
              <a:latin typeface="Poppins Black"/>
              <a:ea typeface="Poppins Black"/>
              <a:cs typeface="Poppins Black"/>
              <a:sym typeface="Poppins Black"/>
            </a:endParaRPr>
          </a:p>
          <a:p>
            <a:pPr indent="0" lvl="0" marL="0" rtl="0" algn="l">
              <a:spcBef>
                <a:spcPts val="0"/>
              </a:spcBef>
              <a:spcAft>
                <a:spcPts val="0"/>
              </a:spcAft>
              <a:buNone/>
            </a:pPr>
            <a:r>
              <a:rPr lang="en" sz="2900">
                <a:solidFill>
                  <a:srgbClr val="263238"/>
                </a:solidFill>
                <a:latin typeface="Poppins Black"/>
                <a:ea typeface="Poppins Black"/>
                <a:cs typeface="Poppins Black"/>
                <a:sym typeface="Poppins Black"/>
              </a:rPr>
              <a:t>                    UML DIAGRAMS</a:t>
            </a:r>
            <a:endParaRPr sz="2900">
              <a:solidFill>
                <a:srgbClr val="263238"/>
              </a:solidFill>
              <a:latin typeface="Poppins Black"/>
              <a:ea typeface="Poppins Black"/>
              <a:cs typeface="Poppins Black"/>
              <a:sym typeface="Poppins Black"/>
            </a:endParaRPr>
          </a:p>
        </p:txBody>
      </p:sp>
      <p:sp>
        <p:nvSpPr>
          <p:cNvPr id="214" name="Google Shape;214;p27"/>
          <p:cNvSpPr/>
          <p:nvPr/>
        </p:nvSpPr>
        <p:spPr>
          <a:xfrm rot="3819689">
            <a:off x="-2386150" y="2878694"/>
            <a:ext cx="4196759" cy="3645205"/>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7"/>
          <p:cNvSpPr/>
          <p:nvPr/>
        </p:nvSpPr>
        <p:spPr>
          <a:xfrm rot="-7316608">
            <a:off x="7266304" y="-1519155"/>
            <a:ext cx="4196237" cy="3645404"/>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7"/>
          <p:cNvSpPr/>
          <p:nvPr/>
        </p:nvSpPr>
        <p:spPr>
          <a:xfrm flipH="1" rot="10800000">
            <a:off x="2029600" y="2096000"/>
            <a:ext cx="3146100" cy="35100"/>
          </a:xfrm>
          <a:prstGeom prst="flowChartDelay">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7" name="Google Shape;217;p27"/>
          <p:cNvPicPr preferRelativeResize="0"/>
          <p:nvPr/>
        </p:nvPicPr>
        <p:blipFill>
          <a:blip r:embed="rId3">
            <a:alphaModFix/>
          </a:blip>
          <a:stretch>
            <a:fillRect/>
          </a:stretch>
        </p:blipFill>
        <p:spPr>
          <a:xfrm>
            <a:off x="-1182800" y="1940300"/>
            <a:ext cx="3803501" cy="2535674"/>
          </a:xfrm>
          <a:prstGeom prst="rect">
            <a:avLst/>
          </a:prstGeom>
          <a:noFill/>
          <a:ln>
            <a:noFill/>
          </a:ln>
        </p:spPr>
      </p:pic>
      <p:sp>
        <p:nvSpPr>
          <p:cNvPr id="218" name="Google Shape;218;p27"/>
          <p:cNvSpPr txBox="1"/>
          <p:nvPr/>
        </p:nvSpPr>
        <p:spPr>
          <a:xfrm>
            <a:off x="8656500" y="4609750"/>
            <a:ext cx="606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63238"/>
                </a:solidFill>
                <a:latin typeface="Poppins"/>
                <a:ea typeface="Poppins"/>
                <a:cs typeface="Poppins"/>
                <a:sym typeface="Poppins"/>
              </a:rPr>
              <a:t>15</a:t>
            </a:r>
            <a:endParaRPr b="1" sz="1800">
              <a:solidFill>
                <a:srgbClr val="263238"/>
              </a:solidFill>
              <a:latin typeface="Poppins"/>
              <a:ea typeface="Poppins"/>
              <a:cs typeface="Poppins"/>
              <a:sym typeface="Poppins"/>
            </a:endParaRPr>
          </a:p>
        </p:txBody>
      </p:sp>
      <p:sp>
        <p:nvSpPr>
          <p:cNvPr id="219" name="Google Shape;219;p27"/>
          <p:cNvSpPr/>
          <p:nvPr/>
        </p:nvSpPr>
        <p:spPr>
          <a:xfrm flipH="1" rot="10800000">
            <a:off x="3304800" y="3165225"/>
            <a:ext cx="2608500" cy="48600"/>
          </a:xfrm>
          <a:prstGeom prst="flowChartDelay">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nvSpPr>
        <p:spPr>
          <a:xfrm>
            <a:off x="1032775" y="555175"/>
            <a:ext cx="7704000" cy="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rgbClr val="263238"/>
                </a:solidFill>
                <a:latin typeface="Poppins Black"/>
                <a:ea typeface="Poppins Black"/>
                <a:cs typeface="Poppins Black"/>
                <a:sym typeface="Poppins Black"/>
              </a:rPr>
              <a:t>USE CASE DIAGRAM</a:t>
            </a:r>
            <a:endParaRPr sz="2900">
              <a:solidFill>
                <a:srgbClr val="263238"/>
              </a:solidFill>
              <a:latin typeface="Poppins Black"/>
              <a:ea typeface="Poppins Black"/>
              <a:cs typeface="Poppins Black"/>
              <a:sym typeface="Poppins Black"/>
            </a:endParaRPr>
          </a:p>
        </p:txBody>
      </p:sp>
      <p:sp>
        <p:nvSpPr>
          <p:cNvPr id="225" name="Google Shape;225;p28"/>
          <p:cNvSpPr/>
          <p:nvPr/>
        </p:nvSpPr>
        <p:spPr>
          <a:xfrm rot="3819689">
            <a:off x="-2386150" y="2878694"/>
            <a:ext cx="4196759" cy="3645205"/>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8"/>
          <p:cNvSpPr/>
          <p:nvPr/>
        </p:nvSpPr>
        <p:spPr>
          <a:xfrm rot="-7316608">
            <a:off x="7327654" y="-1662330"/>
            <a:ext cx="4196237" cy="3645404"/>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8"/>
          <p:cNvSpPr/>
          <p:nvPr/>
        </p:nvSpPr>
        <p:spPr>
          <a:xfrm>
            <a:off x="1272000" y="1109575"/>
            <a:ext cx="1479600" cy="58200"/>
          </a:xfrm>
          <a:prstGeom prst="flowChartDelay">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8" name="Google Shape;228;p28"/>
          <p:cNvPicPr preferRelativeResize="0"/>
          <p:nvPr/>
        </p:nvPicPr>
        <p:blipFill>
          <a:blip r:embed="rId3">
            <a:alphaModFix/>
          </a:blip>
          <a:stretch>
            <a:fillRect/>
          </a:stretch>
        </p:blipFill>
        <p:spPr>
          <a:xfrm>
            <a:off x="-1304775" y="2398575"/>
            <a:ext cx="3803501" cy="2535674"/>
          </a:xfrm>
          <a:prstGeom prst="rect">
            <a:avLst/>
          </a:prstGeom>
          <a:noFill/>
          <a:ln>
            <a:noFill/>
          </a:ln>
        </p:spPr>
      </p:pic>
      <p:sp>
        <p:nvSpPr>
          <p:cNvPr id="229" name="Google Shape;229;p28"/>
          <p:cNvSpPr txBox="1"/>
          <p:nvPr/>
        </p:nvSpPr>
        <p:spPr>
          <a:xfrm>
            <a:off x="8656500" y="4609750"/>
            <a:ext cx="533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63238"/>
                </a:solidFill>
                <a:latin typeface="Poppins"/>
                <a:ea typeface="Poppins"/>
                <a:cs typeface="Poppins"/>
                <a:sym typeface="Poppins"/>
              </a:rPr>
              <a:t>16</a:t>
            </a:r>
            <a:endParaRPr b="1" sz="1800">
              <a:solidFill>
                <a:srgbClr val="263238"/>
              </a:solidFill>
              <a:latin typeface="Poppins"/>
              <a:ea typeface="Poppins"/>
              <a:cs typeface="Poppins"/>
              <a:sym typeface="Poppins"/>
            </a:endParaRPr>
          </a:p>
        </p:txBody>
      </p:sp>
      <p:pic>
        <p:nvPicPr>
          <p:cNvPr id="230" name="Google Shape;230;p28"/>
          <p:cNvPicPr preferRelativeResize="0"/>
          <p:nvPr/>
        </p:nvPicPr>
        <p:blipFill>
          <a:blip r:embed="rId4">
            <a:alphaModFix/>
          </a:blip>
          <a:stretch>
            <a:fillRect/>
          </a:stretch>
        </p:blipFill>
        <p:spPr>
          <a:xfrm>
            <a:off x="2136900" y="1391024"/>
            <a:ext cx="5258924" cy="2635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nvSpPr>
        <p:spPr>
          <a:xfrm>
            <a:off x="1032775" y="555175"/>
            <a:ext cx="7704000" cy="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rgbClr val="263238"/>
                </a:solidFill>
                <a:latin typeface="Poppins Black"/>
                <a:ea typeface="Poppins Black"/>
                <a:cs typeface="Poppins Black"/>
                <a:sym typeface="Poppins Black"/>
              </a:rPr>
              <a:t>SEQUENCE </a:t>
            </a:r>
            <a:r>
              <a:rPr lang="en" sz="2900">
                <a:solidFill>
                  <a:srgbClr val="263238"/>
                </a:solidFill>
                <a:latin typeface="Poppins Black"/>
                <a:ea typeface="Poppins Black"/>
                <a:cs typeface="Poppins Black"/>
                <a:sym typeface="Poppins Black"/>
              </a:rPr>
              <a:t> DIAGRAM</a:t>
            </a:r>
            <a:endParaRPr sz="2900">
              <a:solidFill>
                <a:srgbClr val="263238"/>
              </a:solidFill>
              <a:latin typeface="Poppins Black"/>
              <a:ea typeface="Poppins Black"/>
              <a:cs typeface="Poppins Black"/>
              <a:sym typeface="Poppins Black"/>
            </a:endParaRPr>
          </a:p>
        </p:txBody>
      </p:sp>
      <p:sp>
        <p:nvSpPr>
          <p:cNvPr id="236" name="Google Shape;236;p29"/>
          <p:cNvSpPr/>
          <p:nvPr/>
        </p:nvSpPr>
        <p:spPr>
          <a:xfrm rot="3819689">
            <a:off x="-2386150" y="2878694"/>
            <a:ext cx="4196759" cy="3645205"/>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9"/>
          <p:cNvSpPr/>
          <p:nvPr/>
        </p:nvSpPr>
        <p:spPr>
          <a:xfrm rot="-7316608">
            <a:off x="7327654" y="-1662330"/>
            <a:ext cx="4196237" cy="3645404"/>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9"/>
          <p:cNvSpPr/>
          <p:nvPr/>
        </p:nvSpPr>
        <p:spPr>
          <a:xfrm>
            <a:off x="1272000" y="1109575"/>
            <a:ext cx="3700200" cy="58200"/>
          </a:xfrm>
          <a:prstGeom prst="flowChartDelay">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9" name="Google Shape;239;p29"/>
          <p:cNvPicPr preferRelativeResize="0"/>
          <p:nvPr/>
        </p:nvPicPr>
        <p:blipFill>
          <a:blip r:embed="rId3">
            <a:alphaModFix/>
          </a:blip>
          <a:stretch>
            <a:fillRect/>
          </a:stretch>
        </p:blipFill>
        <p:spPr>
          <a:xfrm>
            <a:off x="-1304775" y="2398575"/>
            <a:ext cx="3803501" cy="2535674"/>
          </a:xfrm>
          <a:prstGeom prst="rect">
            <a:avLst/>
          </a:prstGeom>
          <a:noFill/>
          <a:ln>
            <a:noFill/>
          </a:ln>
        </p:spPr>
      </p:pic>
      <p:sp>
        <p:nvSpPr>
          <p:cNvPr id="240" name="Google Shape;240;p29"/>
          <p:cNvSpPr txBox="1"/>
          <p:nvPr/>
        </p:nvSpPr>
        <p:spPr>
          <a:xfrm>
            <a:off x="8656500" y="4609750"/>
            <a:ext cx="533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63238"/>
                </a:solidFill>
                <a:latin typeface="Poppins"/>
                <a:ea typeface="Poppins"/>
                <a:cs typeface="Poppins"/>
                <a:sym typeface="Poppins"/>
              </a:rPr>
              <a:t>17</a:t>
            </a:r>
            <a:endParaRPr b="1" sz="1800">
              <a:solidFill>
                <a:srgbClr val="263238"/>
              </a:solidFill>
              <a:latin typeface="Poppins"/>
              <a:ea typeface="Poppins"/>
              <a:cs typeface="Poppins"/>
              <a:sym typeface="Poppins"/>
            </a:endParaRPr>
          </a:p>
        </p:txBody>
      </p:sp>
      <p:pic>
        <p:nvPicPr>
          <p:cNvPr id="241" name="Google Shape;241;p29"/>
          <p:cNvPicPr preferRelativeResize="0"/>
          <p:nvPr/>
        </p:nvPicPr>
        <p:blipFill>
          <a:blip r:embed="rId4">
            <a:alphaModFix/>
          </a:blip>
          <a:stretch>
            <a:fillRect/>
          </a:stretch>
        </p:blipFill>
        <p:spPr>
          <a:xfrm>
            <a:off x="2047475" y="1398153"/>
            <a:ext cx="6689301" cy="3303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p:nvPr/>
        </p:nvSpPr>
        <p:spPr>
          <a:xfrm>
            <a:off x="222634" y="1080580"/>
            <a:ext cx="974100" cy="974100"/>
          </a:xfrm>
          <a:prstGeom prst="ellipse">
            <a:avLst/>
          </a:prstGeom>
          <a:noFill/>
          <a:ln cap="flat" cmpd="sng" w="95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30"/>
          <p:cNvSpPr/>
          <p:nvPr/>
        </p:nvSpPr>
        <p:spPr>
          <a:xfrm>
            <a:off x="266734" y="2329130"/>
            <a:ext cx="974100" cy="974100"/>
          </a:xfrm>
          <a:prstGeom prst="ellipse">
            <a:avLst/>
          </a:prstGeom>
          <a:noFill/>
          <a:ln cap="flat" cmpd="sng" w="95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30"/>
          <p:cNvSpPr/>
          <p:nvPr/>
        </p:nvSpPr>
        <p:spPr>
          <a:xfrm>
            <a:off x="4359059" y="1080580"/>
            <a:ext cx="974100" cy="974100"/>
          </a:xfrm>
          <a:prstGeom prst="ellipse">
            <a:avLst/>
          </a:prstGeom>
          <a:noFill/>
          <a:ln cap="flat" cmpd="sng" w="95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30"/>
          <p:cNvSpPr txBox="1"/>
          <p:nvPr/>
        </p:nvSpPr>
        <p:spPr>
          <a:xfrm>
            <a:off x="266727" y="1215277"/>
            <a:ext cx="885900" cy="70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Poppins Black"/>
                <a:ea typeface="Poppins Black"/>
                <a:cs typeface="Poppins Black"/>
                <a:sym typeface="Poppins Black"/>
              </a:rPr>
              <a:t>1</a:t>
            </a:r>
            <a:endParaRPr sz="4800">
              <a:solidFill>
                <a:srgbClr val="434343"/>
              </a:solidFill>
              <a:latin typeface="Poppins Black"/>
              <a:ea typeface="Poppins Black"/>
              <a:cs typeface="Poppins Black"/>
              <a:sym typeface="Poppins Black"/>
            </a:endParaRPr>
          </a:p>
        </p:txBody>
      </p:sp>
      <p:sp>
        <p:nvSpPr>
          <p:cNvPr id="250" name="Google Shape;250;p30"/>
          <p:cNvSpPr txBox="1"/>
          <p:nvPr/>
        </p:nvSpPr>
        <p:spPr>
          <a:xfrm>
            <a:off x="1275488" y="1261325"/>
            <a:ext cx="3048900" cy="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800"/>
              <a:buFont typeface="Arial"/>
              <a:buNone/>
            </a:pPr>
            <a:r>
              <a:rPr lang="en" sz="1800">
                <a:solidFill>
                  <a:srgbClr val="263238"/>
                </a:solidFill>
                <a:latin typeface="Poppins Black"/>
                <a:ea typeface="Poppins Black"/>
                <a:cs typeface="Poppins Black"/>
                <a:sym typeface="Poppins Black"/>
              </a:rPr>
              <a:t>Facial image acquisition</a:t>
            </a:r>
            <a:endParaRPr sz="1800">
              <a:solidFill>
                <a:srgbClr val="263238"/>
              </a:solidFill>
              <a:latin typeface="Poppins Black"/>
              <a:ea typeface="Poppins Black"/>
              <a:cs typeface="Poppins Black"/>
              <a:sym typeface="Poppins Black"/>
            </a:endParaRPr>
          </a:p>
          <a:p>
            <a:pPr indent="0" lvl="0" marL="0" rtl="0" algn="l">
              <a:spcBef>
                <a:spcPts val="1600"/>
              </a:spcBef>
              <a:spcAft>
                <a:spcPts val="1600"/>
              </a:spcAft>
              <a:buNone/>
            </a:pPr>
            <a:r>
              <a:t/>
            </a:r>
            <a:endParaRPr sz="1800">
              <a:solidFill>
                <a:srgbClr val="263238"/>
              </a:solidFill>
              <a:latin typeface="Poppins Black"/>
              <a:ea typeface="Poppins Black"/>
              <a:cs typeface="Poppins Black"/>
              <a:sym typeface="Poppins Black"/>
            </a:endParaRPr>
          </a:p>
        </p:txBody>
      </p:sp>
      <p:sp>
        <p:nvSpPr>
          <p:cNvPr id="251" name="Google Shape;251;p30"/>
          <p:cNvSpPr txBox="1"/>
          <p:nvPr/>
        </p:nvSpPr>
        <p:spPr>
          <a:xfrm>
            <a:off x="4403159" y="1215277"/>
            <a:ext cx="885900" cy="70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Poppins Black"/>
                <a:ea typeface="Poppins Black"/>
                <a:cs typeface="Poppins Black"/>
                <a:sym typeface="Poppins Black"/>
              </a:rPr>
              <a:t>2</a:t>
            </a:r>
            <a:endParaRPr sz="4800">
              <a:solidFill>
                <a:srgbClr val="434343"/>
              </a:solidFill>
              <a:latin typeface="Poppins Black"/>
              <a:ea typeface="Poppins Black"/>
              <a:cs typeface="Poppins Black"/>
              <a:sym typeface="Poppins Black"/>
            </a:endParaRPr>
          </a:p>
        </p:txBody>
      </p:sp>
      <p:sp>
        <p:nvSpPr>
          <p:cNvPr id="252" name="Google Shape;252;p30"/>
          <p:cNvSpPr txBox="1"/>
          <p:nvPr/>
        </p:nvSpPr>
        <p:spPr>
          <a:xfrm>
            <a:off x="1240825" y="2630475"/>
            <a:ext cx="2992800" cy="3714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800">
                <a:solidFill>
                  <a:srgbClr val="263238"/>
                </a:solidFill>
                <a:latin typeface="Poppins Black"/>
                <a:ea typeface="Poppins Black"/>
                <a:cs typeface="Poppins Black"/>
                <a:sym typeface="Poppins Black"/>
              </a:rPr>
              <a:t>Image Post-processing</a:t>
            </a:r>
            <a:endParaRPr sz="1800">
              <a:solidFill>
                <a:srgbClr val="263238"/>
              </a:solidFill>
              <a:latin typeface="Poppins Black"/>
              <a:ea typeface="Poppins Black"/>
              <a:cs typeface="Poppins Black"/>
              <a:sym typeface="Poppins Black"/>
            </a:endParaRPr>
          </a:p>
        </p:txBody>
      </p:sp>
      <p:sp>
        <p:nvSpPr>
          <p:cNvPr id="253" name="Google Shape;253;p30"/>
          <p:cNvSpPr txBox="1"/>
          <p:nvPr/>
        </p:nvSpPr>
        <p:spPr>
          <a:xfrm>
            <a:off x="3204600" y="193525"/>
            <a:ext cx="2734800" cy="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263238"/>
                </a:solidFill>
                <a:latin typeface="Poppins Black"/>
                <a:ea typeface="Poppins Black"/>
                <a:cs typeface="Poppins Black"/>
                <a:sym typeface="Poppins Black"/>
              </a:rPr>
              <a:t>MODULES</a:t>
            </a:r>
            <a:endParaRPr sz="3200">
              <a:solidFill>
                <a:srgbClr val="263238"/>
              </a:solidFill>
              <a:latin typeface="Poppins Black"/>
              <a:ea typeface="Poppins Black"/>
              <a:cs typeface="Poppins Black"/>
              <a:sym typeface="Poppins Black"/>
            </a:endParaRPr>
          </a:p>
        </p:txBody>
      </p:sp>
      <p:sp>
        <p:nvSpPr>
          <p:cNvPr id="254" name="Google Shape;254;p30"/>
          <p:cNvSpPr txBox="1"/>
          <p:nvPr/>
        </p:nvSpPr>
        <p:spPr>
          <a:xfrm>
            <a:off x="310827" y="2463830"/>
            <a:ext cx="885900" cy="70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Poppins Black"/>
                <a:ea typeface="Poppins Black"/>
                <a:cs typeface="Poppins Black"/>
                <a:sym typeface="Poppins Black"/>
              </a:rPr>
              <a:t>3</a:t>
            </a:r>
            <a:endParaRPr sz="4800">
              <a:solidFill>
                <a:srgbClr val="434343"/>
              </a:solidFill>
              <a:latin typeface="Poppins Black"/>
              <a:ea typeface="Poppins Black"/>
              <a:cs typeface="Poppins Black"/>
              <a:sym typeface="Poppins Black"/>
            </a:endParaRPr>
          </a:p>
        </p:txBody>
      </p:sp>
      <p:sp>
        <p:nvSpPr>
          <p:cNvPr id="255" name="Google Shape;255;p30"/>
          <p:cNvSpPr txBox="1"/>
          <p:nvPr/>
        </p:nvSpPr>
        <p:spPr>
          <a:xfrm>
            <a:off x="5458581" y="1215277"/>
            <a:ext cx="3048900" cy="7047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800">
                <a:solidFill>
                  <a:srgbClr val="263238"/>
                </a:solidFill>
                <a:latin typeface="Poppins Black"/>
                <a:ea typeface="Poppins Black"/>
                <a:cs typeface="Poppins Black"/>
                <a:sym typeface="Poppins Black"/>
              </a:rPr>
              <a:t>Masked Face Detection Using MTCNN</a:t>
            </a:r>
            <a:endParaRPr sz="1800">
              <a:solidFill>
                <a:srgbClr val="263238"/>
              </a:solidFill>
              <a:latin typeface="Poppins Black"/>
              <a:ea typeface="Poppins Black"/>
              <a:cs typeface="Poppins Black"/>
              <a:sym typeface="Poppins Black"/>
            </a:endParaRPr>
          </a:p>
        </p:txBody>
      </p:sp>
      <p:sp>
        <p:nvSpPr>
          <p:cNvPr id="256" name="Google Shape;256;p30"/>
          <p:cNvSpPr/>
          <p:nvPr/>
        </p:nvSpPr>
        <p:spPr>
          <a:xfrm>
            <a:off x="4359059" y="2409680"/>
            <a:ext cx="974100" cy="974100"/>
          </a:xfrm>
          <a:prstGeom prst="ellipse">
            <a:avLst/>
          </a:prstGeom>
          <a:noFill/>
          <a:ln cap="flat" cmpd="sng" w="95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30"/>
          <p:cNvSpPr txBox="1"/>
          <p:nvPr/>
        </p:nvSpPr>
        <p:spPr>
          <a:xfrm>
            <a:off x="4403152" y="2544380"/>
            <a:ext cx="885900" cy="70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Poppins Black"/>
                <a:ea typeface="Poppins Black"/>
                <a:cs typeface="Poppins Black"/>
                <a:sym typeface="Poppins Black"/>
              </a:rPr>
              <a:t>4</a:t>
            </a:r>
            <a:endParaRPr sz="4800">
              <a:solidFill>
                <a:srgbClr val="434343"/>
              </a:solidFill>
              <a:latin typeface="Poppins Black"/>
              <a:ea typeface="Poppins Black"/>
              <a:cs typeface="Poppins Black"/>
              <a:sym typeface="Poppins Black"/>
            </a:endParaRPr>
          </a:p>
        </p:txBody>
      </p:sp>
      <p:sp>
        <p:nvSpPr>
          <p:cNvPr id="258" name="Google Shape;258;p30"/>
          <p:cNvSpPr txBox="1"/>
          <p:nvPr/>
        </p:nvSpPr>
        <p:spPr>
          <a:xfrm>
            <a:off x="5458575" y="2544375"/>
            <a:ext cx="2450700" cy="7047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800">
                <a:solidFill>
                  <a:srgbClr val="263238"/>
                </a:solidFill>
                <a:latin typeface="Poppins Black"/>
                <a:ea typeface="Poppins Black"/>
                <a:cs typeface="Poppins Black"/>
                <a:sym typeface="Poppins Black"/>
              </a:rPr>
              <a:t>Feature Extraction using FaceNet</a:t>
            </a:r>
            <a:endParaRPr sz="1800">
              <a:solidFill>
                <a:srgbClr val="263238"/>
              </a:solidFill>
              <a:latin typeface="Poppins Black"/>
              <a:ea typeface="Poppins Black"/>
              <a:cs typeface="Poppins Black"/>
              <a:sym typeface="Poppins Black"/>
            </a:endParaRPr>
          </a:p>
        </p:txBody>
      </p:sp>
      <p:sp>
        <p:nvSpPr>
          <p:cNvPr id="259" name="Google Shape;259;p30"/>
          <p:cNvSpPr/>
          <p:nvPr/>
        </p:nvSpPr>
        <p:spPr>
          <a:xfrm>
            <a:off x="1899109" y="3758430"/>
            <a:ext cx="974100" cy="974100"/>
          </a:xfrm>
          <a:prstGeom prst="ellipse">
            <a:avLst/>
          </a:prstGeom>
          <a:noFill/>
          <a:ln cap="flat" cmpd="sng" w="95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30"/>
          <p:cNvSpPr txBox="1"/>
          <p:nvPr/>
        </p:nvSpPr>
        <p:spPr>
          <a:xfrm>
            <a:off x="1899102" y="3893130"/>
            <a:ext cx="885900" cy="70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Poppins Black"/>
                <a:ea typeface="Poppins Black"/>
                <a:cs typeface="Poppins Black"/>
                <a:sym typeface="Poppins Black"/>
              </a:rPr>
              <a:t>5</a:t>
            </a:r>
            <a:endParaRPr sz="4800">
              <a:solidFill>
                <a:srgbClr val="434343"/>
              </a:solidFill>
              <a:latin typeface="Poppins Black"/>
              <a:ea typeface="Poppins Black"/>
              <a:cs typeface="Poppins Black"/>
              <a:sym typeface="Poppins Black"/>
            </a:endParaRPr>
          </a:p>
        </p:txBody>
      </p:sp>
      <p:sp>
        <p:nvSpPr>
          <p:cNvPr id="261" name="Google Shape;261;p30"/>
          <p:cNvSpPr txBox="1"/>
          <p:nvPr/>
        </p:nvSpPr>
        <p:spPr>
          <a:xfrm>
            <a:off x="3075600" y="4059775"/>
            <a:ext cx="3790500" cy="3714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800">
                <a:solidFill>
                  <a:srgbClr val="263238"/>
                </a:solidFill>
                <a:latin typeface="Poppins Black"/>
                <a:ea typeface="Poppins Black"/>
                <a:cs typeface="Poppins Black"/>
                <a:sym typeface="Poppins Black"/>
              </a:rPr>
              <a:t>Face Verification Using SVM</a:t>
            </a:r>
            <a:endParaRPr sz="1800">
              <a:solidFill>
                <a:srgbClr val="263238"/>
              </a:solidFill>
              <a:latin typeface="Poppins Black"/>
              <a:ea typeface="Poppins Black"/>
              <a:cs typeface="Poppins Black"/>
              <a:sym typeface="Poppins Black"/>
            </a:endParaRPr>
          </a:p>
        </p:txBody>
      </p:sp>
      <p:sp>
        <p:nvSpPr>
          <p:cNvPr id="262" name="Google Shape;262;p30"/>
          <p:cNvSpPr/>
          <p:nvPr/>
        </p:nvSpPr>
        <p:spPr>
          <a:xfrm rot="3819689">
            <a:off x="-2447500" y="3195694"/>
            <a:ext cx="4196759" cy="3645205"/>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30"/>
          <p:cNvSpPr/>
          <p:nvPr/>
        </p:nvSpPr>
        <p:spPr>
          <a:xfrm rot="-5892324">
            <a:off x="7715846" y="-856334"/>
            <a:ext cx="4196665" cy="3645342"/>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30"/>
          <p:cNvSpPr/>
          <p:nvPr/>
        </p:nvSpPr>
        <p:spPr>
          <a:xfrm>
            <a:off x="3278225" y="747925"/>
            <a:ext cx="1943100" cy="58200"/>
          </a:xfrm>
          <a:prstGeom prst="flowChartDelay">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0"/>
          <p:cNvSpPr txBox="1"/>
          <p:nvPr/>
        </p:nvSpPr>
        <p:spPr>
          <a:xfrm>
            <a:off x="8656500" y="4609750"/>
            <a:ext cx="487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63238"/>
                </a:solidFill>
                <a:latin typeface="Poppins"/>
                <a:ea typeface="Poppins"/>
                <a:cs typeface="Poppins"/>
                <a:sym typeface="Poppins"/>
              </a:rPr>
              <a:t>18</a:t>
            </a:r>
            <a:endParaRPr b="1" sz="1800">
              <a:solidFill>
                <a:srgbClr val="263238"/>
              </a:solidFill>
              <a:latin typeface="Poppins"/>
              <a:ea typeface="Poppins"/>
              <a:cs typeface="Poppins"/>
              <a:sym typeface="Poppi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1"/>
          <p:cNvSpPr txBox="1"/>
          <p:nvPr/>
        </p:nvSpPr>
        <p:spPr>
          <a:xfrm>
            <a:off x="191100" y="643225"/>
            <a:ext cx="7704000" cy="612600"/>
          </a:xfrm>
          <a:prstGeom prst="rect">
            <a:avLst/>
          </a:prstGeom>
          <a:noFill/>
          <a:ln>
            <a:noFill/>
          </a:ln>
        </p:spPr>
        <p:txBody>
          <a:bodyPr anchorCtr="0" anchor="t" bIns="91425" lIns="91425" spcFirstLastPara="1" rIns="91425" wrap="square" tIns="91425">
            <a:noAutofit/>
          </a:bodyPr>
          <a:lstStyle/>
          <a:p>
            <a:pPr indent="-412750" lvl="0" marL="457200" rtl="0" algn="l">
              <a:spcBef>
                <a:spcPts val="0"/>
              </a:spcBef>
              <a:spcAft>
                <a:spcPts val="0"/>
              </a:spcAft>
              <a:buClr>
                <a:srgbClr val="263238"/>
              </a:buClr>
              <a:buSzPts val="2900"/>
              <a:buFont typeface="Poppins Black"/>
              <a:buAutoNum type="arabicPeriod"/>
            </a:pPr>
            <a:r>
              <a:rPr lang="en" sz="2900">
                <a:solidFill>
                  <a:srgbClr val="263238"/>
                </a:solidFill>
                <a:latin typeface="Poppins Black"/>
                <a:ea typeface="Poppins Black"/>
                <a:cs typeface="Poppins Black"/>
                <a:sym typeface="Poppins Black"/>
              </a:rPr>
              <a:t>Facial image acquisition</a:t>
            </a:r>
            <a:endParaRPr sz="2900">
              <a:solidFill>
                <a:srgbClr val="263238"/>
              </a:solidFill>
              <a:latin typeface="Poppins Black"/>
              <a:ea typeface="Poppins Black"/>
              <a:cs typeface="Poppins Black"/>
              <a:sym typeface="Poppins Black"/>
            </a:endParaRPr>
          </a:p>
          <a:p>
            <a:pPr indent="0" lvl="0" marL="0" rtl="0" algn="l">
              <a:spcBef>
                <a:spcPts val="1600"/>
              </a:spcBef>
              <a:spcAft>
                <a:spcPts val="0"/>
              </a:spcAft>
              <a:buClr>
                <a:schemeClr val="dk1"/>
              </a:buClr>
              <a:buSzPts val="1100"/>
              <a:buFont typeface="Arial"/>
              <a:buNone/>
            </a:pPr>
            <a:r>
              <a:t/>
            </a:r>
            <a:endParaRPr sz="2900">
              <a:solidFill>
                <a:srgbClr val="263238"/>
              </a:solidFill>
              <a:latin typeface="Poppins Black"/>
              <a:ea typeface="Poppins Black"/>
              <a:cs typeface="Poppins Black"/>
              <a:sym typeface="Poppins Black"/>
            </a:endParaRPr>
          </a:p>
          <a:p>
            <a:pPr indent="0" lvl="0" marL="0" rtl="0" algn="l">
              <a:spcBef>
                <a:spcPts val="1600"/>
              </a:spcBef>
              <a:spcAft>
                <a:spcPts val="0"/>
              </a:spcAft>
              <a:buNone/>
            </a:pPr>
            <a:r>
              <a:t/>
            </a:r>
            <a:endParaRPr sz="2900">
              <a:solidFill>
                <a:srgbClr val="263238"/>
              </a:solidFill>
              <a:latin typeface="Poppins Black"/>
              <a:ea typeface="Poppins Black"/>
              <a:cs typeface="Poppins Black"/>
              <a:sym typeface="Poppins Black"/>
            </a:endParaRPr>
          </a:p>
        </p:txBody>
      </p:sp>
      <p:sp>
        <p:nvSpPr>
          <p:cNvPr id="271" name="Google Shape;271;p31"/>
          <p:cNvSpPr txBox="1"/>
          <p:nvPr/>
        </p:nvSpPr>
        <p:spPr>
          <a:xfrm>
            <a:off x="1885600" y="1368200"/>
            <a:ext cx="7002900" cy="2691300"/>
          </a:xfrm>
          <a:prstGeom prst="rect">
            <a:avLst/>
          </a:prstGeom>
          <a:noFill/>
          <a:ln>
            <a:noFill/>
          </a:ln>
        </p:spPr>
        <p:txBody>
          <a:bodyPr anchorCtr="0" anchor="t" bIns="91425" lIns="91425" spcFirstLastPara="1" rIns="91425" wrap="square" tIns="91425">
            <a:noAutofit/>
          </a:bodyPr>
          <a:lstStyle/>
          <a:p>
            <a:pPr indent="-330200" lvl="0" marL="457200" rtl="0" algn="just">
              <a:lnSpc>
                <a:spcPct val="100000"/>
              </a:lnSpc>
              <a:spcBef>
                <a:spcPts val="0"/>
              </a:spcBef>
              <a:spcAft>
                <a:spcPts val="0"/>
              </a:spcAft>
              <a:buClr>
                <a:schemeClr val="accent6"/>
              </a:buClr>
              <a:buSzPts val="1600"/>
              <a:buFont typeface="Poppins"/>
              <a:buChar char="●"/>
            </a:pPr>
            <a:r>
              <a:rPr lang="en" sz="1600">
                <a:solidFill>
                  <a:schemeClr val="dk1"/>
                </a:solidFill>
                <a:latin typeface="Poppins"/>
                <a:ea typeface="Poppins"/>
                <a:cs typeface="Poppins"/>
                <a:sym typeface="Poppins"/>
              </a:rPr>
              <a:t>Image acquisition implies the first key stage regarding the face recognition method. </a:t>
            </a:r>
            <a:endParaRPr sz="1600">
              <a:solidFill>
                <a:schemeClr val="dk1"/>
              </a:solidFill>
              <a:latin typeface="Poppins"/>
              <a:ea typeface="Poppins"/>
              <a:cs typeface="Poppins"/>
              <a:sym typeface="Poppins"/>
            </a:endParaRPr>
          </a:p>
          <a:p>
            <a:pPr indent="0" lvl="0" marL="457200" rtl="0" algn="just">
              <a:lnSpc>
                <a:spcPct val="100000"/>
              </a:lnSpc>
              <a:spcBef>
                <a:spcPts val="0"/>
              </a:spcBef>
              <a:spcAft>
                <a:spcPts val="0"/>
              </a:spcAft>
              <a:buNone/>
            </a:pPr>
            <a:r>
              <a:t/>
            </a:r>
            <a:endParaRPr sz="1600">
              <a:solidFill>
                <a:schemeClr val="dk1"/>
              </a:solidFill>
              <a:latin typeface="Poppins"/>
              <a:ea typeface="Poppins"/>
              <a:cs typeface="Poppins"/>
              <a:sym typeface="Poppins"/>
            </a:endParaRPr>
          </a:p>
          <a:p>
            <a:pPr indent="-330200" lvl="0" marL="457200" rtl="0" algn="just">
              <a:lnSpc>
                <a:spcPct val="100000"/>
              </a:lnSpc>
              <a:spcBef>
                <a:spcPts val="0"/>
              </a:spcBef>
              <a:spcAft>
                <a:spcPts val="0"/>
              </a:spcAft>
              <a:buClr>
                <a:schemeClr val="accent6"/>
              </a:buClr>
              <a:buSzPts val="1600"/>
              <a:buFont typeface="Poppins"/>
              <a:buChar char="●"/>
            </a:pPr>
            <a:r>
              <a:rPr lang="en" sz="1600">
                <a:solidFill>
                  <a:schemeClr val="dk1"/>
                </a:solidFill>
                <a:latin typeface="Poppins"/>
                <a:ea typeface="Poppins"/>
                <a:cs typeface="Poppins"/>
                <a:sym typeface="Poppins"/>
              </a:rPr>
              <a:t>The scarcity of a large number of images, we apply the data augmentation process on masked and non-masked face images available in the database to enlarge the dataset images, so that our work is more reliable and efficient.</a:t>
            </a:r>
            <a:endParaRPr sz="1600">
              <a:latin typeface="Poppins"/>
              <a:ea typeface="Poppins"/>
              <a:cs typeface="Poppins"/>
              <a:sym typeface="Poppins"/>
            </a:endParaRPr>
          </a:p>
          <a:p>
            <a:pPr indent="-228600" lvl="0" marL="457200" marR="0" rtl="0" algn="l">
              <a:lnSpc>
                <a:spcPct val="100000"/>
              </a:lnSpc>
              <a:spcBef>
                <a:spcPts val="600"/>
              </a:spcBef>
              <a:spcAft>
                <a:spcPts val="0"/>
              </a:spcAft>
              <a:buClr>
                <a:srgbClr val="263238"/>
              </a:buClr>
              <a:buSzPts val="1400"/>
              <a:buFont typeface="Poppins"/>
              <a:buNone/>
            </a:pPr>
            <a:r>
              <a:t/>
            </a:r>
            <a:endParaRPr b="0" i="0" sz="1600" u="none" cap="none" strike="noStrike">
              <a:solidFill>
                <a:srgbClr val="263238"/>
              </a:solidFill>
              <a:latin typeface="Poppins"/>
              <a:ea typeface="Poppins"/>
              <a:cs typeface="Poppins"/>
              <a:sym typeface="Poppins"/>
            </a:endParaRPr>
          </a:p>
        </p:txBody>
      </p:sp>
      <p:sp>
        <p:nvSpPr>
          <p:cNvPr id="272" name="Google Shape;272;p31"/>
          <p:cNvSpPr/>
          <p:nvPr/>
        </p:nvSpPr>
        <p:spPr>
          <a:xfrm rot="3819689">
            <a:off x="-2386150" y="2878694"/>
            <a:ext cx="4196759" cy="3645205"/>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31"/>
          <p:cNvSpPr/>
          <p:nvPr/>
        </p:nvSpPr>
        <p:spPr>
          <a:xfrm rot="-7316608">
            <a:off x="7266304" y="-1519155"/>
            <a:ext cx="4196237" cy="3645404"/>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31"/>
          <p:cNvSpPr/>
          <p:nvPr/>
        </p:nvSpPr>
        <p:spPr>
          <a:xfrm>
            <a:off x="767800" y="1255825"/>
            <a:ext cx="4735200" cy="58200"/>
          </a:xfrm>
          <a:prstGeom prst="flowChartDelay">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5" name="Google Shape;275;p31"/>
          <p:cNvPicPr preferRelativeResize="0"/>
          <p:nvPr/>
        </p:nvPicPr>
        <p:blipFill>
          <a:blip r:embed="rId3">
            <a:alphaModFix/>
          </a:blip>
          <a:stretch>
            <a:fillRect/>
          </a:stretch>
        </p:blipFill>
        <p:spPr>
          <a:xfrm>
            <a:off x="-1225575" y="2186250"/>
            <a:ext cx="3803501" cy="2535674"/>
          </a:xfrm>
          <a:prstGeom prst="rect">
            <a:avLst/>
          </a:prstGeom>
          <a:noFill/>
          <a:ln>
            <a:noFill/>
          </a:ln>
        </p:spPr>
      </p:pic>
      <p:sp>
        <p:nvSpPr>
          <p:cNvPr id="276" name="Google Shape;276;p31"/>
          <p:cNvSpPr txBox="1"/>
          <p:nvPr/>
        </p:nvSpPr>
        <p:spPr>
          <a:xfrm>
            <a:off x="8656500" y="4609750"/>
            <a:ext cx="606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63238"/>
                </a:solidFill>
                <a:latin typeface="Poppins"/>
                <a:ea typeface="Poppins"/>
                <a:cs typeface="Poppins"/>
                <a:sym typeface="Poppins"/>
              </a:rPr>
              <a:t>19</a:t>
            </a:r>
            <a:endParaRPr b="1" sz="1800">
              <a:solidFill>
                <a:srgbClr val="263238"/>
              </a:solidFill>
              <a:latin typeface="Poppins"/>
              <a:ea typeface="Poppins"/>
              <a:cs typeface="Poppins"/>
              <a:sym typeface="Poppins"/>
            </a:endParaRPr>
          </a:p>
        </p:txBody>
      </p:sp>
      <p:sp>
        <p:nvSpPr>
          <p:cNvPr id="277" name="Google Shape;277;p31"/>
          <p:cNvSpPr txBox="1"/>
          <p:nvPr/>
        </p:nvSpPr>
        <p:spPr>
          <a:xfrm>
            <a:off x="1819950" y="173325"/>
            <a:ext cx="5589900" cy="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263238"/>
                </a:solidFill>
                <a:latin typeface="Poppins Black"/>
                <a:ea typeface="Poppins Black"/>
                <a:cs typeface="Poppins Black"/>
                <a:sym typeface="Poppins Black"/>
              </a:rPr>
              <a:t>MODULES EXPLANATION…</a:t>
            </a:r>
            <a:endParaRPr sz="2000">
              <a:solidFill>
                <a:srgbClr val="263238"/>
              </a:solidFill>
              <a:latin typeface="Poppins Black"/>
              <a:ea typeface="Poppins Black"/>
              <a:cs typeface="Poppins Black"/>
              <a:sym typeface="Poppins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0" y="212425"/>
            <a:ext cx="3238200" cy="78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420">
                <a:latin typeface="Poppins ExtraBold"/>
                <a:ea typeface="Poppins ExtraBold"/>
                <a:cs typeface="Poppins ExtraBold"/>
                <a:sym typeface="Poppins ExtraBold"/>
              </a:rPr>
              <a:t>DOMAIN</a:t>
            </a:r>
            <a:endParaRPr sz="3420">
              <a:latin typeface="Poppins ExtraBold"/>
              <a:ea typeface="Poppins ExtraBold"/>
              <a:cs typeface="Poppins ExtraBold"/>
              <a:sym typeface="Poppins ExtraBold"/>
            </a:endParaRPr>
          </a:p>
        </p:txBody>
      </p:sp>
      <p:sp>
        <p:nvSpPr>
          <p:cNvPr id="65" name="Google Shape;65;p14"/>
          <p:cNvSpPr txBox="1"/>
          <p:nvPr/>
        </p:nvSpPr>
        <p:spPr>
          <a:xfrm>
            <a:off x="1291100" y="1657225"/>
            <a:ext cx="3021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latin typeface="Poppins ExtraBold"/>
                <a:ea typeface="Poppins ExtraBold"/>
                <a:cs typeface="Poppins ExtraBold"/>
                <a:sym typeface="Poppins ExtraBold"/>
              </a:rPr>
              <a:t>DEEP LEARNING</a:t>
            </a:r>
            <a:endParaRPr sz="2600">
              <a:latin typeface="Poppins ExtraBold"/>
              <a:ea typeface="Poppins ExtraBold"/>
              <a:cs typeface="Poppins ExtraBold"/>
              <a:sym typeface="Poppins ExtraBold"/>
            </a:endParaRPr>
          </a:p>
        </p:txBody>
      </p:sp>
      <p:sp>
        <p:nvSpPr>
          <p:cNvPr id="66" name="Google Shape;66;p14"/>
          <p:cNvSpPr/>
          <p:nvPr/>
        </p:nvSpPr>
        <p:spPr>
          <a:xfrm rot="173843">
            <a:off x="974144" y="898556"/>
            <a:ext cx="3655206" cy="1945995"/>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7" name="Google Shape;67;p14"/>
          <p:cNvPicPr preferRelativeResize="0"/>
          <p:nvPr/>
        </p:nvPicPr>
        <p:blipFill>
          <a:blip r:embed="rId3">
            <a:alphaModFix/>
          </a:blip>
          <a:stretch>
            <a:fillRect/>
          </a:stretch>
        </p:blipFill>
        <p:spPr>
          <a:xfrm>
            <a:off x="-1291850" y="2448024"/>
            <a:ext cx="3806875" cy="2537926"/>
          </a:xfrm>
          <a:prstGeom prst="rect">
            <a:avLst/>
          </a:prstGeom>
          <a:noFill/>
          <a:ln>
            <a:noFill/>
          </a:ln>
        </p:spPr>
      </p:pic>
      <p:sp>
        <p:nvSpPr>
          <p:cNvPr id="68" name="Google Shape;68;p14"/>
          <p:cNvSpPr/>
          <p:nvPr/>
        </p:nvSpPr>
        <p:spPr>
          <a:xfrm rot="-1734721">
            <a:off x="6665025" y="3722953"/>
            <a:ext cx="4196691" cy="3645010"/>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4"/>
          <p:cNvSpPr/>
          <p:nvPr/>
        </p:nvSpPr>
        <p:spPr>
          <a:xfrm rot="-6717587">
            <a:off x="7669349" y="-1270653"/>
            <a:ext cx="4196560" cy="3645005"/>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4"/>
          <p:cNvSpPr/>
          <p:nvPr/>
        </p:nvSpPr>
        <p:spPr>
          <a:xfrm flipH="1" rot="10800000">
            <a:off x="659925" y="807425"/>
            <a:ext cx="1671300" cy="31500"/>
          </a:xfrm>
          <a:prstGeom prst="flowChartDelay">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txBox="1"/>
          <p:nvPr/>
        </p:nvSpPr>
        <p:spPr>
          <a:xfrm>
            <a:off x="8656500" y="4609750"/>
            <a:ext cx="393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63238"/>
                </a:solidFill>
                <a:latin typeface="Poppins"/>
                <a:ea typeface="Poppins"/>
                <a:cs typeface="Poppins"/>
                <a:sym typeface="Poppins"/>
              </a:rPr>
              <a:t>2</a:t>
            </a:r>
            <a:endParaRPr b="1" sz="1800">
              <a:solidFill>
                <a:srgbClr val="263238"/>
              </a:solidFill>
              <a:latin typeface="Poppins"/>
              <a:ea typeface="Poppins"/>
              <a:cs typeface="Poppins"/>
              <a:sym typeface="Poppins"/>
            </a:endParaRPr>
          </a:p>
        </p:txBody>
      </p:sp>
      <p:sp>
        <p:nvSpPr>
          <p:cNvPr id="72" name="Google Shape;72;p14"/>
          <p:cNvSpPr txBox="1"/>
          <p:nvPr/>
        </p:nvSpPr>
        <p:spPr>
          <a:xfrm>
            <a:off x="4865350" y="2196250"/>
            <a:ext cx="3238200" cy="2413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rgbClr val="263238"/>
                </a:solidFill>
                <a:latin typeface="Poppins"/>
                <a:ea typeface="Poppins"/>
                <a:cs typeface="Poppins"/>
                <a:sym typeface="Poppins"/>
              </a:rPr>
              <a:t>BATCH 07:</a:t>
            </a:r>
            <a:endParaRPr b="1" sz="1600">
              <a:solidFill>
                <a:srgbClr val="263238"/>
              </a:solidFill>
              <a:latin typeface="Poppins"/>
              <a:ea typeface="Poppins"/>
              <a:cs typeface="Poppins"/>
              <a:sym typeface="Poppins"/>
            </a:endParaRPr>
          </a:p>
          <a:p>
            <a:pPr indent="0" lvl="0" marL="0" rtl="0" algn="l">
              <a:lnSpc>
                <a:spcPct val="115000"/>
              </a:lnSpc>
              <a:spcBef>
                <a:spcPts val="0"/>
              </a:spcBef>
              <a:spcAft>
                <a:spcPts val="0"/>
              </a:spcAft>
              <a:buNone/>
            </a:pPr>
            <a:r>
              <a:rPr lang="en" sz="1600">
                <a:solidFill>
                  <a:srgbClr val="263238"/>
                </a:solidFill>
                <a:latin typeface="Poppins"/>
                <a:ea typeface="Poppins"/>
                <a:cs typeface="Poppins"/>
                <a:sym typeface="Poppins"/>
              </a:rPr>
              <a:t>POOJA M</a:t>
            </a:r>
            <a:r>
              <a:rPr lang="en" sz="1600">
                <a:solidFill>
                  <a:srgbClr val="263238"/>
                </a:solidFill>
                <a:latin typeface="Poppins"/>
                <a:ea typeface="Poppins"/>
                <a:cs typeface="Poppins"/>
                <a:sym typeface="Poppins"/>
              </a:rPr>
              <a:t>(211418104190)</a:t>
            </a:r>
            <a:endParaRPr sz="1600">
              <a:solidFill>
                <a:srgbClr val="263238"/>
              </a:solidFill>
              <a:latin typeface="Poppins"/>
              <a:ea typeface="Poppins"/>
              <a:cs typeface="Poppins"/>
              <a:sym typeface="Poppins"/>
            </a:endParaRPr>
          </a:p>
          <a:p>
            <a:pPr indent="0" lvl="0" marL="0" rtl="0" algn="l">
              <a:lnSpc>
                <a:spcPct val="115000"/>
              </a:lnSpc>
              <a:spcBef>
                <a:spcPts val="0"/>
              </a:spcBef>
              <a:spcAft>
                <a:spcPts val="0"/>
              </a:spcAft>
              <a:buNone/>
            </a:pPr>
            <a:r>
              <a:rPr lang="en" sz="1600">
                <a:solidFill>
                  <a:srgbClr val="263238"/>
                </a:solidFill>
                <a:latin typeface="Poppins"/>
                <a:ea typeface="Poppins"/>
                <a:cs typeface="Poppins"/>
                <a:sym typeface="Poppins"/>
              </a:rPr>
              <a:t>SARJANA M I (211418104231)</a:t>
            </a:r>
            <a:endParaRPr sz="1600">
              <a:solidFill>
                <a:srgbClr val="263238"/>
              </a:solidFill>
              <a:latin typeface="Poppins"/>
              <a:ea typeface="Poppins"/>
              <a:cs typeface="Poppins"/>
              <a:sym typeface="Poppins"/>
            </a:endParaRPr>
          </a:p>
          <a:p>
            <a:pPr indent="0" lvl="0" marL="0" rtl="0" algn="l">
              <a:lnSpc>
                <a:spcPct val="115000"/>
              </a:lnSpc>
              <a:spcBef>
                <a:spcPts val="0"/>
              </a:spcBef>
              <a:spcAft>
                <a:spcPts val="0"/>
              </a:spcAft>
              <a:buNone/>
            </a:pPr>
            <a:r>
              <a:rPr lang="en" sz="1600">
                <a:solidFill>
                  <a:srgbClr val="263238"/>
                </a:solidFill>
                <a:latin typeface="Poppins"/>
                <a:ea typeface="Poppins"/>
                <a:cs typeface="Poppins"/>
                <a:sym typeface="Poppins"/>
              </a:rPr>
              <a:t>SARUMATHY G(211418104232)</a:t>
            </a:r>
            <a:endParaRPr sz="1600">
              <a:solidFill>
                <a:srgbClr val="263238"/>
              </a:solidFill>
              <a:latin typeface="Poppins"/>
              <a:ea typeface="Poppins"/>
              <a:cs typeface="Poppins"/>
              <a:sym typeface="Poppins"/>
            </a:endParaRPr>
          </a:p>
          <a:p>
            <a:pPr indent="0" lvl="0" marL="0" rtl="0" algn="l">
              <a:lnSpc>
                <a:spcPct val="115000"/>
              </a:lnSpc>
              <a:spcBef>
                <a:spcPts val="0"/>
              </a:spcBef>
              <a:spcAft>
                <a:spcPts val="0"/>
              </a:spcAft>
              <a:buNone/>
            </a:pPr>
            <a:br>
              <a:rPr b="1" lang="en" sz="1600">
                <a:solidFill>
                  <a:srgbClr val="263238"/>
                </a:solidFill>
                <a:latin typeface="Poppins"/>
                <a:ea typeface="Poppins"/>
                <a:cs typeface="Poppins"/>
                <a:sym typeface="Poppins"/>
              </a:rPr>
            </a:br>
            <a:r>
              <a:rPr b="1" lang="en" sz="1600">
                <a:solidFill>
                  <a:srgbClr val="263238"/>
                </a:solidFill>
                <a:latin typeface="Poppins"/>
                <a:ea typeface="Poppins"/>
                <a:cs typeface="Poppins"/>
                <a:sym typeface="Poppins"/>
              </a:rPr>
              <a:t>GUIDE NAME: </a:t>
            </a:r>
            <a:endParaRPr b="1" sz="1600">
              <a:solidFill>
                <a:srgbClr val="263238"/>
              </a:solidFill>
              <a:latin typeface="Poppins"/>
              <a:ea typeface="Poppins"/>
              <a:cs typeface="Poppins"/>
              <a:sym typeface="Poppins"/>
            </a:endParaRPr>
          </a:p>
          <a:p>
            <a:pPr indent="0" lvl="0" marL="0" rtl="0" algn="l">
              <a:lnSpc>
                <a:spcPct val="115000"/>
              </a:lnSpc>
              <a:spcBef>
                <a:spcPts val="0"/>
              </a:spcBef>
              <a:spcAft>
                <a:spcPts val="0"/>
              </a:spcAft>
              <a:buNone/>
            </a:pPr>
            <a:r>
              <a:rPr lang="en" sz="1600">
                <a:solidFill>
                  <a:srgbClr val="263238"/>
                </a:solidFill>
                <a:latin typeface="Poppins"/>
                <a:ea typeface="Poppins"/>
                <a:cs typeface="Poppins"/>
                <a:sym typeface="Poppins"/>
              </a:rPr>
              <a:t>Ms.V.SATHIYA</a:t>
            </a:r>
            <a:r>
              <a:rPr lang="en" sz="1600">
                <a:solidFill>
                  <a:schemeClr val="dk1"/>
                </a:solidFill>
                <a:latin typeface="Poppins"/>
                <a:ea typeface="Poppins"/>
                <a:cs typeface="Poppins"/>
                <a:sym typeface="Poppins"/>
              </a:rPr>
              <a:t> </a:t>
            </a:r>
            <a:endParaRPr sz="1600">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rPr lang="en" sz="1600">
                <a:solidFill>
                  <a:schemeClr val="dk2"/>
                </a:solidFill>
                <a:latin typeface="Poppins"/>
                <a:ea typeface="Poppins"/>
                <a:cs typeface="Poppins"/>
                <a:sym typeface="Poppins"/>
              </a:rPr>
              <a:t>ASSOCIATE PROFESSOR</a:t>
            </a:r>
            <a:endParaRPr sz="1600">
              <a:solidFill>
                <a:schemeClr val="dk2"/>
              </a:solidFill>
              <a:latin typeface="Poppins"/>
              <a:ea typeface="Poppins"/>
              <a:cs typeface="Poppins"/>
              <a:sym typeface="Poppi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2"/>
          <p:cNvSpPr txBox="1"/>
          <p:nvPr/>
        </p:nvSpPr>
        <p:spPr>
          <a:xfrm>
            <a:off x="246050" y="513700"/>
            <a:ext cx="7704000" cy="612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2900">
                <a:solidFill>
                  <a:srgbClr val="263238"/>
                </a:solidFill>
                <a:latin typeface="Poppins Black"/>
                <a:ea typeface="Poppins Black"/>
                <a:cs typeface="Poppins Black"/>
                <a:sym typeface="Poppins Black"/>
              </a:rPr>
              <a:t>2. </a:t>
            </a:r>
            <a:r>
              <a:rPr lang="en" sz="2900">
                <a:solidFill>
                  <a:srgbClr val="263238"/>
                </a:solidFill>
                <a:latin typeface="Poppins Black"/>
                <a:ea typeface="Poppins Black"/>
                <a:cs typeface="Poppins Black"/>
                <a:sym typeface="Poppins Black"/>
              </a:rPr>
              <a:t>Masked Face Detection Using MTCNN</a:t>
            </a:r>
            <a:endParaRPr sz="2900">
              <a:solidFill>
                <a:srgbClr val="263238"/>
              </a:solidFill>
              <a:latin typeface="Poppins Black"/>
              <a:ea typeface="Poppins Black"/>
              <a:cs typeface="Poppins Black"/>
              <a:sym typeface="Poppins Black"/>
            </a:endParaRPr>
          </a:p>
          <a:p>
            <a:pPr indent="0" lvl="0" marL="0" rtl="0" algn="l">
              <a:spcBef>
                <a:spcPts val="0"/>
              </a:spcBef>
              <a:spcAft>
                <a:spcPts val="0"/>
              </a:spcAft>
              <a:buNone/>
            </a:pPr>
            <a:r>
              <a:t/>
            </a:r>
            <a:endParaRPr sz="2900">
              <a:solidFill>
                <a:srgbClr val="263238"/>
              </a:solidFill>
              <a:latin typeface="Poppins Black"/>
              <a:ea typeface="Poppins Black"/>
              <a:cs typeface="Poppins Black"/>
              <a:sym typeface="Poppins Black"/>
            </a:endParaRPr>
          </a:p>
          <a:p>
            <a:pPr indent="0" lvl="0" marL="0" rtl="0" algn="l">
              <a:spcBef>
                <a:spcPts val="1600"/>
              </a:spcBef>
              <a:spcAft>
                <a:spcPts val="0"/>
              </a:spcAft>
              <a:buNone/>
            </a:pPr>
            <a:r>
              <a:t/>
            </a:r>
            <a:endParaRPr sz="2900">
              <a:solidFill>
                <a:srgbClr val="263238"/>
              </a:solidFill>
              <a:latin typeface="Poppins Black"/>
              <a:ea typeface="Poppins Black"/>
              <a:cs typeface="Poppins Black"/>
              <a:sym typeface="Poppins Black"/>
            </a:endParaRPr>
          </a:p>
          <a:p>
            <a:pPr indent="0" lvl="0" marL="0" rtl="0" algn="l">
              <a:spcBef>
                <a:spcPts val="1600"/>
              </a:spcBef>
              <a:spcAft>
                <a:spcPts val="0"/>
              </a:spcAft>
              <a:buNone/>
            </a:pPr>
            <a:r>
              <a:t/>
            </a:r>
            <a:endParaRPr sz="2900">
              <a:solidFill>
                <a:srgbClr val="263238"/>
              </a:solidFill>
              <a:latin typeface="Poppins Black"/>
              <a:ea typeface="Poppins Black"/>
              <a:cs typeface="Poppins Black"/>
              <a:sym typeface="Poppins Black"/>
            </a:endParaRPr>
          </a:p>
        </p:txBody>
      </p:sp>
      <p:sp>
        <p:nvSpPr>
          <p:cNvPr id="283" name="Google Shape;283;p32"/>
          <p:cNvSpPr txBox="1"/>
          <p:nvPr/>
        </p:nvSpPr>
        <p:spPr>
          <a:xfrm>
            <a:off x="1834475" y="1368200"/>
            <a:ext cx="7002900" cy="2691300"/>
          </a:xfrm>
          <a:prstGeom prst="rect">
            <a:avLst/>
          </a:prstGeom>
          <a:noFill/>
          <a:ln>
            <a:noFill/>
          </a:ln>
        </p:spPr>
        <p:txBody>
          <a:bodyPr anchorCtr="0" anchor="t" bIns="91425" lIns="91425" spcFirstLastPara="1" rIns="91425" wrap="square" tIns="91425">
            <a:noAutofit/>
          </a:bodyPr>
          <a:lstStyle/>
          <a:p>
            <a:pPr indent="-330200" lvl="0" marL="457200" rtl="0" algn="just">
              <a:lnSpc>
                <a:spcPct val="100000"/>
              </a:lnSpc>
              <a:spcBef>
                <a:spcPts val="0"/>
              </a:spcBef>
              <a:spcAft>
                <a:spcPts val="0"/>
              </a:spcAft>
              <a:buClr>
                <a:schemeClr val="accent6"/>
              </a:buClr>
              <a:buSzPts val="1600"/>
              <a:buFont typeface="Poppins"/>
              <a:buChar char="●"/>
            </a:pPr>
            <a:r>
              <a:rPr lang="en" sz="1600">
                <a:solidFill>
                  <a:schemeClr val="dk1"/>
                </a:solidFill>
                <a:latin typeface="Poppins"/>
                <a:ea typeface="Poppins"/>
                <a:cs typeface="Poppins"/>
                <a:sym typeface="Poppins"/>
              </a:rPr>
              <a:t>Detecting the faces from an input image is an essential job during face recognition. </a:t>
            </a:r>
            <a:endParaRPr sz="1600">
              <a:solidFill>
                <a:schemeClr val="dk1"/>
              </a:solidFill>
              <a:latin typeface="Poppins"/>
              <a:ea typeface="Poppins"/>
              <a:cs typeface="Poppins"/>
              <a:sym typeface="Poppins"/>
            </a:endParaRPr>
          </a:p>
          <a:p>
            <a:pPr indent="0" lvl="0" marL="457200" rtl="0" algn="just">
              <a:lnSpc>
                <a:spcPct val="100000"/>
              </a:lnSpc>
              <a:spcBef>
                <a:spcPts val="0"/>
              </a:spcBef>
              <a:spcAft>
                <a:spcPts val="0"/>
              </a:spcAft>
              <a:buNone/>
            </a:pPr>
            <a:r>
              <a:t/>
            </a:r>
            <a:endParaRPr sz="1600">
              <a:solidFill>
                <a:schemeClr val="dk1"/>
              </a:solidFill>
              <a:latin typeface="Poppins"/>
              <a:ea typeface="Poppins"/>
              <a:cs typeface="Poppins"/>
              <a:sym typeface="Poppins"/>
            </a:endParaRPr>
          </a:p>
          <a:p>
            <a:pPr indent="-330200" lvl="0" marL="457200" rtl="0" algn="just">
              <a:lnSpc>
                <a:spcPct val="100000"/>
              </a:lnSpc>
              <a:spcBef>
                <a:spcPts val="0"/>
              </a:spcBef>
              <a:spcAft>
                <a:spcPts val="0"/>
              </a:spcAft>
              <a:buClr>
                <a:schemeClr val="accent6"/>
              </a:buClr>
              <a:buSzPts val="1600"/>
              <a:buFont typeface="Poppins"/>
              <a:buChar char="●"/>
            </a:pPr>
            <a:r>
              <a:rPr lang="en" sz="1600">
                <a:solidFill>
                  <a:schemeClr val="dk1"/>
                </a:solidFill>
                <a:latin typeface="Poppins"/>
                <a:ea typeface="Poppins"/>
                <a:cs typeface="Poppins"/>
                <a:sym typeface="Poppins"/>
              </a:rPr>
              <a:t>Multi-task Cascaded Convolutional Neural Network (MTCNN) to detect and align face from an input image which is able to outperform many face-detection benchmarks while holding real-time performance.  </a:t>
            </a:r>
            <a:endParaRPr sz="1600">
              <a:solidFill>
                <a:schemeClr val="dk1"/>
              </a:solidFill>
              <a:latin typeface="Poppins"/>
              <a:ea typeface="Poppins"/>
              <a:cs typeface="Poppins"/>
              <a:sym typeface="Poppins"/>
            </a:endParaRPr>
          </a:p>
          <a:p>
            <a:pPr indent="0" lvl="0" marL="457200" rtl="0" algn="just">
              <a:lnSpc>
                <a:spcPct val="100000"/>
              </a:lnSpc>
              <a:spcBef>
                <a:spcPts val="0"/>
              </a:spcBef>
              <a:spcAft>
                <a:spcPts val="0"/>
              </a:spcAft>
              <a:buNone/>
            </a:pPr>
            <a:r>
              <a:t/>
            </a:r>
            <a:endParaRPr sz="1600">
              <a:solidFill>
                <a:schemeClr val="dk1"/>
              </a:solidFill>
              <a:latin typeface="Poppins"/>
              <a:ea typeface="Poppins"/>
              <a:cs typeface="Poppins"/>
              <a:sym typeface="Poppins"/>
            </a:endParaRPr>
          </a:p>
          <a:p>
            <a:pPr indent="-330200" lvl="0" marL="457200" rtl="0" algn="just">
              <a:lnSpc>
                <a:spcPct val="100000"/>
              </a:lnSpc>
              <a:spcBef>
                <a:spcPts val="0"/>
              </a:spcBef>
              <a:spcAft>
                <a:spcPts val="0"/>
              </a:spcAft>
              <a:buClr>
                <a:schemeClr val="accent6"/>
              </a:buClr>
              <a:buSzPts val="1600"/>
              <a:buFont typeface="Poppins"/>
              <a:buChar char="●"/>
            </a:pPr>
            <a:r>
              <a:rPr lang="en" sz="1600">
                <a:solidFill>
                  <a:schemeClr val="dk1"/>
                </a:solidFill>
                <a:latin typeface="Poppins"/>
                <a:ea typeface="Poppins"/>
                <a:cs typeface="Poppins"/>
                <a:sym typeface="Poppins"/>
              </a:rPr>
              <a:t>So we use a pre-trained MTCNN model to detect candidate masked and non-masked face portion of the given image and interpret them into high dimensional facial descriptors.</a:t>
            </a:r>
            <a:endParaRPr sz="1600">
              <a:solidFill>
                <a:schemeClr val="dk1"/>
              </a:solidFill>
              <a:latin typeface="Poppins"/>
              <a:ea typeface="Poppins"/>
              <a:cs typeface="Poppins"/>
              <a:sym typeface="Poppins"/>
            </a:endParaRPr>
          </a:p>
          <a:p>
            <a:pPr indent="-228600" lvl="0" marL="457200" marR="0" rtl="0" algn="l">
              <a:lnSpc>
                <a:spcPct val="100000"/>
              </a:lnSpc>
              <a:spcBef>
                <a:spcPts val="600"/>
              </a:spcBef>
              <a:spcAft>
                <a:spcPts val="0"/>
              </a:spcAft>
              <a:buClr>
                <a:srgbClr val="263238"/>
              </a:buClr>
              <a:buSzPts val="1400"/>
              <a:buFont typeface="Poppins"/>
              <a:buNone/>
            </a:pPr>
            <a:r>
              <a:t/>
            </a:r>
            <a:endParaRPr b="0" i="0" sz="1600" u="none" cap="none" strike="noStrike">
              <a:solidFill>
                <a:srgbClr val="263238"/>
              </a:solidFill>
              <a:latin typeface="Poppins"/>
              <a:ea typeface="Poppins"/>
              <a:cs typeface="Poppins"/>
              <a:sym typeface="Poppins"/>
            </a:endParaRPr>
          </a:p>
        </p:txBody>
      </p:sp>
      <p:sp>
        <p:nvSpPr>
          <p:cNvPr id="284" name="Google Shape;284;p32"/>
          <p:cNvSpPr/>
          <p:nvPr/>
        </p:nvSpPr>
        <p:spPr>
          <a:xfrm rot="3819689">
            <a:off x="-2386150" y="2878694"/>
            <a:ext cx="4196759" cy="3645205"/>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32"/>
          <p:cNvSpPr/>
          <p:nvPr/>
        </p:nvSpPr>
        <p:spPr>
          <a:xfrm rot="-7316608">
            <a:off x="7327654" y="-1662330"/>
            <a:ext cx="4196237" cy="3645404"/>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32"/>
          <p:cNvSpPr/>
          <p:nvPr/>
        </p:nvSpPr>
        <p:spPr>
          <a:xfrm>
            <a:off x="782350" y="1126300"/>
            <a:ext cx="6513600" cy="58200"/>
          </a:xfrm>
          <a:prstGeom prst="flowChartDelay">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7" name="Google Shape;287;p32"/>
          <p:cNvPicPr preferRelativeResize="0"/>
          <p:nvPr/>
        </p:nvPicPr>
        <p:blipFill>
          <a:blip r:embed="rId3">
            <a:alphaModFix/>
          </a:blip>
          <a:stretch>
            <a:fillRect/>
          </a:stretch>
        </p:blipFill>
        <p:spPr>
          <a:xfrm>
            <a:off x="-1174425" y="2278250"/>
            <a:ext cx="3803501" cy="2535674"/>
          </a:xfrm>
          <a:prstGeom prst="rect">
            <a:avLst/>
          </a:prstGeom>
          <a:noFill/>
          <a:ln>
            <a:noFill/>
          </a:ln>
        </p:spPr>
      </p:pic>
      <p:sp>
        <p:nvSpPr>
          <p:cNvPr id="288" name="Google Shape;288;p32"/>
          <p:cNvSpPr txBox="1"/>
          <p:nvPr/>
        </p:nvSpPr>
        <p:spPr>
          <a:xfrm>
            <a:off x="8656500" y="4609750"/>
            <a:ext cx="606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63238"/>
                </a:solidFill>
                <a:latin typeface="Poppins"/>
                <a:ea typeface="Poppins"/>
                <a:cs typeface="Poppins"/>
                <a:sym typeface="Poppins"/>
              </a:rPr>
              <a:t>20</a:t>
            </a:r>
            <a:endParaRPr b="1" sz="1800">
              <a:solidFill>
                <a:srgbClr val="263238"/>
              </a:solidFill>
              <a:latin typeface="Poppins"/>
              <a:ea typeface="Poppins"/>
              <a:cs typeface="Poppins"/>
              <a:sym typeface="Poppins"/>
            </a:endParaRPr>
          </a:p>
        </p:txBody>
      </p:sp>
      <p:sp>
        <p:nvSpPr>
          <p:cNvPr id="289" name="Google Shape;289;p32"/>
          <p:cNvSpPr txBox="1"/>
          <p:nvPr/>
        </p:nvSpPr>
        <p:spPr>
          <a:xfrm>
            <a:off x="1897350" y="70200"/>
            <a:ext cx="5589900" cy="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263238"/>
                </a:solidFill>
                <a:latin typeface="Poppins Black"/>
                <a:ea typeface="Poppins Black"/>
                <a:cs typeface="Poppins Black"/>
                <a:sym typeface="Poppins Black"/>
              </a:rPr>
              <a:t>MODULES EXPLANATION…</a:t>
            </a:r>
            <a:endParaRPr sz="2000">
              <a:solidFill>
                <a:srgbClr val="263238"/>
              </a:solidFill>
              <a:latin typeface="Poppins Black"/>
              <a:ea typeface="Poppins Black"/>
              <a:cs typeface="Poppins Black"/>
              <a:sym typeface="Poppins Black"/>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3"/>
          <p:cNvSpPr txBox="1"/>
          <p:nvPr/>
        </p:nvSpPr>
        <p:spPr>
          <a:xfrm>
            <a:off x="427075" y="606725"/>
            <a:ext cx="7704000" cy="612600"/>
          </a:xfrm>
          <a:prstGeom prst="rect">
            <a:avLst/>
          </a:prstGeom>
          <a:noFill/>
          <a:ln>
            <a:noFill/>
          </a:ln>
        </p:spPr>
        <p:txBody>
          <a:bodyPr anchorCtr="0" anchor="t" bIns="91425" lIns="91425" spcFirstLastPara="1" rIns="91425" wrap="square" tIns="91425">
            <a:noAutofit/>
          </a:bodyPr>
          <a:lstStyle/>
          <a:p>
            <a:pPr indent="0" lvl="0" marL="135464" rtl="0" algn="l">
              <a:lnSpc>
                <a:spcPct val="150000"/>
              </a:lnSpc>
              <a:spcBef>
                <a:spcPts val="800"/>
              </a:spcBef>
              <a:spcAft>
                <a:spcPts val="0"/>
              </a:spcAft>
              <a:buClr>
                <a:schemeClr val="dk1"/>
              </a:buClr>
              <a:buSzPts val="2000"/>
              <a:buFont typeface="Arial"/>
              <a:buNone/>
            </a:pPr>
            <a:r>
              <a:rPr lang="en" sz="2900">
                <a:solidFill>
                  <a:srgbClr val="263238"/>
                </a:solidFill>
                <a:latin typeface="Poppins Black"/>
                <a:ea typeface="Poppins Black"/>
                <a:cs typeface="Poppins Black"/>
                <a:sym typeface="Poppins Black"/>
              </a:rPr>
              <a:t>3. Image Post-processing</a:t>
            </a:r>
            <a:endParaRPr sz="2900">
              <a:solidFill>
                <a:srgbClr val="263238"/>
              </a:solidFill>
              <a:latin typeface="Poppins Black"/>
              <a:ea typeface="Poppins Black"/>
              <a:cs typeface="Poppins Black"/>
              <a:sym typeface="Poppins Black"/>
            </a:endParaRPr>
          </a:p>
          <a:p>
            <a:pPr indent="0" lvl="0" marL="0" rtl="0" algn="l">
              <a:spcBef>
                <a:spcPts val="0"/>
              </a:spcBef>
              <a:spcAft>
                <a:spcPts val="0"/>
              </a:spcAft>
              <a:buNone/>
            </a:pPr>
            <a:r>
              <a:t/>
            </a:r>
            <a:endParaRPr sz="2900">
              <a:solidFill>
                <a:srgbClr val="263238"/>
              </a:solidFill>
              <a:latin typeface="Poppins Black"/>
              <a:ea typeface="Poppins Black"/>
              <a:cs typeface="Poppins Black"/>
              <a:sym typeface="Poppins Black"/>
            </a:endParaRPr>
          </a:p>
          <a:p>
            <a:pPr indent="0" lvl="0" marL="0" rtl="0" algn="l">
              <a:spcBef>
                <a:spcPts val="1600"/>
              </a:spcBef>
              <a:spcAft>
                <a:spcPts val="0"/>
              </a:spcAft>
              <a:buNone/>
            </a:pPr>
            <a:r>
              <a:t/>
            </a:r>
            <a:endParaRPr sz="2900">
              <a:solidFill>
                <a:srgbClr val="263238"/>
              </a:solidFill>
              <a:latin typeface="Poppins Black"/>
              <a:ea typeface="Poppins Black"/>
              <a:cs typeface="Poppins Black"/>
              <a:sym typeface="Poppins Black"/>
            </a:endParaRPr>
          </a:p>
          <a:p>
            <a:pPr indent="0" lvl="0" marL="0" rtl="0" algn="l">
              <a:spcBef>
                <a:spcPts val="1600"/>
              </a:spcBef>
              <a:spcAft>
                <a:spcPts val="0"/>
              </a:spcAft>
              <a:buNone/>
            </a:pPr>
            <a:r>
              <a:t/>
            </a:r>
            <a:endParaRPr sz="2900">
              <a:solidFill>
                <a:srgbClr val="263238"/>
              </a:solidFill>
              <a:latin typeface="Poppins Black"/>
              <a:ea typeface="Poppins Black"/>
              <a:cs typeface="Poppins Black"/>
              <a:sym typeface="Poppins Black"/>
            </a:endParaRPr>
          </a:p>
        </p:txBody>
      </p:sp>
      <p:sp>
        <p:nvSpPr>
          <p:cNvPr id="295" name="Google Shape;295;p33"/>
          <p:cNvSpPr txBox="1"/>
          <p:nvPr/>
        </p:nvSpPr>
        <p:spPr>
          <a:xfrm>
            <a:off x="1834475" y="1368200"/>
            <a:ext cx="7002900" cy="26913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800"/>
              </a:spcBef>
              <a:spcAft>
                <a:spcPts val="0"/>
              </a:spcAft>
              <a:buClr>
                <a:schemeClr val="accent6"/>
              </a:buClr>
              <a:buSzPts val="1600"/>
              <a:buFont typeface="Poppins"/>
              <a:buChar char="●"/>
            </a:pPr>
            <a:r>
              <a:rPr lang="en" sz="1600">
                <a:solidFill>
                  <a:schemeClr val="dk1"/>
                </a:solidFill>
                <a:latin typeface="Poppins"/>
                <a:ea typeface="Poppins"/>
                <a:cs typeface="Poppins"/>
                <a:sym typeface="Poppins"/>
              </a:rPr>
              <a:t>After face detection, crop and resizing methods are applied to input images. </a:t>
            </a:r>
            <a:endParaRPr sz="1600">
              <a:solidFill>
                <a:schemeClr val="dk1"/>
              </a:solidFill>
              <a:latin typeface="Poppins"/>
              <a:ea typeface="Poppins"/>
              <a:cs typeface="Poppins"/>
              <a:sym typeface="Poppins"/>
            </a:endParaRPr>
          </a:p>
          <a:p>
            <a:pPr indent="-330200" lvl="0" marL="457200" rtl="0" algn="l">
              <a:lnSpc>
                <a:spcPct val="150000"/>
              </a:lnSpc>
              <a:spcBef>
                <a:spcPts val="0"/>
              </a:spcBef>
              <a:spcAft>
                <a:spcPts val="0"/>
              </a:spcAft>
              <a:buClr>
                <a:schemeClr val="accent6"/>
              </a:buClr>
              <a:buSzPts val="1600"/>
              <a:buFont typeface="Poppins"/>
              <a:buChar char="●"/>
            </a:pPr>
            <a:r>
              <a:rPr lang="en" sz="1600">
                <a:solidFill>
                  <a:schemeClr val="dk1"/>
                </a:solidFill>
                <a:latin typeface="Poppins"/>
                <a:ea typeface="Poppins"/>
                <a:cs typeface="Poppins"/>
                <a:sym typeface="Poppins"/>
              </a:rPr>
              <a:t>The bounding box founded in the face detection level is produced by the MTCNN model. </a:t>
            </a:r>
            <a:endParaRPr sz="1600">
              <a:solidFill>
                <a:schemeClr val="dk1"/>
              </a:solidFill>
              <a:latin typeface="Poppins"/>
              <a:ea typeface="Poppins"/>
              <a:cs typeface="Poppins"/>
              <a:sym typeface="Poppins"/>
            </a:endParaRPr>
          </a:p>
          <a:p>
            <a:pPr indent="-330200" lvl="0" marL="457200" rtl="0" algn="l">
              <a:lnSpc>
                <a:spcPct val="150000"/>
              </a:lnSpc>
              <a:spcBef>
                <a:spcPts val="0"/>
              </a:spcBef>
              <a:spcAft>
                <a:spcPts val="0"/>
              </a:spcAft>
              <a:buClr>
                <a:schemeClr val="accent6"/>
              </a:buClr>
              <a:buSzPts val="1600"/>
              <a:buFont typeface="Poppins"/>
              <a:buChar char="●"/>
            </a:pPr>
            <a:r>
              <a:rPr lang="en" sz="1600">
                <a:solidFill>
                  <a:schemeClr val="dk1"/>
                </a:solidFill>
                <a:latin typeface="Poppins"/>
                <a:ea typeface="Poppins"/>
                <a:cs typeface="Poppins"/>
                <a:sym typeface="Poppins"/>
              </a:rPr>
              <a:t>The bounding box then used to crop the face portion from the input images. </a:t>
            </a:r>
            <a:endParaRPr sz="1600">
              <a:solidFill>
                <a:schemeClr val="dk1"/>
              </a:solidFill>
              <a:latin typeface="Poppins"/>
              <a:ea typeface="Poppins"/>
              <a:cs typeface="Poppins"/>
              <a:sym typeface="Poppins"/>
            </a:endParaRPr>
          </a:p>
          <a:p>
            <a:pPr indent="-330200" lvl="0" marL="457200" rtl="0" algn="l">
              <a:lnSpc>
                <a:spcPct val="150000"/>
              </a:lnSpc>
              <a:spcBef>
                <a:spcPts val="0"/>
              </a:spcBef>
              <a:spcAft>
                <a:spcPts val="0"/>
              </a:spcAft>
              <a:buClr>
                <a:schemeClr val="accent6"/>
              </a:buClr>
              <a:buSzPts val="1600"/>
              <a:buFont typeface="Poppins"/>
              <a:buChar char="●"/>
            </a:pPr>
            <a:r>
              <a:rPr lang="en" sz="1600">
                <a:solidFill>
                  <a:schemeClr val="dk1"/>
                </a:solidFill>
                <a:latin typeface="Poppins"/>
                <a:ea typeface="Poppins"/>
                <a:cs typeface="Poppins"/>
                <a:sym typeface="Poppins"/>
              </a:rPr>
              <a:t>A particular model normalized parameters are specified in the model architecture details. </a:t>
            </a:r>
            <a:endParaRPr sz="1600">
              <a:solidFill>
                <a:schemeClr val="dk1"/>
              </a:solidFill>
              <a:latin typeface="Poppins"/>
              <a:ea typeface="Poppins"/>
              <a:cs typeface="Poppins"/>
              <a:sym typeface="Poppins"/>
            </a:endParaRPr>
          </a:p>
          <a:p>
            <a:pPr indent="-228600" lvl="0" marL="457200" marR="0" rtl="0" algn="l">
              <a:lnSpc>
                <a:spcPct val="100000"/>
              </a:lnSpc>
              <a:spcBef>
                <a:spcPts val="600"/>
              </a:spcBef>
              <a:spcAft>
                <a:spcPts val="0"/>
              </a:spcAft>
              <a:buClr>
                <a:srgbClr val="263238"/>
              </a:buClr>
              <a:buSzPts val="1400"/>
              <a:buFont typeface="Poppins"/>
              <a:buNone/>
            </a:pPr>
            <a:r>
              <a:t/>
            </a:r>
            <a:endParaRPr sz="1600">
              <a:solidFill>
                <a:schemeClr val="dk1"/>
              </a:solidFill>
              <a:latin typeface="Poppins"/>
              <a:ea typeface="Poppins"/>
              <a:cs typeface="Poppins"/>
              <a:sym typeface="Poppins"/>
            </a:endParaRPr>
          </a:p>
        </p:txBody>
      </p:sp>
      <p:sp>
        <p:nvSpPr>
          <p:cNvPr id="296" name="Google Shape;296;p33"/>
          <p:cNvSpPr/>
          <p:nvPr/>
        </p:nvSpPr>
        <p:spPr>
          <a:xfrm rot="3819689">
            <a:off x="-2386150" y="2878694"/>
            <a:ext cx="4196759" cy="3645205"/>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33"/>
          <p:cNvSpPr/>
          <p:nvPr/>
        </p:nvSpPr>
        <p:spPr>
          <a:xfrm rot="-7316608">
            <a:off x="7327654" y="-1662330"/>
            <a:ext cx="4196237" cy="3645404"/>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33"/>
          <p:cNvSpPr/>
          <p:nvPr/>
        </p:nvSpPr>
        <p:spPr>
          <a:xfrm>
            <a:off x="1124625" y="1219325"/>
            <a:ext cx="3949500" cy="58200"/>
          </a:xfrm>
          <a:prstGeom prst="flowChartDelay">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9" name="Google Shape;299;p33"/>
          <p:cNvPicPr preferRelativeResize="0"/>
          <p:nvPr/>
        </p:nvPicPr>
        <p:blipFill>
          <a:blip r:embed="rId3">
            <a:alphaModFix/>
          </a:blip>
          <a:stretch>
            <a:fillRect/>
          </a:stretch>
        </p:blipFill>
        <p:spPr>
          <a:xfrm>
            <a:off x="-1174425" y="2278250"/>
            <a:ext cx="3803501" cy="2535674"/>
          </a:xfrm>
          <a:prstGeom prst="rect">
            <a:avLst/>
          </a:prstGeom>
          <a:noFill/>
          <a:ln>
            <a:noFill/>
          </a:ln>
        </p:spPr>
      </p:pic>
      <p:sp>
        <p:nvSpPr>
          <p:cNvPr id="300" name="Google Shape;300;p33"/>
          <p:cNvSpPr txBox="1"/>
          <p:nvPr/>
        </p:nvSpPr>
        <p:spPr>
          <a:xfrm>
            <a:off x="8656500" y="4609750"/>
            <a:ext cx="570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63238"/>
                </a:solidFill>
                <a:latin typeface="Poppins"/>
                <a:ea typeface="Poppins"/>
                <a:cs typeface="Poppins"/>
                <a:sym typeface="Poppins"/>
              </a:rPr>
              <a:t>21</a:t>
            </a:r>
            <a:endParaRPr b="1" sz="1800">
              <a:solidFill>
                <a:srgbClr val="263238"/>
              </a:solidFill>
              <a:latin typeface="Poppins"/>
              <a:ea typeface="Poppins"/>
              <a:cs typeface="Poppins"/>
              <a:sym typeface="Poppins"/>
            </a:endParaRPr>
          </a:p>
        </p:txBody>
      </p:sp>
      <p:sp>
        <p:nvSpPr>
          <p:cNvPr id="301" name="Google Shape;301;p33"/>
          <p:cNvSpPr txBox="1"/>
          <p:nvPr/>
        </p:nvSpPr>
        <p:spPr>
          <a:xfrm>
            <a:off x="1777050" y="160425"/>
            <a:ext cx="5589900" cy="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263238"/>
                </a:solidFill>
                <a:latin typeface="Poppins Black"/>
                <a:ea typeface="Poppins Black"/>
                <a:cs typeface="Poppins Black"/>
                <a:sym typeface="Poppins Black"/>
              </a:rPr>
              <a:t>MODULES EXPLANATION…</a:t>
            </a:r>
            <a:endParaRPr sz="2000">
              <a:solidFill>
                <a:srgbClr val="263238"/>
              </a:solidFill>
              <a:latin typeface="Poppins Black"/>
              <a:ea typeface="Poppins Black"/>
              <a:cs typeface="Poppins Black"/>
              <a:sym typeface="Poppins Black"/>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4"/>
          <p:cNvSpPr txBox="1"/>
          <p:nvPr/>
        </p:nvSpPr>
        <p:spPr>
          <a:xfrm>
            <a:off x="206500" y="555175"/>
            <a:ext cx="7704000" cy="612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800"/>
              </a:spcBef>
              <a:spcAft>
                <a:spcPts val="0"/>
              </a:spcAft>
              <a:buClr>
                <a:schemeClr val="dk1"/>
              </a:buClr>
              <a:buSzPts val="1100"/>
              <a:buFont typeface="Arial"/>
              <a:buNone/>
            </a:pPr>
            <a:r>
              <a:rPr lang="en" sz="2900">
                <a:solidFill>
                  <a:srgbClr val="263238"/>
                </a:solidFill>
                <a:latin typeface="Poppins Black"/>
                <a:ea typeface="Poppins Black"/>
                <a:cs typeface="Poppins Black"/>
                <a:sym typeface="Poppins Black"/>
              </a:rPr>
              <a:t>4. Feature Extraction using FaceNet</a:t>
            </a:r>
            <a:endParaRPr sz="2900">
              <a:solidFill>
                <a:srgbClr val="263238"/>
              </a:solidFill>
              <a:latin typeface="Poppins Black"/>
              <a:ea typeface="Poppins Black"/>
              <a:cs typeface="Poppins Black"/>
              <a:sym typeface="Poppins Black"/>
            </a:endParaRPr>
          </a:p>
          <a:p>
            <a:pPr indent="0" lvl="0" marL="0" rtl="0" algn="l">
              <a:spcBef>
                <a:spcPts val="0"/>
              </a:spcBef>
              <a:spcAft>
                <a:spcPts val="0"/>
              </a:spcAft>
              <a:buNone/>
            </a:pPr>
            <a:r>
              <a:t/>
            </a:r>
            <a:endParaRPr sz="2900">
              <a:solidFill>
                <a:srgbClr val="263238"/>
              </a:solidFill>
              <a:latin typeface="Poppins Black"/>
              <a:ea typeface="Poppins Black"/>
              <a:cs typeface="Poppins Black"/>
              <a:sym typeface="Poppins Black"/>
            </a:endParaRPr>
          </a:p>
          <a:p>
            <a:pPr indent="0" lvl="0" marL="0" rtl="0" algn="l">
              <a:spcBef>
                <a:spcPts val="1600"/>
              </a:spcBef>
              <a:spcAft>
                <a:spcPts val="0"/>
              </a:spcAft>
              <a:buNone/>
            </a:pPr>
            <a:r>
              <a:t/>
            </a:r>
            <a:endParaRPr sz="2900">
              <a:solidFill>
                <a:srgbClr val="263238"/>
              </a:solidFill>
              <a:latin typeface="Poppins Black"/>
              <a:ea typeface="Poppins Black"/>
              <a:cs typeface="Poppins Black"/>
              <a:sym typeface="Poppins Black"/>
            </a:endParaRPr>
          </a:p>
          <a:p>
            <a:pPr indent="0" lvl="0" marL="0" rtl="0" algn="l">
              <a:spcBef>
                <a:spcPts val="1600"/>
              </a:spcBef>
              <a:spcAft>
                <a:spcPts val="0"/>
              </a:spcAft>
              <a:buNone/>
            </a:pPr>
            <a:r>
              <a:t/>
            </a:r>
            <a:endParaRPr sz="2900">
              <a:solidFill>
                <a:srgbClr val="263238"/>
              </a:solidFill>
              <a:latin typeface="Poppins Black"/>
              <a:ea typeface="Poppins Black"/>
              <a:cs typeface="Poppins Black"/>
              <a:sym typeface="Poppins Black"/>
            </a:endParaRPr>
          </a:p>
        </p:txBody>
      </p:sp>
      <p:sp>
        <p:nvSpPr>
          <p:cNvPr id="307" name="Google Shape;307;p34"/>
          <p:cNvSpPr txBox="1"/>
          <p:nvPr/>
        </p:nvSpPr>
        <p:spPr>
          <a:xfrm>
            <a:off x="1834475" y="1368200"/>
            <a:ext cx="7002900" cy="26913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800"/>
              </a:spcBef>
              <a:spcAft>
                <a:spcPts val="0"/>
              </a:spcAft>
              <a:buClr>
                <a:schemeClr val="accent6"/>
              </a:buClr>
              <a:buSzPts val="1600"/>
              <a:buFont typeface="Poppins"/>
              <a:buChar char="●"/>
            </a:pPr>
            <a:r>
              <a:rPr lang="en" sz="1800">
                <a:solidFill>
                  <a:schemeClr val="dk1"/>
                </a:solidFill>
                <a:latin typeface="Poppins"/>
                <a:ea typeface="Poppins"/>
                <a:cs typeface="Poppins"/>
                <a:sym typeface="Poppins"/>
              </a:rPr>
              <a:t>FaceNet is the start-of-art for face recognition, identification, verification and clustering of neural networks. </a:t>
            </a:r>
            <a:endParaRPr sz="1800">
              <a:solidFill>
                <a:schemeClr val="dk1"/>
              </a:solidFill>
              <a:latin typeface="Poppins"/>
              <a:ea typeface="Poppins"/>
              <a:cs typeface="Poppins"/>
              <a:sym typeface="Poppins"/>
            </a:endParaRPr>
          </a:p>
          <a:p>
            <a:pPr indent="-330200" lvl="0" marL="457200" rtl="0" algn="l">
              <a:lnSpc>
                <a:spcPct val="100000"/>
              </a:lnSpc>
              <a:spcBef>
                <a:spcPts val="800"/>
              </a:spcBef>
              <a:spcAft>
                <a:spcPts val="0"/>
              </a:spcAft>
              <a:buClr>
                <a:schemeClr val="accent6"/>
              </a:buClr>
              <a:buSzPts val="1600"/>
              <a:buFont typeface="Poppins"/>
              <a:buChar char="●"/>
            </a:pPr>
            <a:r>
              <a:rPr lang="en" sz="1800">
                <a:solidFill>
                  <a:schemeClr val="dk1"/>
                </a:solidFill>
                <a:latin typeface="Poppins"/>
                <a:ea typeface="Poppins"/>
                <a:cs typeface="Poppins"/>
                <a:sym typeface="Poppins"/>
              </a:rPr>
              <a:t>This pre-trained FaceNet model is used here as a baseline for a deep network. </a:t>
            </a:r>
            <a:endParaRPr sz="1800">
              <a:solidFill>
                <a:schemeClr val="dk1"/>
              </a:solidFill>
              <a:latin typeface="Poppins"/>
              <a:ea typeface="Poppins"/>
              <a:cs typeface="Poppins"/>
              <a:sym typeface="Poppins"/>
            </a:endParaRPr>
          </a:p>
          <a:p>
            <a:pPr indent="-330200" lvl="0" marL="457200" rtl="0" algn="l">
              <a:lnSpc>
                <a:spcPct val="100000"/>
              </a:lnSpc>
              <a:spcBef>
                <a:spcPts val="800"/>
              </a:spcBef>
              <a:spcAft>
                <a:spcPts val="0"/>
              </a:spcAft>
              <a:buClr>
                <a:schemeClr val="accent6"/>
              </a:buClr>
              <a:buSzPts val="1600"/>
              <a:buFont typeface="Poppins"/>
              <a:buChar char="●"/>
            </a:pPr>
            <a:r>
              <a:rPr lang="en" sz="1800">
                <a:solidFill>
                  <a:schemeClr val="dk1"/>
                </a:solidFill>
                <a:latin typeface="Poppins"/>
                <a:ea typeface="Poppins"/>
                <a:cs typeface="Poppins"/>
                <a:sym typeface="Poppins"/>
              </a:rPr>
              <a:t>The FaceNet is combined with a batch layer and a very deep CNN network. </a:t>
            </a:r>
            <a:endParaRPr sz="1600">
              <a:solidFill>
                <a:schemeClr val="dk1"/>
              </a:solidFill>
              <a:latin typeface="Poppins"/>
              <a:ea typeface="Poppins"/>
              <a:cs typeface="Poppins"/>
              <a:sym typeface="Poppins"/>
            </a:endParaRPr>
          </a:p>
          <a:p>
            <a:pPr indent="-228600" lvl="0" marL="457200" marR="0" rtl="0" algn="l">
              <a:lnSpc>
                <a:spcPct val="100000"/>
              </a:lnSpc>
              <a:spcBef>
                <a:spcPts val="600"/>
              </a:spcBef>
              <a:spcAft>
                <a:spcPts val="0"/>
              </a:spcAft>
              <a:buClr>
                <a:srgbClr val="263238"/>
              </a:buClr>
              <a:buSzPts val="1400"/>
              <a:buFont typeface="Poppins"/>
              <a:buNone/>
            </a:pPr>
            <a:r>
              <a:t/>
            </a:r>
            <a:endParaRPr sz="1600">
              <a:solidFill>
                <a:schemeClr val="dk1"/>
              </a:solidFill>
              <a:latin typeface="Poppins"/>
              <a:ea typeface="Poppins"/>
              <a:cs typeface="Poppins"/>
              <a:sym typeface="Poppins"/>
            </a:endParaRPr>
          </a:p>
        </p:txBody>
      </p:sp>
      <p:sp>
        <p:nvSpPr>
          <p:cNvPr id="308" name="Google Shape;308;p34"/>
          <p:cNvSpPr/>
          <p:nvPr/>
        </p:nvSpPr>
        <p:spPr>
          <a:xfrm rot="3819689">
            <a:off x="-2386150" y="2878694"/>
            <a:ext cx="4196759" cy="3645205"/>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34"/>
          <p:cNvSpPr/>
          <p:nvPr/>
        </p:nvSpPr>
        <p:spPr>
          <a:xfrm rot="-7316608">
            <a:off x="7327654" y="-1662330"/>
            <a:ext cx="4196237" cy="3645404"/>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34"/>
          <p:cNvSpPr/>
          <p:nvPr/>
        </p:nvSpPr>
        <p:spPr>
          <a:xfrm>
            <a:off x="734925" y="1109575"/>
            <a:ext cx="5010300" cy="58200"/>
          </a:xfrm>
          <a:prstGeom prst="flowChartDelay">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1" name="Google Shape;311;p34"/>
          <p:cNvPicPr preferRelativeResize="0"/>
          <p:nvPr/>
        </p:nvPicPr>
        <p:blipFill>
          <a:blip r:embed="rId3">
            <a:alphaModFix/>
          </a:blip>
          <a:stretch>
            <a:fillRect/>
          </a:stretch>
        </p:blipFill>
        <p:spPr>
          <a:xfrm>
            <a:off x="-1174425" y="2278250"/>
            <a:ext cx="3803501" cy="2535674"/>
          </a:xfrm>
          <a:prstGeom prst="rect">
            <a:avLst/>
          </a:prstGeom>
          <a:noFill/>
          <a:ln>
            <a:noFill/>
          </a:ln>
        </p:spPr>
      </p:pic>
      <p:sp>
        <p:nvSpPr>
          <p:cNvPr id="312" name="Google Shape;312;p34"/>
          <p:cNvSpPr txBox="1"/>
          <p:nvPr/>
        </p:nvSpPr>
        <p:spPr>
          <a:xfrm>
            <a:off x="8656500" y="4609750"/>
            <a:ext cx="487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63238"/>
                </a:solidFill>
                <a:latin typeface="Poppins"/>
                <a:ea typeface="Poppins"/>
                <a:cs typeface="Poppins"/>
                <a:sym typeface="Poppins"/>
              </a:rPr>
              <a:t>22</a:t>
            </a:r>
            <a:endParaRPr b="1" sz="1800">
              <a:solidFill>
                <a:srgbClr val="263238"/>
              </a:solidFill>
              <a:latin typeface="Poppins"/>
              <a:ea typeface="Poppins"/>
              <a:cs typeface="Poppins"/>
              <a:sym typeface="Poppins"/>
            </a:endParaRPr>
          </a:p>
        </p:txBody>
      </p:sp>
      <p:sp>
        <p:nvSpPr>
          <p:cNvPr id="313" name="Google Shape;313;p34"/>
          <p:cNvSpPr txBox="1"/>
          <p:nvPr/>
        </p:nvSpPr>
        <p:spPr>
          <a:xfrm>
            <a:off x="1834475" y="130350"/>
            <a:ext cx="5589900" cy="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263238"/>
                </a:solidFill>
                <a:latin typeface="Poppins Black"/>
                <a:ea typeface="Poppins Black"/>
                <a:cs typeface="Poppins Black"/>
                <a:sym typeface="Poppins Black"/>
              </a:rPr>
              <a:t>MODULES EXPLANATION…</a:t>
            </a:r>
            <a:endParaRPr sz="2000">
              <a:solidFill>
                <a:srgbClr val="263238"/>
              </a:solidFill>
              <a:latin typeface="Poppins Black"/>
              <a:ea typeface="Poppins Black"/>
              <a:cs typeface="Poppins Black"/>
              <a:sym typeface="Poppins Black"/>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5"/>
          <p:cNvSpPr txBox="1"/>
          <p:nvPr/>
        </p:nvSpPr>
        <p:spPr>
          <a:xfrm>
            <a:off x="176425" y="666900"/>
            <a:ext cx="7704000" cy="612600"/>
          </a:xfrm>
          <a:prstGeom prst="rect">
            <a:avLst/>
          </a:prstGeom>
          <a:noFill/>
          <a:ln>
            <a:noFill/>
          </a:ln>
        </p:spPr>
        <p:txBody>
          <a:bodyPr anchorCtr="0" anchor="t" bIns="91425" lIns="91425" spcFirstLastPara="1" rIns="91425" wrap="square" tIns="91425">
            <a:noAutofit/>
          </a:bodyPr>
          <a:lstStyle/>
          <a:p>
            <a:pPr indent="0" lvl="0" marL="135464" rtl="0" algn="l">
              <a:lnSpc>
                <a:spcPct val="150000"/>
              </a:lnSpc>
              <a:spcBef>
                <a:spcPts val="800"/>
              </a:spcBef>
              <a:spcAft>
                <a:spcPts val="0"/>
              </a:spcAft>
              <a:buClr>
                <a:schemeClr val="dk1"/>
              </a:buClr>
              <a:buSzPts val="2000"/>
              <a:buFont typeface="Arial"/>
              <a:buNone/>
            </a:pPr>
            <a:r>
              <a:rPr lang="en" sz="2900">
                <a:solidFill>
                  <a:srgbClr val="263238"/>
                </a:solidFill>
                <a:latin typeface="Poppins Black"/>
                <a:ea typeface="Poppins Black"/>
                <a:cs typeface="Poppins Black"/>
                <a:sym typeface="Poppins Black"/>
              </a:rPr>
              <a:t>5. Face Verification Using SVM</a:t>
            </a:r>
            <a:endParaRPr sz="2900">
              <a:solidFill>
                <a:srgbClr val="263238"/>
              </a:solidFill>
              <a:latin typeface="Poppins Black"/>
              <a:ea typeface="Poppins Black"/>
              <a:cs typeface="Poppins Black"/>
              <a:sym typeface="Poppins Black"/>
            </a:endParaRPr>
          </a:p>
          <a:p>
            <a:pPr indent="0" lvl="0" marL="0" rtl="0" algn="l">
              <a:spcBef>
                <a:spcPts val="0"/>
              </a:spcBef>
              <a:spcAft>
                <a:spcPts val="0"/>
              </a:spcAft>
              <a:buNone/>
            </a:pPr>
            <a:r>
              <a:t/>
            </a:r>
            <a:endParaRPr sz="2900">
              <a:solidFill>
                <a:srgbClr val="263238"/>
              </a:solidFill>
              <a:latin typeface="Poppins Black"/>
              <a:ea typeface="Poppins Black"/>
              <a:cs typeface="Poppins Black"/>
              <a:sym typeface="Poppins Black"/>
            </a:endParaRPr>
          </a:p>
          <a:p>
            <a:pPr indent="0" lvl="0" marL="0" rtl="0" algn="l">
              <a:spcBef>
                <a:spcPts val="1600"/>
              </a:spcBef>
              <a:spcAft>
                <a:spcPts val="0"/>
              </a:spcAft>
              <a:buNone/>
            </a:pPr>
            <a:r>
              <a:t/>
            </a:r>
            <a:endParaRPr sz="2900">
              <a:solidFill>
                <a:srgbClr val="263238"/>
              </a:solidFill>
              <a:latin typeface="Poppins Black"/>
              <a:ea typeface="Poppins Black"/>
              <a:cs typeface="Poppins Black"/>
              <a:sym typeface="Poppins Black"/>
            </a:endParaRPr>
          </a:p>
          <a:p>
            <a:pPr indent="0" lvl="0" marL="0" rtl="0" algn="l">
              <a:spcBef>
                <a:spcPts val="1600"/>
              </a:spcBef>
              <a:spcAft>
                <a:spcPts val="0"/>
              </a:spcAft>
              <a:buNone/>
            </a:pPr>
            <a:r>
              <a:t/>
            </a:r>
            <a:endParaRPr sz="2900">
              <a:solidFill>
                <a:srgbClr val="263238"/>
              </a:solidFill>
              <a:latin typeface="Poppins Black"/>
              <a:ea typeface="Poppins Black"/>
              <a:cs typeface="Poppins Black"/>
              <a:sym typeface="Poppins Black"/>
            </a:endParaRPr>
          </a:p>
        </p:txBody>
      </p:sp>
      <p:sp>
        <p:nvSpPr>
          <p:cNvPr id="319" name="Google Shape;319;p35"/>
          <p:cNvSpPr txBox="1"/>
          <p:nvPr/>
        </p:nvSpPr>
        <p:spPr>
          <a:xfrm>
            <a:off x="1834475" y="1409850"/>
            <a:ext cx="7002900" cy="33504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800"/>
              </a:spcBef>
              <a:spcAft>
                <a:spcPts val="0"/>
              </a:spcAft>
              <a:buClr>
                <a:schemeClr val="accent6"/>
              </a:buClr>
              <a:buSzPts val="1600"/>
              <a:buFont typeface="Poppins"/>
              <a:buChar char="●"/>
            </a:pPr>
            <a:r>
              <a:rPr lang="en" sz="1600">
                <a:solidFill>
                  <a:schemeClr val="dk1"/>
                </a:solidFill>
                <a:latin typeface="Poppins"/>
                <a:ea typeface="Poppins"/>
                <a:cs typeface="Poppins"/>
                <a:sym typeface="Poppins"/>
              </a:rPr>
              <a:t>Lastly, this verification process is consolidated to recognize candidates' faces by performing the classification task within a unified Support Vector Machine (SVM). </a:t>
            </a:r>
            <a:endParaRPr sz="1600">
              <a:solidFill>
                <a:schemeClr val="dk1"/>
              </a:solidFill>
              <a:latin typeface="Poppins"/>
              <a:ea typeface="Poppins"/>
              <a:cs typeface="Poppins"/>
              <a:sym typeface="Poppins"/>
            </a:endParaRPr>
          </a:p>
          <a:p>
            <a:pPr indent="-330200" lvl="0" marL="457200" rtl="0" algn="l">
              <a:lnSpc>
                <a:spcPct val="100000"/>
              </a:lnSpc>
              <a:spcBef>
                <a:spcPts val="800"/>
              </a:spcBef>
              <a:spcAft>
                <a:spcPts val="0"/>
              </a:spcAft>
              <a:buClr>
                <a:schemeClr val="accent6"/>
              </a:buClr>
              <a:buSzPts val="1600"/>
              <a:buFont typeface="Poppins"/>
              <a:buChar char="●"/>
            </a:pPr>
            <a:r>
              <a:rPr lang="en" sz="1600">
                <a:solidFill>
                  <a:schemeClr val="dk1"/>
                </a:solidFill>
                <a:latin typeface="Poppins"/>
                <a:ea typeface="Poppins"/>
                <a:cs typeface="Poppins"/>
                <a:sym typeface="Poppins"/>
              </a:rPr>
              <a:t>The SVM algorithm is effectively applied in different classification-related problems since it was introduced. </a:t>
            </a:r>
            <a:endParaRPr sz="1600">
              <a:solidFill>
                <a:schemeClr val="dk1"/>
              </a:solidFill>
              <a:latin typeface="Poppins"/>
              <a:ea typeface="Poppins"/>
              <a:cs typeface="Poppins"/>
              <a:sym typeface="Poppins"/>
            </a:endParaRPr>
          </a:p>
          <a:p>
            <a:pPr indent="-330200" lvl="0" marL="457200" rtl="0" algn="l">
              <a:lnSpc>
                <a:spcPct val="100000"/>
              </a:lnSpc>
              <a:spcBef>
                <a:spcPts val="800"/>
              </a:spcBef>
              <a:spcAft>
                <a:spcPts val="0"/>
              </a:spcAft>
              <a:buClr>
                <a:schemeClr val="accent6"/>
              </a:buClr>
              <a:buSzPts val="1600"/>
              <a:buFont typeface="Poppins"/>
              <a:buChar char="●"/>
            </a:pPr>
            <a:r>
              <a:rPr lang="en" sz="1600">
                <a:solidFill>
                  <a:schemeClr val="dk1"/>
                </a:solidFill>
                <a:latin typeface="Poppins"/>
                <a:ea typeface="Poppins"/>
                <a:cs typeface="Poppins"/>
                <a:sym typeface="Poppins"/>
              </a:rPr>
              <a:t>SVM finds out a hyperplane to perform classification tasks of an optimization problem. </a:t>
            </a:r>
            <a:endParaRPr sz="1600">
              <a:solidFill>
                <a:schemeClr val="dk1"/>
              </a:solidFill>
              <a:latin typeface="Poppins"/>
              <a:ea typeface="Poppins"/>
              <a:cs typeface="Poppins"/>
              <a:sym typeface="Poppins"/>
            </a:endParaRPr>
          </a:p>
          <a:p>
            <a:pPr indent="-330200" lvl="0" marL="457200" rtl="0" algn="l">
              <a:lnSpc>
                <a:spcPct val="100000"/>
              </a:lnSpc>
              <a:spcBef>
                <a:spcPts val="800"/>
              </a:spcBef>
              <a:spcAft>
                <a:spcPts val="0"/>
              </a:spcAft>
              <a:buClr>
                <a:schemeClr val="accent6"/>
              </a:buClr>
              <a:buSzPts val="1600"/>
              <a:buFont typeface="Poppins"/>
              <a:buChar char="●"/>
            </a:pPr>
            <a:r>
              <a:rPr lang="en" sz="1600">
                <a:solidFill>
                  <a:schemeClr val="dk1"/>
                </a:solidFill>
                <a:latin typeface="Poppins"/>
                <a:ea typeface="Poppins"/>
                <a:cs typeface="Poppins"/>
                <a:sym typeface="Poppins"/>
              </a:rPr>
              <a:t>The classifier is the outcome with a particular level of robustness to overfitting. </a:t>
            </a:r>
            <a:endParaRPr sz="1600">
              <a:solidFill>
                <a:schemeClr val="dk1"/>
              </a:solidFill>
              <a:latin typeface="Poppins"/>
              <a:ea typeface="Poppins"/>
              <a:cs typeface="Poppins"/>
              <a:sym typeface="Poppins"/>
            </a:endParaRPr>
          </a:p>
          <a:p>
            <a:pPr indent="-330200" lvl="0" marL="457200" rtl="0" algn="l">
              <a:lnSpc>
                <a:spcPct val="100000"/>
              </a:lnSpc>
              <a:spcBef>
                <a:spcPts val="800"/>
              </a:spcBef>
              <a:spcAft>
                <a:spcPts val="0"/>
              </a:spcAft>
              <a:buClr>
                <a:schemeClr val="accent6"/>
              </a:buClr>
              <a:buSzPts val="1600"/>
              <a:buFont typeface="Poppins"/>
              <a:buChar char="●"/>
            </a:pPr>
            <a:r>
              <a:rPr lang="en" sz="1600">
                <a:solidFill>
                  <a:schemeClr val="dk1"/>
                </a:solidFill>
                <a:latin typeface="Poppins"/>
                <a:ea typeface="Poppins"/>
                <a:cs typeface="Poppins"/>
                <a:sym typeface="Poppins"/>
              </a:rPr>
              <a:t>The margin represents the class separation efficiency. </a:t>
            </a:r>
            <a:endParaRPr sz="1600">
              <a:solidFill>
                <a:schemeClr val="dk1"/>
              </a:solidFill>
              <a:latin typeface="Poppins"/>
              <a:ea typeface="Poppins"/>
              <a:cs typeface="Poppins"/>
              <a:sym typeface="Poppins"/>
            </a:endParaRPr>
          </a:p>
          <a:p>
            <a:pPr indent="0" lvl="0" marL="0" rtl="0" algn="l">
              <a:lnSpc>
                <a:spcPct val="100000"/>
              </a:lnSpc>
              <a:spcBef>
                <a:spcPts val="800"/>
              </a:spcBef>
              <a:spcAft>
                <a:spcPts val="0"/>
              </a:spcAft>
              <a:buNone/>
            </a:pPr>
            <a:r>
              <a:t/>
            </a:r>
            <a:endParaRPr sz="1600">
              <a:solidFill>
                <a:schemeClr val="dk1"/>
              </a:solidFill>
              <a:latin typeface="Poppins"/>
              <a:ea typeface="Poppins"/>
              <a:cs typeface="Poppins"/>
              <a:sym typeface="Poppins"/>
            </a:endParaRPr>
          </a:p>
          <a:p>
            <a:pPr indent="-228600" lvl="0" marL="457200" marR="0" rtl="0" algn="l">
              <a:lnSpc>
                <a:spcPct val="100000"/>
              </a:lnSpc>
              <a:spcBef>
                <a:spcPts val="600"/>
              </a:spcBef>
              <a:spcAft>
                <a:spcPts val="0"/>
              </a:spcAft>
              <a:buClr>
                <a:srgbClr val="263238"/>
              </a:buClr>
              <a:buSzPts val="1400"/>
              <a:buFont typeface="Poppins"/>
              <a:buNone/>
            </a:pPr>
            <a:r>
              <a:t/>
            </a:r>
            <a:endParaRPr sz="1600">
              <a:solidFill>
                <a:schemeClr val="dk1"/>
              </a:solidFill>
              <a:latin typeface="Poppins"/>
              <a:ea typeface="Poppins"/>
              <a:cs typeface="Poppins"/>
              <a:sym typeface="Poppins"/>
            </a:endParaRPr>
          </a:p>
        </p:txBody>
      </p:sp>
      <p:sp>
        <p:nvSpPr>
          <p:cNvPr id="320" name="Google Shape;320;p35"/>
          <p:cNvSpPr/>
          <p:nvPr/>
        </p:nvSpPr>
        <p:spPr>
          <a:xfrm rot="3819689">
            <a:off x="-2386150" y="2878694"/>
            <a:ext cx="4196759" cy="3645205"/>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35"/>
          <p:cNvSpPr/>
          <p:nvPr/>
        </p:nvSpPr>
        <p:spPr>
          <a:xfrm rot="-7316608">
            <a:off x="7327654" y="-1662330"/>
            <a:ext cx="4196237" cy="3645404"/>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35"/>
          <p:cNvSpPr/>
          <p:nvPr/>
        </p:nvSpPr>
        <p:spPr>
          <a:xfrm>
            <a:off x="945500" y="1221300"/>
            <a:ext cx="4709400" cy="58200"/>
          </a:xfrm>
          <a:prstGeom prst="flowChartDelay">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3" name="Google Shape;323;p35"/>
          <p:cNvPicPr preferRelativeResize="0"/>
          <p:nvPr/>
        </p:nvPicPr>
        <p:blipFill>
          <a:blip r:embed="rId3">
            <a:alphaModFix/>
          </a:blip>
          <a:stretch>
            <a:fillRect/>
          </a:stretch>
        </p:blipFill>
        <p:spPr>
          <a:xfrm>
            <a:off x="-1174425" y="2278250"/>
            <a:ext cx="3803501" cy="2535674"/>
          </a:xfrm>
          <a:prstGeom prst="rect">
            <a:avLst/>
          </a:prstGeom>
          <a:noFill/>
          <a:ln>
            <a:noFill/>
          </a:ln>
        </p:spPr>
      </p:pic>
      <p:sp>
        <p:nvSpPr>
          <p:cNvPr id="324" name="Google Shape;324;p35"/>
          <p:cNvSpPr txBox="1"/>
          <p:nvPr/>
        </p:nvSpPr>
        <p:spPr>
          <a:xfrm>
            <a:off x="8656500" y="4609750"/>
            <a:ext cx="556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63238"/>
                </a:solidFill>
                <a:latin typeface="Poppins"/>
                <a:ea typeface="Poppins"/>
                <a:cs typeface="Poppins"/>
                <a:sym typeface="Poppins"/>
              </a:rPr>
              <a:t>23</a:t>
            </a:r>
            <a:endParaRPr b="1" sz="1800">
              <a:solidFill>
                <a:srgbClr val="263238"/>
              </a:solidFill>
              <a:latin typeface="Poppins"/>
              <a:ea typeface="Poppins"/>
              <a:cs typeface="Poppins"/>
              <a:sym typeface="Poppins"/>
            </a:endParaRPr>
          </a:p>
        </p:txBody>
      </p:sp>
      <p:sp>
        <p:nvSpPr>
          <p:cNvPr id="325" name="Google Shape;325;p35"/>
          <p:cNvSpPr txBox="1"/>
          <p:nvPr/>
        </p:nvSpPr>
        <p:spPr>
          <a:xfrm>
            <a:off x="1777050" y="160425"/>
            <a:ext cx="5589900" cy="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263238"/>
                </a:solidFill>
                <a:latin typeface="Poppins Black"/>
                <a:ea typeface="Poppins Black"/>
                <a:cs typeface="Poppins Black"/>
                <a:sym typeface="Poppins Black"/>
              </a:rPr>
              <a:t>MODULES EXPLANATION…</a:t>
            </a:r>
            <a:endParaRPr sz="2000">
              <a:solidFill>
                <a:srgbClr val="263238"/>
              </a:solidFill>
              <a:latin typeface="Poppins Black"/>
              <a:ea typeface="Poppins Black"/>
              <a:cs typeface="Poppins Black"/>
              <a:sym typeface="Poppins Black"/>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6"/>
          <p:cNvSpPr txBox="1"/>
          <p:nvPr/>
        </p:nvSpPr>
        <p:spPr>
          <a:xfrm>
            <a:off x="224525" y="1507695"/>
            <a:ext cx="4368000" cy="3370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accent6"/>
              </a:buClr>
              <a:buSzPts val="1400"/>
              <a:buFont typeface="Poppins"/>
              <a:buChar char="●"/>
            </a:pPr>
            <a:r>
              <a:rPr lang="en">
                <a:solidFill>
                  <a:srgbClr val="263238"/>
                </a:solidFill>
                <a:latin typeface="Poppins"/>
                <a:ea typeface="Poppins"/>
                <a:cs typeface="Poppins"/>
                <a:sym typeface="Poppins"/>
              </a:rPr>
              <a:t>The KNN algorithm for applications  requires high accuracy but that do not require a human-readable model. </a:t>
            </a:r>
            <a:endParaRPr>
              <a:solidFill>
                <a:srgbClr val="263238"/>
              </a:solidFill>
              <a:latin typeface="Poppins"/>
              <a:ea typeface="Poppins"/>
              <a:cs typeface="Poppins"/>
              <a:sym typeface="Poppins"/>
            </a:endParaRPr>
          </a:p>
          <a:p>
            <a:pPr indent="-317500" lvl="0" marL="457200" rtl="0" algn="l">
              <a:lnSpc>
                <a:spcPct val="115000"/>
              </a:lnSpc>
              <a:spcBef>
                <a:spcPts val="0"/>
              </a:spcBef>
              <a:spcAft>
                <a:spcPts val="0"/>
              </a:spcAft>
              <a:buClr>
                <a:schemeClr val="accent6"/>
              </a:buClr>
              <a:buSzPts val="1400"/>
              <a:buFont typeface="Poppins"/>
              <a:buChar char="●"/>
            </a:pPr>
            <a:r>
              <a:rPr lang="en">
                <a:solidFill>
                  <a:srgbClr val="263238"/>
                </a:solidFill>
                <a:latin typeface="Poppins"/>
                <a:ea typeface="Poppins"/>
                <a:cs typeface="Poppins"/>
                <a:sym typeface="Poppins"/>
              </a:rPr>
              <a:t>The quality of the predictions depends on the distance measure.</a:t>
            </a:r>
            <a:r>
              <a:rPr lang="en">
                <a:solidFill>
                  <a:srgbClr val="333333"/>
                </a:solidFill>
                <a:latin typeface="Poppins"/>
                <a:ea typeface="Poppins"/>
                <a:cs typeface="Poppins"/>
                <a:sym typeface="Poppins"/>
              </a:rPr>
              <a:t> </a:t>
            </a:r>
            <a:endParaRPr>
              <a:solidFill>
                <a:srgbClr val="333333"/>
              </a:solidFill>
              <a:latin typeface="Poppins"/>
              <a:ea typeface="Poppins"/>
              <a:cs typeface="Poppins"/>
              <a:sym typeface="Poppins"/>
            </a:endParaRPr>
          </a:p>
          <a:p>
            <a:pPr indent="-317500" lvl="0" marL="457200" rtl="0" algn="l">
              <a:lnSpc>
                <a:spcPct val="115000"/>
              </a:lnSpc>
              <a:spcBef>
                <a:spcPts val="0"/>
              </a:spcBef>
              <a:spcAft>
                <a:spcPts val="0"/>
              </a:spcAft>
              <a:buClr>
                <a:schemeClr val="accent6"/>
              </a:buClr>
              <a:buSzPts val="1400"/>
              <a:buFont typeface="Poppins"/>
              <a:buChar char="●"/>
            </a:pPr>
            <a:r>
              <a:rPr lang="en">
                <a:solidFill>
                  <a:srgbClr val="333333"/>
                </a:solidFill>
                <a:latin typeface="Poppins"/>
                <a:ea typeface="Poppins"/>
                <a:cs typeface="Poppins"/>
                <a:sym typeface="Poppins"/>
              </a:rPr>
              <a:t>However, the model only worked on cellphones and therefore wouldn’t be suitable for all applications.</a:t>
            </a:r>
            <a:endParaRPr>
              <a:solidFill>
                <a:srgbClr val="263238"/>
              </a:solidFill>
              <a:latin typeface="Poppins"/>
              <a:ea typeface="Poppins"/>
              <a:cs typeface="Poppins"/>
              <a:sym typeface="Poppins"/>
            </a:endParaRPr>
          </a:p>
          <a:p>
            <a:pPr indent="0" lvl="0" marL="139700" rtl="0" algn="l">
              <a:lnSpc>
                <a:spcPct val="115000"/>
              </a:lnSpc>
              <a:spcBef>
                <a:spcPts val="0"/>
              </a:spcBef>
              <a:spcAft>
                <a:spcPts val="0"/>
              </a:spcAft>
              <a:buNone/>
            </a:pPr>
            <a:r>
              <a:t/>
            </a:r>
            <a:endParaRPr>
              <a:solidFill>
                <a:srgbClr val="263238"/>
              </a:solidFill>
              <a:latin typeface="Poppins"/>
              <a:ea typeface="Poppins"/>
              <a:cs typeface="Poppins"/>
              <a:sym typeface="Poppins"/>
            </a:endParaRPr>
          </a:p>
          <a:p>
            <a:pPr indent="0" lvl="0" marL="0" rtl="0" algn="l">
              <a:lnSpc>
                <a:spcPct val="115000"/>
              </a:lnSpc>
              <a:spcBef>
                <a:spcPts val="0"/>
              </a:spcBef>
              <a:spcAft>
                <a:spcPts val="0"/>
              </a:spcAft>
              <a:buNone/>
            </a:pPr>
            <a:r>
              <a:t/>
            </a:r>
            <a:endParaRPr>
              <a:solidFill>
                <a:srgbClr val="263238"/>
              </a:solidFill>
              <a:latin typeface="Poppins"/>
              <a:ea typeface="Poppins"/>
              <a:cs typeface="Poppins"/>
              <a:sym typeface="Poppins"/>
            </a:endParaRPr>
          </a:p>
        </p:txBody>
      </p:sp>
      <p:sp>
        <p:nvSpPr>
          <p:cNvPr id="331" name="Google Shape;331;p36"/>
          <p:cNvSpPr txBox="1"/>
          <p:nvPr/>
        </p:nvSpPr>
        <p:spPr>
          <a:xfrm>
            <a:off x="224525" y="255125"/>
            <a:ext cx="8735700" cy="6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263238"/>
                </a:solidFill>
                <a:latin typeface="Poppins Black"/>
                <a:ea typeface="Poppins Black"/>
                <a:cs typeface="Poppins Black"/>
                <a:sym typeface="Poppins Black"/>
              </a:rPr>
              <a:t>Algorithm Difference</a:t>
            </a:r>
            <a:endParaRPr sz="3200">
              <a:solidFill>
                <a:srgbClr val="263238"/>
              </a:solidFill>
              <a:latin typeface="Poppins Black"/>
              <a:ea typeface="Poppins Black"/>
              <a:cs typeface="Poppins Black"/>
              <a:sym typeface="Poppins Black"/>
            </a:endParaRPr>
          </a:p>
        </p:txBody>
      </p:sp>
      <p:sp>
        <p:nvSpPr>
          <p:cNvPr id="332" name="Google Shape;332;p36"/>
          <p:cNvSpPr txBox="1"/>
          <p:nvPr/>
        </p:nvSpPr>
        <p:spPr>
          <a:xfrm>
            <a:off x="4592346" y="1507695"/>
            <a:ext cx="4368000" cy="3370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800"/>
              </a:spcBef>
              <a:spcAft>
                <a:spcPts val="0"/>
              </a:spcAft>
              <a:buClr>
                <a:schemeClr val="accent6"/>
              </a:buClr>
              <a:buSzPts val="1400"/>
              <a:buFont typeface="Arial"/>
              <a:buChar char="●"/>
            </a:pPr>
            <a:r>
              <a:rPr lang="en">
                <a:solidFill>
                  <a:srgbClr val="202124"/>
                </a:solidFill>
                <a:latin typeface="Poppins"/>
                <a:ea typeface="Poppins"/>
                <a:cs typeface="Poppins"/>
                <a:sym typeface="Poppins"/>
              </a:rPr>
              <a:t>CNNs utilize the spatial information that other algorithms don't in order to reduce the number of parameters and overall complexity while learning similar information. </a:t>
            </a:r>
            <a:endParaRPr>
              <a:solidFill>
                <a:srgbClr val="202124"/>
              </a:solidFill>
              <a:latin typeface="Poppins"/>
              <a:ea typeface="Poppins"/>
              <a:cs typeface="Poppins"/>
              <a:sym typeface="Poppins"/>
            </a:endParaRPr>
          </a:p>
          <a:p>
            <a:pPr indent="-317500" lvl="0" marL="457200" rtl="0" algn="l">
              <a:lnSpc>
                <a:spcPct val="115000"/>
              </a:lnSpc>
              <a:spcBef>
                <a:spcPts val="800"/>
              </a:spcBef>
              <a:spcAft>
                <a:spcPts val="0"/>
              </a:spcAft>
              <a:buClr>
                <a:schemeClr val="accent6"/>
              </a:buClr>
              <a:buSzPts val="1400"/>
              <a:buFont typeface="Arial"/>
              <a:buChar char="●"/>
            </a:pPr>
            <a:r>
              <a:rPr lang="en">
                <a:solidFill>
                  <a:srgbClr val="202124"/>
                </a:solidFill>
                <a:latin typeface="Poppins"/>
                <a:ea typeface="Poppins"/>
                <a:cs typeface="Poppins"/>
                <a:sym typeface="Poppins"/>
              </a:rPr>
              <a:t>For small problems, this is unnecessary and can make CNN’s prohibitively expensive to train. </a:t>
            </a:r>
            <a:endParaRPr>
              <a:solidFill>
                <a:srgbClr val="202124"/>
              </a:solidFill>
              <a:latin typeface="Poppins"/>
              <a:ea typeface="Poppins"/>
              <a:cs typeface="Poppins"/>
              <a:sym typeface="Poppins"/>
            </a:endParaRPr>
          </a:p>
          <a:p>
            <a:pPr indent="-317500" lvl="0" marL="457200" rtl="0" algn="l">
              <a:lnSpc>
                <a:spcPct val="115000"/>
              </a:lnSpc>
              <a:spcBef>
                <a:spcPts val="800"/>
              </a:spcBef>
              <a:spcAft>
                <a:spcPts val="0"/>
              </a:spcAft>
              <a:buClr>
                <a:schemeClr val="accent6"/>
              </a:buClr>
              <a:buSzPts val="1400"/>
              <a:buFont typeface="Arial"/>
              <a:buChar char="●"/>
            </a:pPr>
            <a:r>
              <a:rPr lang="en">
                <a:solidFill>
                  <a:srgbClr val="202124"/>
                </a:solidFill>
                <a:latin typeface="Poppins"/>
                <a:ea typeface="Poppins"/>
                <a:cs typeface="Poppins"/>
                <a:sym typeface="Poppins"/>
              </a:rPr>
              <a:t>For larger problems, the complexity of other algorithms actually grows faster, making CNN’s more viable.</a:t>
            </a:r>
            <a:endParaRPr>
              <a:solidFill>
                <a:srgbClr val="263238"/>
              </a:solidFill>
              <a:latin typeface="Poppins"/>
              <a:ea typeface="Poppins"/>
              <a:cs typeface="Poppins"/>
              <a:sym typeface="Poppins"/>
            </a:endParaRPr>
          </a:p>
        </p:txBody>
      </p:sp>
      <p:sp>
        <p:nvSpPr>
          <p:cNvPr id="333" name="Google Shape;333;p36"/>
          <p:cNvSpPr txBox="1"/>
          <p:nvPr/>
        </p:nvSpPr>
        <p:spPr>
          <a:xfrm>
            <a:off x="275923" y="1149920"/>
            <a:ext cx="3178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rgbClr val="263238"/>
                </a:solidFill>
                <a:latin typeface="Poppins Black"/>
                <a:ea typeface="Poppins Black"/>
                <a:cs typeface="Poppins Black"/>
                <a:sym typeface="Poppins Black"/>
              </a:rPr>
              <a:t>Existing Algorithm </a:t>
            </a:r>
            <a:endParaRPr b="0" i="0" sz="1800" u="none" cap="none" strike="noStrike">
              <a:solidFill>
                <a:srgbClr val="000000"/>
              </a:solidFill>
              <a:latin typeface="Arial"/>
              <a:ea typeface="Arial"/>
              <a:cs typeface="Arial"/>
              <a:sym typeface="Arial"/>
            </a:endParaRPr>
          </a:p>
        </p:txBody>
      </p:sp>
      <p:sp>
        <p:nvSpPr>
          <p:cNvPr id="334" name="Google Shape;334;p36"/>
          <p:cNvSpPr txBox="1"/>
          <p:nvPr/>
        </p:nvSpPr>
        <p:spPr>
          <a:xfrm>
            <a:off x="4633544" y="1149936"/>
            <a:ext cx="3178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rgbClr val="263238"/>
                </a:solidFill>
                <a:latin typeface="Poppins Black"/>
                <a:ea typeface="Poppins Black"/>
                <a:cs typeface="Poppins Black"/>
                <a:sym typeface="Poppins Black"/>
              </a:rPr>
              <a:t>Proposed Algorithm </a:t>
            </a:r>
            <a:endParaRPr b="0" i="0" sz="1800" u="none" cap="none" strike="noStrike">
              <a:solidFill>
                <a:srgbClr val="000000"/>
              </a:solidFill>
              <a:latin typeface="Arial"/>
              <a:ea typeface="Arial"/>
              <a:cs typeface="Arial"/>
              <a:sym typeface="Arial"/>
            </a:endParaRPr>
          </a:p>
        </p:txBody>
      </p:sp>
      <p:sp>
        <p:nvSpPr>
          <p:cNvPr id="335" name="Google Shape;335;p36"/>
          <p:cNvSpPr txBox="1"/>
          <p:nvPr/>
        </p:nvSpPr>
        <p:spPr>
          <a:xfrm>
            <a:off x="8656500" y="4609750"/>
            <a:ext cx="556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63238"/>
                </a:solidFill>
                <a:latin typeface="Poppins"/>
                <a:ea typeface="Poppins"/>
                <a:cs typeface="Poppins"/>
                <a:sym typeface="Poppins"/>
              </a:rPr>
              <a:t>24</a:t>
            </a:r>
            <a:endParaRPr b="1" sz="1800">
              <a:solidFill>
                <a:srgbClr val="263238"/>
              </a:solidFill>
              <a:latin typeface="Poppins"/>
              <a:ea typeface="Poppins"/>
              <a:cs typeface="Poppins"/>
              <a:sym typeface="Poppins"/>
            </a:endParaRPr>
          </a:p>
        </p:txBody>
      </p:sp>
      <p:sp>
        <p:nvSpPr>
          <p:cNvPr id="336" name="Google Shape;336;p36"/>
          <p:cNvSpPr/>
          <p:nvPr/>
        </p:nvSpPr>
        <p:spPr>
          <a:xfrm>
            <a:off x="275925" y="880625"/>
            <a:ext cx="3949500" cy="58200"/>
          </a:xfrm>
          <a:prstGeom prst="flowChartDelay">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6"/>
          <p:cNvSpPr/>
          <p:nvPr/>
        </p:nvSpPr>
        <p:spPr>
          <a:xfrm rot="-7316608">
            <a:off x="7327654" y="-1662330"/>
            <a:ext cx="4196237" cy="3645404"/>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36"/>
          <p:cNvSpPr/>
          <p:nvPr/>
        </p:nvSpPr>
        <p:spPr>
          <a:xfrm rot="2465582">
            <a:off x="-1988738" y="3333405"/>
            <a:ext cx="4196294" cy="3645288"/>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39" name="Google Shape;339;p36"/>
          <p:cNvPicPr preferRelativeResize="0"/>
          <p:nvPr/>
        </p:nvPicPr>
        <p:blipFill>
          <a:blip r:embed="rId3">
            <a:alphaModFix/>
          </a:blip>
          <a:stretch>
            <a:fillRect/>
          </a:stretch>
        </p:blipFill>
        <p:spPr>
          <a:xfrm>
            <a:off x="2888800" y="3521275"/>
            <a:ext cx="1187750" cy="1187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7"/>
          <p:cNvSpPr txBox="1"/>
          <p:nvPr/>
        </p:nvSpPr>
        <p:spPr>
          <a:xfrm>
            <a:off x="224525" y="1507695"/>
            <a:ext cx="4368000" cy="3370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b="1">
              <a:solidFill>
                <a:srgbClr val="263238"/>
              </a:solidFill>
              <a:latin typeface="Poppins"/>
              <a:ea typeface="Poppins"/>
              <a:cs typeface="Poppins"/>
              <a:sym typeface="Poppins"/>
            </a:endParaRPr>
          </a:p>
          <a:p>
            <a:pPr indent="0" lvl="0" marL="457200" rtl="0" algn="l">
              <a:spcBef>
                <a:spcPts val="0"/>
              </a:spcBef>
              <a:spcAft>
                <a:spcPts val="0"/>
              </a:spcAft>
              <a:buNone/>
            </a:pPr>
            <a:r>
              <a:rPr b="1" lang="en">
                <a:solidFill>
                  <a:srgbClr val="263238"/>
                </a:solidFill>
                <a:latin typeface="Poppins"/>
                <a:ea typeface="Poppins"/>
                <a:cs typeface="Poppins"/>
                <a:sym typeface="Poppins"/>
              </a:rPr>
              <a:t>DISADVANTAGES</a:t>
            </a:r>
            <a:endParaRPr>
              <a:solidFill>
                <a:srgbClr val="263238"/>
              </a:solidFill>
              <a:latin typeface="Poppins"/>
              <a:ea typeface="Poppins"/>
              <a:cs typeface="Poppins"/>
              <a:sym typeface="Poppins"/>
            </a:endParaRPr>
          </a:p>
          <a:p>
            <a:pPr indent="0" lvl="0" marL="139700" rtl="0" algn="l">
              <a:spcBef>
                <a:spcPts val="0"/>
              </a:spcBef>
              <a:spcAft>
                <a:spcPts val="0"/>
              </a:spcAft>
              <a:buNone/>
            </a:pPr>
            <a:r>
              <a:t/>
            </a:r>
            <a:endParaRPr>
              <a:solidFill>
                <a:srgbClr val="263238"/>
              </a:solidFill>
              <a:latin typeface="Poppins"/>
              <a:ea typeface="Poppins"/>
              <a:cs typeface="Poppins"/>
              <a:sym typeface="Poppins"/>
            </a:endParaRPr>
          </a:p>
          <a:p>
            <a:pPr indent="-317500" lvl="0" marL="457200" rtl="0" algn="l">
              <a:lnSpc>
                <a:spcPct val="150000"/>
              </a:lnSpc>
              <a:spcBef>
                <a:spcPts val="800"/>
              </a:spcBef>
              <a:spcAft>
                <a:spcPts val="0"/>
              </a:spcAft>
              <a:buClr>
                <a:schemeClr val="dk1"/>
              </a:buClr>
              <a:buSzPts val="1400"/>
              <a:buFont typeface="Poppins"/>
              <a:buAutoNum type="arabicPeriod"/>
            </a:pPr>
            <a:r>
              <a:rPr lang="en">
                <a:solidFill>
                  <a:schemeClr val="dk1"/>
                </a:solidFill>
                <a:latin typeface="Poppins"/>
                <a:ea typeface="Poppins"/>
                <a:cs typeface="Poppins"/>
                <a:sym typeface="Poppins"/>
              </a:rPr>
              <a:t>Feature Extraction is very complex</a:t>
            </a:r>
            <a:endParaRPr>
              <a:solidFill>
                <a:schemeClr val="dk1"/>
              </a:solidFill>
              <a:latin typeface="Poppins"/>
              <a:ea typeface="Poppins"/>
              <a:cs typeface="Poppins"/>
              <a:sym typeface="Poppins"/>
            </a:endParaRPr>
          </a:p>
          <a:p>
            <a:pPr indent="-317500" lvl="0" marL="457200" rtl="0" algn="l">
              <a:lnSpc>
                <a:spcPct val="150000"/>
              </a:lnSpc>
              <a:spcBef>
                <a:spcPts val="800"/>
              </a:spcBef>
              <a:spcAft>
                <a:spcPts val="0"/>
              </a:spcAft>
              <a:buClr>
                <a:schemeClr val="dk1"/>
              </a:buClr>
              <a:buSzPts val="1400"/>
              <a:buFont typeface="Poppins"/>
              <a:buAutoNum type="arabicPeriod"/>
            </a:pPr>
            <a:r>
              <a:rPr lang="en">
                <a:solidFill>
                  <a:schemeClr val="dk1"/>
                </a:solidFill>
                <a:latin typeface="Poppins"/>
                <a:ea typeface="Poppins"/>
                <a:cs typeface="Poppins"/>
                <a:sym typeface="Poppins"/>
              </a:rPr>
              <a:t>Given Less Accuracy</a:t>
            </a:r>
            <a:endParaRPr>
              <a:solidFill>
                <a:schemeClr val="dk1"/>
              </a:solidFill>
              <a:latin typeface="Poppins"/>
              <a:ea typeface="Poppins"/>
              <a:cs typeface="Poppins"/>
              <a:sym typeface="Poppins"/>
            </a:endParaRPr>
          </a:p>
          <a:p>
            <a:pPr indent="-317500" lvl="0" marL="457200" rtl="0" algn="l">
              <a:lnSpc>
                <a:spcPct val="150000"/>
              </a:lnSpc>
              <a:spcBef>
                <a:spcPts val="800"/>
              </a:spcBef>
              <a:spcAft>
                <a:spcPts val="0"/>
              </a:spcAft>
              <a:buClr>
                <a:schemeClr val="dk1"/>
              </a:buClr>
              <a:buSzPts val="1400"/>
              <a:buFont typeface="Poppins"/>
              <a:buAutoNum type="arabicPeriod"/>
            </a:pPr>
            <a:r>
              <a:rPr lang="en">
                <a:solidFill>
                  <a:schemeClr val="dk1"/>
                </a:solidFill>
                <a:latin typeface="Poppins"/>
                <a:ea typeface="Poppins"/>
                <a:cs typeface="Poppins"/>
                <a:sym typeface="Poppins"/>
              </a:rPr>
              <a:t>Performance level is very low</a:t>
            </a:r>
            <a:endParaRPr>
              <a:solidFill>
                <a:srgbClr val="263238"/>
              </a:solidFill>
              <a:latin typeface="Poppins"/>
              <a:ea typeface="Poppins"/>
              <a:cs typeface="Poppins"/>
              <a:sym typeface="Poppins"/>
            </a:endParaRPr>
          </a:p>
        </p:txBody>
      </p:sp>
      <p:sp>
        <p:nvSpPr>
          <p:cNvPr id="345" name="Google Shape;345;p37"/>
          <p:cNvSpPr txBox="1"/>
          <p:nvPr/>
        </p:nvSpPr>
        <p:spPr>
          <a:xfrm>
            <a:off x="224525" y="255125"/>
            <a:ext cx="8735700" cy="6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263238"/>
                </a:solidFill>
                <a:latin typeface="Poppins Black"/>
                <a:ea typeface="Poppins Black"/>
                <a:cs typeface="Poppins Black"/>
                <a:sym typeface="Poppins Black"/>
              </a:rPr>
              <a:t>Algorithm Difference….</a:t>
            </a:r>
            <a:endParaRPr sz="3200">
              <a:solidFill>
                <a:srgbClr val="263238"/>
              </a:solidFill>
              <a:latin typeface="Poppins Black"/>
              <a:ea typeface="Poppins Black"/>
              <a:cs typeface="Poppins Black"/>
              <a:sym typeface="Poppins Black"/>
            </a:endParaRPr>
          </a:p>
        </p:txBody>
      </p:sp>
      <p:sp>
        <p:nvSpPr>
          <p:cNvPr id="346" name="Google Shape;346;p37"/>
          <p:cNvSpPr txBox="1"/>
          <p:nvPr/>
        </p:nvSpPr>
        <p:spPr>
          <a:xfrm>
            <a:off x="4592346" y="1507695"/>
            <a:ext cx="4368000" cy="33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263238"/>
                </a:solidFill>
                <a:latin typeface="Poppins"/>
                <a:ea typeface="Poppins"/>
                <a:cs typeface="Poppins"/>
                <a:sym typeface="Poppins"/>
              </a:rPr>
              <a:t>        </a:t>
            </a:r>
            <a:endParaRPr b="1">
              <a:solidFill>
                <a:srgbClr val="263238"/>
              </a:solidFill>
              <a:latin typeface="Poppins"/>
              <a:ea typeface="Poppins"/>
              <a:cs typeface="Poppins"/>
              <a:sym typeface="Poppins"/>
            </a:endParaRPr>
          </a:p>
          <a:p>
            <a:pPr indent="0" lvl="0" marL="0" rtl="0" algn="l">
              <a:spcBef>
                <a:spcPts val="0"/>
              </a:spcBef>
              <a:spcAft>
                <a:spcPts val="0"/>
              </a:spcAft>
              <a:buNone/>
            </a:pPr>
            <a:r>
              <a:rPr b="1" lang="en">
                <a:solidFill>
                  <a:srgbClr val="263238"/>
                </a:solidFill>
                <a:latin typeface="Poppins"/>
                <a:ea typeface="Poppins"/>
                <a:cs typeface="Poppins"/>
                <a:sym typeface="Poppins"/>
              </a:rPr>
              <a:t>         </a:t>
            </a:r>
            <a:r>
              <a:rPr b="1" lang="en">
                <a:solidFill>
                  <a:srgbClr val="263238"/>
                </a:solidFill>
                <a:latin typeface="Poppins"/>
                <a:ea typeface="Poppins"/>
                <a:cs typeface="Poppins"/>
                <a:sym typeface="Poppins"/>
              </a:rPr>
              <a:t>ADVANTAGES</a:t>
            </a:r>
            <a:endParaRPr b="1">
              <a:solidFill>
                <a:srgbClr val="263238"/>
              </a:solidFill>
              <a:latin typeface="Poppins"/>
              <a:ea typeface="Poppins"/>
              <a:cs typeface="Poppins"/>
              <a:sym typeface="Poppins"/>
            </a:endParaRPr>
          </a:p>
          <a:p>
            <a:pPr indent="0" lvl="0" marL="0" rtl="0" algn="l">
              <a:spcBef>
                <a:spcPts val="0"/>
              </a:spcBef>
              <a:spcAft>
                <a:spcPts val="0"/>
              </a:spcAft>
              <a:buNone/>
            </a:pPr>
            <a:r>
              <a:t/>
            </a:r>
            <a:endParaRPr b="1">
              <a:solidFill>
                <a:srgbClr val="263238"/>
              </a:solidFill>
              <a:latin typeface="Poppins"/>
              <a:ea typeface="Poppins"/>
              <a:cs typeface="Poppins"/>
              <a:sym typeface="Poppins"/>
            </a:endParaRPr>
          </a:p>
          <a:p>
            <a:pPr indent="-317500" lvl="0" marL="457200" rtl="0" algn="l">
              <a:lnSpc>
                <a:spcPct val="150000"/>
              </a:lnSpc>
              <a:spcBef>
                <a:spcPts val="0"/>
              </a:spcBef>
              <a:spcAft>
                <a:spcPts val="0"/>
              </a:spcAft>
              <a:buClr>
                <a:srgbClr val="333333"/>
              </a:buClr>
              <a:buSzPts val="1400"/>
              <a:buFont typeface="Poppins"/>
              <a:buAutoNum type="arabicPeriod"/>
            </a:pPr>
            <a:r>
              <a:rPr lang="en">
                <a:solidFill>
                  <a:srgbClr val="333333"/>
                </a:solidFill>
                <a:latin typeface="Poppins"/>
                <a:ea typeface="Poppins"/>
                <a:cs typeface="Poppins"/>
                <a:sym typeface="Poppins"/>
              </a:rPr>
              <a:t>It </a:t>
            </a:r>
            <a:r>
              <a:rPr lang="en">
                <a:solidFill>
                  <a:srgbClr val="333333"/>
                </a:solidFill>
                <a:latin typeface="Poppins"/>
                <a:ea typeface="Poppins"/>
                <a:cs typeface="Poppins"/>
                <a:sym typeface="Poppins"/>
              </a:rPr>
              <a:t>can detect non frontal faces and multiple faces from single image. </a:t>
            </a:r>
            <a:endParaRPr>
              <a:solidFill>
                <a:srgbClr val="333333"/>
              </a:solidFill>
              <a:latin typeface="Poppins"/>
              <a:ea typeface="Poppins"/>
              <a:cs typeface="Poppins"/>
              <a:sym typeface="Poppins"/>
            </a:endParaRPr>
          </a:p>
          <a:p>
            <a:pPr indent="-317500" lvl="0" marL="457200" rtl="0" algn="l">
              <a:lnSpc>
                <a:spcPct val="150000"/>
              </a:lnSpc>
              <a:spcBef>
                <a:spcPts val="0"/>
              </a:spcBef>
              <a:spcAft>
                <a:spcPts val="0"/>
              </a:spcAft>
              <a:buClr>
                <a:srgbClr val="333333"/>
              </a:buClr>
              <a:buSzPts val="1400"/>
              <a:buFont typeface="Poppins"/>
              <a:buAutoNum type="arabicPeriod"/>
            </a:pPr>
            <a:r>
              <a:rPr lang="en">
                <a:solidFill>
                  <a:srgbClr val="333333"/>
                </a:solidFill>
                <a:latin typeface="Poppins"/>
                <a:ea typeface="Poppins"/>
                <a:cs typeface="Poppins"/>
                <a:sym typeface="Poppins"/>
              </a:rPr>
              <a:t>The method can ﬁnd applications in advanced tasks such as facial part detection.</a:t>
            </a:r>
            <a:endParaRPr>
              <a:solidFill>
                <a:srgbClr val="333333"/>
              </a:solidFill>
              <a:latin typeface="Poppins"/>
              <a:ea typeface="Poppins"/>
              <a:cs typeface="Poppins"/>
              <a:sym typeface="Poppins"/>
            </a:endParaRPr>
          </a:p>
          <a:p>
            <a:pPr indent="-317500" lvl="0" marL="457200" rtl="0" algn="l">
              <a:lnSpc>
                <a:spcPct val="150000"/>
              </a:lnSpc>
              <a:spcBef>
                <a:spcPts val="0"/>
              </a:spcBef>
              <a:spcAft>
                <a:spcPts val="0"/>
              </a:spcAft>
              <a:buClr>
                <a:srgbClr val="333333"/>
              </a:buClr>
              <a:buSzPts val="1400"/>
              <a:buFont typeface="Poppins"/>
              <a:buAutoNum type="arabicPeriod"/>
            </a:pPr>
            <a:r>
              <a:rPr lang="en">
                <a:solidFill>
                  <a:srgbClr val="333333"/>
                </a:solidFill>
                <a:latin typeface="Poppins"/>
                <a:ea typeface="Poppins"/>
                <a:cs typeface="Poppins"/>
                <a:sym typeface="Poppins"/>
              </a:rPr>
              <a:t>Accuracy and performance is high.</a:t>
            </a:r>
            <a:endParaRPr>
              <a:solidFill>
                <a:srgbClr val="333333"/>
              </a:solidFill>
              <a:latin typeface="Poppins"/>
              <a:ea typeface="Poppins"/>
              <a:cs typeface="Poppins"/>
              <a:sym typeface="Poppins"/>
            </a:endParaRPr>
          </a:p>
        </p:txBody>
      </p:sp>
      <p:sp>
        <p:nvSpPr>
          <p:cNvPr id="347" name="Google Shape;347;p37"/>
          <p:cNvSpPr txBox="1"/>
          <p:nvPr/>
        </p:nvSpPr>
        <p:spPr>
          <a:xfrm>
            <a:off x="275923" y="1149920"/>
            <a:ext cx="3178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rgbClr val="263238"/>
                </a:solidFill>
                <a:latin typeface="Poppins Black"/>
                <a:ea typeface="Poppins Black"/>
                <a:cs typeface="Poppins Black"/>
                <a:sym typeface="Poppins Black"/>
              </a:rPr>
              <a:t>Existing Algorithm </a:t>
            </a:r>
            <a:endParaRPr b="0" i="0" sz="1800" u="none" cap="none" strike="noStrike">
              <a:solidFill>
                <a:srgbClr val="000000"/>
              </a:solidFill>
              <a:latin typeface="Arial"/>
              <a:ea typeface="Arial"/>
              <a:cs typeface="Arial"/>
              <a:sym typeface="Arial"/>
            </a:endParaRPr>
          </a:p>
        </p:txBody>
      </p:sp>
      <p:sp>
        <p:nvSpPr>
          <p:cNvPr id="348" name="Google Shape;348;p37"/>
          <p:cNvSpPr txBox="1"/>
          <p:nvPr/>
        </p:nvSpPr>
        <p:spPr>
          <a:xfrm>
            <a:off x="4633544" y="1149936"/>
            <a:ext cx="3178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rgbClr val="263238"/>
                </a:solidFill>
                <a:latin typeface="Poppins Black"/>
                <a:ea typeface="Poppins Black"/>
                <a:cs typeface="Poppins Black"/>
                <a:sym typeface="Poppins Black"/>
              </a:rPr>
              <a:t>Proposed Algorithm </a:t>
            </a:r>
            <a:endParaRPr b="0" i="0" sz="1800" u="none" cap="none" strike="noStrike">
              <a:solidFill>
                <a:srgbClr val="000000"/>
              </a:solidFill>
              <a:latin typeface="Arial"/>
              <a:ea typeface="Arial"/>
              <a:cs typeface="Arial"/>
              <a:sym typeface="Arial"/>
            </a:endParaRPr>
          </a:p>
        </p:txBody>
      </p:sp>
      <p:sp>
        <p:nvSpPr>
          <p:cNvPr id="349" name="Google Shape;349;p37"/>
          <p:cNvSpPr txBox="1"/>
          <p:nvPr/>
        </p:nvSpPr>
        <p:spPr>
          <a:xfrm>
            <a:off x="8656500" y="4609750"/>
            <a:ext cx="556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63238"/>
                </a:solidFill>
                <a:latin typeface="Poppins"/>
                <a:ea typeface="Poppins"/>
                <a:cs typeface="Poppins"/>
                <a:sym typeface="Poppins"/>
              </a:rPr>
              <a:t>25</a:t>
            </a:r>
            <a:endParaRPr b="1" sz="1800">
              <a:solidFill>
                <a:srgbClr val="263238"/>
              </a:solidFill>
              <a:latin typeface="Poppins"/>
              <a:ea typeface="Poppins"/>
              <a:cs typeface="Poppins"/>
              <a:sym typeface="Poppins"/>
            </a:endParaRPr>
          </a:p>
        </p:txBody>
      </p:sp>
      <p:sp>
        <p:nvSpPr>
          <p:cNvPr id="350" name="Google Shape;350;p37"/>
          <p:cNvSpPr/>
          <p:nvPr/>
        </p:nvSpPr>
        <p:spPr>
          <a:xfrm>
            <a:off x="275925" y="880625"/>
            <a:ext cx="3949500" cy="58200"/>
          </a:xfrm>
          <a:prstGeom prst="flowChartDelay">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7"/>
          <p:cNvSpPr/>
          <p:nvPr/>
        </p:nvSpPr>
        <p:spPr>
          <a:xfrm rot="-7316608">
            <a:off x="7327654" y="-1662330"/>
            <a:ext cx="4196237" cy="3645404"/>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37"/>
          <p:cNvSpPr/>
          <p:nvPr/>
        </p:nvSpPr>
        <p:spPr>
          <a:xfrm rot="2699781">
            <a:off x="-2068203" y="3291622"/>
            <a:ext cx="4196447" cy="3645693"/>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53" name="Google Shape;353;p37"/>
          <p:cNvPicPr preferRelativeResize="0"/>
          <p:nvPr/>
        </p:nvPicPr>
        <p:blipFill>
          <a:blip r:embed="rId3">
            <a:alphaModFix/>
          </a:blip>
          <a:stretch>
            <a:fillRect/>
          </a:stretch>
        </p:blipFill>
        <p:spPr>
          <a:xfrm>
            <a:off x="2802725" y="3134375"/>
            <a:ext cx="2009125" cy="2009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8"/>
          <p:cNvSpPr txBox="1"/>
          <p:nvPr/>
        </p:nvSpPr>
        <p:spPr>
          <a:xfrm>
            <a:off x="206500" y="555175"/>
            <a:ext cx="7704000" cy="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rgbClr val="263238"/>
                </a:solidFill>
                <a:latin typeface="Poppins Black"/>
                <a:ea typeface="Poppins Black"/>
                <a:cs typeface="Poppins Black"/>
                <a:sym typeface="Poppins Black"/>
              </a:rPr>
              <a:t>ALGORITHM STEPS</a:t>
            </a:r>
            <a:endParaRPr sz="2900">
              <a:solidFill>
                <a:srgbClr val="263238"/>
              </a:solidFill>
              <a:latin typeface="Poppins Black"/>
              <a:ea typeface="Poppins Black"/>
              <a:cs typeface="Poppins Black"/>
              <a:sym typeface="Poppins Black"/>
            </a:endParaRPr>
          </a:p>
        </p:txBody>
      </p:sp>
      <p:sp>
        <p:nvSpPr>
          <p:cNvPr id="359" name="Google Shape;359;p38"/>
          <p:cNvSpPr/>
          <p:nvPr/>
        </p:nvSpPr>
        <p:spPr>
          <a:xfrm rot="3819689">
            <a:off x="-2386150" y="2878694"/>
            <a:ext cx="4196759" cy="3645205"/>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38"/>
          <p:cNvSpPr/>
          <p:nvPr/>
        </p:nvSpPr>
        <p:spPr>
          <a:xfrm rot="-7316608">
            <a:off x="7327654" y="-1662330"/>
            <a:ext cx="4196237" cy="3645404"/>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38"/>
          <p:cNvSpPr/>
          <p:nvPr/>
        </p:nvSpPr>
        <p:spPr>
          <a:xfrm>
            <a:off x="323850" y="1109575"/>
            <a:ext cx="5010300" cy="58200"/>
          </a:xfrm>
          <a:prstGeom prst="flowChartDelay">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2" name="Google Shape;362;p38"/>
          <p:cNvPicPr preferRelativeResize="0"/>
          <p:nvPr/>
        </p:nvPicPr>
        <p:blipFill>
          <a:blip r:embed="rId3">
            <a:alphaModFix/>
          </a:blip>
          <a:stretch>
            <a:fillRect/>
          </a:stretch>
        </p:blipFill>
        <p:spPr>
          <a:xfrm>
            <a:off x="-1304775" y="2398575"/>
            <a:ext cx="3803501" cy="2535674"/>
          </a:xfrm>
          <a:prstGeom prst="rect">
            <a:avLst/>
          </a:prstGeom>
          <a:noFill/>
          <a:ln>
            <a:noFill/>
          </a:ln>
        </p:spPr>
      </p:pic>
      <p:sp>
        <p:nvSpPr>
          <p:cNvPr id="363" name="Google Shape;363;p38"/>
          <p:cNvSpPr txBox="1"/>
          <p:nvPr/>
        </p:nvSpPr>
        <p:spPr>
          <a:xfrm>
            <a:off x="8656500" y="4609750"/>
            <a:ext cx="533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63238"/>
                </a:solidFill>
                <a:latin typeface="Poppins"/>
                <a:ea typeface="Poppins"/>
                <a:cs typeface="Poppins"/>
                <a:sym typeface="Poppins"/>
              </a:rPr>
              <a:t>26</a:t>
            </a:r>
            <a:endParaRPr b="1" sz="1800">
              <a:solidFill>
                <a:srgbClr val="263238"/>
              </a:solidFill>
              <a:latin typeface="Poppins"/>
              <a:ea typeface="Poppins"/>
              <a:cs typeface="Poppins"/>
              <a:sym typeface="Poppins"/>
            </a:endParaRPr>
          </a:p>
        </p:txBody>
      </p:sp>
      <p:grpSp>
        <p:nvGrpSpPr>
          <p:cNvPr id="364" name="Google Shape;364;p38"/>
          <p:cNvGrpSpPr/>
          <p:nvPr/>
        </p:nvGrpSpPr>
        <p:grpSpPr>
          <a:xfrm>
            <a:off x="2498725" y="3479125"/>
            <a:ext cx="5128687" cy="1878955"/>
            <a:chOff x="0" y="0"/>
            <a:chExt cx="5486400" cy="3200400"/>
          </a:xfrm>
        </p:grpSpPr>
        <p:sp>
          <p:nvSpPr>
            <p:cNvPr id="365" name="Google Shape;365;p38"/>
            <p:cNvSpPr/>
            <p:nvPr/>
          </p:nvSpPr>
          <p:spPr>
            <a:xfrm>
              <a:off x="0" y="0"/>
              <a:ext cx="5486400" cy="3200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8"/>
            <p:cNvSpPr/>
            <p:nvPr/>
          </p:nvSpPr>
          <p:spPr>
            <a:xfrm>
              <a:off x="163902" y="603849"/>
              <a:ext cx="690000" cy="638400"/>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lang="en" sz="1200">
                  <a:solidFill>
                    <a:srgbClr val="000000"/>
                  </a:solidFill>
                  <a:latin typeface="Times New Roman"/>
                  <a:ea typeface="Times New Roman"/>
                  <a:cs typeface="Times New Roman"/>
                  <a:sym typeface="Times New Roman"/>
                </a:rPr>
                <a:t>Data set</a:t>
              </a:r>
              <a:endParaRPr sz="1100">
                <a:solidFill>
                  <a:srgbClr val="000000"/>
                </a:solidFill>
                <a:latin typeface="Calibri"/>
                <a:ea typeface="Calibri"/>
                <a:cs typeface="Calibri"/>
                <a:sym typeface="Calibri"/>
              </a:endParaRPr>
            </a:p>
          </p:txBody>
        </p:sp>
        <p:sp>
          <p:nvSpPr>
            <p:cNvPr id="367" name="Google Shape;367;p38"/>
            <p:cNvSpPr/>
            <p:nvPr/>
          </p:nvSpPr>
          <p:spPr>
            <a:xfrm>
              <a:off x="1302587" y="586596"/>
              <a:ext cx="1121400" cy="621000"/>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lang="en" sz="1200">
                  <a:latin typeface="Times New Roman"/>
                  <a:ea typeface="Times New Roman"/>
                  <a:cs typeface="Times New Roman"/>
                  <a:sym typeface="Times New Roman"/>
                </a:rPr>
                <a:t>P</a:t>
              </a:r>
              <a:r>
                <a:rPr lang="en" sz="1200">
                  <a:solidFill>
                    <a:srgbClr val="000000"/>
                  </a:solidFill>
                  <a:latin typeface="Times New Roman"/>
                  <a:ea typeface="Times New Roman"/>
                  <a:cs typeface="Times New Roman"/>
                  <a:sym typeface="Times New Roman"/>
                </a:rPr>
                <a:t>reprocessing</a:t>
              </a:r>
              <a:endParaRPr sz="1100">
                <a:solidFill>
                  <a:srgbClr val="000000"/>
                </a:solidFill>
                <a:latin typeface="Calibri"/>
                <a:ea typeface="Calibri"/>
                <a:cs typeface="Calibri"/>
                <a:sym typeface="Calibri"/>
              </a:endParaRPr>
            </a:p>
          </p:txBody>
        </p:sp>
        <p:sp>
          <p:nvSpPr>
            <p:cNvPr id="368" name="Google Shape;368;p38"/>
            <p:cNvSpPr/>
            <p:nvPr/>
          </p:nvSpPr>
          <p:spPr>
            <a:xfrm>
              <a:off x="2786332" y="603849"/>
              <a:ext cx="1173300" cy="595200"/>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lang="en" sz="1200">
                  <a:solidFill>
                    <a:srgbClr val="000000"/>
                  </a:solidFill>
                  <a:latin typeface="Times New Roman"/>
                  <a:ea typeface="Times New Roman"/>
                  <a:cs typeface="Times New Roman"/>
                  <a:sym typeface="Times New Roman"/>
                </a:rPr>
                <a:t>Feature extraction </a:t>
              </a:r>
              <a:endParaRPr sz="1100">
                <a:solidFill>
                  <a:srgbClr val="000000"/>
                </a:solidFill>
                <a:latin typeface="Calibri"/>
                <a:ea typeface="Calibri"/>
                <a:cs typeface="Calibri"/>
                <a:sym typeface="Calibri"/>
              </a:endParaRPr>
            </a:p>
          </p:txBody>
        </p:sp>
        <p:sp>
          <p:nvSpPr>
            <p:cNvPr id="369" name="Google Shape;369;p38"/>
            <p:cNvSpPr/>
            <p:nvPr/>
          </p:nvSpPr>
          <p:spPr>
            <a:xfrm>
              <a:off x="4218317" y="595223"/>
              <a:ext cx="1061100" cy="629700"/>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lang="en" sz="1200">
                  <a:solidFill>
                    <a:srgbClr val="000000"/>
                  </a:solidFill>
                  <a:latin typeface="Times New Roman"/>
                  <a:ea typeface="Times New Roman"/>
                  <a:cs typeface="Times New Roman"/>
                  <a:sym typeface="Times New Roman"/>
                </a:rPr>
                <a:t>CNN algorithm </a:t>
              </a:r>
              <a:endParaRPr sz="1100">
                <a:solidFill>
                  <a:srgbClr val="000000"/>
                </a:solidFill>
                <a:latin typeface="Calibri"/>
                <a:ea typeface="Calibri"/>
                <a:cs typeface="Calibri"/>
                <a:sym typeface="Calibri"/>
              </a:endParaRPr>
            </a:p>
          </p:txBody>
        </p:sp>
        <p:sp>
          <p:nvSpPr>
            <p:cNvPr id="370" name="Google Shape;370;p38"/>
            <p:cNvSpPr/>
            <p:nvPr/>
          </p:nvSpPr>
          <p:spPr>
            <a:xfrm>
              <a:off x="3769743" y="1932317"/>
              <a:ext cx="1345800" cy="638400"/>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lang="en" sz="1200">
                  <a:solidFill>
                    <a:srgbClr val="000000"/>
                  </a:solidFill>
                  <a:latin typeface="Times New Roman"/>
                  <a:ea typeface="Times New Roman"/>
                  <a:cs typeface="Times New Roman"/>
                  <a:sym typeface="Times New Roman"/>
                </a:rPr>
                <a:t>Output data </a:t>
              </a:r>
              <a:endParaRPr sz="1100">
                <a:solidFill>
                  <a:srgbClr val="000000"/>
                </a:solidFill>
                <a:latin typeface="Calibri"/>
                <a:ea typeface="Calibri"/>
                <a:cs typeface="Calibri"/>
                <a:sym typeface="Calibri"/>
              </a:endParaRPr>
            </a:p>
          </p:txBody>
        </p:sp>
        <p:cxnSp>
          <p:nvCxnSpPr>
            <p:cNvPr id="371" name="Google Shape;371;p38"/>
            <p:cNvCxnSpPr/>
            <p:nvPr/>
          </p:nvCxnSpPr>
          <p:spPr>
            <a:xfrm>
              <a:off x="836762" y="914400"/>
              <a:ext cx="483000" cy="17400"/>
            </a:xfrm>
            <a:prstGeom prst="straightConnector1">
              <a:avLst/>
            </a:prstGeom>
            <a:noFill/>
            <a:ln cap="flat" cmpd="sng" w="9525">
              <a:solidFill>
                <a:srgbClr val="000000"/>
              </a:solidFill>
              <a:prstDash val="solid"/>
              <a:miter lim="800000"/>
              <a:headEnd len="sm" w="sm" type="none"/>
              <a:tailEnd len="med" w="med" type="triangle"/>
            </a:ln>
          </p:spPr>
        </p:cxnSp>
        <p:cxnSp>
          <p:nvCxnSpPr>
            <p:cNvPr id="372" name="Google Shape;372;p38"/>
            <p:cNvCxnSpPr>
              <a:stCxn id="367" idx="3"/>
              <a:endCxn id="368" idx="1"/>
            </p:cNvCxnSpPr>
            <p:nvPr/>
          </p:nvCxnSpPr>
          <p:spPr>
            <a:xfrm>
              <a:off x="2423987" y="897096"/>
              <a:ext cx="362400" cy="4500"/>
            </a:xfrm>
            <a:prstGeom prst="straightConnector1">
              <a:avLst/>
            </a:prstGeom>
            <a:noFill/>
            <a:ln cap="flat" cmpd="sng" w="9525">
              <a:solidFill>
                <a:srgbClr val="000000"/>
              </a:solidFill>
              <a:prstDash val="solid"/>
              <a:miter lim="800000"/>
              <a:headEnd len="sm" w="sm" type="none"/>
              <a:tailEnd len="med" w="med" type="triangle"/>
            </a:ln>
          </p:spPr>
        </p:cxnSp>
        <p:cxnSp>
          <p:nvCxnSpPr>
            <p:cNvPr id="373" name="Google Shape;373;p38"/>
            <p:cNvCxnSpPr>
              <a:endCxn id="369" idx="1"/>
            </p:cNvCxnSpPr>
            <p:nvPr/>
          </p:nvCxnSpPr>
          <p:spPr>
            <a:xfrm flipH="1" rot="10800000">
              <a:off x="3968117" y="910073"/>
              <a:ext cx="250200" cy="4200"/>
            </a:xfrm>
            <a:prstGeom prst="straightConnector1">
              <a:avLst/>
            </a:prstGeom>
            <a:noFill/>
            <a:ln cap="flat" cmpd="sng" w="9525">
              <a:solidFill>
                <a:srgbClr val="000000"/>
              </a:solidFill>
              <a:prstDash val="solid"/>
              <a:miter lim="800000"/>
              <a:headEnd len="sm" w="sm" type="none"/>
              <a:tailEnd len="med" w="med" type="triangle"/>
            </a:ln>
          </p:spPr>
        </p:cxnSp>
        <p:cxnSp>
          <p:nvCxnSpPr>
            <p:cNvPr id="374" name="Google Shape;374;p38"/>
            <p:cNvCxnSpPr>
              <a:endCxn id="370" idx="0"/>
            </p:cNvCxnSpPr>
            <p:nvPr/>
          </p:nvCxnSpPr>
          <p:spPr>
            <a:xfrm flipH="1">
              <a:off x="4442643" y="1259417"/>
              <a:ext cx="250200" cy="672900"/>
            </a:xfrm>
            <a:prstGeom prst="straightConnector1">
              <a:avLst/>
            </a:prstGeom>
            <a:noFill/>
            <a:ln cap="flat" cmpd="sng" w="9525">
              <a:solidFill>
                <a:srgbClr val="000000"/>
              </a:solidFill>
              <a:prstDash val="solid"/>
              <a:miter lim="800000"/>
              <a:headEnd len="sm" w="sm" type="none"/>
              <a:tailEnd len="med" w="med" type="triangle"/>
            </a:ln>
          </p:spPr>
        </p:cxnSp>
      </p:grpSp>
      <p:sp>
        <p:nvSpPr>
          <p:cNvPr id="375" name="Google Shape;375;p38"/>
          <p:cNvSpPr txBox="1"/>
          <p:nvPr/>
        </p:nvSpPr>
        <p:spPr>
          <a:xfrm>
            <a:off x="1824800" y="1343525"/>
            <a:ext cx="6727800" cy="2134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a:solidFill>
                  <a:schemeClr val="dk1"/>
                </a:solidFill>
                <a:latin typeface="Poppins"/>
                <a:ea typeface="Poppins"/>
                <a:cs typeface="Poppins"/>
                <a:sym typeface="Poppins"/>
              </a:rPr>
              <a:t>Step   1:</a:t>
            </a:r>
            <a:r>
              <a:rPr lang="en">
                <a:solidFill>
                  <a:schemeClr val="dk1"/>
                </a:solidFill>
                <a:latin typeface="Poppins"/>
                <a:ea typeface="Poppins"/>
                <a:cs typeface="Poppins"/>
                <a:sym typeface="Poppins"/>
              </a:rPr>
              <a:t> Choose a Dataset and prepare it for training.</a:t>
            </a:r>
            <a:endParaRPr>
              <a:solidFill>
                <a:schemeClr val="dk1"/>
              </a:solidFill>
              <a:latin typeface="Poppins"/>
              <a:ea typeface="Poppins"/>
              <a:cs typeface="Poppins"/>
              <a:sym typeface="Poppins"/>
            </a:endParaRPr>
          </a:p>
          <a:p>
            <a:pPr indent="0" lvl="0" marL="0" rtl="0" algn="just">
              <a:lnSpc>
                <a:spcPct val="115000"/>
              </a:lnSpc>
              <a:spcBef>
                <a:spcPts val="0"/>
              </a:spcBef>
              <a:spcAft>
                <a:spcPts val="0"/>
              </a:spcAft>
              <a:buNone/>
            </a:pPr>
            <a:r>
              <a:rPr b="1" lang="en">
                <a:solidFill>
                  <a:schemeClr val="dk1"/>
                </a:solidFill>
                <a:latin typeface="Poppins"/>
                <a:ea typeface="Poppins"/>
                <a:cs typeface="Poppins"/>
                <a:sym typeface="Poppins"/>
              </a:rPr>
              <a:t>Step 2:</a:t>
            </a:r>
            <a:r>
              <a:rPr lang="en">
                <a:solidFill>
                  <a:schemeClr val="dk1"/>
                </a:solidFill>
                <a:latin typeface="Poppins"/>
                <a:ea typeface="Poppins"/>
                <a:cs typeface="Poppins"/>
                <a:sym typeface="Poppins"/>
              </a:rPr>
              <a:t> FaceNet pre-trained model has been used for improving masked face recognition.</a:t>
            </a:r>
            <a:endParaRPr>
              <a:solidFill>
                <a:schemeClr val="dk1"/>
              </a:solidFill>
              <a:latin typeface="Poppins"/>
              <a:ea typeface="Poppins"/>
              <a:cs typeface="Poppins"/>
              <a:sym typeface="Poppins"/>
            </a:endParaRPr>
          </a:p>
          <a:p>
            <a:pPr indent="0" lvl="0" marL="0" rtl="0" algn="just">
              <a:lnSpc>
                <a:spcPct val="115000"/>
              </a:lnSpc>
              <a:spcBef>
                <a:spcPts val="0"/>
              </a:spcBef>
              <a:spcAft>
                <a:spcPts val="0"/>
              </a:spcAft>
              <a:buNone/>
            </a:pPr>
            <a:r>
              <a:rPr b="1" lang="en">
                <a:solidFill>
                  <a:schemeClr val="dk1"/>
                </a:solidFill>
                <a:latin typeface="Poppins"/>
                <a:ea typeface="Poppins"/>
                <a:cs typeface="Poppins"/>
                <a:sym typeface="Poppins"/>
              </a:rPr>
              <a:t>Step  3: </a:t>
            </a:r>
            <a:r>
              <a:rPr lang="en">
                <a:solidFill>
                  <a:schemeClr val="dk1"/>
                </a:solidFill>
                <a:latin typeface="Poppins"/>
                <a:ea typeface="Poppins"/>
                <a:cs typeface="Poppins"/>
                <a:sym typeface="Poppins"/>
              </a:rPr>
              <a:t>FaceNet model trained on masked and non-masked images gives better accuracy.</a:t>
            </a:r>
            <a:endParaRPr>
              <a:solidFill>
                <a:schemeClr val="dk1"/>
              </a:solidFill>
              <a:latin typeface="Poppins"/>
              <a:ea typeface="Poppins"/>
              <a:cs typeface="Poppins"/>
              <a:sym typeface="Poppins"/>
            </a:endParaRPr>
          </a:p>
          <a:p>
            <a:pPr indent="0" lvl="0" marL="0" rtl="0" algn="just">
              <a:lnSpc>
                <a:spcPct val="115000"/>
              </a:lnSpc>
              <a:spcBef>
                <a:spcPts val="0"/>
              </a:spcBef>
              <a:spcAft>
                <a:spcPts val="0"/>
              </a:spcAft>
              <a:buNone/>
            </a:pPr>
            <a:r>
              <a:rPr b="1" lang="en">
                <a:solidFill>
                  <a:schemeClr val="dk1"/>
                </a:solidFill>
                <a:latin typeface="Poppins"/>
                <a:ea typeface="Poppins"/>
                <a:cs typeface="Poppins"/>
                <a:sym typeface="Poppins"/>
              </a:rPr>
              <a:t>Step 4:</a:t>
            </a:r>
            <a:r>
              <a:rPr lang="en">
                <a:solidFill>
                  <a:schemeClr val="dk1"/>
                </a:solidFill>
                <a:latin typeface="Poppins"/>
                <a:ea typeface="Poppins"/>
                <a:cs typeface="Poppins"/>
                <a:sym typeface="Poppins"/>
              </a:rPr>
              <a:t> This verification process is consolidated to recognize candidates face by performing the classification task within a unified Support Vector Machine(SVM).</a:t>
            </a:r>
            <a:endParaRPr>
              <a:solidFill>
                <a:schemeClr val="dk1"/>
              </a:solidFill>
              <a:latin typeface="Poppins"/>
              <a:ea typeface="Poppins"/>
              <a:cs typeface="Poppins"/>
              <a:sym typeface="Poppi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9"/>
          <p:cNvSpPr txBox="1"/>
          <p:nvPr/>
        </p:nvSpPr>
        <p:spPr>
          <a:xfrm>
            <a:off x="123750" y="91525"/>
            <a:ext cx="7704000" cy="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rgbClr val="263238"/>
                </a:solidFill>
                <a:latin typeface="Poppins Black"/>
                <a:ea typeface="Poppins Black"/>
                <a:cs typeface="Poppins Black"/>
                <a:sym typeface="Poppins Black"/>
              </a:rPr>
              <a:t>TEST CASES AND REPORTS</a:t>
            </a:r>
            <a:endParaRPr sz="2900">
              <a:solidFill>
                <a:srgbClr val="263238"/>
              </a:solidFill>
              <a:latin typeface="Poppins Black"/>
              <a:ea typeface="Poppins Black"/>
              <a:cs typeface="Poppins Black"/>
              <a:sym typeface="Poppins Black"/>
            </a:endParaRPr>
          </a:p>
          <a:p>
            <a:pPr indent="0" lvl="0" marL="0" rtl="0" algn="l">
              <a:spcBef>
                <a:spcPts val="0"/>
              </a:spcBef>
              <a:spcAft>
                <a:spcPts val="0"/>
              </a:spcAft>
              <a:buNone/>
            </a:pPr>
            <a:r>
              <a:rPr lang="en" sz="2900">
                <a:solidFill>
                  <a:srgbClr val="263238"/>
                </a:solidFill>
                <a:latin typeface="Poppins Black"/>
                <a:ea typeface="Poppins Black"/>
                <a:cs typeface="Poppins Black"/>
                <a:sym typeface="Poppins Black"/>
              </a:rPr>
              <a:t>  </a:t>
            </a:r>
            <a:endParaRPr sz="2900">
              <a:solidFill>
                <a:srgbClr val="263238"/>
              </a:solidFill>
              <a:latin typeface="Poppins Black"/>
              <a:ea typeface="Poppins Black"/>
              <a:cs typeface="Poppins Black"/>
              <a:sym typeface="Poppins Black"/>
            </a:endParaRPr>
          </a:p>
          <a:p>
            <a:pPr indent="0" lvl="0" marL="0" rtl="0" algn="l">
              <a:spcBef>
                <a:spcPts val="0"/>
              </a:spcBef>
              <a:spcAft>
                <a:spcPts val="0"/>
              </a:spcAft>
              <a:buNone/>
            </a:pPr>
            <a:r>
              <a:rPr lang="en" sz="2900">
                <a:solidFill>
                  <a:srgbClr val="263238"/>
                </a:solidFill>
                <a:latin typeface="Poppins Black"/>
                <a:ea typeface="Poppins Black"/>
                <a:cs typeface="Poppins Black"/>
                <a:sym typeface="Poppins Black"/>
              </a:rPr>
              <a:t>                    </a:t>
            </a:r>
            <a:endParaRPr sz="2900">
              <a:solidFill>
                <a:srgbClr val="263238"/>
              </a:solidFill>
              <a:latin typeface="Poppins Black"/>
              <a:ea typeface="Poppins Black"/>
              <a:cs typeface="Poppins Black"/>
              <a:sym typeface="Poppins Black"/>
            </a:endParaRPr>
          </a:p>
        </p:txBody>
      </p:sp>
      <p:sp>
        <p:nvSpPr>
          <p:cNvPr id="381" name="Google Shape;381;p39"/>
          <p:cNvSpPr/>
          <p:nvPr/>
        </p:nvSpPr>
        <p:spPr>
          <a:xfrm rot="3819689">
            <a:off x="-2386150" y="2878694"/>
            <a:ext cx="4196759" cy="3645205"/>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39"/>
          <p:cNvSpPr/>
          <p:nvPr/>
        </p:nvSpPr>
        <p:spPr>
          <a:xfrm rot="-7316608">
            <a:off x="7266304" y="-1519155"/>
            <a:ext cx="4196237" cy="3645404"/>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39"/>
          <p:cNvSpPr/>
          <p:nvPr/>
        </p:nvSpPr>
        <p:spPr>
          <a:xfrm flipH="1" rot="10800000">
            <a:off x="246350" y="704125"/>
            <a:ext cx="3146100" cy="35100"/>
          </a:xfrm>
          <a:prstGeom prst="flowChartDelay">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4" name="Google Shape;384;p39"/>
          <p:cNvPicPr preferRelativeResize="0"/>
          <p:nvPr/>
        </p:nvPicPr>
        <p:blipFill>
          <a:blip r:embed="rId3">
            <a:alphaModFix/>
          </a:blip>
          <a:stretch>
            <a:fillRect/>
          </a:stretch>
        </p:blipFill>
        <p:spPr>
          <a:xfrm>
            <a:off x="-1642625" y="2571750"/>
            <a:ext cx="3803501" cy="2535674"/>
          </a:xfrm>
          <a:prstGeom prst="rect">
            <a:avLst/>
          </a:prstGeom>
          <a:noFill/>
          <a:ln>
            <a:noFill/>
          </a:ln>
        </p:spPr>
      </p:pic>
      <p:sp>
        <p:nvSpPr>
          <p:cNvPr id="385" name="Google Shape;385;p39"/>
          <p:cNvSpPr txBox="1"/>
          <p:nvPr/>
        </p:nvSpPr>
        <p:spPr>
          <a:xfrm>
            <a:off x="8656500" y="4609750"/>
            <a:ext cx="606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63238"/>
                </a:solidFill>
                <a:latin typeface="Poppins"/>
                <a:ea typeface="Poppins"/>
                <a:cs typeface="Poppins"/>
                <a:sym typeface="Poppins"/>
              </a:rPr>
              <a:t>27</a:t>
            </a:r>
            <a:endParaRPr b="1" sz="1800">
              <a:solidFill>
                <a:srgbClr val="263238"/>
              </a:solidFill>
              <a:latin typeface="Poppins"/>
              <a:ea typeface="Poppins"/>
              <a:cs typeface="Poppins"/>
              <a:sym typeface="Poppins"/>
            </a:endParaRPr>
          </a:p>
        </p:txBody>
      </p:sp>
      <p:graphicFrame>
        <p:nvGraphicFramePr>
          <p:cNvPr id="386" name="Google Shape;386;p39"/>
          <p:cNvGraphicFramePr/>
          <p:nvPr/>
        </p:nvGraphicFramePr>
        <p:xfrm>
          <a:off x="1417500" y="1417100"/>
          <a:ext cx="3000000" cy="3000000"/>
        </p:xfrm>
        <a:graphic>
          <a:graphicData uri="http://schemas.openxmlformats.org/drawingml/2006/table">
            <a:tbl>
              <a:tblPr>
                <a:noFill/>
                <a:tableStyleId>{F93E67F7-30B5-4875-AEC5-2B27DA3961BE}</a:tableStyleId>
              </a:tblPr>
              <a:tblGrid>
                <a:gridCol w="1447800"/>
                <a:gridCol w="1447800"/>
                <a:gridCol w="1447800"/>
                <a:gridCol w="1447800"/>
                <a:gridCol w="1447800"/>
              </a:tblGrid>
              <a:tr h="634075">
                <a:tc>
                  <a:txBody>
                    <a:bodyPr/>
                    <a:lstStyle/>
                    <a:p>
                      <a:pPr indent="0" lvl="0" marL="0" rtl="0" algn="l">
                        <a:spcBef>
                          <a:spcPts val="0"/>
                        </a:spcBef>
                        <a:spcAft>
                          <a:spcPts val="0"/>
                        </a:spcAft>
                        <a:buNone/>
                      </a:pPr>
                      <a:r>
                        <a:rPr b="1" lang="en">
                          <a:latin typeface="Poppins"/>
                          <a:ea typeface="Poppins"/>
                          <a:cs typeface="Poppins"/>
                          <a:sym typeface="Poppins"/>
                        </a:rPr>
                        <a:t>TEST CASE ID</a:t>
                      </a:r>
                      <a:endParaRPr b="1">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b="1" lang="en">
                          <a:latin typeface="Poppins"/>
                          <a:ea typeface="Poppins"/>
                          <a:cs typeface="Poppins"/>
                          <a:sym typeface="Poppins"/>
                        </a:rPr>
                        <a:t>INPUT</a:t>
                      </a:r>
                      <a:endParaRPr b="1">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b="1" lang="en">
                          <a:latin typeface="Poppins"/>
                          <a:ea typeface="Poppins"/>
                          <a:cs typeface="Poppins"/>
                          <a:sym typeface="Poppins"/>
                        </a:rPr>
                        <a:t>EXPECTED OUTPUT</a:t>
                      </a:r>
                      <a:endParaRPr b="1">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b="1" lang="en">
                          <a:latin typeface="Poppins"/>
                          <a:ea typeface="Poppins"/>
                          <a:cs typeface="Poppins"/>
                          <a:sym typeface="Poppins"/>
                        </a:rPr>
                        <a:t>ACTUAL OUTPUT</a:t>
                      </a:r>
                      <a:endParaRPr b="1">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b="1" lang="en">
                          <a:latin typeface="Poppins"/>
                          <a:ea typeface="Poppins"/>
                          <a:cs typeface="Poppins"/>
                          <a:sym typeface="Poppins"/>
                        </a:rPr>
                        <a:t>RESULTS</a:t>
                      </a:r>
                      <a:endParaRPr b="1">
                        <a:latin typeface="Poppins"/>
                        <a:ea typeface="Poppins"/>
                        <a:cs typeface="Poppins"/>
                        <a:sym typeface="Poppins"/>
                      </a:endParaRPr>
                    </a:p>
                  </a:txBody>
                  <a:tcPr marT="91425" marB="91425" marR="91425" marL="91425"/>
                </a:tc>
              </a:tr>
              <a:tr h="634075">
                <a:tc>
                  <a:txBody>
                    <a:bodyPr/>
                    <a:lstStyle/>
                    <a:p>
                      <a:pPr indent="0" lvl="0" marL="0" rtl="0" algn="l">
                        <a:spcBef>
                          <a:spcPts val="0"/>
                        </a:spcBef>
                        <a:spcAft>
                          <a:spcPts val="0"/>
                        </a:spcAft>
                        <a:buNone/>
                      </a:pPr>
                      <a:r>
                        <a:rPr lang="en">
                          <a:latin typeface="Poppins"/>
                          <a:ea typeface="Poppins"/>
                          <a:cs typeface="Poppins"/>
                          <a:sym typeface="Poppins"/>
                        </a:rPr>
                        <a:t>TC 01</a:t>
                      </a:r>
                      <a:endParaRPr>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lang="en">
                          <a:latin typeface="Poppins"/>
                          <a:ea typeface="Poppins"/>
                          <a:cs typeface="Poppins"/>
                          <a:sym typeface="Poppins"/>
                        </a:rPr>
                        <a:t>FACE 1</a:t>
                      </a:r>
                      <a:endParaRPr>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lang="en">
                          <a:latin typeface="Poppins"/>
                          <a:ea typeface="Poppins"/>
                          <a:cs typeface="Poppins"/>
                          <a:sym typeface="Poppins"/>
                        </a:rPr>
                        <a:t>Should recognize the person name with mask</a:t>
                      </a:r>
                      <a:endParaRPr>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lang="en">
                          <a:latin typeface="Poppins"/>
                          <a:ea typeface="Poppins"/>
                          <a:cs typeface="Poppins"/>
                          <a:sym typeface="Poppins"/>
                        </a:rPr>
                        <a:t>Person name is recognized as Pooja as in the dataset</a:t>
                      </a:r>
                      <a:endParaRPr>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lang="en">
                          <a:latin typeface="Poppins"/>
                          <a:ea typeface="Poppins"/>
                          <a:cs typeface="Poppins"/>
                          <a:sym typeface="Poppins"/>
                        </a:rPr>
                        <a:t>Pass</a:t>
                      </a:r>
                      <a:endParaRPr>
                        <a:latin typeface="Poppins"/>
                        <a:ea typeface="Poppins"/>
                        <a:cs typeface="Poppins"/>
                        <a:sym typeface="Poppins"/>
                      </a:endParaRPr>
                    </a:p>
                  </a:txBody>
                  <a:tcPr marT="91425" marB="91425" marR="91425" marL="91425"/>
                </a:tc>
              </a:tr>
              <a:tr h="634075">
                <a:tc>
                  <a:txBody>
                    <a:bodyPr/>
                    <a:lstStyle/>
                    <a:p>
                      <a:pPr indent="0" lvl="0" marL="0" rtl="0" algn="l">
                        <a:spcBef>
                          <a:spcPts val="0"/>
                        </a:spcBef>
                        <a:spcAft>
                          <a:spcPts val="0"/>
                        </a:spcAft>
                        <a:buNone/>
                      </a:pPr>
                      <a:r>
                        <a:rPr lang="en">
                          <a:latin typeface="Poppins"/>
                          <a:ea typeface="Poppins"/>
                          <a:cs typeface="Poppins"/>
                          <a:sym typeface="Poppins"/>
                        </a:rPr>
                        <a:t>TC 02</a:t>
                      </a:r>
                      <a:endParaRPr>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lang="en">
                          <a:latin typeface="Poppins"/>
                          <a:ea typeface="Poppins"/>
                          <a:cs typeface="Poppins"/>
                          <a:sym typeface="Poppins"/>
                        </a:rPr>
                        <a:t>FACE 2</a:t>
                      </a:r>
                      <a:endParaRPr>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Poppins"/>
                          <a:ea typeface="Poppins"/>
                          <a:cs typeface="Poppins"/>
                          <a:sym typeface="Poppins"/>
                        </a:rPr>
                        <a:t>Should recognize the person name without mask</a:t>
                      </a:r>
                      <a:endParaRPr>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Poppins"/>
                          <a:ea typeface="Poppins"/>
                          <a:cs typeface="Poppins"/>
                          <a:sym typeface="Poppins"/>
                        </a:rPr>
                        <a:t>Person name is recognized as Sarjana as in the dataset</a:t>
                      </a:r>
                      <a:endParaRPr>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lang="en">
                          <a:latin typeface="Poppins"/>
                          <a:ea typeface="Poppins"/>
                          <a:cs typeface="Poppins"/>
                          <a:sym typeface="Poppins"/>
                        </a:rPr>
                        <a:t>Pass</a:t>
                      </a:r>
                      <a:endParaRPr>
                        <a:latin typeface="Poppins"/>
                        <a:ea typeface="Poppins"/>
                        <a:cs typeface="Poppins"/>
                        <a:sym typeface="Poppins"/>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0"/>
          <p:cNvSpPr txBox="1"/>
          <p:nvPr/>
        </p:nvSpPr>
        <p:spPr>
          <a:xfrm>
            <a:off x="123750" y="91525"/>
            <a:ext cx="7704000" cy="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rgbClr val="263238"/>
                </a:solidFill>
                <a:latin typeface="Poppins Black"/>
                <a:ea typeface="Poppins Black"/>
                <a:cs typeface="Poppins Black"/>
                <a:sym typeface="Poppins Black"/>
              </a:rPr>
              <a:t>SCREENSHOTS</a:t>
            </a:r>
            <a:endParaRPr sz="2900">
              <a:solidFill>
                <a:srgbClr val="263238"/>
              </a:solidFill>
              <a:latin typeface="Poppins Black"/>
              <a:ea typeface="Poppins Black"/>
              <a:cs typeface="Poppins Black"/>
              <a:sym typeface="Poppins Black"/>
            </a:endParaRPr>
          </a:p>
          <a:p>
            <a:pPr indent="0" lvl="0" marL="0" rtl="0" algn="l">
              <a:spcBef>
                <a:spcPts val="0"/>
              </a:spcBef>
              <a:spcAft>
                <a:spcPts val="0"/>
              </a:spcAft>
              <a:buNone/>
            </a:pPr>
            <a:r>
              <a:rPr lang="en" sz="2900">
                <a:solidFill>
                  <a:srgbClr val="263238"/>
                </a:solidFill>
                <a:latin typeface="Poppins Black"/>
                <a:ea typeface="Poppins Black"/>
                <a:cs typeface="Poppins Black"/>
                <a:sym typeface="Poppins Black"/>
              </a:rPr>
              <a:t>  </a:t>
            </a:r>
            <a:endParaRPr sz="2900">
              <a:solidFill>
                <a:srgbClr val="263238"/>
              </a:solidFill>
              <a:latin typeface="Poppins Black"/>
              <a:ea typeface="Poppins Black"/>
              <a:cs typeface="Poppins Black"/>
              <a:sym typeface="Poppins Black"/>
            </a:endParaRPr>
          </a:p>
          <a:p>
            <a:pPr indent="0" lvl="0" marL="0" rtl="0" algn="l">
              <a:spcBef>
                <a:spcPts val="0"/>
              </a:spcBef>
              <a:spcAft>
                <a:spcPts val="0"/>
              </a:spcAft>
              <a:buNone/>
            </a:pPr>
            <a:r>
              <a:rPr lang="en" sz="2900">
                <a:solidFill>
                  <a:srgbClr val="263238"/>
                </a:solidFill>
                <a:latin typeface="Poppins Black"/>
                <a:ea typeface="Poppins Black"/>
                <a:cs typeface="Poppins Black"/>
                <a:sym typeface="Poppins Black"/>
              </a:rPr>
              <a:t>                    </a:t>
            </a:r>
            <a:endParaRPr sz="2900">
              <a:solidFill>
                <a:srgbClr val="263238"/>
              </a:solidFill>
              <a:latin typeface="Poppins Black"/>
              <a:ea typeface="Poppins Black"/>
              <a:cs typeface="Poppins Black"/>
              <a:sym typeface="Poppins Black"/>
            </a:endParaRPr>
          </a:p>
        </p:txBody>
      </p:sp>
      <p:sp>
        <p:nvSpPr>
          <p:cNvPr id="392" name="Google Shape;392;p40"/>
          <p:cNvSpPr/>
          <p:nvPr/>
        </p:nvSpPr>
        <p:spPr>
          <a:xfrm rot="3819689">
            <a:off x="-2386150" y="2878694"/>
            <a:ext cx="4196759" cy="3645205"/>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40"/>
          <p:cNvSpPr/>
          <p:nvPr/>
        </p:nvSpPr>
        <p:spPr>
          <a:xfrm rot="-7316608">
            <a:off x="7266304" y="-1519155"/>
            <a:ext cx="4196237" cy="3645404"/>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40"/>
          <p:cNvSpPr/>
          <p:nvPr/>
        </p:nvSpPr>
        <p:spPr>
          <a:xfrm flipH="1" rot="10800000">
            <a:off x="246350" y="704125"/>
            <a:ext cx="3146100" cy="35100"/>
          </a:xfrm>
          <a:prstGeom prst="flowChartDelay">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5" name="Google Shape;395;p40"/>
          <p:cNvPicPr preferRelativeResize="0"/>
          <p:nvPr/>
        </p:nvPicPr>
        <p:blipFill>
          <a:blip r:embed="rId3">
            <a:alphaModFix/>
          </a:blip>
          <a:stretch>
            <a:fillRect/>
          </a:stretch>
        </p:blipFill>
        <p:spPr>
          <a:xfrm>
            <a:off x="-1182800" y="1940300"/>
            <a:ext cx="3803501" cy="2535674"/>
          </a:xfrm>
          <a:prstGeom prst="rect">
            <a:avLst/>
          </a:prstGeom>
          <a:noFill/>
          <a:ln>
            <a:noFill/>
          </a:ln>
        </p:spPr>
      </p:pic>
      <p:sp>
        <p:nvSpPr>
          <p:cNvPr id="396" name="Google Shape;396;p40"/>
          <p:cNvSpPr txBox="1"/>
          <p:nvPr/>
        </p:nvSpPr>
        <p:spPr>
          <a:xfrm>
            <a:off x="8656500" y="4609750"/>
            <a:ext cx="606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63238"/>
                </a:solidFill>
                <a:latin typeface="Poppins"/>
                <a:ea typeface="Poppins"/>
                <a:cs typeface="Poppins"/>
                <a:sym typeface="Poppins"/>
              </a:rPr>
              <a:t>28</a:t>
            </a:r>
            <a:endParaRPr b="1" sz="1800">
              <a:solidFill>
                <a:srgbClr val="263238"/>
              </a:solidFill>
              <a:latin typeface="Poppins"/>
              <a:ea typeface="Poppins"/>
              <a:cs typeface="Poppins"/>
              <a:sym typeface="Poppins"/>
            </a:endParaRPr>
          </a:p>
        </p:txBody>
      </p:sp>
      <p:pic>
        <p:nvPicPr>
          <p:cNvPr id="397" name="Google Shape;397;p40"/>
          <p:cNvPicPr preferRelativeResize="0"/>
          <p:nvPr/>
        </p:nvPicPr>
        <p:blipFill>
          <a:blip r:embed="rId4">
            <a:alphaModFix/>
          </a:blip>
          <a:stretch>
            <a:fillRect/>
          </a:stretch>
        </p:blipFill>
        <p:spPr>
          <a:xfrm>
            <a:off x="2163600" y="1041350"/>
            <a:ext cx="5560951" cy="3171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1"/>
          <p:cNvSpPr txBox="1"/>
          <p:nvPr/>
        </p:nvSpPr>
        <p:spPr>
          <a:xfrm>
            <a:off x="123750" y="91525"/>
            <a:ext cx="7704000" cy="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rgbClr val="263238"/>
                </a:solidFill>
                <a:latin typeface="Poppins Black"/>
                <a:ea typeface="Poppins Black"/>
                <a:cs typeface="Poppins Black"/>
                <a:sym typeface="Poppins Black"/>
              </a:rPr>
              <a:t>SCREENSHOTS</a:t>
            </a:r>
            <a:endParaRPr sz="2900">
              <a:solidFill>
                <a:srgbClr val="263238"/>
              </a:solidFill>
              <a:latin typeface="Poppins Black"/>
              <a:ea typeface="Poppins Black"/>
              <a:cs typeface="Poppins Black"/>
              <a:sym typeface="Poppins Black"/>
            </a:endParaRPr>
          </a:p>
          <a:p>
            <a:pPr indent="0" lvl="0" marL="0" rtl="0" algn="l">
              <a:spcBef>
                <a:spcPts val="0"/>
              </a:spcBef>
              <a:spcAft>
                <a:spcPts val="0"/>
              </a:spcAft>
              <a:buNone/>
            </a:pPr>
            <a:r>
              <a:rPr lang="en" sz="2900">
                <a:solidFill>
                  <a:srgbClr val="263238"/>
                </a:solidFill>
                <a:latin typeface="Poppins Black"/>
                <a:ea typeface="Poppins Black"/>
                <a:cs typeface="Poppins Black"/>
                <a:sym typeface="Poppins Black"/>
              </a:rPr>
              <a:t>  </a:t>
            </a:r>
            <a:endParaRPr sz="2900">
              <a:solidFill>
                <a:srgbClr val="263238"/>
              </a:solidFill>
              <a:latin typeface="Poppins Black"/>
              <a:ea typeface="Poppins Black"/>
              <a:cs typeface="Poppins Black"/>
              <a:sym typeface="Poppins Black"/>
            </a:endParaRPr>
          </a:p>
          <a:p>
            <a:pPr indent="0" lvl="0" marL="0" rtl="0" algn="l">
              <a:spcBef>
                <a:spcPts val="0"/>
              </a:spcBef>
              <a:spcAft>
                <a:spcPts val="0"/>
              </a:spcAft>
              <a:buNone/>
            </a:pPr>
            <a:r>
              <a:rPr lang="en" sz="2900">
                <a:solidFill>
                  <a:srgbClr val="263238"/>
                </a:solidFill>
                <a:latin typeface="Poppins Black"/>
                <a:ea typeface="Poppins Black"/>
                <a:cs typeface="Poppins Black"/>
                <a:sym typeface="Poppins Black"/>
              </a:rPr>
              <a:t>                    </a:t>
            </a:r>
            <a:endParaRPr sz="2900">
              <a:solidFill>
                <a:srgbClr val="263238"/>
              </a:solidFill>
              <a:latin typeface="Poppins Black"/>
              <a:ea typeface="Poppins Black"/>
              <a:cs typeface="Poppins Black"/>
              <a:sym typeface="Poppins Black"/>
            </a:endParaRPr>
          </a:p>
        </p:txBody>
      </p:sp>
      <p:sp>
        <p:nvSpPr>
          <p:cNvPr id="403" name="Google Shape;403;p41"/>
          <p:cNvSpPr/>
          <p:nvPr/>
        </p:nvSpPr>
        <p:spPr>
          <a:xfrm rot="3819689">
            <a:off x="-2386150" y="2878694"/>
            <a:ext cx="4196759" cy="3645205"/>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41"/>
          <p:cNvSpPr/>
          <p:nvPr/>
        </p:nvSpPr>
        <p:spPr>
          <a:xfrm rot="-7316608">
            <a:off x="7266304" y="-1519155"/>
            <a:ext cx="4196237" cy="3645404"/>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41"/>
          <p:cNvSpPr/>
          <p:nvPr/>
        </p:nvSpPr>
        <p:spPr>
          <a:xfrm flipH="1" rot="10800000">
            <a:off x="246350" y="704125"/>
            <a:ext cx="3146100" cy="35100"/>
          </a:xfrm>
          <a:prstGeom prst="flowChartDelay">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6" name="Google Shape;406;p41"/>
          <p:cNvPicPr preferRelativeResize="0"/>
          <p:nvPr/>
        </p:nvPicPr>
        <p:blipFill>
          <a:blip r:embed="rId3">
            <a:alphaModFix/>
          </a:blip>
          <a:stretch>
            <a:fillRect/>
          </a:stretch>
        </p:blipFill>
        <p:spPr>
          <a:xfrm>
            <a:off x="-1182800" y="1940300"/>
            <a:ext cx="3803501" cy="2535674"/>
          </a:xfrm>
          <a:prstGeom prst="rect">
            <a:avLst/>
          </a:prstGeom>
          <a:noFill/>
          <a:ln>
            <a:noFill/>
          </a:ln>
        </p:spPr>
      </p:pic>
      <p:sp>
        <p:nvSpPr>
          <p:cNvPr id="407" name="Google Shape;407;p41"/>
          <p:cNvSpPr txBox="1"/>
          <p:nvPr/>
        </p:nvSpPr>
        <p:spPr>
          <a:xfrm>
            <a:off x="8656500" y="4609750"/>
            <a:ext cx="606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63238"/>
                </a:solidFill>
                <a:latin typeface="Poppins"/>
                <a:ea typeface="Poppins"/>
                <a:cs typeface="Poppins"/>
                <a:sym typeface="Poppins"/>
              </a:rPr>
              <a:t>29</a:t>
            </a:r>
            <a:endParaRPr b="1" sz="1800">
              <a:solidFill>
                <a:srgbClr val="263238"/>
              </a:solidFill>
              <a:latin typeface="Poppins"/>
              <a:ea typeface="Poppins"/>
              <a:cs typeface="Poppins"/>
              <a:sym typeface="Poppins"/>
            </a:endParaRPr>
          </a:p>
        </p:txBody>
      </p:sp>
      <p:pic>
        <p:nvPicPr>
          <p:cNvPr id="408" name="Google Shape;408;p41"/>
          <p:cNvPicPr preferRelativeResize="0"/>
          <p:nvPr/>
        </p:nvPicPr>
        <p:blipFill>
          <a:blip r:embed="rId4">
            <a:alphaModFix/>
          </a:blip>
          <a:stretch>
            <a:fillRect/>
          </a:stretch>
        </p:blipFill>
        <p:spPr>
          <a:xfrm>
            <a:off x="2276625" y="1062725"/>
            <a:ext cx="5804324" cy="31290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nvSpPr>
        <p:spPr>
          <a:xfrm>
            <a:off x="212500" y="204800"/>
            <a:ext cx="7704000" cy="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rgbClr val="263238"/>
                </a:solidFill>
                <a:latin typeface="Poppins Black"/>
                <a:ea typeface="Poppins Black"/>
                <a:cs typeface="Poppins Black"/>
                <a:sym typeface="Poppins Black"/>
              </a:rPr>
              <a:t>ABSTRACT</a:t>
            </a:r>
            <a:endParaRPr sz="2900">
              <a:solidFill>
                <a:srgbClr val="263238"/>
              </a:solidFill>
              <a:latin typeface="Poppins Black"/>
              <a:ea typeface="Poppins Black"/>
              <a:cs typeface="Poppins Black"/>
              <a:sym typeface="Poppins Black"/>
            </a:endParaRPr>
          </a:p>
        </p:txBody>
      </p:sp>
      <p:sp>
        <p:nvSpPr>
          <p:cNvPr id="78" name="Google Shape;78;p15"/>
          <p:cNvSpPr txBox="1"/>
          <p:nvPr/>
        </p:nvSpPr>
        <p:spPr>
          <a:xfrm>
            <a:off x="1885600" y="742125"/>
            <a:ext cx="7002900" cy="3317400"/>
          </a:xfrm>
          <a:prstGeom prst="rect">
            <a:avLst/>
          </a:prstGeom>
          <a:noFill/>
          <a:ln>
            <a:noFill/>
          </a:ln>
        </p:spPr>
        <p:txBody>
          <a:bodyPr anchorCtr="0" anchor="t" bIns="91425" lIns="91425" spcFirstLastPara="1" rIns="91425" wrap="square" tIns="91425">
            <a:noAutofit/>
          </a:bodyPr>
          <a:lstStyle/>
          <a:p>
            <a:pPr indent="-461420" lvl="0" marL="609584" rtl="0" algn="just">
              <a:lnSpc>
                <a:spcPct val="115000"/>
              </a:lnSpc>
              <a:spcBef>
                <a:spcPts val="800"/>
              </a:spcBef>
              <a:spcAft>
                <a:spcPts val="0"/>
              </a:spcAft>
              <a:buClr>
                <a:schemeClr val="accent6"/>
              </a:buClr>
              <a:buSzPts val="1800"/>
              <a:buFont typeface="Poppins"/>
              <a:buChar char="●"/>
            </a:pPr>
            <a:r>
              <a:rPr lang="en" sz="1800">
                <a:solidFill>
                  <a:schemeClr val="dk1"/>
                </a:solidFill>
                <a:latin typeface="Poppins"/>
                <a:ea typeface="Poppins"/>
                <a:cs typeface="Poppins"/>
                <a:sym typeface="Poppins"/>
              </a:rPr>
              <a:t>A large number of intelligent models for masked face recognition (MFR) has been recently presented and applied in various fields, such as masked face tracking for people safety or secure authentication.</a:t>
            </a:r>
            <a:endParaRPr sz="1800">
              <a:solidFill>
                <a:schemeClr val="dk1"/>
              </a:solidFill>
              <a:latin typeface="Poppins"/>
              <a:ea typeface="Poppins"/>
              <a:cs typeface="Poppins"/>
              <a:sym typeface="Poppins"/>
            </a:endParaRPr>
          </a:p>
          <a:p>
            <a:pPr indent="-461420" lvl="0" marL="609584" rtl="0" algn="just">
              <a:lnSpc>
                <a:spcPct val="115000"/>
              </a:lnSpc>
              <a:spcBef>
                <a:spcPts val="800"/>
              </a:spcBef>
              <a:spcAft>
                <a:spcPts val="0"/>
              </a:spcAft>
              <a:buClr>
                <a:schemeClr val="accent6"/>
              </a:buClr>
              <a:buSzPts val="1800"/>
              <a:buFont typeface="Poppins"/>
              <a:buChar char="●"/>
            </a:pPr>
            <a:r>
              <a:rPr lang="en" sz="1800">
                <a:solidFill>
                  <a:schemeClr val="dk1"/>
                </a:solidFill>
                <a:latin typeface="Poppins"/>
                <a:ea typeface="Poppins"/>
                <a:cs typeface="Poppins"/>
                <a:sym typeface="Poppins"/>
              </a:rPr>
              <a:t>Exceptional hazards such as pandemics and frauds have noticeably accelerated the abundance of relevant algorithm creation and sharing, which has introduced new challenges.</a:t>
            </a:r>
            <a:endParaRPr sz="1800">
              <a:solidFill>
                <a:schemeClr val="dk1"/>
              </a:solidFill>
              <a:latin typeface="Poppins"/>
              <a:ea typeface="Poppins"/>
              <a:cs typeface="Poppins"/>
              <a:sym typeface="Poppins"/>
            </a:endParaRPr>
          </a:p>
          <a:p>
            <a:pPr indent="-461420" lvl="0" marL="609584" rtl="0" algn="just">
              <a:lnSpc>
                <a:spcPct val="115000"/>
              </a:lnSpc>
              <a:spcBef>
                <a:spcPts val="800"/>
              </a:spcBef>
              <a:spcAft>
                <a:spcPts val="0"/>
              </a:spcAft>
              <a:buClr>
                <a:schemeClr val="accent6"/>
              </a:buClr>
              <a:buSzPts val="1800"/>
              <a:buFont typeface="Poppins"/>
              <a:buChar char="●"/>
            </a:pPr>
            <a:r>
              <a:rPr lang="en" sz="1800">
                <a:solidFill>
                  <a:schemeClr val="dk1"/>
                </a:solidFill>
                <a:latin typeface="Poppins"/>
                <a:ea typeface="Poppins"/>
                <a:cs typeface="Poppins"/>
                <a:sym typeface="Poppins"/>
              </a:rPr>
              <a:t>Therefore, recognizing and authenticating people wearing masks will be a long-established research area, and more efficient methods are needed for real-time MFR. </a:t>
            </a:r>
            <a:endParaRPr sz="1800">
              <a:solidFill>
                <a:schemeClr val="dk1"/>
              </a:solidFill>
              <a:latin typeface="Poppins"/>
              <a:ea typeface="Poppins"/>
              <a:cs typeface="Poppins"/>
              <a:sym typeface="Poppins"/>
            </a:endParaRPr>
          </a:p>
        </p:txBody>
      </p:sp>
      <p:sp>
        <p:nvSpPr>
          <p:cNvPr id="79" name="Google Shape;79;p15"/>
          <p:cNvSpPr/>
          <p:nvPr/>
        </p:nvSpPr>
        <p:spPr>
          <a:xfrm rot="3819689">
            <a:off x="-2386150" y="2878694"/>
            <a:ext cx="4196759" cy="3645205"/>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5"/>
          <p:cNvSpPr/>
          <p:nvPr/>
        </p:nvSpPr>
        <p:spPr>
          <a:xfrm rot="-7316608">
            <a:off x="7319779" y="-1882730"/>
            <a:ext cx="4196237" cy="3645404"/>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5"/>
          <p:cNvSpPr/>
          <p:nvPr/>
        </p:nvSpPr>
        <p:spPr>
          <a:xfrm flipH="1" rot="10800000">
            <a:off x="340050" y="797600"/>
            <a:ext cx="1937700" cy="19800"/>
          </a:xfrm>
          <a:prstGeom prst="flowChartDelay">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2" name="Google Shape;82;p15"/>
          <p:cNvPicPr preferRelativeResize="0"/>
          <p:nvPr/>
        </p:nvPicPr>
        <p:blipFill>
          <a:blip r:embed="rId3">
            <a:alphaModFix/>
          </a:blip>
          <a:stretch>
            <a:fillRect/>
          </a:stretch>
        </p:blipFill>
        <p:spPr>
          <a:xfrm>
            <a:off x="-1225575" y="2186250"/>
            <a:ext cx="3803501" cy="2535674"/>
          </a:xfrm>
          <a:prstGeom prst="rect">
            <a:avLst/>
          </a:prstGeom>
          <a:noFill/>
          <a:ln>
            <a:noFill/>
          </a:ln>
        </p:spPr>
      </p:pic>
      <p:sp>
        <p:nvSpPr>
          <p:cNvPr id="83" name="Google Shape;83;p15"/>
          <p:cNvSpPr txBox="1"/>
          <p:nvPr/>
        </p:nvSpPr>
        <p:spPr>
          <a:xfrm>
            <a:off x="8656500" y="4609750"/>
            <a:ext cx="393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63238"/>
                </a:solidFill>
                <a:latin typeface="Poppins"/>
                <a:ea typeface="Poppins"/>
                <a:cs typeface="Poppins"/>
                <a:sym typeface="Poppins"/>
              </a:rPr>
              <a:t>3</a:t>
            </a:r>
            <a:endParaRPr b="1" sz="1800">
              <a:solidFill>
                <a:srgbClr val="263238"/>
              </a:solidFill>
              <a:latin typeface="Poppins"/>
              <a:ea typeface="Poppins"/>
              <a:cs typeface="Poppins"/>
              <a:sym typeface="Poppi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2"/>
          <p:cNvSpPr txBox="1"/>
          <p:nvPr/>
        </p:nvSpPr>
        <p:spPr>
          <a:xfrm>
            <a:off x="123750" y="91525"/>
            <a:ext cx="7704000" cy="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rgbClr val="263238"/>
                </a:solidFill>
                <a:latin typeface="Poppins Black"/>
                <a:ea typeface="Poppins Black"/>
                <a:cs typeface="Poppins Black"/>
                <a:sym typeface="Poppins Black"/>
              </a:rPr>
              <a:t>SCREENSHOTS</a:t>
            </a:r>
            <a:endParaRPr sz="2900">
              <a:solidFill>
                <a:srgbClr val="263238"/>
              </a:solidFill>
              <a:latin typeface="Poppins Black"/>
              <a:ea typeface="Poppins Black"/>
              <a:cs typeface="Poppins Black"/>
              <a:sym typeface="Poppins Black"/>
            </a:endParaRPr>
          </a:p>
          <a:p>
            <a:pPr indent="0" lvl="0" marL="0" rtl="0" algn="l">
              <a:spcBef>
                <a:spcPts val="0"/>
              </a:spcBef>
              <a:spcAft>
                <a:spcPts val="0"/>
              </a:spcAft>
              <a:buNone/>
            </a:pPr>
            <a:r>
              <a:rPr lang="en" sz="2900">
                <a:solidFill>
                  <a:srgbClr val="263238"/>
                </a:solidFill>
                <a:latin typeface="Poppins Black"/>
                <a:ea typeface="Poppins Black"/>
                <a:cs typeface="Poppins Black"/>
                <a:sym typeface="Poppins Black"/>
              </a:rPr>
              <a:t>  </a:t>
            </a:r>
            <a:endParaRPr sz="2900">
              <a:solidFill>
                <a:srgbClr val="263238"/>
              </a:solidFill>
              <a:latin typeface="Poppins Black"/>
              <a:ea typeface="Poppins Black"/>
              <a:cs typeface="Poppins Black"/>
              <a:sym typeface="Poppins Black"/>
            </a:endParaRPr>
          </a:p>
          <a:p>
            <a:pPr indent="0" lvl="0" marL="0" rtl="0" algn="l">
              <a:spcBef>
                <a:spcPts val="0"/>
              </a:spcBef>
              <a:spcAft>
                <a:spcPts val="0"/>
              </a:spcAft>
              <a:buNone/>
            </a:pPr>
            <a:r>
              <a:rPr lang="en" sz="2900">
                <a:solidFill>
                  <a:srgbClr val="263238"/>
                </a:solidFill>
                <a:latin typeface="Poppins Black"/>
                <a:ea typeface="Poppins Black"/>
                <a:cs typeface="Poppins Black"/>
                <a:sym typeface="Poppins Black"/>
              </a:rPr>
              <a:t>                    </a:t>
            </a:r>
            <a:endParaRPr sz="2900">
              <a:solidFill>
                <a:srgbClr val="263238"/>
              </a:solidFill>
              <a:latin typeface="Poppins Black"/>
              <a:ea typeface="Poppins Black"/>
              <a:cs typeface="Poppins Black"/>
              <a:sym typeface="Poppins Black"/>
            </a:endParaRPr>
          </a:p>
        </p:txBody>
      </p:sp>
      <p:sp>
        <p:nvSpPr>
          <p:cNvPr id="414" name="Google Shape;414;p42"/>
          <p:cNvSpPr/>
          <p:nvPr/>
        </p:nvSpPr>
        <p:spPr>
          <a:xfrm rot="3819689">
            <a:off x="-2386150" y="2878694"/>
            <a:ext cx="4196759" cy="3645205"/>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42"/>
          <p:cNvSpPr/>
          <p:nvPr/>
        </p:nvSpPr>
        <p:spPr>
          <a:xfrm rot="-7316608">
            <a:off x="7266304" y="-1519155"/>
            <a:ext cx="4196237" cy="3645404"/>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42"/>
          <p:cNvSpPr/>
          <p:nvPr/>
        </p:nvSpPr>
        <p:spPr>
          <a:xfrm flipH="1" rot="10800000">
            <a:off x="246350" y="704125"/>
            <a:ext cx="3146100" cy="35100"/>
          </a:xfrm>
          <a:prstGeom prst="flowChartDelay">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7" name="Google Shape;417;p42"/>
          <p:cNvPicPr preferRelativeResize="0"/>
          <p:nvPr/>
        </p:nvPicPr>
        <p:blipFill>
          <a:blip r:embed="rId3">
            <a:alphaModFix/>
          </a:blip>
          <a:stretch>
            <a:fillRect/>
          </a:stretch>
        </p:blipFill>
        <p:spPr>
          <a:xfrm>
            <a:off x="-1182800" y="1940300"/>
            <a:ext cx="3803501" cy="2535674"/>
          </a:xfrm>
          <a:prstGeom prst="rect">
            <a:avLst/>
          </a:prstGeom>
          <a:noFill/>
          <a:ln>
            <a:noFill/>
          </a:ln>
        </p:spPr>
      </p:pic>
      <p:sp>
        <p:nvSpPr>
          <p:cNvPr id="418" name="Google Shape;418;p42"/>
          <p:cNvSpPr txBox="1"/>
          <p:nvPr/>
        </p:nvSpPr>
        <p:spPr>
          <a:xfrm>
            <a:off x="8656500" y="4609750"/>
            <a:ext cx="606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63238"/>
                </a:solidFill>
                <a:latin typeface="Poppins"/>
                <a:ea typeface="Poppins"/>
                <a:cs typeface="Poppins"/>
                <a:sym typeface="Poppins"/>
              </a:rPr>
              <a:t>30</a:t>
            </a:r>
            <a:endParaRPr b="1" sz="1800">
              <a:solidFill>
                <a:srgbClr val="263238"/>
              </a:solidFill>
              <a:latin typeface="Poppins"/>
              <a:ea typeface="Poppins"/>
              <a:cs typeface="Poppins"/>
              <a:sym typeface="Poppins"/>
            </a:endParaRPr>
          </a:p>
        </p:txBody>
      </p:sp>
      <p:pic>
        <p:nvPicPr>
          <p:cNvPr id="419" name="Google Shape;419;p42"/>
          <p:cNvPicPr preferRelativeResize="0"/>
          <p:nvPr/>
        </p:nvPicPr>
        <p:blipFill>
          <a:blip r:embed="rId4">
            <a:alphaModFix/>
          </a:blip>
          <a:stretch>
            <a:fillRect/>
          </a:stretch>
        </p:blipFill>
        <p:spPr>
          <a:xfrm>
            <a:off x="2620699" y="1126798"/>
            <a:ext cx="4278550" cy="34105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3"/>
          <p:cNvSpPr txBox="1"/>
          <p:nvPr/>
        </p:nvSpPr>
        <p:spPr>
          <a:xfrm>
            <a:off x="123750" y="91525"/>
            <a:ext cx="7704000" cy="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rgbClr val="263238"/>
                </a:solidFill>
                <a:latin typeface="Poppins Black"/>
                <a:ea typeface="Poppins Black"/>
                <a:cs typeface="Poppins Black"/>
                <a:sym typeface="Poppins Black"/>
              </a:rPr>
              <a:t>SCREENSHOTS</a:t>
            </a:r>
            <a:endParaRPr sz="2900">
              <a:solidFill>
                <a:srgbClr val="263238"/>
              </a:solidFill>
              <a:latin typeface="Poppins Black"/>
              <a:ea typeface="Poppins Black"/>
              <a:cs typeface="Poppins Black"/>
              <a:sym typeface="Poppins Black"/>
            </a:endParaRPr>
          </a:p>
          <a:p>
            <a:pPr indent="0" lvl="0" marL="0" rtl="0" algn="l">
              <a:spcBef>
                <a:spcPts val="0"/>
              </a:spcBef>
              <a:spcAft>
                <a:spcPts val="0"/>
              </a:spcAft>
              <a:buNone/>
            </a:pPr>
            <a:r>
              <a:rPr lang="en" sz="2900">
                <a:solidFill>
                  <a:srgbClr val="263238"/>
                </a:solidFill>
                <a:latin typeface="Poppins Black"/>
                <a:ea typeface="Poppins Black"/>
                <a:cs typeface="Poppins Black"/>
                <a:sym typeface="Poppins Black"/>
              </a:rPr>
              <a:t>  </a:t>
            </a:r>
            <a:endParaRPr sz="2900">
              <a:solidFill>
                <a:srgbClr val="263238"/>
              </a:solidFill>
              <a:latin typeface="Poppins Black"/>
              <a:ea typeface="Poppins Black"/>
              <a:cs typeface="Poppins Black"/>
              <a:sym typeface="Poppins Black"/>
            </a:endParaRPr>
          </a:p>
          <a:p>
            <a:pPr indent="0" lvl="0" marL="0" rtl="0" algn="l">
              <a:spcBef>
                <a:spcPts val="0"/>
              </a:spcBef>
              <a:spcAft>
                <a:spcPts val="0"/>
              </a:spcAft>
              <a:buNone/>
            </a:pPr>
            <a:r>
              <a:rPr lang="en" sz="2900">
                <a:solidFill>
                  <a:srgbClr val="263238"/>
                </a:solidFill>
                <a:latin typeface="Poppins Black"/>
                <a:ea typeface="Poppins Black"/>
                <a:cs typeface="Poppins Black"/>
                <a:sym typeface="Poppins Black"/>
              </a:rPr>
              <a:t>                    </a:t>
            </a:r>
            <a:endParaRPr sz="2900">
              <a:solidFill>
                <a:srgbClr val="263238"/>
              </a:solidFill>
              <a:latin typeface="Poppins Black"/>
              <a:ea typeface="Poppins Black"/>
              <a:cs typeface="Poppins Black"/>
              <a:sym typeface="Poppins Black"/>
            </a:endParaRPr>
          </a:p>
        </p:txBody>
      </p:sp>
      <p:sp>
        <p:nvSpPr>
          <p:cNvPr id="425" name="Google Shape;425;p43"/>
          <p:cNvSpPr/>
          <p:nvPr/>
        </p:nvSpPr>
        <p:spPr>
          <a:xfrm rot="3819689">
            <a:off x="-2386150" y="2878694"/>
            <a:ext cx="4196759" cy="3645205"/>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43"/>
          <p:cNvSpPr/>
          <p:nvPr/>
        </p:nvSpPr>
        <p:spPr>
          <a:xfrm rot="-7316608">
            <a:off x="7266304" y="-1519155"/>
            <a:ext cx="4196237" cy="3645404"/>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43"/>
          <p:cNvSpPr/>
          <p:nvPr/>
        </p:nvSpPr>
        <p:spPr>
          <a:xfrm flipH="1" rot="10800000">
            <a:off x="246350" y="704125"/>
            <a:ext cx="3146100" cy="35100"/>
          </a:xfrm>
          <a:prstGeom prst="flowChartDelay">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8" name="Google Shape;428;p43"/>
          <p:cNvPicPr preferRelativeResize="0"/>
          <p:nvPr/>
        </p:nvPicPr>
        <p:blipFill>
          <a:blip r:embed="rId3">
            <a:alphaModFix/>
          </a:blip>
          <a:stretch>
            <a:fillRect/>
          </a:stretch>
        </p:blipFill>
        <p:spPr>
          <a:xfrm>
            <a:off x="-1182800" y="1940300"/>
            <a:ext cx="3803501" cy="2535674"/>
          </a:xfrm>
          <a:prstGeom prst="rect">
            <a:avLst/>
          </a:prstGeom>
          <a:noFill/>
          <a:ln>
            <a:noFill/>
          </a:ln>
        </p:spPr>
      </p:pic>
      <p:sp>
        <p:nvSpPr>
          <p:cNvPr id="429" name="Google Shape;429;p43"/>
          <p:cNvSpPr txBox="1"/>
          <p:nvPr/>
        </p:nvSpPr>
        <p:spPr>
          <a:xfrm>
            <a:off x="8656500" y="4609750"/>
            <a:ext cx="606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63238"/>
                </a:solidFill>
                <a:latin typeface="Poppins"/>
                <a:ea typeface="Poppins"/>
                <a:cs typeface="Poppins"/>
                <a:sym typeface="Poppins"/>
              </a:rPr>
              <a:t>31</a:t>
            </a:r>
            <a:endParaRPr b="1" sz="1800">
              <a:solidFill>
                <a:srgbClr val="263238"/>
              </a:solidFill>
              <a:latin typeface="Poppins"/>
              <a:ea typeface="Poppins"/>
              <a:cs typeface="Poppins"/>
              <a:sym typeface="Poppins"/>
            </a:endParaRPr>
          </a:p>
        </p:txBody>
      </p:sp>
      <p:pic>
        <p:nvPicPr>
          <p:cNvPr id="430" name="Google Shape;430;p43"/>
          <p:cNvPicPr preferRelativeResize="0"/>
          <p:nvPr/>
        </p:nvPicPr>
        <p:blipFill>
          <a:blip r:embed="rId4">
            <a:alphaModFix/>
          </a:blip>
          <a:stretch>
            <a:fillRect/>
          </a:stretch>
        </p:blipFill>
        <p:spPr>
          <a:xfrm>
            <a:off x="2513775" y="873950"/>
            <a:ext cx="5033825" cy="40129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4"/>
          <p:cNvSpPr txBox="1"/>
          <p:nvPr/>
        </p:nvSpPr>
        <p:spPr>
          <a:xfrm>
            <a:off x="249275" y="245050"/>
            <a:ext cx="7704000" cy="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rgbClr val="263238"/>
                </a:solidFill>
                <a:latin typeface="Poppins Black"/>
                <a:ea typeface="Poppins Black"/>
                <a:cs typeface="Poppins Black"/>
                <a:sym typeface="Poppins Black"/>
              </a:rPr>
              <a:t>CONCLUSION</a:t>
            </a:r>
            <a:endParaRPr sz="2900">
              <a:solidFill>
                <a:srgbClr val="263238"/>
              </a:solidFill>
              <a:latin typeface="Poppins Black"/>
              <a:ea typeface="Poppins Black"/>
              <a:cs typeface="Poppins Black"/>
              <a:sym typeface="Poppins Black"/>
            </a:endParaRPr>
          </a:p>
        </p:txBody>
      </p:sp>
      <p:sp>
        <p:nvSpPr>
          <p:cNvPr id="436" name="Google Shape;436;p44"/>
          <p:cNvSpPr/>
          <p:nvPr/>
        </p:nvSpPr>
        <p:spPr>
          <a:xfrm rot="3819689">
            <a:off x="-2386150" y="2878694"/>
            <a:ext cx="4196759" cy="3645205"/>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44"/>
          <p:cNvSpPr/>
          <p:nvPr/>
        </p:nvSpPr>
        <p:spPr>
          <a:xfrm rot="-7316608">
            <a:off x="7327654" y="-1662330"/>
            <a:ext cx="4196237" cy="3645404"/>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44"/>
          <p:cNvSpPr/>
          <p:nvPr/>
        </p:nvSpPr>
        <p:spPr>
          <a:xfrm>
            <a:off x="377325" y="799450"/>
            <a:ext cx="2317500" cy="58200"/>
          </a:xfrm>
          <a:prstGeom prst="flowChartDelay">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9" name="Google Shape;439;p44"/>
          <p:cNvPicPr preferRelativeResize="0"/>
          <p:nvPr/>
        </p:nvPicPr>
        <p:blipFill>
          <a:blip r:embed="rId3">
            <a:alphaModFix/>
          </a:blip>
          <a:stretch>
            <a:fillRect/>
          </a:stretch>
        </p:blipFill>
        <p:spPr>
          <a:xfrm>
            <a:off x="-1304775" y="2398575"/>
            <a:ext cx="3803501" cy="2535674"/>
          </a:xfrm>
          <a:prstGeom prst="rect">
            <a:avLst/>
          </a:prstGeom>
          <a:noFill/>
          <a:ln>
            <a:noFill/>
          </a:ln>
        </p:spPr>
      </p:pic>
      <p:sp>
        <p:nvSpPr>
          <p:cNvPr id="440" name="Google Shape;440;p44"/>
          <p:cNvSpPr txBox="1"/>
          <p:nvPr/>
        </p:nvSpPr>
        <p:spPr>
          <a:xfrm>
            <a:off x="8656500" y="4609750"/>
            <a:ext cx="533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63238"/>
                </a:solidFill>
                <a:latin typeface="Poppins"/>
                <a:ea typeface="Poppins"/>
                <a:cs typeface="Poppins"/>
                <a:sym typeface="Poppins"/>
              </a:rPr>
              <a:t>32</a:t>
            </a:r>
            <a:endParaRPr b="1" sz="1800">
              <a:solidFill>
                <a:srgbClr val="263238"/>
              </a:solidFill>
              <a:latin typeface="Poppins"/>
              <a:ea typeface="Poppins"/>
              <a:cs typeface="Poppins"/>
              <a:sym typeface="Poppins"/>
            </a:endParaRPr>
          </a:p>
        </p:txBody>
      </p:sp>
      <p:sp>
        <p:nvSpPr>
          <p:cNvPr id="441" name="Google Shape;441;p44"/>
          <p:cNvSpPr txBox="1"/>
          <p:nvPr/>
        </p:nvSpPr>
        <p:spPr>
          <a:xfrm>
            <a:off x="1792725" y="1279375"/>
            <a:ext cx="6727800" cy="3010800"/>
          </a:xfrm>
          <a:prstGeom prst="rect">
            <a:avLst/>
          </a:prstGeom>
          <a:noFill/>
          <a:ln>
            <a:noFill/>
          </a:ln>
        </p:spPr>
        <p:txBody>
          <a:bodyPr anchorCtr="0" anchor="t" bIns="91425" lIns="91425" spcFirstLastPara="1" rIns="91425" wrap="square" tIns="91425">
            <a:spAutoFit/>
          </a:bodyPr>
          <a:lstStyle/>
          <a:p>
            <a:pPr indent="-461420" lvl="0" marL="609584" rtl="0" algn="just">
              <a:lnSpc>
                <a:spcPct val="115000"/>
              </a:lnSpc>
              <a:spcBef>
                <a:spcPts val="800"/>
              </a:spcBef>
              <a:spcAft>
                <a:spcPts val="0"/>
              </a:spcAft>
              <a:buClr>
                <a:schemeClr val="accent6"/>
              </a:buClr>
              <a:buSzPts val="1800"/>
              <a:buFont typeface="Poppins"/>
              <a:buChar char="●"/>
            </a:pPr>
            <a:r>
              <a:rPr lang="en" sz="1800">
                <a:solidFill>
                  <a:schemeClr val="dk1"/>
                </a:solidFill>
                <a:latin typeface="Poppins"/>
                <a:ea typeface="Poppins"/>
                <a:cs typeface="Poppins"/>
                <a:sym typeface="Poppins"/>
              </a:rPr>
              <a:t>In this project, the FaceNet pre-trained model has been used for improving masked face recognition.</a:t>
            </a:r>
            <a:endParaRPr sz="1800">
              <a:solidFill>
                <a:schemeClr val="dk1"/>
              </a:solidFill>
              <a:latin typeface="Poppins"/>
              <a:ea typeface="Poppins"/>
              <a:cs typeface="Poppins"/>
              <a:sym typeface="Poppins"/>
            </a:endParaRPr>
          </a:p>
          <a:p>
            <a:pPr indent="-461420" lvl="0" marL="609584" rtl="0" algn="just">
              <a:lnSpc>
                <a:spcPct val="115000"/>
              </a:lnSpc>
              <a:spcBef>
                <a:spcPts val="0"/>
              </a:spcBef>
              <a:spcAft>
                <a:spcPts val="0"/>
              </a:spcAft>
              <a:buClr>
                <a:schemeClr val="accent6"/>
              </a:buClr>
              <a:buSzPts val="1800"/>
              <a:buFont typeface="Poppins"/>
              <a:buChar char="●"/>
            </a:pPr>
            <a:r>
              <a:rPr lang="en" sz="1800">
                <a:solidFill>
                  <a:schemeClr val="dk1"/>
                </a:solidFill>
                <a:latin typeface="Poppins"/>
                <a:ea typeface="Poppins"/>
                <a:cs typeface="Poppins"/>
                <a:sym typeface="Poppins"/>
              </a:rPr>
              <a:t>We have benchmarked this approach with two well-known datasets and our dataset.</a:t>
            </a:r>
            <a:endParaRPr sz="1800">
              <a:solidFill>
                <a:schemeClr val="dk1"/>
              </a:solidFill>
              <a:latin typeface="Poppins"/>
              <a:ea typeface="Poppins"/>
              <a:cs typeface="Poppins"/>
              <a:sym typeface="Poppins"/>
            </a:endParaRPr>
          </a:p>
          <a:p>
            <a:pPr indent="-461420" lvl="0" marL="609584" rtl="0" algn="just">
              <a:lnSpc>
                <a:spcPct val="115000"/>
              </a:lnSpc>
              <a:spcBef>
                <a:spcPts val="0"/>
              </a:spcBef>
              <a:spcAft>
                <a:spcPts val="0"/>
              </a:spcAft>
              <a:buClr>
                <a:schemeClr val="accent6"/>
              </a:buClr>
              <a:buSzPts val="1800"/>
              <a:buFont typeface="Poppins"/>
              <a:buChar char="●"/>
            </a:pPr>
            <a:r>
              <a:rPr lang="en" sz="1800">
                <a:solidFill>
                  <a:schemeClr val="dk1"/>
                </a:solidFill>
                <a:latin typeface="Poppins"/>
                <a:ea typeface="Poppins"/>
                <a:cs typeface="Poppins"/>
                <a:sym typeface="Poppins"/>
              </a:rPr>
              <a:t>Our approach tested on these datasets shows better recognition rates.</a:t>
            </a:r>
            <a:endParaRPr sz="1800">
              <a:solidFill>
                <a:schemeClr val="dk1"/>
              </a:solidFill>
              <a:latin typeface="Poppins"/>
              <a:ea typeface="Poppins"/>
              <a:cs typeface="Poppins"/>
              <a:sym typeface="Poppins"/>
            </a:endParaRPr>
          </a:p>
          <a:p>
            <a:pPr indent="-461420" lvl="0" marL="609584" rtl="0" algn="just">
              <a:lnSpc>
                <a:spcPct val="115000"/>
              </a:lnSpc>
              <a:spcBef>
                <a:spcPts val="0"/>
              </a:spcBef>
              <a:spcAft>
                <a:spcPts val="0"/>
              </a:spcAft>
              <a:buClr>
                <a:schemeClr val="accent6"/>
              </a:buClr>
              <a:buSzPts val="1800"/>
              <a:buFont typeface="Poppins"/>
              <a:buChar char="●"/>
            </a:pPr>
            <a:r>
              <a:rPr lang="en" sz="1800">
                <a:solidFill>
                  <a:schemeClr val="dk1"/>
                </a:solidFill>
                <a:latin typeface="Poppins"/>
                <a:ea typeface="Poppins"/>
                <a:cs typeface="Poppins"/>
                <a:sym typeface="Poppins"/>
              </a:rPr>
              <a:t>So FaceNet model trained on masked and non-masked images gives better accuracy for simple masked face recognition.</a:t>
            </a:r>
            <a:endParaRPr sz="1800">
              <a:solidFill>
                <a:schemeClr val="dk1"/>
              </a:solidFill>
              <a:latin typeface="Poppins"/>
              <a:ea typeface="Poppins"/>
              <a:cs typeface="Poppins"/>
              <a:sym typeface="Poppi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5"/>
          <p:cNvSpPr txBox="1"/>
          <p:nvPr/>
        </p:nvSpPr>
        <p:spPr>
          <a:xfrm>
            <a:off x="249275" y="245050"/>
            <a:ext cx="7704000" cy="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rgbClr val="263238"/>
                </a:solidFill>
                <a:latin typeface="Poppins Black"/>
                <a:ea typeface="Poppins Black"/>
                <a:cs typeface="Poppins Black"/>
                <a:sym typeface="Poppins Black"/>
              </a:rPr>
              <a:t>CONCLUSION</a:t>
            </a:r>
            <a:endParaRPr sz="2900">
              <a:solidFill>
                <a:srgbClr val="263238"/>
              </a:solidFill>
              <a:latin typeface="Poppins Black"/>
              <a:ea typeface="Poppins Black"/>
              <a:cs typeface="Poppins Black"/>
              <a:sym typeface="Poppins Black"/>
            </a:endParaRPr>
          </a:p>
        </p:txBody>
      </p:sp>
      <p:sp>
        <p:nvSpPr>
          <p:cNvPr id="447" name="Google Shape;447;p45"/>
          <p:cNvSpPr/>
          <p:nvPr/>
        </p:nvSpPr>
        <p:spPr>
          <a:xfrm rot="3819689">
            <a:off x="-2386150" y="2878694"/>
            <a:ext cx="4196759" cy="3645205"/>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45"/>
          <p:cNvSpPr/>
          <p:nvPr/>
        </p:nvSpPr>
        <p:spPr>
          <a:xfrm rot="-7316608">
            <a:off x="7327654" y="-1662330"/>
            <a:ext cx="4196237" cy="3645404"/>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45"/>
          <p:cNvSpPr/>
          <p:nvPr/>
        </p:nvSpPr>
        <p:spPr>
          <a:xfrm>
            <a:off x="377325" y="799450"/>
            <a:ext cx="2317500" cy="58200"/>
          </a:xfrm>
          <a:prstGeom prst="flowChartDelay">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0" name="Google Shape;450;p45"/>
          <p:cNvPicPr preferRelativeResize="0"/>
          <p:nvPr/>
        </p:nvPicPr>
        <p:blipFill>
          <a:blip r:embed="rId3">
            <a:alphaModFix/>
          </a:blip>
          <a:stretch>
            <a:fillRect/>
          </a:stretch>
        </p:blipFill>
        <p:spPr>
          <a:xfrm>
            <a:off x="-1304775" y="2398575"/>
            <a:ext cx="3803501" cy="2535674"/>
          </a:xfrm>
          <a:prstGeom prst="rect">
            <a:avLst/>
          </a:prstGeom>
          <a:noFill/>
          <a:ln>
            <a:noFill/>
          </a:ln>
        </p:spPr>
      </p:pic>
      <p:sp>
        <p:nvSpPr>
          <p:cNvPr id="451" name="Google Shape;451;p45"/>
          <p:cNvSpPr txBox="1"/>
          <p:nvPr/>
        </p:nvSpPr>
        <p:spPr>
          <a:xfrm>
            <a:off x="8656500" y="4609750"/>
            <a:ext cx="533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63238"/>
                </a:solidFill>
                <a:latin typeface="Poppins"/>
                <a:ea typeface="Poppins"/>
                <a:cs typeface="Poppins"/>
                <a:sym typeface="Poppins"/>
              </a:rPr>
              <a:t>33</a:t>
            </a:r>
            <a:endParaRPr b="1" sz="1800">
              <a:solidFill>
                <a:srgbClr val="263238"/>
              </a:solidFill>
              <a:latin typeface="Poppins"/>
              <a:ea typeface="Poppins"/>
              <a:cs typeface="Poppins"/>
              <a:sym typeface="Poppins"/>
            </a:endParaRPr>
          </a:p>
        </p:txBody>
      </p:sp>
      <p:sp>
        <p:nvSpPr>
          <p:cNvPr id="452" name="Google Shape;452;p45"/>
          <p:cNvSpPr txBox="1"/>
          <p:nvPr/>
        </p:nvSpPr>
        <p:spPr>
          <a:xfrm>
            <a:off x="1792725" y="967650"/>
            <a:ext cx="6727800" cy="3966600"/>
          </a:xfrm>
          <a:prstGeom prst="rect">
            <a:avLst/>
          </a:prstGeom>
          <a:noFill/>
          <a:ln>
            <a:noFill/>
          </a:ln>
        </p:spPr>
        <p:txBody>
          <a:bodyPr anchorCtr="0" anchor="t" bIns="91425" lIns="91425" spcFirstLastPara="1" rIns="91425" wrap="square" tIns="91425">
            <a:spAutoFit/>
          </a:bodyPr>
          <a:lstStyle/>
          <a:p>
            <a:pPr indent="-461420" lvl="0" marL="609584" rtl="0" algn="just">
              <a:lnSpc>
                <a:spcPct val="115000"/>
              </a:lnSpc>
              <a:spcBef>
                <a:spcPts val="800"/>
              </a:spcBef>
              <a:spcAft>
                <a:spcPts val="0"/>
              </a:spcAft>
              <a:buClr>
                <a:schemeClr val="accent6"/>
              </a:buClr>
              <a:buSzPts val="1800"/>
              <a:buFont typeface="Poppins"/>
              <a:buChar char="●"/>
            </a:pPr>
            <a:r>
              <a:rPr lang="en" sz="1800">
                <a:solidFill>
                  <a:schemeClr val="dk1"/>
                </a:solidFill>
                <a:latin typeface="Poppins"/>
                <a:ea typeface="Poppins"/>
                <a:cs typeface="Poppins"/>
                <a:sym typeface="Poppins"/>
              </a:rPr>
              <a:t>Although we concentrated on masks induced by a hat, sunglasses, beard, long hairs, mustache, and medical mask, our methodology can still be extended to more complex and many other sources of occlusion.</a:t>
            </a:r>
            <a:endParaRPr sz="1800">
              <a:solidFill>
                <a:schemeClr val="dk1"/>
              </a:solidFill>
              <a:latin typeface="Poppins"/>
              <a:ea typeface="Poppins"/>
              <a:cs typeface="Poppins"/>
              <a:sym typeface="Poppins"/>
            </a:endParaRPr>
          </a:p>
          <a:p>
            <a:pPr indent="-461420" lvl="0" marL="609584" rtl="0" algn="just">
              <a:lnSpc>
                <a:spcPct val="115000"/>
              </a:lnSpc>
              <a:spcBef>
                <a:spcPts val="0"/>
              </a:spcBef>
              <a:spcAft>
                <a:spcPts val="0"/>
              </a:spcAft>
              <a:buClr>
                <a:schemeClr val="accent6"/>
              </a:buClr>
              <a:buSzPts val="1800"/>
              <a:buFont typeface="Poppins"/>
              <a:buChar char="●"/>
            </a:pPr>
            <a:r>
              <a:rPr lang="en" sz="1800">
                <a:solidFill>
                  <a:schemeClr val="dk1"/>
                </a:solidFill>
                <a:latin typeface="Poppins"/>
                <a:ea typeface="Poppins"/>
                <a:cs typeface="Poppins"/>
                <a:sym typeface="Poppins"/>
              </a:rPr>
              <a:t>Obviously, this method may not be appeasement for all types of masks.</a:t>
            </a:r>
            <a:endParaRPr sz="1800">
              <a:solidFill>
                <a:schemeClr val="dk1"/>
              </a:solidFill>
              <a:latin typeface="Poppins"/>
              <a:ea typeface="Poppins"/>
              <a:cs typeface="Poppins"/>
              <a:sym typeface="Poppins"/>
            </a:endParaRPr>
          </a:p>
          <a:p>
            <a:pPr indent="-461420" lvl="0" marL="609584" rtl="0" algn="just">
              <a:lnSpc>
                <a:spcPct val="115000"/>
              </a:lnSpc>
              <a:spcBef>
                <a:spcPts val="0"/>
              </a:spcBef>
              <a:spcAft>
                <a:spcPts val="0"/>
              </a:spcAft>
              <a:buClr>
                <a:schemeClr val="accent6"/>
              </a:buClr>
              <a:buSzPts val="1800"/>
              <a:buFont typeface="Poppins"/>
              <a:buChar char="●"/>
            </a:pPr>
            <a:r>
              <a:rPr lang="en" sz="1800">
                <a:solidFill>
                  <a:schemeClr val="dk1"/>
                </a:solidFill>
                <a:latin typeface="Poppins"/>
                <a:ea typeface="Poppins"/>
                <a:cs typeface="Poppins"/>
                <a:sym typeface="Poppins"/>
              </a:rPr>
              <a:t>Further, the more accurate and sophisticated approach may than be needed.</a:t>
            </a:r>
            <a:endParaRPr sz="1800">
              <a:solidFill>
                <a:schemeClr val="dk1"/>
              </a:solidFill>
              <a:latin typeface="Poppins"/>
              <a:ea typeface="Poppins"/>
              <a:cs typeface="Poppins"/>
              <a:sym typeface="Poppins"/>
            </a:endParaRPr>
          </a:p>
          <a:p>
            <a:pPr indent="-461420" lvl="0" marL="609584" rtl="0" algn="just">
              <a:lnSpc>
                <a:spcPct val="115000"/>
              </a:lnSpc>
              <a:spcBef>
                <a:spcPts val="0"/>
              </a:spcBef>
              <a:spcAft>
                <a:spcPts val="0"/>
              </a:spcAft>
              <a:buClr>
                <a:schemeClr val="accent6"/>
              </a:buClr>
              <a:buSzPts val="1800"/>
              <a:buFont typeface="Poppins"/>
              <a:buChar char="●"/>
            </a:pPr>
            <a:r>
              <a:rPr lang="en" sz="1800">
                <a:solidFill>
                  <a:schemeClr val="dk1"/>
                </a:solidFill>
                <a:latin typeface="Poppins"/>
                <a:ea typeface="Poppins"/>
                <a:cs typeface="Poppins"/>
                <a:sym typeface="Poppins"/>
              </a:rPr>
              <a:t>In later work, it is our importance to enhance and enlarge our work to address different extreme masks condition of face recognition.</a:t>
            </a:r>
            <a:endParaRPr sz="1800">
              <a:solidFill>
                <a:schemeClr val="dk1"/>
              </a:solidFill>
              <a:latin typeface="Poppins"/>
              <a:ea typeface="Poppins"/>
              <a:cs typeface="Poppins"/>
              <a:sym typeface="Poppi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6"/>
          <p:cNvSpPr txBox="1"/>
          <p:nvPr/>
        </p:nvSpPr>
        <p:spPr>
          <a:xfrm>
            <a:off x="249275" y="245050"/>
            <a:ext cx="7704000" cy="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rgbClr val="263238"/>
                </a:solidFill>
                <a:latin typeface="Poppins Black"/>
                <a:ea typeface="Poppins Black"/>
                <a:cs typeface="Poppins Black"/>
                <a:sym typeface="Poppins Black"/>
              </a:rPr>
              <a:t>REFERENCES</a:t>
            </a:r>
            <a:endParaRPr sz="2900">
              <a:solidFill>
                <a:srgbClr val="263238"/>
              </a:solidFill>
              <a:latin typeface="Poppins Black"/>
              <a:ea typeface="Poppins Black"/>
              <a:cs typeface="Poppins Black"/>
              <a:sym typeface="Poppins Black"/>
            </a:endParaRPr>
          </a:p>
        </p:txBody>
      </p:sp>
      <p:sp>
        <p:nvSpPr>
          <p:cNvPr id="458" name="Google Shape;458;p46"/>
          <p:cNvSpPr/>
          <p:nvPr/>
        </p:nvSpPr>
        <p:spPr>
          <a:xfrm rot="3819689">
            <a:off x="-2386150" y="2878694"/>
            <a:ext cx="4196759" cy="3645205"/>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46"/>
          <p:cNvSpPr/>
          <p:nvPr/>
        </p:nvSpPr>
        <p:spPr>
          <a:xfrm rot="-7316608">
            <a:off x="7327654" y="-1662330"/>
            <a:ext cx="4196237" cy="3645404"/>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46"/>
          <p:cNvSpPr/>
          <p:nvPr/>
        </p:nvSpPr>
        <p:spPr>
          <a:xfrm>
            <a:off x="377325" y="799450"/>
            <a:ext cx="2317500" cy="58200"/>
          </a:xfrm>
          <a:prstGeom prst="flowChartDelay">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1" name="Google Shape;461;p46"/>
          <p:cNvPicPr preferRelativeResize="0"/>
          <p:nvPr/>
        </p:nvPicPr>
        <p:blipFill>
          <a:blip r:embed="rId3">
            <a:alphaModFix/>
          </a:blip>
          <a:stretch>
            <a:fillRect/>
          </a:stretch>
        </p:blipFill>
        <p:spPr>
          <a:xfrm>
            <a:off x="-1304775" y="2398575"/>
            <a:ext cx="3803501" cy="2535674"/>
          </a:xfrm>
          <a:prstGeom prst="rect">
            <a:avLst/>
          </a:prstGeom>
          <a:noFill/>
          <a:ln>
            <a:noFill/>
          </a:ln>
        </p:spPr>
      </p:pic>
      <p:sp>
        <p:nvSpPr>
          <p:cNvPr id="462" name="Google Shape;462;p46"/>
          <p:cNvSpPr txBox="1"/>
          <p:nvPr/>
        </p:nvSpPr>
        <p:spPr>
          <a:xfrm>
            <a:off x="8656500" y="4609750"/>
            <a:ext cx="533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63238"/>
                </a:solidFill>
                <a:latin typeface="Poppins"/>
                <a:ea typeface="Poppins"/>
                <a:cs typeface="Poppins"/>
                <a:sym typeface="Poppins"/>
              </a:rPr>
              <a:t>34</a:t>
            </a:r>
            <a:endParaRPr b="1" sz="1800">
              <a:solidFill>
                <a:srgbClr val="263238"/>
              </a:solidFill>
              <a:latin typeface="Poppins"/>
              <a:ea typeface="Poppins"/>
              <a:cs typeface="Poppins"/>
              <a:sym typeface="Poppins"/>
            </a:endParaRPr>
          </a:p>
          <a:p>
            <a:pPr indent="0" lvl="0" marL="0" rtl="0" algn="l">
              <a:spcBef>
                <a:spcPts val="0"/>
              </a:spcBef>
              <a:spcAft>
                <a:spcPts val="0"/>
              </a:spcAft>
              <a:buNone/>
            </a:pPr>
            <a:r>
              <a:t/>
            </a:r>
            <a:endParaRPr b="1" sz="1800">
              <a:solidFill>
                <a:srgbClr val="263238"/>
              </a:solidFill>
              <a:latin typeface="Poppins"/>
              <a:ea typeface="Poppins"/>
              <a:cs typeface="Poppins"/>
              <a:sym typeface="Poppins"/>
            </a:endParaRPr>
          </a:p>
        </p:txBody>
      </p:sp>
      <p:sp>
        <p:nvSpPr>
          <p:cNvPr id="463" name="Google Shape;463;p46"/>
          <p:cNvSpPr txBox="1"/>
          <p:nvPr/>
        </p:nvSpPr>
        <p:spPr>
          <a:xfrm>
            <a:off x="1792725" y="967650"/>
            <a:ext cx="6727800" cy="4557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333"/>
              </a:spcBef>
              <a:spcAft>
                <a:spcPts val="0"/>
              </a:spcAft>
              <a:buNone/>
            </a:pPr>
            <a:r>
              <a:rPr lang="en" sz="1600">
                <a:solidFill>
                  <a:schemeClr val="dk1"/>
                </a:solidFill>
                <a:latin typeface="Poppins"/>
                <a:ea typeface="Poppins"/>
                <a:cs typeface="Poppins"/>
                <a:sym typeface="Poppins"/>
              </a:rPr>
              <a:t>[1] When and How to Use Masks. Available online: https://www.who.int/emergencies/diseases/novel-coronavirus-2019/advicefor-public/when-and-how-to-use-masks (accessed on 3 August 2021).</a:t>
            </a:r>
            <a:endParaRPr sz="1600">
              <a:solidFill>
                <a:schemeClr val="dk1"/>
              </a:solidFill>
              <a:latin typeface="Poppins"/>
              <a:ea typeface="Poppins"/>
              <a:cs typeface="Poppins"/>
              <a:sym typeface="Poppins"/>
            </a:endParaRPr>
          </a:p>
          <a:p>
            <a:pPr indent="0" lvl="0" marL="0" rtl="0" algn="just">
              <a:lnSpc>
                <a:spcPct val="115000"/>
              </a:lnSpc>
              <a:spcBef>
                <a:spcPts val="1333"/>
              </a:spcBef>
              <a:spcAft>
                <a:spcPts val="0"/>
              </a:spcAft>
              <a:buNone/>
            </a:pPr>
            <a:r>
              <a:rPr lang="en" sz="1600">
                <a:solidFill>
                  <a:schemeClr val="dk1"/>
                </a:solidFill>
                <a:latin typeface="Poppins"/>
                <a:ea typeface="Poppins"/>
                <a:cs typeface="Poppins"/>
                <a:sym typeface="Poppins"/>
              </a:rPr>
              <a:t>[2] Coronavirus Disease (COVID-19). Available online: https://www.cdc.gov/coronavirus/2019-ncov/prevent-getting-sick/index.html (accessed on 15 September 2021).</a:t>
            </a:r>
            <a:endParaRPr sz="1600">
              <a:solidFill>
                <a:schemeClr val="dk1"/>
              </a:solidFill>
              <a:latin typeface="Poppins"/>
              <a:ea typeface="Poppins"/>
              <a:cs typeface="Poppins"/>
              <a:sym typeface="Poppins"/>
            </a:endParaRPr>
          </a:p>
          <a:p>
            <a:pPr indent="0" lvl="0" marL="0" rtl="0" algn="just">
              <a:lnSpc>
                <a:spcPct val="115000"/>
              </a:lnSpc>
              <a:spcBef>
                <a:spcPts val="1333"/>
              </a:spcBef>
              <a:spcAft>
                <a:spcPts val="0"/>
              </a:spcAft>
              <a:buNone/>
            </a:pPr>
            <a:r>
              <a:rPr lang="en" sz="1600">
                <a:solidFill>
                  <a:schemeClr val="dk1"/>
                </a:solidFill>
                <a:latin typeface="Poppins"/>
                <a:ea typeface="Poppins"/>
                <a:cs typeface="Poppins"/>
                <a:sym typeface="Poppins"/>
              </a:rPr>
              <a:t>[3] Ngan, M.L.; Grother, P.J.; Hanaoka, K.K. Ongoing Face Recognition Vendor Test (FRVT) Part 6A: Face Recognition Accuracy with Masks Using Pre-COVID-19 Algorithms; NIST Interagency/Internal Report (NISTIR); National Institute of Standards and Technology:Gaithersburg, MD, USA, 2020. [CrossRef]</a:t>
            </a:r>
            <a:endParaRPr sz="1600">
              <a:solidFill>
                <a:schemeClr val="dk1"/>
              </a:solidFill>
              <a:latin typeface="Poppins"/>
              <a:ea typeface="Poppins"/>
              <a:cs typeface="Poppins"/>
              <a:sym typeface="Poppins"/>
            </a:endParaRPr>
          </a:p>
          <a:p>
            <a:pPr indent="0" lvl="0" marL="0" rtl="0" algn="just">
              <a:lnSpc>
                <a:spcPct val="115000"/>
              </a:lnSpc>
              <a:spcBef>
                <a:spcPts val="800"/>
              </a:spcBef>
              <a:spcAft>
                <a:spcPts val="0"/>
              </a:spcAft>
              <a:buNone/>
            </a:pPr>
            <a:r>
              <a:t/>
            </a:r>
            <a:endParaRPr sz="1600">
              <a:solidFill>
                <a:schemeClr val="dk1"/>
              </a:solidFill>
              <a:latin typeface="Poppins"/>
              <a:ea typeface="Poppins"/>
              <a:cs typeface="Poppins"/>
              <a:sym typeface="Poppi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7"/>
          <p:cNvSpPr txBox="1"/>
          <p:nvPr/>
        </p:nvSpPr>
        <p:spPr>
          <a:xfrm>
            <a:off x="249275" y="245050"/>
            <a:ext cx="7704000" cy="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rgbClr val="263238"/>
                </a:solidFill>
                <a:latin typeface="Poppins Black"/>
                <a:ea typeface="Poppins Black"/>
                <a:cs typeface="Poppins Black"/>
                <a:sym typeface="Poppins Black"/>
              </a:rPr>
              <a:t>REFERENCES</a:t>
            </a:r>
            <a:endParaRPr sz="2900">
              <a:solidFill>
                <a:srgbClr val="263238"/>
              </a:solidFill>
              <a:latin typeface="Poppins Black"/>
              <a:ea typeface="Poppins Black"/>
              <a:cs typeface="Poppins Black"/>
              <a:sym typeface="Poppins Black"/>
            </a:endParaRPr>
          </a:p>
        </p:txBody>
      </p:sp>
      <p:sp>
        <p:nvSpPr>
          <p:cNvPr id="469" name="Google Shape;469;p47"/>
          <p:cNvSpPr/>
          <p:nvPr/>
        </p:nvSpPr>
        <p:spPr>
          <a:xfrm rot="3819689">
            <a:off x="-2386150" y="2878694"/>
            <a:ext cx="4196759" cy="3645205"/>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47"/>
          <p:cNvSpPr/>
          <p:nvPr/>
        </p:nvSpPr>
        <p:spPr>
          <a:xfrm rot="-7316608">
            <a:off x="7327654" y="-1662330"/>
            <a:ext cx="4196237" cy="3645404"/>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47"/>
          <p:cNvSpPr/>
          <p:nvPr/>
        </p:nvSpPr>
        <p:spPr>
          <a:xfrm>
            <a:off x="377325" y="799450"/>
            <a:ext cx="2317500" cy="58200"/>
          </a:xfrm>
          <a:prstGeom prst="flowChartDelay">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2" name="Google Shape;472;p47"/>
          <p:cNvPicPr preferRelativeResize="0"/>
          <p:nvPr/>
        </p:nvPicPr>
        <p:blipFill>
          <a:blip r:embed="rId3">
            <a:alphaModFix/>
          </a:blip>
          <a:stretch>
            <a:fillRect/>
          </a:stretch>
        </p:blipFill>
        <p:spPr>
          <a:xfrm>
            <a:off x="-1304775" y="2398575"/>
            <a:ext cx="3803501" cy="2535674"/>
          </a:xfrm>
          <a:prstGeom prst="rect">
            <a:avLst/>
          </a:prstGeom>
          <a:noFill/>
          <a:ln>
            <a:noFill/>
          </a:ln>
        </p:spPr>
      </p:pic>
      <p:sp>
        <p:nvSpPr>
          <p:cNvPr id="473" name="Google Shape;473;p47"/>
          <p:cNvSpPr txBox="1"/>
          <p:nvPr/>
        </p:nvSpPr>
        <p:spPr>
          <a:xfrm>
            <a:off x="8656500" y="4609750"/>
            <a:ext cx="533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63238"/>
                </a:solidFill>
                <a:latin typeface="Poppins"/>
                <a:ea typeface="Poppins"/>
                <a:cs typeface="Poppins"/>
                <a:sym typeface="Poppins"/>
              </a:rPr>
              <a:t>35</a:t>
            </a:r>
            <a:endParaRPr b="1" sz="1800">
              <a:solidFill>
                <a:srgbClr val="263238"/>
              </a:solidFill>
              <a:latin typeface="Poppins"/>
              <a:ea typeface="Poppins"/>
              <a:cs typeface="Poppins"/>
              <a:sym typeface="Poppins"/>
            </a:endParaRPr>
          </a:p>
          <a:p>
            <a:pPr indent="0" lvl="0" marL="0" rtl="0" algn="l">
              <a:spcBef>
                <a:spcPts val="0"/>
              </a:spcBef>
              <a:spcAft>
                <a:spcPts val="0"/>
              </a:spcAft>
              <a:buNone/>
            </a:pPr>
            <a:r>
              <a:t/>
            </a:r>
            <a:endParaRPr b="1" sz="1800">
              <a:solidFill>
                <a:srgbClr val="263238"/>
              </a:solidFill>
              <a:latin typeface="Poppins"/>
              <a:ea typeface="Poppins"/>
              <a:cs typeface="Poppins"/>
              <a:sym typeface="Poppins"/>
            </a:endParaRPr>
          </a:p>
        </p:txBody>
      </p:sp>
      <p:sp>
        <p:nvSpPr>
          <p:cNvPr id="474" name="Google Shape;474;p47"/>
          <p:cNvSpPr txBox="1"/>
          <p:nvPr/>
        </p:nvSpPr>
        <p:spPr>
          <a:xfrm>
            <a:off x="1792725" y="967650"/>
            <a:ext cx="6727800" cy="3888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333"/>
              </a:spcBef>
              <a:spcAft>
                <a:spcPts val="0"/>
              </a:spcAft>
              <a:buNone/>
            </a:pPr>
            <a:r>
              <a:rPr lang="en" sz="1600">
                <a:solidFill>
                  <a:schemeClr val="dk1"/>
                </a:solidFill>
                <a:latin typeface="Poppins"/>
                <a:ea typeface="Poppins"/>
                <a:cs typeface="Poppins"/>
                <a:sym typeface="Poppins"/>
              </a:rPr>
              <a:t>[4] Militante, S.V.; Dionisio, N.V. Real-time facemask recognition with alarm system using deep learning. In Proceedings of the 2020 11th IEEE Control and System Graduate Research Colloquium (ICSGRC), Shah Alam, Malaysia, 8 August 2020.</a:t>
            </a:r>
            <a:endParaRPr sz="1600">
              <a:solidFill>
                <a:schemeClr val="dk1"/>
              </a:solidFill>
              <a:latin typeface="Poppins"/>
              <a:ea typeface="Poppins"/>
              <a:cs typeface="Poppins"/>
              <a:sym typeface="Poppins"/>
            </a:endParaRPr>
          </a:p>
          <a:p>
            <a:pPr indent="0" lvl="0" marL="0" rtl="0" algn="just">
              <a:lnSpc>
                <a:spcPct val="115000"/>
              </a:lnSpc>
              <a:spcBef>
                <a:spcPts val="1333"/>
              </a:spcBef>
              <a:spcAft>
                <a:spcPts val="0"/>
              </a:spcAft>
              <a:buNone/>
            </a:pPr>
            <a:r>
              <a:rPr lang="en" sz="1600">
                <a:solidFill>
                  <a:schemeClr val="dk1"/>
                </a:solidFill>
                <a:latin typeface="Poppins"/>
                <a:ea typeface="Poppins"/>
                <a:cs typeface="Poppins"/>
                <a:sym typeface="Poppins"/>
              </a:rPr>
              <a:t>[5] Draughon, G.T.; Sun, P.; Lynch, J.P. Implementation of a computer vision frame-work for tracking and visualizing face mask usage in urban environments. In Proceedings of the 2020 IEEE International Smart Cities Conference (ISC2), Piscataway, NJ, USA, 28 September–1 October 2020.</a:t>
            </a:r>
            <a:endParaRPr sz="1600">
              <a:solidFill>
                <a:schemeClr val="dk1"/>
              </a:solidFill>
              <a:latin typeface="Poppins"/>
              <a:ea typeface="Poppins"/>
              <a:cs typeface="Poppins"/>
              <a:sym typeface="Poppins"/>
            </a:endParaRPr>
          </a:p>
          <a:p>
            <a:pPr indent="0" lvl="0" marL="0" rtl="0" algn="just">
              <a:lnSpc>
                <a:spcPct val="115000"/>
              </a:lnSpc>
              <a:spcBef>
                <a:spcPts val="1333"/>
              </a:spcBef>
              <a:spcAft>
                <a:spcPts val="0"/>
              </a:spcAft>
              <a:buNone/>
            </a:pPr>
            <a:r>
              <a:rPr lang="en" sz="1600">
                <a:solidFill>
                  <a:schemeClr val="dk1"/>
                </a:solidFill>
                <a:latin typeface="Poppins"/>
                <a:ea typeface="Poppins"/>
                <a:cs typeface="Poppins"/>
                <a:sym typeface="Poppins"/>
              </a:rPr>
              <a:t>[6] Roomi, Mansoor, Beham, M.Parisa, “A Review Of Face Recognition Methods,” in International Journal of Pattern Recognition and Artificial Intelligence, 2013, 27(04), p.1356005.</a:t>
            </a:r>
            <a:endParaRPr sz="1600">
              <a:solidFill>
                <a:schemeClr val="dk1"/>
              </a:solidFill>
              <a:latin typeface="Poppins"/>
              <a:ea typeface="Poppins"/>
              <a:cs typeface="Poppins"/>
              <a:sym typeface="Poppi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8" name="Shape 478"/>
        <p:cNvGrpSpPr/>
        <p:nvPr/>
      </p:nvGrpSpPr>
      <p:grpSpPr>
        <a:xfrm>
          <a:off x="0" y="0"/>
          <a:ext cx="0" cy="0"/>
          <a:chOff x="0" y="0"/>
          <a:chExt cx="0" cy="0"/>
        </a:xfrm>
      </p:grpSpPr>
      <p:sp>
        <p:nvSpPr>
          <p:cNvPr id="479" name="Google Shape;479;p48"/>
          <p:cNvSpPr txBox="1"/>
          <p:nvPr>
            <p:ph type="ctrTitle"/>
          </p:nvPr>
        </p:nvSpPr>
        <p:spPr>
          <a:xfrm>
            <a:off x="773250" y="545325"/>
            <a:ext cx="7597500" cy="1716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Poppins Black"/>
                <a:ea typeface="Poppins Black"/>
                <a:cs typeface="Poppins Black"/>
                <a:sym typeface="Poppins Black"/>
              </a:rPr>
              <a:t>THANK YOU !</a:t>
            </a:r>
            <a:endParaRPr>
              <a:solidFill>
                <a:schemeClr val="dk1"/>
              </a:solidFill>
              <a:latin typeface="Poppins Black"/>
              <a:ea typeface="Poppins Black"/>
              <a:cs typeface="Poppins Black"/>
              <a:sym typeface="Poppins Black"/>
            </a:endParaRPr>
          </a:p>
        </p:txBody>
      </p:sp>
      <p:sp>
        <p:nvSpPr>
          <p:cNvPr id="480" name="Google Shape;480;p48"/>
          <p:cNvSpPr txBox="1"/>
          <p:nvPr>
            <p:ph idx="1" type="subTitle"/>
          </p:nvPr>
        </p:nvSpPr>
        <p:spPr>
          <a:xfrm>
            <a:off x="311700" y="2834125"/>
            <a:ext cx="8520600" cy="1887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358"/>
              <a:buFont typeface="Arial"/>
              <a:buNone/>
            </a:pPr>
            <a:r>
              <a:t/>
            </a:r>
            <a:endParaRPr sz="1700">
              <a:solidFill>
                <a:schemeClr val="dk1"/>
              </a:solidFill>
              <a:latin typeface="Verdana"/>
              <a:ea typeface="Verdana"/>
              <a:cs typeface="Verdana"/>
              <a:sym typeface="Verdana"/>
            </a:endParaRPr>
          </a:p>
          <a:p>
            <a:pPr indent="0" lvl="0" marL="0" rtl="0" algn="ctr">
              <a:lnSpc>
                <a:spcPct val="80000"/>
              </a:lnSpc>
              <a:spcBef>
                <a:spcPts val="0"/>
              </a:spcBef>
              <a:spcAft>
                <a:spcPts val="0"/>
              </a:spcAft>
              <a:buSzPts val="358"/>
              <a:buNone/>
            </a:pPr>
            <a:r>
              <a:t/>
            </a:r>
            <a:endParaRPr sz="1700">
              <a:solidFill>
                <a:schemeClr val="dk1"/>
              </a:solidFill>
              <a:latin typeface="Verdana"/>
              <a:ea typeface="Verdana"/>
              <a:cs typeface="Verdana"/>
              <a:sym typeface="Verdana"/>
            </a:endParaRPr>
          </a:p>
        </p:txBody>
      </p:sp>
      <p:sp>
        <p:nvSpPr>
          <p:cNvPr id="481" name="Google Shape;481;p48"/>
          <p:cNvSpPr txBox="1"/>
          <p:nvPr/>
        </p:nvSpPr>
        <p:spPr>
          <a:xfrm>
            <a:off x="3847350" y="331350"/>
            <a:ext cx="1449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Font typeface="Arial"/>
              <a:buNone/>
            </a:pPr>
            <a:r>
              <a:t/>
            </a:r>
            <a:endParaRPr b="1">
              <a:solidFill>
                <a:schemeClr val="dk1"/>
              </a:solidFill>
              <a:latin typeface="Poppins"/>
              <a:ea typeface="Poppins"/>
              <a:cs typeface="Poppins"/>
              <a:sym typeface="Poppins"/>
            </a:endParaRPr>
          </a:p>
          <a:p>
            <a:pPr indent="0" lvl="0" marL="0" rtl="0" algn="l">
              <a:spcBef>
                <a:spcPts val="0"/>
              </a:spcBef>
              <a:spcAft>
                <a:spcPts val="0"/>
              </a:spcAft>
              <a:buNone/>
            </a:pPr>
            <a:r>
              <a:rPr b="1" lang="en">
                <a:latin typeface="Poppins"/>
                <a:ea typeface="Poppins"/>
                <a:cs typeface="Poppins"/>
                <a:sym typeface="Poppins"/>
              </a:rPr>
              <a:t>BATCH 07</a:t>
            </a:r>
            <a:endParaRPr b="1">
              <a:latin typeface="Poppins"/>
              <a:ea typeface="Poppins"/>
              <a:cs typeface="Poppins"/>
              <a:sym typeface="Poppins"/>
            </a:endParaRPr>
          </a:p>
        </p:txBody>
      </p:sp>
      <p:pic>
        <p:nvPicPr>
          <p:cNvPr id="482" name="Google Shape;482;p48"/>
          <p:cNvPicPr preferRelativeResize="0"/>
          <p:nvPr/>
        </p:nvPicPr>
        <p:blipFill>
          <a:blip r:embed="rId3">
            <a:alphaModFix/>
          </a:blip>
          <a:stretch>
            <a:fillRect/>
          </a:stretch>
        </p:blipFill>
        <p:spPr>
          <a:xfrm>
            <a:off x="1478625" y="2124927"/>
            <a:ext cx="6186749" cy="3093350"/>
          </a:xfrm>
          <a:prstGeom prst="rect">
            <a:avLst/>
          </a:prstGeom>
          <a:noFill/>
          <a:ln>
            <a:noFill/>
          </a:ln>
        </p:spPr>
      </p:pic>
      <p:sp>
        <p:nvSpPr>
          <p:cNvPr id="483" name="Google Shape;483;p48"/>
          <p:cNvSpPr/>
          <p:nvPr/>
        </p:nvSpPr>
        <p:spPr>
          <a:xfrm rot="-6717587">
            <a:off x="7281174" y="-1385453"/>
            <a:ext cx="4196560" cy="3645005"/>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48"/>
          <p:cNvSpPr/>
          <p:nvPr/>
        </p:nvSpPr>
        <p:spPr>
          <a:xfrm rot="4390916">
            <a:off x="-2732071" y="2621570"/>
            <a:ext cx="4196518" cy="3645110"/>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48"/>
          <p:cNvSpPr/>
          <p:nvPr/>
        </p:nvSpPr>
        <p:spPr>
          <a:xfrm flipH="1" rot="10800000">
            <a:off x="4123350" y="2179325"/>
            <a:ext cx="897300" cy="35700"/>
          </a:xfrm>
          <a:prstGeom prst="flowChartDelay">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8"/>
          <p:cNvSpPr txBox="1"/>
          <p:nvPr/>
        </p:nvSpPr>
        <p:spPr>
          <a:xfrm>
            <a:off x="8656500" y="4609750"/>
            <a:ext cx="487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63238"/>
                </a:solidFill>
                <a:latin typeface="Poppins"/>
                <a:ea typeface="Poppins"/>
                <a:cs typeface="Poppins"/>
                <a:sym typeface="Poppins"/>
              </a:rPr>
              <a:t>36</a:t>
            </a:r>
            <a:endParaRPr b="1" sz="1800">
              <a:solidFill>
                <a:srgbClr val="263238"/>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nvSpPr>
        <p:spPr>
          <a:xfrm>
            <a:off x="212500" y="204800"/>
            <a:ext cx="7704000" cy="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rgbClr val="263238"/>
                </a:solidFill>
                <a:latin typeface="Poppins Black"/>
                <a:ea typeface="Poppins Black"/>
                <a:cs typeface="Poppins Black"/>
                <a:sym typeface="Poppins Black"/>
              </a:rPr>
              <a:t>ABSTRACT . .</a:t>
            </a:r>
            <a:endParaRPr sz="2900">
              <a:solidFill>
                <a:srgbClr val="263238"/>
              </a:solidFill>
              <a:latin typeface="Poppins Black"/>
              <a:ea typeface="Poppins Black"/>
              <a:cs typeface="Poppins Black"/>
              <a:sym typeface="Poppins Black"/>
            </a:endParaRPr>
          </a:p>
        </p:txBody>
      </p:sp>
      <p:sp>
        <p:nvSpPr>
          <p:cNvPr id="89" name="Google Shape;89;p16"/>
          <p:cNvSpPr txBox="1"/>
          <p:nvPr/>
        </p:nvSpPr>
        <p:spPr>
          <a:xfrm>
            <a:off x="1800050" y="1129750"/>
            <a:ext cx="7002900" cy="3317400"/>
          </a:xfrm>
          <a:prstGeom prst="rect">
            <a:avLst/>
          </a:prstGeom>
          <a:noFill/>
          <a:ln>
            <a:noFill/>
          </a:ln>
        </p:spPr>
        <p:txBody>
          <a:bodyPr anchorCtr="0" anchor="t" bIns="91425" lIns="91425" spcFirstLastPara="1" rIns="91425" wrap="square" tIns="91425">
            <a:noAutofit/>
          </a:bodyPr>
          <a:lstStyle/>
          <a:p>
            <a:pPr indent="-461420" lvl="0" marL="609584" rtl="0" algn="just">
              <a:lnSpc>
                <a:spcPct val="115000"/>
              </a:lnSpc>
              <a:spcBef>
                <a:spcPts val="800"/>
              </a:spcBef>
              <a:spcAft>
                <a:spcPts val="0"/>
              </a:spcAft>
              <a:buClr>
                <a:schemeClr val="accent6"/>
              </a:buClr>
              <a:buSzPts val="1800"/>
              <a:buFont typeface="Poppins"/>
              <a:buChar char="●"/>
            </a:pPr>
            <a:r>
              <a:rPr lang="en" sz="1800">
                <a:solidFill>
                  <a:schemeClr val="dk1"/>
                </a:solidFill>
                <a:latin typeface="Poppins"/>
                <a:ea typeface="Poppins"/>
                <a:cs typeface="Poppins"/>
                <a:sym typeface="Poppins"/>
              </a:rPr>
              <a:t>Machine learning has made progress in MFR and has significantly facilitated the intelligent process of detecting and authenticating persons with occluded faces.</a:t>
            </a:r>
            <a:endParaRPr sz="1800">
              <a:solidFill>
                <a:schemeClr val="dk1"/>
              </a:solidFill>
              <a:latin typeface="Poppins"/>
              <a:ea typeface="Poppins"/>
              <a:cs typeface="Poppins"/>
              <a:sym typeface="Poppins"/>
            </a:endParaRPr>
          </a:p>
          <a:p>
            <a:pPr indent="-461420" lvl="0" marL="609584" rtl="0" algn="just">
              <a:lnSpc>
                <a:spcPct val="115000"/>
              </a:lnSpc>
              <a:spcBef>
                <a:spcPts val="800"/>
              </a:spcBef>
              <a:spcAft>
                <a:spcPts val="0"/>
              </a:spcAft>
              <a:buClr>
                <a:schemeClr val="accent6"/>
              </a:buClr>
              <a:buSzPts val="1800"/>
              <a:buFont typeface="Poppins"/>
              <a:buChar char="●"/>
            </a:pPr>
            <a:r>
              <a:rPr lang="en" sz="1800">
                <a:solidFill>
                  <a:schemeClr val="dk1"/>
                </a:solidFill>
                <a:latin typeface="Poppins"/>
                <a:ea typeface="Poppins"/>
                <a:cs typeface="Poppins"/>
                <a:sym typeface="Poppins"/>
              </a:rPr>
              <a:t>This survey organizes and reviews the recent works developed for MFR based on deep learning techniques, providing insights and thorough discussion on the development pipeline of MFR systems.</a:t>
            </a:r>
            <a:endParaRPr sz="1800">
              <a:solidFill>
                <a:schemeClr val="dk1"/>
              </a:solidFill>
              <a:latin typeface="Poppins"/>
              <a:ea typeface="Poppins"/>
              <a:cs typeface="Poppins"/>
              <a:sym typeface="Poppins"/>
            </a:endParaRPr>
          </a:p>
        </p:txBody>
      </p:sp>
      <p:sp>
        <p:nvSpPr>
          <p:cNvPr id="90" name="Google Shape;90;p16"/>
          <p:cNvSpPr/>
          <p:nvPr/>
        </p:nvSpPr>
        <p:spPr>
          <a:xfrm rot="3819689">
            <a:off x="-2386150" y="2878694"/>
            <a:ext cx="4196759" cy="3645205"/>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6"/>
          <p:cNvSpPr/>
          <p:nvPr/>
        </p:nvSpPr>
        <p:spPr>
          <a:xfrm rot="-7316608">
            <a:off x="7266304" y="-1519155"/>
            <a:ext cx="4196237" cy="3645404"/>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6"/>
          <p:cNvSpPr/>
          <p:nvPr/>
        </p:nvSpPr>
        <p:spPr>
          <a:xfrm flipH="1" rot="10800000">
            <a:off x="340050" y="797600"/>
            <a:ext cx="1937700" cy="19800"/>
          </a:xfrm>
          <a:prstGeom prst="flowChartDelay">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3" name="Google Shape;93;p16"/>
          <p:cNvPicPr preferRelativeResize="0"/>
          <p:nvPr/>
        </p:nvPicPr>
        <p:blipFill>
          <a:blip r:embed="rId3">
            <a:alphaModFix/>
          </a:blip>
          <a:stretch>
            <a:fillRect/>
          </a:stretch>
        </p:blipFill>
        <p:spPr>
          <a:xfrm>
            <a:off x="-1225575" y="2186250"/>
            <a:ext cx="3803501" cy="2535674"/>
          </a:xfrm>
          <a:prstGeom prst="rect">
            <a:avLst/>
          </a:prstGeom>
          <a:noFill/>
          <a:ln>
            <a:noFill/>
          </a:ln>
        </p:spPr>
      </p:pic>
      <p:sp>
        <p:nvSpPr>
          <p:cNvPr id="94" name="Google Shape;94;p16"/>
          <p:cNvSpPr txBox="1"/>
          <p:nvPr/>
        </p:nvSpPr>
        <p:spPr>
          <a:xfrm>
            <a:off x="8656500" y="4609750"/>
            <a:ext cx="393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63238"/>
                </a:solidFill>
                <a:latin typeface="Poppins"/>
                <a:ea typeface="Poppins"/>
                <a:cs typeface="Poppins"/>
                <a:sym typeface="Poppins"/>
              </a:rPr>
              <a:t>4</a:t>
            </a:r>
            <a:endParaRPr b="1" sz="1800">
              <a:solidFill>
                <a:srgbClr val="263238"/>
              </a:solidFill>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nvSpPr>
        <p:spPr>
          <a:xfrm>
            <a:off x="212500" y="204800"/>
            <a:ext cx="7704000" cy="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rgbClr val="263238"/>
                </a:solidFill>
                <a:latin typeface="Poppins Black"/>
                <a:ea typeface="Poppins Black"/>
                <a:cs typeface="Poppins Black"/>
                <a:sym typeface="Poppins Black"/>
              </a:rPr>
              <a:t>INTRODUCTION</a:t>
            </a:r>
            <a:endParaRPr sz="2900">
              <a:solidFill>
                <a:srgbClr val="263238"/>
              </a:solidFill>
              <a:latin typeface="Poppins Black"/>
              <a:ea typeface="Poppins Black"/>
              <a:cs typeface="Poppins Black"/>
              <a:sym typeface="Poppins Black"/>
            </a:endParaRPr>
          </a:p>
        </p:txBody>
      </p:sp>
      <p:sp>
        <p:nvSpPr>
          <p:cNvPr id="100" name="Google Shape;100;p17"/>
          <p:cNvSpPr txBox="1"/>
          <p:nvPr/>
        </p:nvSpPr>
        <p:spPr>
          <a:xfrm>
            <a:off x="1800050" y="985100"/>
            <a:ext cx="7002900" cy="3462000"/>
          </a:xfrm>
          <a:prstGeom prst="rect">
            <a:avLst/>
          </a:prstGeom>
          <a:noFill/>
          <a:ln>
            <a:noFill/>
          </a:ln>
        </p:spPr>
        <p:txBody>
          <a:bodyPr anchorCtr="0" anchor="t" bIns="91425" lIns="91425" spcFirstLastPara="1" rIns="91425" wrap="square" tIns="91425">
            <a:noAutofit/>
          </a:bodyPr>
          <a:lstStyle/>
          <a:p>
            <a:pPr indent="-474120" lvl="0" marL="609584" rtl="0" algn="just">
              <a:lnSpc>
                <a:spcPct val="115000"/>
              </a:lnSpc>
              <a:spcBef>
                <a:spcPts val="800"/>
              </a:spcBef>
              <a:spcAft>
                <a:spcPts val="0"/>
              </a:spcAft>
              <a:buClr>
                <a:schemeClr val="accent6"/>
              </a:buClr>
              <a:buSzPts val="2000"/>
              <a:buFont typeface="Poppins"/>
              <a:buChar char="●"/>
            </a:pPr>
            <a:r>
              <a:rPr lang="en" sz="1800">
                <a:solidFill>
                  <a:schemeClr val="dk1"/>
                </a:solidFill>
                <a:latin typeface="Poppins"/>
                <a:ea typeface="Poppins"/>
                <a:cs typeface="Poppins"/>
                <a:sym typeface="Poppins"/>
              </a:rPr>
              <a:t>Face recognition (FR) systems are conventionally presented with primary facial features such as eyes, nose, and mouth, i.e., non-occluded faces. </a:t>
            </a:r>
            <a:endParaRPr sz="1800">
              <a:solidFill>
                <a:schemeClr val="dk1"/>
              </a:solidFill>
              <a:latin typeface="Poppins"/>
              <a:ea typeface="Poppins"/>
              <a:cs typeface="Poppins"/>
              <a:sym typeface="Poppins"/>
            </a:endParaRPr>
          </a:p>
          <a:p>
            <a:pPr indent="-474120" lvl="0" marL="609584" rtl="0" algn="just">
              <a:lnSpc>
                <a:spcPct val="115000"/>
              </a:lnSpc>
              <a:spcBef>
                <a:spcPts val="800"/>
              </a:spcBef>
              <a:spcAft>
                <a:spcPts val="0"/>
              </a:spcAft>
              <a:buClr>
                <a:schemeClr val="accent6"/>
              </a:buClr>
              <a:buSzPts val="2000"/>
              <a:buFont typeface="Poppins"/>
              <a:buChar char="●"/>
            </a:pPr>
            <a:r>
              <a:rPr lang="en" sz="1800">
                <a:solidFill>
                  <a:schemeClr val="dk1"/>
                </a:solidFill>
                <a:latin typeface="Poppins"/>
                <a:ea typeface="Poppins"/>
                <a:cs typeface="Poppins"/>
                <a:sym typeface="Poppins"/>
              </a:rPr>
              <a:t>However, a wide range of situations and circumstances impose that people wear masks in which faces are partially hidden or occluded. </a:t>
            </a:r>
            <a:endParaRPr sz="1800">
              <a:solidFill>
                <a:schemeClr val="dk1"/>
              </a:solidFill>
              <a:latin typeface="Poppins"/>
              <a:ea typeface="Poppins"/>
              <a:cs typeface="Poppins"/>
              <a:sym typeface="Poppins"/>
            </a:endParaRPr>
          </a:p>
          <a:p>
            <a:pPr indent="-474120" lvl="0" marL="609584" rtl="0" algn="just">
              <a:lnSpc>
                <a:spcPct val="115000"/>
              </a:lnSpc>
              <a:spcBef>
                <a:spcPts val="800"/>
              </a:spcBef>
              <a:spcAft>
                <a:spcPts val="0"/>
              </a:spcAft>
              <a:buClr>
                <a:schemeClr val="accent6"/>
              </a:buClr>
              <a:buSzPts val="2000"/>
              <a:buFont typeface="Poppins"/>
              <a:buChar char="●"/>
            </a:pPr>
            <a:r>
              <a:rPr lang="en" sz="1800">
                <a:solidFill>
                  <a:schemeClr val="dk1"/>
                </a:solidFill>
                <a:latin typeface="Poppins"/>
                <a:ea typeface="Poppins"/>
                <a:cs typeface="Poppins"/>
                <a:sym typeface="Poppins"/>
              </a:rPr>
              <a:t>Such common situations include pandemics, laboratories, medical operations, or immoderate pollution. </a:t>
            </a:r>
            <a:endParaRPr sz="1800">
              <a:solidFill>
                <a:schemeClr val="dk1"/>
              </a:solidFill>
              <a:latin typeface="Poppins"/>
              <a:ea typeface="Poppins"/>
              <a:cs typeface="Poppins"/>
              <a:sym typeface="Poppins"/>
            </a:endParaRPr>
          </a:p>
        </p:txBody>
      </p:sp>
      <p:sp>
        <p:nvSpPr>
          <p:cNvPr id="101" name="Google Shape;101;p17"/>
          <p:cNvSpPr/>
          <p:nvPr/>
        </p:nvSpPr>
        <p:spPr>
          <a:xfrm rot="3819689">
            <a:off x="-2386150" y="2878694"/>
            <a:ext cx="4196759" cy="3645205"/>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7"/>
          <p:cNvSpPr/>
          <p:nvPr/>
        </p:nvSpPr>
        <p:spPr>
          <a:xfrm rot="-7316608">
            <a:off x="7266304" y="-1519155"/>
            <a:ext cx="4196237" cy="3645404"/>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7"/>
          <p:cNvSpPr/>
          <p:nvPr/>
        </p:nvSpPr>
        <p:spPr>
          <a:xfrm flipH="1" rot="10800000">
            <a:off x="340050" y="797600"/>
            <a:ext cx="1937700" cy="19800"/>
          </a:xfrm>
          <a:prstGeom prst="flowChartDelay">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4" name="Google Shape;104;p17"/>
          <p:cNvPicPr preferRelativeResize="0"/>
          <p:nvPr/>
        </p:nvPicPr>
        <p:blipFill>
          <a:blip r:embed="rId3">
            <a:alphaModFix/>
          </a:blip>
          <a:stretch>
            <a:fillRect/>
          </a:stretch>
        </p:blipFill>
        <p:spPr>
          <a:xfrm>
            <a:off x="-1225575" y="2186250"/>
            <a:ext cx="3803501" cy="2535674"/>
          </a:xfrm>
          <a:prstGeom prst="rect">
            <a:avLst/>
          </a:prstGeom>
          <a:noFill/>
          <a:ln>
            <a:noFill/>
          </a:ln>
        </p:spPr>
      </p:pic>
      <p:sp>
        <p:nvSpPr>
          <p:cNvPr id="105" name="Google Shape;105;p17"/>
          <p:cNvSpPr txBox="1"/>
          <p:nvPr/>
        </p:nvSpPr>
        <p:spPr>
          <a:xfrm>
            <a:off x="8656500" y="4609750"/>
            <a:ext cx="393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63238"/>
                </a:solidFill>
                <a:latin typeface="Poppins"/>
                <a:ea typeface="Poppins"/>
                <a:cs typeface="Poppins"/>
                <a:sym typeface="Poppins"/>
              </a:rPr>
              <a:t>5</a:t>
            </a:r>
            <a:endParaRPr b="1" sz="1800">
              <a:solidFill>
                <a:srgbClr val="263238"/>
              </a:solidFill>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nvSpPr>
        <p:spPr>
          <a:xfrm>
            <a:off x="212500" y="204800"/>
            <a:ext cx="7704000" cy="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rgbClr val="263238"/>
                </a:solidFill>
                <a:latin typeface="Poppins Black"/>
                <a:ea typeface="Poppins Black"/>
                <a:cs typeface="Poppins Black"/>
                <a:sym typeface="Poppins Black"/>
              </a:rPr>
              <a:t>INTRODUCTION . .</a:t>
            </a:r>
            <a:endParaRPr sz="2900">
              <a:solidFill>
                <a:srgbClr val="263238"/>
              </a:solidFill>
              <a:latin typeface="Poppins Black"/>
              <a:ea typeface="Poppins Black"/>
              <a:cs typeface="Poppins Black"/>
              <a:sym typeface="Poppins Black"/>
            </a:endParaRPr>
          </a:p>
        </p:txBody>
      </p:sp>
      <p:sp>
        <p:nvSpPr>
          <p:cNvPr id="111" name="Google Shape;111;p18"/>
          <p:cNvSpPr txBox="1"/>
          <p:nvPr/>
        </p:nvSpPr>
        <p:spPr>
          <a:xfrm>
            <a:off x="1800050" y="985100"/>
            <a:ext cx="7002900" cy="3462000"/>
          </a:xfrm>
          <a:prstGeom prst="rect">
            <a:avLst/>
          </a:prstGeom>
          <a:noFill/>
          <a:ln>
            <a:noFill/>
          </a:ln>
        </p:spPr>
        <p:txBody>
          <a:bodyPr anchorCtr="0" anchor="t" bIns="91425" lIns="91425" spcFirstLastPara="1" rIns="91425" wrap="square" tIns="91425">
            <a:noAutofit/>
          </a:bodyPr>
          <a:lstStyle/>
          <a:p>
            <a:pPr indent="-461420" lvl="0" marL="609584" rtl="0" algn="just">
              <a:lnSpc>
                <a:spcPct val="115000"/>
              </a:lnSpc>
              <a:spcBef>
                <a:spcPts val="800"/>
              </a:spcBef>
              <a:spcAft>
                <a:spcPts val="0"/>
              </a:spcAft>
              <a:buClr>
                <a:schemeClr val="accent6"/>
              </a:buClr>
              <a:buSzPts val="1800"/>
              <a:buFont typeface="Poppins"/>
              <a:buChar char="●"/>
            </a:pPr>
            <a:r>
              <a:rPr lang="en" sz="1800">
                <a:solidFill>
                  <a:schemeClr val="dk1"/>
                </a:solidFill>
                <a:latin typeface="Poppins"/>
                <a:ea typeface="Poppins"/>
                <a:cs typeface="Poppins"/>
                <a:sym typeface="Poppins"/>
              </a:rPr>
              <a:t>For instance, according to World Health Organization (WHO) and Centers for Disease Control and Prevention (CDC), the best way to protect people from the COVID-19 virus and avoid spreading or being infected with the disease is wearing face masks and practicing social distancing. </a:t>
            </a:r>
            <a:endParaRPr sz="1800">
              <a:solidFill>
                <a:schemeClr val="dk1"/>
              </a:solidFill>
              <a:latin typeface="Poppins"/>
              <a:ea typeface="Poppins"/>
              <a:cs typeface="Poppins"/>
              <a:sym typeface="Poppins"/>
            </a:endParaRPr>
          </a:p>
          <a:p>
            <a:pPr indent="-474120" lvl="0" marL="609584" rtl="0" algn="just">
              <a:lnSpc>
                <a:spcPct val="115000"/>
              </a:lnSpc>
              <a:spcBef>
                <a:spcPts val="800"/>
              </a:spcBef>
              <a:spcAft>
                <a:spcPts val="0"/>
              </a:spcAft>
              <a:buClr>
                <a:schemeClr val="accent6"/>
              </a:buClr>
              <a:buSzPts val="2000"/>
              <a:buFont typeface="Poppins"/>
              <a:buChar char="●"/>
            </a:pPr>
            <a:r>
              <a:rPr lang="en" sz="1800">
                <a:solidFill>
                  <a:schemeClr val="dk1"/>
                </a:solidFill>
                <a:latin typeface="Poppins"/>
                <a:ea typeface="Poppins"/>
                <a:cs typeface="Poppins"/>
                <a:sym typeface="Poppins"/>
              </a:rPr>
              <a:t>Accordingly, all countries in the world require that people wear a protective face mask in public places, which has driven a need to investigate and understand how such face recognition systems perform with masked faces.</a:t>
            </a:r>
            <a:endParaRPr sz="1800">
              <a:solidFill>
                <a:schemeClr val="dk1"/>
              </a:solidFill>
              <a:latin typeface="Poppins"/>
              <a:ea typeface="Poppins"/>
              <a:cs typeface="Poppins"/>
              <a:sym typeface="Poppins"/>
            </a:endParaRPr>
          </a:p>
        </p:txBody>
      </p:sp>
      <p:sp>
        <p:nvSpPr>
          <p:cNvPr id="112" name="Google Shape;112;p18"/>
          <p:cNvSpPr/>
          <p:nvPr/>
        </p:nvSpPr>
        <p:spPr>
          <a:xfrm rot="3819689">
            <a:off x="-2386150" y="2878694"/>
            <a:ext cx="4196759" cy="3645205"/>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8"/>
          <p:cNvSpPr/>
          <p:nvPr/>
        </p:nvSpPr>
        <p:spPr>
          <a:xfrm rot="-7316608">
            <a:off x="7266304" y="-1519155"/>
            <a:ext cx="4196237" cy="3645404"/>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gradFill>
            <a:gsLst>
              <a:gs pos="0">
                <a:srgbClr val="F5FF83"/>
              </a:gs>
              <a:gs pos="100000">
                <a:srgbClr val="E3F609"/>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8"/>
          <p:cNvSpPr/>
          <p:nvPr/>
        </p:nvSpPr>
        <p:spPr>
          <a:xfrm flipH="1" rot="10800000">
            <a:off x="340050" y="797600"/>
            <a:ext cx="1937700" cy="19800"/>
          </a:xfrm>
          <a:prstGeom prst="flowChartDelay">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5" name="Google Shape;115;p18"/>
          <p:cNvPicPr preferRelativeResize="0"/>
          <p:nvPr/>
        </p:nvPicPr>
        <p:blipFill>
          <a:blip r:embed="rId3">
            <a:alphaModFix/>
          </a:blip>
          <a:stretch>
            <a:fillRect/>
          </a:stretch>
        </p:blipFill>
        <p:spPr>
          <a:xfrm>
            <a:off x="-1225575" y="2186250"/>
            <a:ext cx="3803501" cy="2535674"/>
          </a:xfrm>
          <a:prstGeom prst="rect">
            <a:avLst/>
          </a:prstGeom>
          <a:noFill/>
          <a:ln>
            <a:noFill/>
          </a:ln>
        </p:spPr>
      </p:pic>
      <p:sp>
        <p:nvSpPr>
          <p:cNvPr id="116" name="Google Shape;116;p18"/>
          <p:cNvSpPr txBox="1"/>
          <p:nvPr/>
        </p:nvSpPr>
        <p:spPr>
          <a:xfrm>
            <a:off x="8656500" y="4609750"/>
            <a:ext cx="393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63238"/>
                </a:solidFill>
                <a:latin typeface="Poppins"/>
                <a:ea typeface="Poppins"/>
                <a:cs typeface="Poppins"/>
                <a:sym typeface="Poppins"/>
              </a:rPr>
              <a:t>6</a:t>
            </a:r>
            <a:endParaRPr b="1" sz="1800">
              <a:solidFill>
                <a:srgbClr val="263238"/>
              </a:solidFill>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nvSpPr>
        <p:spPr>
          <a:xfrm>
            <a:off x="212500" y="95625"/>
            <a:ext cx="7704000" cy="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rgbClr val="263238"/>
                </a:solidFill>
                <a:latin typeface="Poppins Black"/>
                <a:ea typeface="Poppins Black"/>
                <a:cs typeface="Poppins Black"/>
                <a:sym typeface="Poppins Black"/>
              </a:rPr>
              <a:t>LITERATURE SURVEY</a:t>
            </a:r>
            <a:endParaRPr sz="2900">
              <a:solidFill>
                <a:srgbClr val="263238"/>
              </a:solidFill>
              <a:latin typeface="Poppins Black"/>
              <a:ea typeface="Poppins Black"/>
              <a:cs typeface="Poppins Black"/>
              <a:sym typeface="Poppins Black"/>
            </a:endParaRPr>
          </a:p>
        </p:txBody>
      </p:sp>
      <p:sp>
        <p:nvSpPr>
          <p:cNvPr id="122" name="Google Shape;122;p19"/>
          <p:cNvSpPr/>
          <p:nvPr/>
        </p:nvSpPr>
        <p:spPr>
          <a:xfrm rot="3819689">
            <a:off x="-2852025" y="2921944"/>
            <a:ext cx="4196759" cy="3645205"/>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9"/>
          <p:cNvSpPr/>
          <p:nvPr/>
        </p:nvSpPr>
        <p:spPr>
          <a:xfrm rot="-7316608">
            <a:off x="7867904" y="-1572955"/>
            <a:ext cx="4196237" cy="3645404"/>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9"/>
          <p:cNvSpPr/>
          <p:nvPr/>
        </p:nvSpPr>
        <p:spPr>
          <a:xfrm flipH="1" rot="10800000">
            <a:off x="679700" y="611175"/>
            <a:ext cx="1937700" cy="19800"/>
          </a:xfrm>
          <a:prstGeom prst="flowChartDelay">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txBox="1"/>
          <p:nvPr/>
        </p:nvSpPr>
        <p:spPr>
          <a:xfrm>
            <a:off x="8822175" y="4681550"/>
            <a:ext cx="393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63238"/>
                </a:solidFill>
                <a:latin typeface="Poppins"/>
                <a:ea typeface="Poppins"/>
                <a:cs typeface="Poppins"/>
                <a:sym typeface="Poppins"/>
              </a:rPr>
              <a:t>7</a:t>
            </a:r>
            <a:endParaRPr b="1" sz="1800">
              <a:solidFill>
                <a:srgbClr val="263238"/>
              </a:solidFill>
              <a:latin typeface="Poppins"/>
              <a:ea typeface="Poppins"/>
              <a:cs typeface="Poppins"/>
              <a:sym typeface="Poppins"/>
            </a:endParaRPr>
          </a:p>
        </p:txBody>
      </p:sp>
      <p:graphicFrame>
        <p:nvGraphicFramePr>
          <p:cNvPr id="126" name="Google Shape;126;p19"/>
          <p:cNvGraphicFramePr/>
          <p:nvPr/>
        </p:nvGraphicFramePr>
        <p:xfrm>
          <a:off x="143750" y="708242"/>
          <a:ext cx="3000000" cy="3000000"/>
        </p:xfrm>
        <a:graphic>
          <a:graphicData uri="http://schemas.openxmlformats.org/drawingml/2006/table">
            <a:tbl>
              <a:tblPr>
                <a:noFill/>
                <a:tableStyleId>{F93E67F7-30B5-4875-AEC5-2B27DA3961BE}</a:tableStyleId>
              </a:tblPr>
              <a:tblGrid>
                <a:gridCol w="582150"/>
                <a:gridCol w="1525925"/>
                <a:gridCol w="1187500"/>
                <a:gridCol w="1578100"/>
                <a:gridCol w="2218825"/>
                <a:gridCol w="1585925"/>
              </a:tblGrid>
              <a:tr h="789075">
                <a:tc>
                  <a:txBody>
                    <a:bodyPr/>
                    <a:lstStyle/>
                    <a:p>
                      <a:pPr indent="0" lvl="0" marL="0" rtl="0" algn="ctr">
                        <a:spcBef>
                          <a:spcPts val="0"/>
                        </a:spcBef>
                        <a:spcAft>
                          <a:spcPts val="0"/>
                        </a:spcAft>
                        <a:buNone/>
                      </a:pPr>
                      <a:r>
                        <a:rPr lang="en" sz="1200">
                          <a:latin typeface="Poppins Medium"/>
                          <a:ea typeface="Poppins Medium"/>
                          <a:cs typeface="Poppins Medium"/>
                          <a:sym typeface="Poppins Medium"/>
                        </a:rPr>
                        <a:t>S.No</a:t>
                      </a:r>
                      <a:endParaRPr sz="1200">
                        <a:latin typeface="Poppins Medium"/>
                        <a:ea typeface="Poppins Medium"/>
                        <a:cs typeface="Poppins Medium"/>
                        <a:sym typeface="Poppins Medium"/>
                      </a:endParaRPr>
                    </a:p>
                  </a:txBody>
                  <a:tcPr marT="91425" marB="91425" marR="91425" marL="91425">
                    <a:solidFill>
                      <a:schemeClr val="lt2"/>
                    </a:solidFill>
                  </a:tcPr>
                </a:tc>
                <a:tc>
                  <a:txBody>
                    <a:bodyPr/>
                    <a:lstStyle/>
                    <a:p>
                      <a:pPr indent="0" lvl="0" marL="0" rtl="0" algn="ctr">
                        <a:spcBef>
                          <a:spcPts val="0"/>
                        </a:spcBef>
                        <a:spcAft>
                          <a:spcPts val="0"/>
                        </a:spcAft>
                        <a:buNone/>
                      </a:pPr>
                      <a:r>
                        <a:rPr lang="en" sz="1200">
                          <a:latin typeface="Poppins Medium"/>
                          <a:ea typeface="Poppins Medium"/>
                          <a:cs typeface="Poppins Medium"/>
                          <a:sym typeface="Poppins Medium"/>
                        </a:rPr>
                        <a:t>Paper Title / Author</a:t>
                      </a:r>
                      <a:endParaRPr sz="1200">
                        <a:latin typeface="Poppins Medium"/>
                        <a:ea typeface="Poppins Medium"/>
                        <a:cs typeface="Poppins Medium"/>
                        <a:sym typeface="Poppins Medium"/>
                      </a:endParaRPr>
                    </a:p>
                  </a:txBody>
                  <a:tcPr marT="91425" marB="91425" marR="91425" marL="91425">
                    <a:solidFill>
                      <a:schemeClr val="lt2"/>
                    </a:solidFill>
                  </a:tcPr>
                </a:tc>
                <a:tc>
                  <a:txBody>
                    <a:bodyPr/>
                    <a:lstStyle/>
                    <a:p>
                      <a:pPr indent="0" lvl="0" marL="0" rtl="0" algn="ctr">
                        <a:spcBef>
                          <a:spcPts val="0"/>
                        </a:spcBef>
                        <a:spcAft>
                          <a:spcPts val="0"/>
                        </a:spcAft>
                        <a:buNone/>
                      </a:pPr>
                      <a:r>
                        <a:rPr lang="en" sz="1200">
                          <a:latin typeface="Poppins Medium"/>
                          <a:ea typeface="Poppins Medium"/>
                          <a:cs typeface="Poppins Medium"/>
                          <a:sym typeface="Poppins Medium"/>
                        </a:rPr>
                        <a:t>Year of journal/ conference</a:t>
                      </a:r>
                      <a:endParaRPr sz="1200">
                        <a:latin typeface="Poppins Medium"/>
                        <a:ea typeface="Poppins Medium"/>
                        <a:cs typeface="Poppins Medium"/>
                        <a:sym typeface="Poppins Medium"/>
                      </a:endParaRPr>
                    </a:p>
                  </a:txBody>
                  <a:tcPr marT="91425" marB="91425" marR="91425" marL="91425">
                    <a:solidFill>
                      <a:schemeClr val="lt2"/>
                    </a:solidFill>
                  </a:tcPr>
                </a:tc>
                <a:tc>
                  <a:txBody>
                    <a:bodyPr/>
                    <a:lstStyle/>
                    <a:p>
                      <a:pPr indent="0" lvl="0" marL="0" rtl="0" algn="ctr">
                        <a:spcBef>
                          <a:spcPts val="0"/>
                        </a:spcBef>
                        <a:spcAft>
                          <a:spcPts val="0"/>
                        </a:spcAft>
                        <a:buNone/>
                      </a:pPr>
                      <a:r>
                        <a:rPr lang="en" sz="1200">
                          <a:latin typeface="Poppins Medium"/>
                          <a:ea typeface="Poppins Medium"/>
                          <a:cs typeface="Poppins Medium"/>
                          <a:sym typeface="Poppins Medium"/>
                        </a:rPr>
                        <a:t>Technique</a:t>
                      </a:r>
                      <a:endParaRPr sz="1200">
                        <a:latin typeface="Poppins Medium"/>
                        <a:ea typeface="Poppins Medium"/>
                        <a:cs typeface="Poppins Medium"/>
                        <a:sym typeface="Poppins Medium"/>
                      </a:endParaRPr>
                    </a:p>
                  </a:txBody>
                  <a:tcPr marT="91425" marB="91425" marR="91425" marL="91425">
                    <a:solidFill>
                      <a:schemeClr val="lt2"/>
                    </a:solidFill>
                  </a:tcPr>
                </a:tc>
                <a:tc>
                  <a:txBody>
                    <a:bodyPr/>
                    <a:lstStyle/>
                    <a:p>
                      <a:pPr indent="0" lvl="0" marL="0" rtl="0" algn="ctr">
                        <a:spcBef>
                          <a:spcPts val="0"/>
                        </a:spcBef>
                        <a:spcAft>
                          <a:spcPts val="0"/>
                        </a:spcAft>
                        <a:buNone/>
                      </a:pPr>
                      <a:r>
                        <a:rPr lang="en" sz="1200">
                          <a:latin typeface="Poppins Medium"/>
                          <a:ea typeface="Poppins Medium"/>
                          <a:cs typeface="Poppins Medium"/>
                          <a:sym typeface="Poppins Medium"/>
                        </a:rPr>
                        <a:t>Pros</a:t>
                      </a:r>
                      <a:endParaRPr sz="1200">
                        <a:latin typeface="Poppins Medium"/>
                        <a:ea typeface="Poppins Medium"/>
                        <a:cs typeface="Poppins Medium"/>
                        <a:sym typeface="Poppins Medium"/>
                      </a:endParaRPr>
                    </a:p>
                  </a:txBody>
                  <a:tcPr marT="91425" marB="91425" marR="91425" marL="91425">
                    <a:solidFill>
                      <a:schemeClr val="lt2"/>
                    </a:solidFill>
                  </a:tcPr>
                </a:tc>
                <a:tc>
                  <a:txBody>
                    <a:bodyPr/>
                    <a:lstStyle/>
                    <a:p>
                      <a:pPr indent="0" lvl="0" marL="0" rtl="0" algn="ctr">
                        <a:spcBef>
                          <a:spcPts val="0"/>
                        </a:spcBef>
                        <a:spcAft>
                          <a:spcPts val="0"/>
                        </a:spcAft>
                        <a:buNone/>
                      </a:pPr>
                      <a:r>
                        <a:rPr lang="en" sz="1200">
                          <a:latin typeface="Poppins Medium"/>
                          <a:ea typeface="Poppins Medium"/>
                          <a:cs typeface="Poppins Medium"/>
                          <a:sym typeface="Poppins Medium"/>
                        </a:rPr>
                        <a:t>Cons</a:t>
                      </a:r>
                      <a:endParaRPr sz="1200">
                        <a:latin typeface="Poppins Medium"/>
                        <a:ea typeface="Poppins Medium"/>
                        <a:cs typeface="Poppins Medium"/>
                        <a:sym typeface="Poppins Medium"/>
                      </a:endParaRPr>
                    </a:p>
                  </a:txBody>
                  <a:tcPr marT="91425" marB="91425" marR="91425" marL="91425">
                    <a:solidFill>
                      <a:schemeClr val="lt2"/>
                    </a:solidFill>
                  </a:tcPr>
                </a:tc>
              </a:tr>
              <a:tr h="1529150">
                <a:tc>
                  <a:txBody>
                    <a:bodyPr/>
                    <a:lstStyle/>
                    <a:p>
                      <a:pPr indent="-304800" lvl="0" marL="457200" rtl="0" algn="l">
                        <a:spcBef>
                          <a:spcPts val="0"/>
                        </a:spcBef>
                        <a:spcAft>
                          <a:spcPts val="0"/>
                        </a:spcAft>
                        <a:buClr>
                          <a:schemeClr val="dk1"/>
                        </a:buClr>
                        <a:buSzPts val="1200"/>
                        <a:buFont typeface="Poppins"/>
                        <a:buAutoNum type="arabicPeriod"/>
                      </a:pPr>
                      <a:r>
                        <a:t/>
                      </a:r>
                      <a:endParaRPr sz="1200">
                        <a:solidFill>
                          <a:schemeClr val="dk1"/>
                        </a:solidFill>
                        <a:latin typeface="Poppins"/>
                        <a:ea typeface="Poppins"/>
                        <a:cs typeface="Poppins"/>
                        <a:sym typeface="Poppins"/>
                      </a:endParaRPr>
                    </a:p>
                  </a:txBody>
                  <a:tcPr marT="91425" marB="91425" marR="91425" marL="91425">
                    <a:solidFill>
                      <a:schemeClr val="lt2"/>
                    </a:solidFill>
                  </a:tcPr>
                </a:tc>
                <a:tc>
                  <a:txBody>
                    <a:bodyPr/>
                    <a:lstStyle/>
                    <a:p>
                      <a:pPr indent="0" lvl="0" marL="0" rtl="0" algn="l">
                        <a:spcBef>
                          <a:spcPts val="0"/>
                        </a:spcBef>
                        <a:spcAft>
                          <a:spcPts val="0"/>
                        </a:spcAft>
                        <a:buNone/>
                      </a:pPr>
                      <a:r>
                        <a:rPr b="1" lang="en" sz="1200">
                          <a:solidFill>
                            <a:schemeClr val="dk1"/>
                          </a:solidFill>
                          <a:latin typeface="Poppins"/>
                          <a:ea typeface="Poppins"/>
                          <a:cs typeface="Poppins"/>
                          <a:sym typeface="Poppins"/>
                        </a:rPr>
                        <a:t>Title: </a:t>
                      </a:r>
                      <a:r>
                        <a:rPr lang="en" sz="1200">
                          <a:solidFill>
                            <a:schemeClr val="dk1"/>
                          </a:solidFill>
                          <a:latin typeface="Poppins"/>
                          <a:ea typeface="Poppins"/>
                          <a:cs typeface="Poppins"/>
                          <a:sym typeface="Poppins"/>
                        </a:rPr>
                        <a:t>Masked Face Recognition With Mask Transfer and Self-Attention Under the COVID-19 Pandemic. </a:t>
                      </a:r>
                      <a:endParaRPr sz="1200">
                        <a:solidFill>
                          <a:schemeClr val="dk1"/>
                        </a:solidFill>
                        <a:latin typeface="Poppins"/>
                        <a:ea typeface="Poppins"/>
                        <a:cs typeface="Poppins"/>
                        <a:sym typeface="Poppins"/>
                      </a:endParaRPr>
                    </a:p>
                  </a:txBody>
                  <a:tcPr marT="91425" marB="91425" marR="91425" marL="91425">
                    <a:solidFill>
                      <a:schemeClr val="lt2"/>
                    </a:solidFill>
                  </a:tcPr>
                </a:tc>
                <a:tc>
                  <a:txBody>
                    <a:bodyPr/>
                    <a:lstStyle/>
                    <a:p>
                      <a:pPr indent="0" lvl="0" marL="0" rtl="0" algn="ctr">
                        <a:spcBef>
                          <a:spcPts val="0"/>
                        </a:spcBef>
                        <a:spcAft>
                          <a:spcPts val="0"/>
                        </a:spcAft>
                        <a:buNone/>
                      </a:pPr>
                      <a:r>
                        <a:rPr lang="en" sz="1200">
                          <a:solidFill>
                            <a:schemeClr val="dk1"/>
                          </a:solidFill>
                        </a:rPr>
                        <a:t>2022</a:t>
                      </a:r>
                      <a:endParaRPr sz="1200">
                        <a:solidFill>
                          <a:schemeClr val="dk1"/>
                        </a:solidFill>
                      </a:endParaRPr>
                    </a:p>
                  </a:txBody>
                  <a:tcPr marT="91425" marB="91425" marR="91425" marL="91425">
                    <a:solidFill>
                      <a:schemeClr val="lt2"/>
                    </a:solidFill>
                  </a:tcPr>
                </a:tc>
                <a:tc>
                  <a:txBody>
                    <a:bodyPr/>
                    <a:lstStyle/>
                    <a:p>
                      <a:pPr indent="0" lvl="0" marL="0" rtl="0" algn="l">
                        <a:spcBef>
                          <a:spcPts val="0"/>
                        </a:spcBef>
                        <a:spcAft>
                          <a:spcPts val="0"/>
                        </a:spcAft>
                        <a:buNone/>
                      </a:pPr>
                      <a:r>
                        <a:rPr lang="en" sz="1200">
                          <a:solidFill>
                            <a:schemeClr val="dk1"/>
                          </a:solidFill>
                          <a:latin typeface="Poppins"/>
                          <a:ea typeface="Poppins"/>
                          <a:cs typeface="Poppins"/>
                          <a:sym typeface="Poppins"/>
                        </a:rPr>
                        <a:t>AMaskNet</a:t>
                      </a:r>
                      <a:endParaRPr sz="1100">
                        <a:solidFill>
                          <a:schemeClr val="dk1"/>
                        </a:solidFill>
                        <a:latin typeface="Poppins"/>
                        <a:ea typeface="Poppins"/>
                        <a:cs typeface="Poppins"/>
                        <a:sym typeface="Poppins"/>
                      </a:endParaRPr>
                    </a:p>
                  </a:txBody>
                  <a:tcPr marT="91425" marB="91425" marR="91425" marL="91425">
                    <a:solidFill>
                      <a:schemeClr val="lt2"/>
                    </a:solidFill>
                  </a:tcPr>
                </a:tc>
                <a:tc>
                  <a:txBody>
                    <a:bodyPr/>
                    <a:lstStyle/>
                    <a:p>
                      <a:pPr indent="0" lvl="0" marL="0" rtl="0" algn="l">
                        <a:spcBef>
                          <a:spcPts val="0"/>
                        </a:spcBef>
                        <a:spcAft>
                          <a:spcPts val="0"/>
                        </a:spcAft>
                        <a:buNone/>
                      </a:pPr>
                      <a:r>
                        <a:rPr lang="en" sz="1200">
                          <a:solidFill>
                            <a:schemeClr val="dk1"/>
                          </a:solidFill>
                          <a:latin typeface="Poppins"/>
                          <a:ea typeface="Poppins"/>
                          <a:cs typeface="Poppins"/>
                          <a:sym typeface="Poppins"/>
                        </a:rPr>
                        <a:t>A mask-aware similarity matching strategy is introduced for inference purposes</a:t>
                      </a:r>
                      <a:endParaRPr sz="1200">
                        <a:solidFill>
                          <a:schemeClr val="dk1"/>
                        </a:solidFill>
                        <a:latin typeface="Poppins"/>
                        <a:ea typeface="Poppins"/>
                        <a:cs typeface="Poppins"/>
                        <a:sym typeface="Poppins"/>
                      </a:endParaRPr>
                    </a:p>
                  </a:txBody>
                  <a:tcPr marT="91425" marB="91425" marR="91425" marL="91425">
                    <a:solidFill>
                      <a:schemeClr val="lt2"/>
                    </a:solidFill>
                  </a:tcPr>
                </a:tc>
                <a:tc>
                  <a:txBody>
                    <a:bodyPr/>
                    <a:lstStyle/>
                    <a:p>
                      <a:pPr indent="0" lvl="0" marL="0" rtl="0" algn="l">
                        <a:spcBef>
                          <a:spcPts val="0"/>
                        </a:spcBef>
                        <a:spcAft>
                          <a:spcPts val="0"/>
                        </a:spcAft>
                        <a:buNone/>
                      </a:pPr>
                      <a:r>
                        <a:rPr lang="en" sz="1200">
                          <a:solidFill>
                            <a:schemeClr val="dk1"/>
                          </a:solidFill>
                          <a:latin typeface="Poppins"/>
                          <a:ea typeface="Poppins"/>
                          <a:cs typeface="Poppins"/>
                          <a:sym typeface="Poppins"/>
                        </a:rPr>
                        <a:t>It is low-cost, does not convenient for model development</a:t>
                      </a:r>
                      <a:endParaRPr sz="1200">
                        <a:solidFill>
                          <a:schemeClr val="dk1"/>
                        </a:solidFill>
                        <a:latin typeface="Poppins"/>
                        <a:ea typeface="Poppins"/>
                        <a:cs typeface="Poppins"/>
                        <a:sym typeface="Poppins"/>
                      </a:endParaRPr>
                    </a:p>
                  </a:txBody>
                  <a:tcPr marT="91425" marB="91425" marR="91425" marL="91425">
                    <a:solidFill>
                      <a:schemeClr val="lt2"/>
                    </a:solidFill>
                  </a:tcPr>
                </a:tc>
              </a:tr>
              <a:tr h="1529150">
                <a:tc>
                  <a:txBody>
                    <a:bodyPr/>
                    <a:lstStyle/>
                    <a:p>
                      <a:pPr indent="0" lvl="0" marL="0" rtl="0" algn="l">
                        <a:spcBef>
                          <a:spcPts val="0"/>
                        </a:spcBef>
                        <a:spcAft>
                          <a:spcPts val="0"/>
                        </a:spcAft>
                        <a:buNone/>
                      </a:pPr>
                      <a:r>
                        <a:rPr lang="en" sz="1200">
                          <a:latin typeface="Poppins"/>
                          <a:ea typeface="Poppins"/>
                          <a:cs typeface="Poppins"/>
                          <a:sym typeface="Poppins"/>
                        </a:rPr>
                        <a:t>2.</a:t>
                      </a:r>
                      <a:endParaRPr sz="1200">
                        <a:latin typeface="Poppins"/>
                        <a:ea typeface="Poppins"/>
                        <a:cs typeface="Poppins"/>
                        <a:sym typeface="Poppins"/>
                      </a:endParaRPr>
                    </a:p>
                  </a:txBody>
                  <a:tcPr marT="91425" marB="91425" marR="91425" marL="91425">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sz="1200">
                          <a:latin typeface="Poppins"/>
                          <a:ea typeface="Poppins"/>
                          <a:cs typeface="Poppins"/>
                          <a:sym typeface="Poppins"/>
                        </a:rPr>
                        <a:t>Title: </a:t>
                      </a:r>
                      <a:r>
                        <a:rPr lang="en" sz="1200">
                          <a:latin typeface="Poppins"/>
                          <a:ea typeface="Poppins"/>
                          <a:cs typeface="Poppins"/>
                          <a:sym typeface="Poppins"/>
                        </a:rPr>
                        <a:t>Masked Face Recognition Using Deep Learning.</a:t>
                      </a:r>
                      <a:endParaRPr sz="1200">
                        <a:latin typeface="Poppins"/>
                        <a:ea typeface="Poppins"/>
                        <a:cs typeface="Poppins"/>
                        <a:sym typeface="Poppins"/>
                      </a:endParaRPr>
                    </a:p>
                  </a:txBody>
                  <a:tcPr marT="91425" marB="91425" marR="91425" marL="91425">
                    <a:lnB cap="flat" cmpd="sng" w="9525">
                      <a:solidFill>
                        <a:srgbClr val="9E9E9E"/>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t>2021</a:t>
                      </a:r>
                      <a:endParaRPr sz="1200"/>
                    </a:p>
                  </a:txBody>
                  <a:tcPr marT="91425" marB="91425" marR="91425" marL="91425">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200">
                          <a:latin typeface="Poppins"/>
                          <a:ea typeface="Poppins"/>
                          <a:cs typeface="Poppins"/>
                          <a:sym typeface="Poppins"/>
                        </a:rPr>
                        <a:t>Convolutional Neural Network, Specific MFR Deep Networks. </a:t>
                      </a:r>
                      <a:endParaRPr sz="1200">
                        <a:latin typeface="Poppins"/>
                        <a:ea typeface="Poppins"/>
                        <a:cs typeface="Poppins"/>
                        <a:sym typeface="Poppins"/>
                      </a:endParaRPr>
                    </a:p>
                  </a:txBody>
                  <a:tcPr marT="91425" marB="91425" marR="91425" marL="91425">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200">
                          <a:latin typeface="Poppins"/>
                          <a:ea typeface="Poppins"/>
                          <a:cs typeface="Poppins"/>
                          <a:sym typeface="Poppins"/>
                        </a:rPr>
                        <a:t>A successful employment of hybrid deep neural networks to learn concurrent tasks, e.g., mask detection and face reconstruction, is important for the MFR accuracy.</a:t>
                      </a:r>
                      <a:endParaRPr sz="1200">
                        <a:latin typeface="Poppins"/>
                        <a:ea typeface="Poppins"/>
                        <a:cs typeface="Poppins"/>
                        <a:sym typeface="Poppins"/>
                      </a:endParaRPr>
                    </a:p>
                  </a:txBody>
                  <a:tcPr marT="91425" marB="91425" marR="91425" marL="91425">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200">
                          <a:latin typeface="Poppins"/>
                          <a:ea typeface="Poppins"/>
                          <a:cs typeface="Poppins"/>
                          <a:sym typeface="Poppins"/>
                        </a:rPr>
                        <a:t>The </a:t>
                      </a:r>
                      <a:r>
                        <a:rPr lang="en" sz="1200">
                          <a:latin typeface="Poppins"/>
                          <a:ea typeface="Poppins"/>
                          <a:cs typeface="Poppins"/>
                          <a:sym typeface="Poppins"/>
                        </a:rPr>
                        <a:t>research efforts can not cope with the existing MFR challenges.</a:t>
                      </a:r>
                      <a:endParaRPr sz="1200">
                        <a:latin typeface="Poppins"/>
                        <a:ea typeface="Poppins"/>
                        <a:cs typeface="Poppins"/>
                        <a:sym typeface="Poppins"/>
                      </a:endParaRPr>
                    </a:p>
                  </a:txBody>
                  <a:tcPr marT="91425" marB="91425" marR="91425" marL="91425">
                    <a:lnB cap="flat" cmpd="sng" w="9525">
                      <a:solidFill>
                        <a:srgbClr val="9E9E9E"/>
                      </a:solidFill>
                      <a:prstDash val="solid"/>
                      <a:round/>
                      <a:headEnd len="sm" w="sm" type="none"/>
                      <a:tailEnd len="sm" w="sm" type="none"/>
                    </a:lnB>
                    <a:solidFill>
                      <a:schemeClr val="lt2"/>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nvSpPr>
        <p:spPr>
          <a:xfrm>
            <a:off x="212500" y="95625"/>
            <a:ext cx="7704000" cy="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263238"/>
                </a:solidFill>
                <a:latin typeface="Poppins Black"/>
                <a:ea typeface="Poppins Black"/>
                <a:cs typeface="Poppins Black"/>
                <a:sym typeface="Poppins Black"/>
              </a:rPr>
              <a:t>LITERATURE SURVEY . .</a:t>
            </a:r>
            <a:endParaRPr sz="1700">
              <a:solidFill>
                <a:srgbClr val="263238"/>
              </a:solidFill>
              <a:latin typeface="Poppins Black"/>
              <a:ea typeface="Poppins Black"/>
              <a:cs typeface="Poppins Black"/>
              <a:sym typeface="Poppins Black"/>
            </a:endParaRPr>
          </a:p>
        </p:txBody>
      </p:sp>
      <p:sp>
        <p:nvSpPr>
          <p:cNvPr id="132" name="Google Shape;132;p20"/>
          <p:cNvSpPr/>
          <p:nvPr/>
        </p:nvSpPr>
        <p:spPr>
          <a:xfrm rot="3819689">
            <a:off x="-2852025" y="2921944"/>
            <a:ext cx="4196759" cy="3645205"/>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0"/>
          <p:cNvSpPr/>
          <p:nvPr/>
        </p:nvSpPr>
        <p:spPr>
          <a:xfrm rot="-7316608">
            <a:off x="7867904" y="-1572955"/>
            <a:ext cx="4196237" cy="3645404"/>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0"/>
          <p:cNvSpPr/>
          <p:nvPr/>
        </p:nvSpPr>
        <p:spPr>
          <a:xfrm flipH="1" rot="10800000">
            <a:off x="369600" y="481075"/>
            <a:ext cx="1937700" cy="34200"/>
          </a:xfrm>
          <a:prstGeom prst="flowChartDelay">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txBox="1"/>
          <p:nvPr/>
        </p:nvSpPr>
        <p:spPr>
          <a:xfrm>
            <a:off x="8822175" y="4681550"/>
            <a:ext cx="393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63238"/>
                </a:solidFill>
                <a:latin typeface="Poppins"/>
                <a:ea typeface="Poppins"/>
                <a:cs typeface="Poppins"/>
                <a:sym typeface="Poppins"/>
              </a:rPr>
              <a:t>8</a:t>
            </a:r>
            <a:endParaRPr b="1" sz="1800">
              <a:solidFill>
                <a:srgbClr val="263238"/>
              </a:solidFill>
              <a:latin typeface="Poppins"/>
              <a:ea typeface="Poppins"/>
              <a:cs typeface="Poppins"/>
              <a:sym typeface="Poppins"/>
            </a:endParaRPr>
          </a:p>
        </p:txBody>
      </p:sp>
      <p:graphicFrame>
        <p:nvGraphicFramePr>
          <p:cNvPr id="136" name="Google Shape;136;p20"/>
          <p:cNvGraphicFramePr/>
          <p:nvPr/>
        </p:nvGraphicFramePr>
        <p:xfrm>
          <a:off x="143750" y="593372"/>
          <a:ext cx="3000000" cy="3000000"/>
        </p:xfrm>
        <a:graphic>
          <a:graphicData uri="http://schemas.openxmlformats.org/drawingml/2006/table">
            <a:tbl>
              <a:tblPr>
                <a:noFill/>
                <a:tableStyleId>{F93E67F7-30B5-4875-AEC5-2B27DA3961BE}</a:tableStyleId>
              </a:tblPr>
              <a:tblGrid>
                <a:gridCol w="582150"/>
                <a:gridCol w="1525925"/>
                <a:gridCol w="1187500"/>
                <a:gridCol w="1578100"/>
                <a:gridCol w="1801800"/>
                <a:gridCol w="2002950"/>
              </a:tblGrid>
              <a:tr h="919000">
                <a:tc>
                  <a:txBody>
                    <a:bodyPr/>
                    <a:lstStyle/>
                    <a:p>
                      <a:pPr indent="0" lvl="0" marL="0" rtl="0" algn="ctr">
                        <a:spcBef>
                          <a:spcPts val="0"/>
                        </a:spcBef>
                        <a:spcAft>
                          <a:spcPts val="0"/>
                        </a:spcAft>
                        <a:buNone/>
                      </a:pPr>
                      <a:r>
                        <a:rPr lang="en" sz="1300">
                          <a:latin typeface="Poppins Medium"/>
                          <a:ea typeface="Poppins Medium"/>
                          <a:cs typeface="Poppins Medium"/>
                          <a:sym typeface="Poppins Medium"/>
                        </a:rPr>
                        <a:t>S.No</a:t>
                      </a:r>
                      <a:endParaRPr sz="1300">
                        <a:latin typeface="Poppins Medium"/>
                        <a:ea typeface="Poppins Medium"/>
                        <a:cs typeface="Poppins Medium"/>
                        <a:sym typeface="Poppins Medium"/>
                      </a:endParaRPr>
                    </a:p>
                  </a:txBody>
                  <a:tcPr marT="91425" marB="91425" marR="91425" marL="91425">
                    <a:lnB cap="flat" cmpd="sng" w="9525">
                      <a:solidFill>
                        <a:srgbClr val="9E9E9E"/>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300">
                          <a:latin typeface="Poppins Medium"/>
                          <a:ea typeface="Poppins Medium"/>
                          <a:cs typeface="Poppins Medium"/>
                          <a:sym typeface="Poppins Medium"/>
                        </a:rPr>
                        <a:t>Paper Title / Author</a:t>
                      </a:r>
                      <a:endParaRPr sz="1300">
                        <a:latin typeface="Poppins Medium"/>
                        <a:ea typeface="Poppins Medium"/>
                        <a:cs typeface="Poppins Medium"/>
                        <a:sym typeface="Poppins Medium"/>
                      </a:endParaRPr>
                    </a:p>
                  </a:txBody>
                  <a:tcPr marT="91425" marB="91425" marR="91425" marL="91425">
                    <a:lnB cap="flat" cmpd="sng" w="9525">
                      <a:solidFill>
                        <a:srgbClr val="9E9E9E"/>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300">
                          <a:latin typeface="Poppins Medium"/>
                          <a:ea typeface="Poppins Medium"/>
                          <a:cs typeface="Poppins Medium"/>
                          <a:sym typeface="Poppins Medium"/>
                        </a:rPr>
                        <a:t>Year of journal/ conference</a:t>
                      </a:r>
                      <a:endParaRPr sz="1300">
                        <a:latin typeface="Poppins Medium"/>
                        <a:ea typeface="Poppins Medium"/>
                        <a:cs typeface="Poppins Medium"/>
                        <a:sym typeface="Poppins Medium"/>
                      </a:endParaRPr>
                    </a:p>
                  </a:txBody>
                  <a:tcPr marT="91425" marB="91425" marR="91425" marL="91425">
                    <a:lnB cap="flat" cmpd="sng" w="9525">
                      <a:solidFill>
                        <a:srgbClr val="9E9E9E"/>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300">
                          <a:latin typeface="Poppins Medium"/>
                          <a:ea typeface="Poppins Medium"/>
                          <a:cs typeface="Poppins Medium"/>
                          <a:sym typeface="Poppins Medium"/>
                        </a:rPr>
                        <a:t>Technique</a:t>
                      </a:r>
                      <a:endParaRPr sz="1300">
                        <a:latin typeface="Poppins Medium"/>
                        <a:ea typeface="Poppins Medium"/>
                        <a:cs typeface="Poppins Medium"/>
                        <a:sym typeface="Poppins Medium"/>
                      </a:endParaRPr>
                    </a:p>
                  </a:txBody>
                  <a:tcPr marT="91425" marB="91425" marR="91425" marL="91425">
                    <a:lnB cap="flat" cmpd="sng" w="9525">
                      <a:solidFill>
                        <a:srgbClr val="9E9E9E"/>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300">
                          <a:latin typeface="Poppins Medium"/>
                          <a:ea typeface="Poppins Medium"/>
                          <a:cs typeface="Poppins Medium"/>
                          <a:sym typeface="Poppins Medium"/>
                        </a:rPr>
                        <a:t>Pros</a:t>
                      </a:r>
                      <a:endParaRPr sz="1300">
                        <a:latin typeface="Poppins Medium"/>
                        <a:ea typeface="Poppins Medium"/>
                        <a:cs typeface="Poppins Medium"/>
                        <a:sym typeface="Poppins Medium"/>
                      </a:endParaRPr>
                    </a:p>
                  </a:txBody>
                  <a:tcPr marT="91425" marB="91425" marR="91425" marL="91425">
                    <a:lnB cap="flat" cmpd="sng" w="9525">
                      <a:solidFill>
                        <a:srgbClr val="9E9E9E"/>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300">
                          <a:latin typeface="Poppins Medium"/>
                          <a:ea typeface="Poppins Medium"/>
                          <a:cs typeface="Poppins Medium"/>
                          <a:sym typeface="Poppins Medium"/>
                        </a:rPr>
                        <a:t>Cons</a:t>
                      </a:r>
                      <a:endParaRPr sz="1300">
                        <a:latin typeface="Poppins Medium"/>
                        <a:ea typeface="Poppins Medium"/>
                        <a:cs typeface="Poppins Medium"/>
                        <a:sym typeface="Poppins Medium"/>
                      </a:endParaRPr>
                    </a:p>
                  </a:txBody>
                  <a:tcPr marT="91425" marB="91425" marR="91425" marL="91425">
                    <a:lnB cap="flat" cmpd="sng" w="9525">
                      <a:solidFill>
                        <a:srgbClr val="9E9E9E"/>
                      </a:solidFill>
                      <a:prstDash val="solid"/>
                      <a:round/>
                      <a:headEnd len="sm" w="sm" type="none"/>
                      <a:tailEnd len="sm" w="sm" type="none"/>
                    </a:lnB>
                    <a:solidFill>
                      <a:schemeClr val="lt2"/>
                    </a:solidFill>
                  </a:tcPr>
                </a:tc>
              </a:tr>
              <a:tr h="1898775">
                <a:tc>
                  <a:txBody>
                    <a:bodyPr/>
                    <a:lstStyle/>
                    <a:p>
                      <a:pPr indent="0" lvl="0" marL="0" rtl="0" algn="l">
                        <a:spcBef>
                          <a:spcPts val="0"/>
                        </a:spcBef>
                        <a:spcAft>
                          <a:spcPts val="0"/>
                        </a:spcAft>
                        <a:buNone/>
                      </a:pPr>
                      <a:r>
                        <a:rPr lang="en" sz="1200">
                          <a:latin typeface="Poppins"/>
                          <a:ea typeface="Poppins"/>
                          <a:cs typeface="Poppins"/>
                          <a:sym typeface="Poppins"/>
                        </a:rPr>
                        <a:t>3.</a:t>
                      </a:r>
                      <a:endParaRPr sz="1200">
                        <a:latin typeface="Poppins"/>
                        <a:ea typeface="Poppins"/>
                        <a:cs typeface="Poppins"/>
                        <a:sym typeface="Poppi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sz="1200">
                          <a:latin typeface="Poppins"/>
                          <a:ea typeface="Poppins"/>
                          <a:cs typeface="Poppins"/>
                          <a:sym typeface="Poppins"/>
                        </a:rPr>
                        <a:t>Title: </a:t>
                      </a:r>
                      <a:r>
                        <a:rPr lang="en" sz="1200">
                          <a:solidFill>
                            <a:srgbClr val="111111"/>
                          </a:solidFill>
                          <a:latin typeface="Poppins"/>
                          <a:ea typeface="Poppins"/>
                          <a:cs typeface="Poppins"/>
                          <a:sym typeface="Poppins"/>
                        </a:rPr>
                        <a:t>The Face Mask Detection For Preventing the Spread of COVID-19 at Politeknik Negeri Batam </a:t>
                      </a:r>
                      <a:endParaRPr sz="1200">
                        <a:solidFill>
                          <a:srgbClr val="111111"/>
                        </a:solidFill>
                        <a:latin typeface="Poppins"/>
                        <a:ea typeface="Poppins"/>
                        <a:cs typeface="Poppins"/>
                        <a:sym typeface="Poppins"/>
                      </a:endParaRPr>
                    </a:p>
                    <a:p>
                      <a:pPr indent="0" lvl="0" marL="0" rtl="0" algn="l">
                        <a:spcBef>
                          <a:spcPts val="0"/>
                        </a:spcBef>
                        <a:spcAft>
                          <a:spcPts val="0"/>
                        </a:spcAft>
                        <a:buNone/>
                      </a:pPr>
                      <a:r>
                        <a:t/>
                      </a:r>
                      <a:endParaRPr b="1" sz="1200">
                        <a:latin typeface="Poppins"/>
                        <a:ea typeface="Poppins"/>
                        <a:cs typeface="Poppins"/>
                        <a:sym typeface="Poppi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t>2020</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200">
                          <a:latin typeface="Poppins"/>
                          <a:ea typeface="Poppins"/>
                          <a:cs typeface="Poppins"/>
                          <a:sym typeface="Poppins"/>
                        </a:rPr>
                        <a:t>YOLO V4 deep learning.</a:t>
                      </a:r>
                      <a:endParaRPr sz="1200">
                        <a:latin typeface="Poppins"/>
                        <a:ea typeface="Poppins"/>
                        <a:cs typeface="Poppins"/>
                        <a:sym typeface="Poppi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200">
                          <a:latin typeface="Poppins"/>
                          <a:ea typeface="Poppins"/>
                          <a:cs typeface="Poppins"/>
                          <a:sym typeface="Poppins"/>
                        </a:rPr>
                        <a:t>The algorithm is able to detect and distinguish a non-wearing and a wearing-mask precisely with any condition of surrounding environment. </a:t>
                      </a:r>
                      <a:endParaRPr sz="1200">
                        <a:latin typeface="Poppins"/>
                        <a:ea typeface="Poppins"/>
                        <a:cs typeface="Poppins"/>
                        <a:sym typeface="Poppi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200">
                          <a:latin typeface="Poppins"/>
                          <a:ea typeface="Poppins"/>
                          <a:cs typeface="Poppins"/>
                          <a:sym typeface="Poppins"/>
                        </a:rPr>
                        <a:t>This cannot be hopped to be installed in other crowd area which need face mask detector. </a:t>
                      </a:r>
                      <a:endParaRPr sz="1200">
                        <a:latin typeface="Poppins"/>
                        <a:ea typeface="Poppins"/>
                        <a:cs typeface="Poppins"/>
                        <a:sym typeface="Poppi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r>
              <a:tr h="1620750">
                <a:tc>
                  <a:txBody>
                    <a:bodyPr/>
                    <a:lstStyle/>
                    <a:p>
                      <a:pPr indent="0" lvl="0" marL="0" rtl="0" algn="l">
                        <a:spcBef>
                          <a:spcPts val="0"/>
                        </a:spcBef>
                        <a:spcAft>
                          <a:spcPts val="0"/>
                        </a:spcAft>
                        <a:buNone/>
                      </a:pPr>
                      <a:r>
                        <a:rPr lang="en" sz="1200">
                          <a:latin typeface="Poppins"/>
                          <a:ea typeface="Poppins"/>
                          <a:cs typeface="Poppins"/>
                          <a:sym typeface="Poppins"/>
                        </a:rPr>
                        <a:t>4.</a:t>
                      </a:r>
                      <a:endParaRPr sz="1200">
                        <a:latin typeface="Poppins"/>
                        <a:ea typeface="Poppins"/>
                        <a:cs typeface="Poppins"/>
                        <a:sym typeface="Poppi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solidFill>
                      <a:schemeClr val="lt2"/>
                    </a:solidFill>
                  </a:tcPr>
                </a:tc>
                <a:tc>
                  <a:txBody>
                    <a:bodyPr/>
                    <a:lstStyle/>
                    <a:p>
                      <a:pPr indent="0" lvl="0" marL="0" rtl="0" algn="l">
                        <a:spcBef>
                          <a:spcPts val="0"/>
                        </a:spcBef>
                        <a:spcAft>
                          <a:spcPts val="0"/>
                        </a:spcAft>
                        <a:buNone/>
                      </a:pPr>
                      <a:r>
                        <a:rPr b="1" lang="en" sz="1200">
                          <a:latin typeface="Poppins"/>
                          <a:ea typeface="Poppins"/>
                          <a:cs typeface="Poppins"/>
                          <a:sym typeface="Poppins"/>
                        </a:rPr>
                        <a:t>Title: </a:t>
                      </a:r>
                      <a:r>
                        <a:rPr lang="en" sz="1200">
                          <a:solidFill>
                            <a:srgbClr val="111111"/>
                          </a:solidFill>
                          <a:latin typeface="Poppins"/>
                          <a:ea typeface="Poppins"/>
                          <a:cs typeface="Poppins"/>
                          <a:sym typeface="Poppins"/>
                        </a:rPr>
                        <a:t>Masked Face Recognition Using Convolutional Neural Network</a:t>
                      </a:r>
                      <a:r>
                        <a:rPr lang="en" sz="1200">
                          <a:latin typeface="Poppins"/>
                          <a:ea typeface="Poppins"/>
                          <a:cs typeface="Poppins"/>
                          <a:sym typeface="Poppins"/>
                        </a:rPr>
                        <a:t>.</a:t>
                      </a:r>
                      <a:endParaRPr sz="1200">
                        <a:solidFill>
                          <a:srgbClr val="111111"/>
                        </a:solidFill>
                        <a:latin typeface="Poppins"/>
                        <a:ea typeface="Poppins"/>
                        <a:cs typeface="Poppins"/>
                        <a:sym typeface="Poppins"/>
                      </a:endParaRPr>
                    </a:p>
                    <a:p>
                      <a:pPr indent="0" lvl="0" marL="0" rtl="0" algn="l">
                        <a:spcBef>
                          <a:spcPts val="0"/>
                        </a:spcBef>
                        <a:spcAft>
                          <a:spcPts val="0"/>
                        </a:spcAft>
                        <a:buNone/>
                      </a:pPr>
                      <a:r>
                        <a:t/>
                      </a:r>
                      <a:endParaRPr b="1" sz="1200">
                        <a:latin typeface="Poppins"/>
                        <a:ea typeface="Poppins"/>
                        <a:cs typeface="Poppins"/>
                        <a:sym typeface="Poppi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solidFill>
                      <a:schemeClr val="lt2"/>
                    </a:solidFill>
                  </a:tcPr>
                </a:tc>
                <a:tc>
                  <a:txBody>
                    <a:bodyPr/>
                    <a:lstStyle/>
                    <a:p>
                      <a:pPr indent="0" lvl="0" marL="0" rtl="0" algn="ctr">
                        <a:spcBef>
                          <a:spcPts val="0"/>
                        </a:spcBef>
                        <a:spcAft>
                          <a:spcPts val="0"/>
                        </a:spcAft>
                        <a:buNone/>
                      </a:pPr>
                      <a:r>
                        <a:rPr lang="en" sz="1200"/>
                        <a:t>2019</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solidFill>
                      <a:schemeClr val="lt2"/>
                    </a:solidFill>
                  </a:tcPr>
                </a:tc>
                <a:tc>
                  <a:txBody>
                    <a:bodyPr/>
                    <a:lstStyle/>
                    <a:p>
                      <a:pPr indent="0" lvl="0" marL="0" rtl="0" algn="l">
                        <a:spcBef>
                          <a:spcPts val="0"/>
                        </a:spcBef>
                        <a:spcAft>
                          <a:spcPts val="0"/>
                        </a:spcAft>
                        <a:buNone/>
                      </a:pPr>
                      <a:r>
                        <a:rPr lang="en" sz="1200">
                          <a:latin typeface="Poppins"/>
                          <a:ea typeface="Poppins"/>
                          <a:cs typeface="Poppins"/>
                          <a:sym typeface="Poppins"/>
                        </a:rPr>
                        <a:t> Support Vector Machine, FaceNet, Convolutional Neural Network.</a:t>
                      </a:r>
                      <a:endParaRPr sz="1200">
                        <a:latin typeface="Poppins"/>
                        <a:ea typeface="Poppins"/>
                        <a:cs typeface="Poppins"/>
                        <a:sym typeface="Poppi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solidFill>
                      <a:schemeClr val="lt2"/>
                    </a:solidFill>
                  </a:tcPr>
                </a:tc>
                <a:tc>
                  <a:txBody>
                    <a:bodyPr/>
                    <a:lstStyle/>
                    <a:p>
                      <a:pPr indent="0" lvl="0" marL="0" rtl="0" algn="l">
                        <a:spcBef>
                          <a:spcPts val="0"/>
                        </a:spcBef>
                        <a:spcAft>
                          <a:spcPts val="0"/>
                        </a:spcAft>
                        <a:buNone/>
                      </a:pPr>
                      <a:r>
                        <a:rPr lang="en" sz="1200">
                          <a:latin typeface="Poppins"/>
                          <a:ea typeface="Poppins"/>
                          <a:cs typeface="Poppins"/>
                          <a:sym typeface="Poppins"/>
                        </a:rPr>
                        <a:t>It help these smart and autonomous industries to be more secure, accurate and efficient which helps more production and less waste. </a:t>
                      </a:r>
                      <a:endParaRPr sz="1200">
                        <a:latin typeface="Poppins"/>
                        <a:ea typeface="Poppins"/>
                        <a:cs typeface="Poppins"/>
                        <a:sym typeface="Poppi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solidFill>
                      <a:schemeClr val="lt2"/>
                    </a:solidFill>
                  </a:tcPr>
                </a:tc>
                <a:tc>
                  <a:txBody>
                    <a:bodyPr/>
                    <a:lstStyle/>
                    <a:p>
                      <a:pPr indent="0" lvl="0" marL="0" rtl="0" algn="just">
                        <a:spcBef>
                          <a:spcPts val="0"/>
                        </a:spcBef>
                        <a:spcAft>
                          <a:spcPts val="0"/>
                        </a:spcAft>
                        <a:buNone/>
                      </a:pPr>
                      <a:r>
                        <a:rPr lang="en" sz="1200">
                          <a:latin typeface="Poppins"/>
                          <a:ea typeface="Poppins"/>
                          <a:cs typeface="Poppins"/>
                          <a:sym typeface="Poppins"/>
                        </a:rPr>
                        <a:t>It cannot enlarge the work to address different extreme masks condition of face recognition. </a:t>
                      </a:r>
                      <a:endParaRPr sz="1200">
                        <a:latin typeface="Poppins"/>
                        <a:ea typeface="Poppins"/>
                        <a:cs typeface="Poppins"/>
                        <a:sym typeface="Poppi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solidFill>
                      <a:schemeClr val="lt2"/>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nvSpPr>
        <p:spPr>
          <a:xfrm>
            <a:off x="212500" y="95625"/>
            <a:ext cx="7704000" cy="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263238"/>
                </a:solidFill>
                <a:latin typeface="Poppins Black"/>
                <a:ea typeface="Poppins Black"/>
                <a:cs typeface="Poppins Black"/>
                <a:sym typeface="Poppins Black"/>
              </a:rPr>
              <a:t>LITERATURE SURVEY . .</a:t>
            </a:r>
            <a:endParaRPr sz="1700">
              <a:solidFill>
                <a:srgbClr val="263238"/>
              </a:solidFill>
              <a:latin typeface="Poppins Black"/>
              <a:ea typeface="Poppins Black"/>
              <a:cs typeface="Poppins Black"/>
              <a:sym typeface="Poppins Black"/>
            </a:endParaRPr>
          </a:p>
        </p:txBody>
      </p:sp>
      <p:sp>
        <p:nvSpPr>
          <p:cNvPr id="142" name="Google Shape;142;p21"/>
          <p:cNvSpPr/>
          <p:nvPr/>
        </p:nvSpPr>
        <p:spPr>
          <a:xfrm rot="3819689">
            <a:off x="-2852025" y="2921944"/>
            <a:ext cx="4196759" cy="3645205"/>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1"/>
          <p:cNvSpPr/>
          <p:nvPr/>
        </p:nvSpPr>
        <p:spPr>
          <a:xfrm rot="-7316608">
            <a:off x="7867904" y="-1572955"/>
            <a:ext cx="4196237" cy="3645404"/>
          </a:xfrm>
          <a:custGeom>
            <a:rect b="b" l="l" r="r" t="t"/>
            <a:pathLst>
              <a:path extrusionOk="0" h="111248" w="151443">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1"/>
          <p:cNvSpPr/>
          <p:nvPr/>
        </p:nvSpPr>
        <p:spPr>
          <a:xfrm flipH="1" rot="10800000">
            <a:off x="369600" y="481075"/>
            <a:ext cx="1937700" cy="34200"/>
          </a:xfrm>
          <a:prstGeom prst="flowChartDelay">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1"/>
          <p:cNvSpPr txBox="1"/>
          <p:nvPr/>
        </p:nvSpPr>
        <p:spPr>
          <a:xfrm>
            <a:off x="8822175" y="4681550"/>
            <a:ext cx="393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63238"/>
                </a:solidFill>
                <a:latin typeface="Poppins"/>
                <a:ea typeface="Poppins"/>
                <a:cs typeface="Poppins"/>
                <a:sym typeface="Poppins"/>
              </a:rPr>
              <a:t>9</a:t>
            </a:r>
            <a:endParaRPr b="1" sz="1800">
              <a:solidFill>
                <a:srgbClr val="263238"/>
              </a:solidFill>
              <a:latin typeface="Poppins"/>
              <a:ea typeface="Poppins"/>
              <a:cs typeface="Poppins"/>
              <a:sym typeface="Poppins"/>
            </a:endParaRPr>
          </a:p>
        </p:txBody>
      </p:sp>
      <p:graphicFrame>
        <p:nvGraphicFramePr>
          <p:cNvPr id="146" name="Google Shape;146;p21"/>
          <p:cNvGraphicFramePr/>
          <p:nvPr/>
        </p:nvGraphicFramePr>
        <p:xfrm>
          <a:off x="143750" y="593372"/>
          <a:ext cx="3000000" cy="3000000"/>
        </p:xfrm>
        <a:graphic>
          <a:graphicData uri="http://schemas.openxmlformats.org/drawingml/2006/table">
            <a:tbl>
              <a:tblPr>
                <a:noFill/>
                <a:tableStyleId>{F93E67F7-30B5-4875-AEC5-2B27DA3961BE}</a:tableStyleId>
              </a:tblPr>
              <a:tblGrid>
                <a:gridCol w="582150"/>
                <a:gridCol w="1525925"/>
                <a:gridCol w="1187500"/>
                <a:gridCol w="1578100"/>
                <a:gridCol w="1801800"/>
                <a:gridCol w="2002950"/>
              </a:tblGrid>
              <a:tr h="919000">
                <a:tc>
                  <a:txBody>
                    <a:bodyPr/>
                    <a:lstStyle/>
                    <a:p>
                      <a:pPr indent="0" lvl="0" marL="0" rtl="0" algn="ctr">
                        <a:spcBef>
                          <a:spcPts val="0"/>
                        </a:spcBef>
                        <a:spcAft>
                          <a:spcPts val="0"/>
                        </a:spcAft>
                        <a:buNone/>
                      </a:pPr>
                      <a:r>
                        <a:rPr lang="en" sz="1200">
                          <a:latin typeface="Poppins Medium"/>
                          <a:ea typeface="Poppins Medium"/>
                          <a:cs typeface="Poppins Medium"/>
                          <a:sym typeface="Poppins Medium"/>
                        </a:rPr>
                        <a:t>S.No</a:t>
                      </a:r>
                      <a:endParaRPr sz="1200">
                        <a:latin typeface="Poppins Medium"/>
                        <a:ea typeface="Poppins Medium"/>
                        <a:cs typeface="Poppins Medium"/>
                        <a:sym typeface="Poppins Medium"/>
                      </a:endParaRPr>
                    </a:p>
                  </a:txBody>
                  <a:tcPr marT="91425" marB="91425" marR="91425" marL="91425">
                    <a:lnB cap="flat" cmpd="sng" w="9525">
                      <a:solidFill>
                        <a:srgbClr val="9E9E9E"/>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latin typeface="Poppins Medium"/>
                          <a:ea typeface="Poppins Medium"/>
                          <a:cs typeface="Poppins Medium"/>
                          <a:sym typeface="Poppins Medium"/>
                        </a:rPr>
                        <a:t>Paper Title / Author</a:t>
                      </a:r>
                      <a:endParaRPr sz="1200">
                        <a:latin typeface="Poppins Medium"/>
                        <a:ea typeface="Poppins Medium"/>
                        <a:cs typeface="Poppins Medium"/>
                        <a:sym typeface="Poppins Medium"/>
                      </a:endParaRPr>
                    </a:p>
                  </a:txBody>
                  <a:tcPr marT="91425" marB="91425" marR="91425" marL="91425">
                    <a:lnB cap="flat" cmpd="sng" w="9525">
                      <a:solidFill>
                        <a:srgbClr val="9E9E9E"/>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latin typeface="Poppins Medium"/>
                          <a:ea typeface="Poppins Medium"/>
                          <a:cs typeface="Poppins Medium"/>
                          <a:sym typeface="Poppins Medium"/>
                        </a:rPr>
                        <a:t>Year of journal/ conference</a:t>
                      </a:r>
                      <a:endParaRPr sz="1200">
                        <a:latin typeface="Poppins Medium"/>
                        <a:ea typeface="Poppins Medium"/>
                        <a:cs typeface="Poppins Medium"/>
                        <a:sym typeface="Poppins Medium"/>
                      </a:endParaRPr>
                    </a:p>
                  </a:txBody>
                  <a:tcPr marT="91425" marB="91425" marR="91425" marL="91425">
                    <a:lnB cap="flat" cmpd="sng" w="9525">
                      <a:solidFill>
                        <a:srgbClr val="9E9E9E"/>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latin typeface="Poppins Medium"/>
                          <a:ea typeface="Poppins Medium"/>
                          <a:cs typeface="Poppins Medium"/>
                          <a:sym typeface="Poppins Medium"/>
                        </a:rPr>
                        <a:t>Technique</a:t>
                      </a:r>
                      <a:endParaRPr sz="1200">
                        <a:latin typeface="Poppins Medium"/>
                        <a:ea typeface="Poppins Medium"/>
                        <a:cs typeface="Poppins Medium"/>
                        <a:sym typeface="Poppins Medium"/>
                      </a:endParaRPr>
                    </a:p>
                  </a:txBody>
                  <a:tcPr marT="91425" marB="91425" marR="91425" marL="91425">
                    <a:lnB cap="flat" cmpd="sng" w="9525">
                      <a:solidFill>
                        <a:srgbClr val="9E9E9E"/>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latin typeface="Poppins Medium"/>
                          <a:ea typeface="Poppins Medium"/>
                          <a:cs typeface="Poppins Medium"/>
                          <a:sym typeface="Poppins Medium"/>
                        </a:rPr>
                        <a:t>Pros</a:t>
                      </a:r>
                      <a:endParaRPr sz="1200">
                        <a:latin typeface="Poppins Medium"/>
                        <a:ea typeface="Poppins Medium"/>
                        <a:cs typeface="Poppins Medium"/>
                        <a:sym typeface="Poppins Medium"/>
                      </a:endParaRPr>
                    </a:p>
                  </a:txBody>
                  <a:tcPr marT="91425" marB="91425" marR="91425" marL="91425">
                    <a:lnB cap="flat" cmpd="sng" w="9525">
                      <a:solidFill>
                        <a:srgbClr val="9E9E9E"/>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latin typeface="Poppins Medium"/>
                          <a:ea typeface="Poppins Medium"/>
                          <a:cs typeface="Poppins Medium"/>
                          <a:sym typeface="Poppins Medium"/>
                        </a:rPr>
                        <a:t>Cons</a:t>
                      </a:r>
                      <a:endParaRPr sz="1200">
                        <a:latin typeface="Poppins Medium"/>
                        <a:ea typeface="Poppins Medium"/>
                        <a:cs typeface="Poppins Medium"/>
                        <a:sym typeface="Poppins Medium"/>
                      </a:endParaRPr>
                    </a:p>
                  </a:txBody>
                  <a:tcPr marT="91425" marB="91425" marR="91425" marL="91425">
                    <a:lnB cap="flat" cmpd="sng" w="9525">
                      <a:solidFill>
                        <a:srgbClr val="9E9E9E"/>
                      </a:solidFill>
                      <a:prstDash val="solid"/>
                      <a:round/>
                      <a:headEnd len="sm" w="sm" type="none"/>
                      <a:tailEnd len="sm" w="sm" type="none"/>
                    </a:lnB>
                    <a:solidFill>
                      <a:schemeClr val="lt2"/>
                    </a:solidFill>
                  </a:tcPr>
                </a:tc>
              </a:tr>
              <a:tr h="1898775">
                <a:tc>
                  <a:txBody>
                    <a:bodyPr/>
                    <a:lstStyle/>
                    <a:p>
                      <a:pPr indent="0" lvl="0" marL="0" rtl="0" algn="l">
                        <a:spcBef>
                          <a:spcPts val="0"/>
                        </a:spcBef>
                        <a:spcAft>
                          <a:spcPts val="0"/>
                        </a:spcAft>
                        <a:buNone/>
                      </a:pPr>
                      <a:r>
                        <a:rPr lang="en" sz="1200">
                          <a:latin typeface="Poppins"/>
                          <a:ea typeface="Poppins"/>
                          <a:cs typeface="Poppins"/>
                          <a:sym typeface="Poppins"/>
                        </a:rPr>
                        <a:t>5</a:t>
                      </a:r>
                      <a:r>
                        <a:rPr lang="en" sz="1200">
                          <a:latin typeface="Poppins"/>
                          <a:ea typeface="Poppins"/>
                          <a:cs typeface="Poppins"/>
                          <a:sym typeface="Poppins"/>
                        </a:rPr>
                        <a:t>.</a:t>
                      </a:r>
                      <a:endParaRPr sz="1200">
                        <a:latin typeface="Poppins"/>
                        <a:ea typeface="Poppins"/>
                        <a:cs typeface="Poppins"/>
                        <a:sym typeface="Poppi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sz="1200">
                          <a:solidFill>
                            <a:schemeClr val="dk1"/>
                          </a:solidFill>
                          <a:latin typeface="Poppins"/>
                          <a:ea typeface="Poppins"/>
                          <a:cs typeface="Poppins"/>
                          <a:sym typeface="Poppins"/>
                        </a:rPr>
                        <a:t>Title: </a:t>
                      </a:r>
                      <a:r>
                        <a:rPr lang="en" sz="1200">
                          <a:solidFill>
                            <a:schemeClr val="dk1"/>
                          </a:solidFill>
                          <a:latin typeface="Poppins"/>
                          <a:ea typeface="Poppins"/>
                          <a:cs typeface="Poppins"/>
                          <a:sym typeface="Poppins"/>
                        </a:rPr>
                        <a:t>A Generalized EM Approach for 3D Model Based Face Recognition under Occlusions.</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solidFill>
                            <a:schemeClr val="dk1"/>
                          </a:solidFill>
                          <a:latin typeface="Poppins"/>
                          <a:ea typeface="Poppins"/>
                          <a:cs typeface="Poppins"/>
                          <a:sym typeface="Poppins"/>
                        </a:rPr>
                        <a:t>2006</a:t>
                      </a:r>
                      <a:endParaRPr sz="1200">
                        <a:solidFill>
                          <a:schemeClr val="dk1"/>
                        </a:solidFill>
                        <a:latin typeface="Poppins"/>
                        <a:ea typeface="Poppins"/>
                        <a:cs typeface="Poppins"/>
                        <a:sym typeface="Poppi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200">
                          <a:solidFill>
                            <a:schemeClr val="dk1"/>
                          </a:solidFill>
                          <a:latin typeface="Poppins"/>
                          <a:ea typeface="Poppins"/>
                          <a:cs typeface="Poppins"/>
                          <a:sym typeface="Poppins"/>
                        </a:rPr>
                        <a:t>Generalized Expectation-Maximization algorithm</a:t>
                      </a:r>
                      <a:endParaRPr sz="1200">
                        <a:solidFill>
                          <a:schemeClr val="dk1"/>
                        </a:solidFill>
                        <a:latin typeface="Poppins"/>
                        <a:ea typeface="Poppins"/>
                        <a:cs typeface="Poppins"/>
                        <a:sym typeface="Poppi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200">
                          <a:solidFill>
                            <a:schemeClr val="dk1"/>
                          </a:solidFill>
                          <a:latin typeface="Poppins"/>
                          <a:ea typeface="Poppins"/>
                          <a:cs typeface="Poppins"/>
                          <a:sym typeface="Poppins"/>
                        </a:rPr>
                        <a:t>The validity of the algorithm is verified by a face recognition experiment using images from the publicly available AR Face Database.</a:t>
                      </a:r>
                      <a:endParaRPr sz="1200">
                        <a:solidFill>
                          <a:schemeClr val="dk1"/>
                        </a:solidFill>
                        <a:latin typeface="Poppins"/>
                        <a:ea typeface="Poppins"/>
                        <a:cs typeface="Poppins"/>
                        <a:sym typeface="Poppi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200">
                          <a:solidFill>
                            <a:schemeClr val="dk1"/>
                          </a:solidFill>
                          <a:latin typeface="Poppins"/>
                          <a:ea typeface="Poppins"/>
                          <a:cs typeface="Poppins"/>
                          <a:sym typeface="Poppins"/>
                        </a:rPr>
                        <a:t>It remains a difficult problem because there are many </a:t>
                      </a:r>
                      <a:r>
                        <a:rPr lang="en" sz="1200">
                          <a:solidFill>
                            <a:schemeClr val="dk1"/>
                          </a:solidFill>
                          <a:latin typeface="Poppins"/>
                          <a:ea typeface="Poppins"/>
                          <a:cs typeface="Poppins"/>
                          <a:sym typeface="Poppins"/>
                        </a:rPr>
                        <a:t>interfering</a:t>
                      </a:r>
                      <a:r>
                        <a:rPr lang="en" sz="1200">
                          <a:solidFill>
                            <a:schemeClr val="dk1"/>
                          </a:solidFill>
                          <a:latin typeface="Poppins"/>
                          <a:ea typeface="Poppins"/>
                          <a:cs typeface="Poppins"/>
                          <a:sym typeface="Poppins"/>
                        </a:rPr>
                        <a:t> factors in which same face appears </a:t>
                      </a:r>
                      <a:r>
                        <a:rPr lang="en" sz="1200">
                          <a:solidFill>
                            <a:schemeClr val="dk1"/>
                          </a:solidFill>
                          <a:latin typeface="Poppins"/>
                          <a:ea typeface="Poppins"/>
                          <a:cs typeface="Poppins"/>
                          <a:sym typeface="Poppins"/>
                        </a:rPr>
                        <a:t>completely different.</a:t>
                      </a:r>
                      <a:r>
                        <a:rPr lang="en" sz="1200">
                          <a:solidFill>
                            <a:schemeClr val="dk1"/>
                          </a:solidFill>
                          <a:latin typeface="Poppins"/>
                          <a:ea typeface="Poppins"/>
                          <a:cs typeface="Poppins"/>
                          <a:sym typeface="Poppins"/>
                        </a:rPr>
                        <a:t> </a:t>
                      </a:r>
                      <a:endParaRPr sz="1200">
                        <a:solidFill>
                          <a:schemeClr val="dk1"/>
                        </a:solidFill>
                        <a:latin typeface="Poppins"/>
                        <a:ea typeface="Poppins"/>
                        <a:cs typeface="Poppins"/>
                        <a:sym typeface="Poppi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