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Comfortaa SemiBold" panose="020B0604020202020204" charset="0"/>
      <p:regular r:id="rId45"/>
      <p:bold r:id="rId46"/>
    </p:embeddedFont>
    <p:embeddedFont>
      <p:font typeface="Merriweather" panose="00000500000000000000" pitchFamily="2"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
      <p:font typeface="Nunito SemiBold" pitchFamily="2" charset="0"/>
      <p:regular r:id="rId55"/>
      <p:bold r:id="rId56"/>
      <p:italic r:id="rId57"/>
      <p:boldItalic r:id="rId58"/>
    </p:embeddedFont>
    <p:embeddedFont>
      <p:font typeface="Oswald" panose="00000500000000000000" pitchFamily="2" charset="0"/>
      <p:regular r:id="rId59"/>
      <p:bold r:id="rId60"/>
    </p:embeddedFont>
    <p:embeddedFont>
      <p:font typeface="Playfair Display" panose="020B0604020202020204" pitchFamily="2" charset="0"/>
      <p:regular r:id="rId61"/>
      <p:bold r:id="rId62"/>
      <p:italic r:id="rId63"/>
      <p:boldItalic r:id="rId64"/>
    </p:embeddedFont>
    <p:embeddedFont>
      <p:font typeface="Verdana" panose="020B060403050404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2c47790d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02c47790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02c47790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02c47790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02c47790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02c47790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02c47790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02c47790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02c47790d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02c47790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02c47790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02c47790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02c47790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02c47790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02c47790d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02c47790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02c47790d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02c47790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02c47790d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02c47790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02c47790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02c47790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02c47790d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02c47790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02c47790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02c47790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02c47790d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02c47790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02c47790d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02c47790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02c47790d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02c47790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02c47790d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02c47790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eb8732446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eb873244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eb873244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eb873244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873244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873244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02c47790d_5_1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02c47790d_5_1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02c47790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02c47790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02c47790d_5_1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02c47790d_5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eb873244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eb873244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deb873244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deb873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eb8732446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eb873244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eb8732446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eb873244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eb8732446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eb873244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eb8732446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eb873244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eb873244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eb873244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eb873244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eb873244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eb873244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eb873244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02c47790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02c47790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02c47790d_5_19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02c47790d_5_1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02c47790d_5_1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02c47790d_5_1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eb8732446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eb8732446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02c47790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02c47790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02c47790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02c47790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02c47790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02c47790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02c47790d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02c4779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02c47790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02c47790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356475"/>
            <a:ext cx="8455500" cy="2644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Web chat application with webcam</a:t>
            </a:r>
            <a:endParaRPr/>
          </a:p>
        </p:txBody>
      </p:sp>
      <p:sp>
        <p:nvSpPr>
          <p:cNvPr id="60" name="Google Shape;60;p13"/>
          <p:cNvSpPr txBox="1">
            <a:spLocks noGrp="1"/>
          </p:cNvSpPr>
          <p:nvPr>
            <p:ph type="subTitle" idx="1"/>
          </p:nvPr>
        </p:nvSpPr>
        <p:spPr>
          <a:xfrm>
            <a:off x="5096400" y="4299575"/>
            <a:ext cx="4047600" cy="739200"/>
          </a:xfrm>
          <a:prstGeom prst="rect">
            <a:avLst/>
          </a:prstGeom>
          <a:solidFill>
            <a:schemeClr val="lt1"/>
          </a:solidFill>
        </p:spPr>
        <p:txBody>
          <a:bodyPr spcFirstLastPara="1" wrap="square" lIns="91425" tIns="91425" rIns="91425" bIns="91425" anchor="ctr" anchorCtr="0">
            <a:normAutofit/>
          </a:bodyPr>
          <a:lstStyle/>
          <a:p>
            <a:pPr marL="0" lvl="0" indent="0" algn="ctr" rtl="0">
              <a:lnSpc>
                <a:spcPct val="90000"/>
              </a:lnSpc>
              <a:spcBef>
                <a:spcPts val="0"/>
              </a:spcBef>
              <a:spcAft>
                <a:spcPts val="0"/>
              </a:spcAft>
              <a:buNone/>
            </a:pPr>
            <a:r>
              <a:rPr lang="en" sz="2200">
                <a:solidFill>
                  <a:srgbClr val="000000"/>
                </a:solidFill>
              </a:rPr>
              <a:t>Web Development</a:t>
            </a:r>
            <a:endParaRPr sz="2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7375" y="1081675"/>
            <a:ext cx="45933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600">
                <a:highlight>
                  <a:schemeClr val="accent4"/>
                </a:highlight>
              </a:rPr>
              <a:t>PROPOSED SYSTEM</a:t>
            </a:r>
            <a:endParaRPr sz="4600">
              <a:highlight>
                <a:schemeClr val="accent4"/>
              </a:highlight>
            </a:endParaRPr>
          </a:p>
        </p:txBody>
      </p:sp>
      <p:sp>
        <p:nvSpPr>
          <p:cNvPr id="108" name="Google Shape;108;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Lack of security of data.</a:t>
            </a:r>
            <a:endParaRPr sz="1700">
              <a:latin typeface="Merriweather"/>
              <a:ea typeface="Merriweather"/>
              <a:cs typeface="Merriweather"/>
              <a:sym typeface="Merriweather"/>
            </a:endParaRPr>
          </a:p>
          <a:p>
            <a:pPr marL="0" lvl="0" indent="0" algn="l" rtl="0">
              <a:lnSpc>
                <a:spcPct val="115000"/>
              </a:lnSpc>
              <a:spcBef>
                <a:spcPts val="0"/>
              </a:spcBef>
              <a:spcAft>
                <a:spcPts val="0"/>
              </a:spcAft>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More man power.</a:t>
            </a:r>
            <a:endParaRPr sz="1700">
              <a:latin typeface="Merriweather"/>
              <a:ea typeface="Merriweather"/>
              <a:cs typeface="Merriweather"/>
              <a:sym typeface="Merriweather"/>
            </a:endParaRPr>
          </a:p>
          <a:p>
            <a:pPr marL="0" lvl="0" indent="0" algn="l" rtl="0">
              <a:lnSpc>
                <a:spcPct val="115000"/>
              </a:lnSpc>
              <a:spcBef>
                <a:spcPts val="0"/>
              </a:spcBef>
              <a:spcAft>
                <a:spcPts val="0"/>
              </a:spcAft>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Time consuming.</a:t>
            </a:r>
            <a:endParaRPr sz="1700">
              <a:latin typeface="Merriweather"/>
              <a:ea typeface="Merriweather"/>
              <a:cs typeface="Merriweather"/>
              <a:sym typeface="Merriweather"/>
            </a:endParaRPr>
          </a:p>
          <a:p>
            <a:pPr marL="0" lvl="0" indent="0" algn="l" rtl="0">
              <a:lnSpc>
                <a:spcPct val="115000"/>
              </a:lnSpc>
              <a:spcBef>
                <a:spcPts val="0"/>
              </a:spcBef>
              <a:spcAft>
                <a:spcPts val="0"/>
              </a:spcAft>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Consumes large volume of pare work.</a:t>
            </a:r>
            <a:endParaRPr sz="1700">
              <a:latin typeface="Merriweather"/>
              <a:ea typeface="Merriweather"/>
              <a:cs typeface="Merriweather"/>
              <a:sym typeface="Merriweather"/>
            </a:endParaRPr>
          </a:p>
          <a:p>
            <a:pPr marL="0" lvl="0" indent="0" algn="l" rtl="0">
              <a:lnSpc>
                <a:spcPct val="115000"/>
              </a:lnSpc>
              <a:spcBef>
                <a:spcPts val="0"/>
              </a:spcBef>
              <a:spcAft>
                <a:spcPts val="0"/>
              </a:spcAft>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Needs manual calculations.</a:t>
            </a:r>
            <a:endParaRPr sz="1700">
              <a:latin typeface="Merriweather"/>
              <a:ea typeface="Merriweather"/>
              <a:cs typeface="Merriweather"/>
              <a:sym typeface="Merriweather"/>
            </a:endParaRPr>
          </a:p>
          <a:p>
            <a:pPr marL="0" lvl="0" indent="0" algn="l" rtl="0">
              <a:lnSpc>
                <a:spcPct val="115000"/>
              </a:lnSpc>
              <a:spcBef>
                <a:spcPts val="0"/>
              </a:spcBef>
              <a:spcAft>
                <a:spcPts val="0"/>
              </a:spcAft>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No direct role for the higher officials.</a:t>
            </a:r>
            <a:endParaRPr sz="1700">
              <a:latin typeface="Merriweather"/>
              <a:ea typeface="Merriweather"/>
              <a:cs typeface="Merriweather"/>
              <a:sym typeface="Merriweather"/>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288100" y="617675"/>
            <a:ext cx="8455500" cy="2942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sz="4355"/>
          </a:p>
          <a:p>
            <a:pPr marL="0" lvl="0" indent="0" algn="ctr" rtl="0">
              <a:spcBef>
                <a:spcPts val="0"/>
              </a:spcBef>
              <a:spcAft>
                <a:spcPts val="0"/>
              </a:spcAft>
              <a:buNone/>
            </a:pPr>
            <a:r>
              <a:rPr lang="en" sz="4355"/>
              <a:t>ADVANTAGES</a:t>
            </a:r>
            <a:endParaRPr sz="4355"/>
          </a:p>
          <a:p>
            <a:pPr marL="0" lvl="0" indent="0" algn="ctr" rtl="0">
              <a:spcBef>
                <a:spcPts val="0"/>
              </a:spcBef>
              <a:spcAft>
                <a:spcPts val="0"/>
              </a:spcAft>
              <a:buNone/>
            </a:pPr>
            <a:endParaRPr sz="4355"/>
          </a:p>
          <a:p>
            <a:pPr marL="457200" lvl="0" indent="-347980" algn="l" rtl="0">
              <a:lnSpc>
                <a:spcPct val="115000"/>
              </a:lnSpc>
              <a:spcBef>
                <a:spcPts val="1200"/>
              </a:spcBef>
              <a:spcAft>
                <a:spcPts val="0"/>
              </a:spcAft>
              <a:buClr>
                <a:schemeClr val="dk2"/>
              </a:buClr>
              <a:buSzPct val="113939"/>
              <a:buFont typeface="Merriweather"/>
              <a:buChar char="●"/>
            </a:pPr>
            <a:r>
              <a:rPr lang="en" sz="1833" b="0">
                <a:latin typeface="Merriweather"/>
                <a:ea typeface="Merriweather"/>
                <a:cs typeface="Merriweather"/>
                <a:sym typeface="Merriweather"/>
              </a:rPr>
              <a:t>We can have one-on-one chatting.</a:t>
            </a:r>
            <a:endParaRPr sz="1833" b="0">
              <a:latin typeface="Merriweather"/>
              <a:ea typeface="Merriweather"/>
              <a:cs typeface="Merriweather"/>
              <a:sym typeface="Merriweather"/>
            </a:endParaRPr>
          </a:p>
          <a:p>
            <a:pPr marL="457200" lvl="0" indent="-347980" algn="l" rtl="0">
              <a:lnSpc>
                <a:spcPct val="115000"/>
              </a:lnSpc>
              <a:spcBef>
                <a:spcPts val="0"/>
              </a:spcBef>
              <a:spcAft>
                <a:spcPts val="0"/>
              </a:spcAft>
              <a:buClr>
                <a:schemeClr val="dk2"/>
              </a:buClr>
              <a:buSzPct val="113939"/>
              <a:buFont typeface="Merriweather"/>
              <a:buChar char="●"/>
            </a:pPr>
            <a:r>
              <a:rPr lang="en" sz="1833" b="0">
                <a:latin typeface="Merriweather"/>
                <a:ea typeface="Merriweather"/>
                <a:cs typeface="Merriweather"/>
                <a:sym typeface="Merriweather"/>
              </a:rPr>
              <a:t>It helps to connect long distance people.</a:t>
            </a:r>
            <a:endParaRPr sz="1833" b="0">
              <a:latin typeface="Merriweather"/>
              <a:ea typeface="Merriweather"/>
              <a:cs typeface="Merriweather"/>
              <a:sym typeface="Merriweather"/>
            </a:endParaRPr>
          </a:p>
          <a:p>
            <a:pPr marL="457200" lvl="0" indent="-347980" algn="l" rtl="0">
              <a:lnSpc>
                <a:spcPct val="150000"/>
              </a:lnSpc>
              <a:spcBef>
                <a:spcPts val="0"/>
              </a:spcBef>
              <a:spcAft>
                <a:spcPts val="0"/>
              </a:spcAft>
              <a:buClr>
                <a:schemeClr val="dk2"/>
              </a:buClr>
              <a:buSzPct val="113939"/>
              <a:buFont typeface="Merriweather"/>
              <a:buChar char="●"/>
            </a:pPr>
            <a:r>
              <a:rPr lang="en" sz="1833" b="0">
                <a:latin typeface="Merriweather"/>
                <a:ea typeface="Merriweather"/>
                <a:cs typeface="Merriweather"/>
                <a:sym typeface="Merriweather"/>
              </a:rPr>
              <a:t>It helps to maintain safety of chat.</a:t>
            </a:r>
            <a:endParaRPr sz="2088" b="0">
              <a:latin typeface="Merriweather"/>
              <a:ea typeface="Merriweather"/>
              <a:cs typeface="Merriweather"/>
              <a:sym typeface="Merriweather"/>
            </a:endParaRPr>
          </a:p>
          <a:p>
            <a:pPr marL="457200" lvl="0" indent="0" algn="l" rtl="0">
              <a:lnSpc>
                <a:spcPct val="115000"/>
              </a:lnSpc>
              <a:spcBef>
                <a:spcPts val="1200"/>
              </a:spcBef>
              <a:spcAft>
                <a:spcPts val="0"/>
              </a:spcAft>
              <a:buNone/>
            </a:pPr>
            <a:endParaRPr sz="56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None/>
            </a:pPr>
            <a:endParaRPr sz="15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None/>
            </a:pPr>
            <a:endParaRPr sz="14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None/>
            </a:pPr>
            <a:endParaRPr sz="14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None/>
            </a:pPr>
            <a:endParaRPr sz="1800" b="0">
              <a:solidFill>
                <a:srgbClr val="695D46"/>
              </a:solidFill>
              <a:latin typeface="Nunito SemiBold"/>
              <a:ea typeface="Nunito SemiBold"/>
              <a:cs typeface="Nunito SemiBold"/>
              <a:sym typeface="Nunito SemiBold"/>
            </a:endParaRPr>
          </a:p>
          <a:p>
            <a:pPr marL="0" lvl="0" indent="0" algn="ctr" rtl="0">
              <a:spcBef>
                <a:spcPts val="1200"/>
              </a:spcBef>
              <a:spcAft>
                <a:spcPts val="0"/>
              </a:spcAft>
              <a:buNone/>
            </a:pP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6020"/>
              <a:t>DEVELOPMENT ENVIRONMENT</a:t>
            </a:r>
            <a:endParaRPr sz="602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344250" y="797350"/>
            <a:ext cx="8455500" cy="2753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None/>
            </a:pPr>
            <a:r>
              <a:rPr lang="en" sz="2200"/>
              <a:t>HARDWARE REQUIREMENT</a:t>
            </a:r>
            <a:endParaRPr sz="2200"/>
          </a:p>
          <a:p>
            <a:pPr marL="0" lvl="0" indent="0" algn="ctr" rtl="0">
              <a:lnSpc>
                <a:spcPct val="115000"/>
              </a:lnSpc>
              <a:spcBef>
                <a:spcPts val="0"/>
              </a:spcBef>
              <a:spcAft>
                <a:spcPts val="0"/>
              </a:spcAft>
              <a:buNone/>
            </a:pPr>
            <a:endParaRPr sz="2200"/>
          </a:p>
          <a:p>
            <a:pPr marL="957580" lvl="0" indent="-342900" algn="l" rtl="0">
              <a:lnSpc>
                <a:spcPct val="115000"/>
              </a:lnSpc>
              <a:spcBef>
                <a:spcPts val="0"/>
              </a:spcBef>
              <a:spcAft>
                <a:spcPts val="0"/>
              </a:spcAft>
              <a:buSzPts val="1800"/>
              <a:buFont typeface="Merriweather"/>
              <a:buChar char="⮚"/>
            </a:pPr>
            <a:r>
              <a:rPr lang="en" sz="1800" b="0">
                <a:latin typeface="Merriweather"/>
                <a:ea typeface="Merriweather"/>
                <a:cs typeface="Merriweather"/>
                <a:sym typeface="Merriweather"/>
              </a:rPr>
              <a:t>i3 Processor Based Computer or higher</a:t>
            </a:r>
            <a:endParaRPr sz="1800" b="0">
              <a:latin typeface="Merriweather"/>
              <a:ea typeface="Merriweather"/>
              <a:cs typeface="Merriweather"/>
              <a:sym typeface="Merriweather"/>
            </a:endParaRPr>
          </a:p>
          <a:p>
            <a:pPr marL="957580" lvl="0" indent="-342900" algn="l" rtl="0">
              <a:lnSpc>
                <a:spcPct val="115000"/>
              </a:lnSpc>
              <a:spcBef>
                <a:spcPts val="0"/>
              </a:spcBef>
              <a:spcAft>
                <a:spcPts val="0"/>
              </a:spcAft>
              <a:buSzPts val="1800"/>
              <a:buFont typeface="Merriweather"/>
              <a:buChar char="⮚"/>
            </a:pPr>
            <a:r>
              <a:rPr lang="en" sz="1800" b="0">
                <a:latin typeface="Merriweather"/>
                <a:ea typeface="Merriweather"/>
                <a:cs typeface="Merriweather"/>
                <a:sym typeface="Merriweather"/>
              </a:rPr>
              <a:t>Memory: 1 GB</a:t>
            </a:r>
            <a:endParaRPr sz="1800" b="0">
              <a:latin typeface="Merriweather"/>
              <a:ea typeface="Merriweather"/>
              <a:cs typeface="Merriweather"/>
              <a:sym typeface="Merriweather"/>
            </a:endParaRPr>
          </a:p>
          <a:p>
            <a:pPr marL="957580" lvl="0" indent="-342900" algn="l" rtl="0">
              <a:lnSpc>
                <a:spcPct val="115000"/>
              </a:lnSpc>
              <a:spcBef>
                <a:spcPts val="0"/>
              </a:spcBef>
              <a:spcAft>
                <a:spcPts val="0"/>
              </a:spcAft>
              <a:buSzPts val="1800"/>
              <a:buFont typeface="Merriweather"/>
              <a:buChar char="⮚"/>
            </a:pPr>
            <a:r>
              <a:rPr lang="en" sz="1800" b="0">
                <a:latin typeface="Merriweather"/>
                <a:ea typeface="Merriweather"/>
                <a:cs typeface="Merriweather"/>
                <a:sym typeface="Merriweather"/>
              </a:rPr>
              <a:t>Hard Drive: 50 GB</a:t>
            </a:r>
            <a:endParaRPr sz="1800" b="0">
              <a:latin typeface="Merriweather"/>
              <a:ea typeface="Merriweather"/>
              <a:cs typeface="Merriweather"/>
              <a:sym typeface="Merriweather"/>
            </a:endParaRPr>
          </a:p>
          <a:p>
            <a:pPr marL="0" lvl="0" indent="0" algn="l" rtl="0">
              <a:lnSpc>
                <a:spcPct val="115000"/>
              </a:lnSpc>
              <a:spcBef>
                <a:spcPts val="0"/>
              </a:spcBef>
              <a:spcAft>
                <a:spcPts val="0"/>
              </a:spcAft>
              <a:buNone/>
            </a:pP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344250" y="314450"/>
            <a:ext cx="8455500" cy="3236100"/>
          </a:xfrm>
          <a:prstGeom prst="rect">
            <a:avLst/>
          </a:prstGeom>
        </p:spPr>
        <p:txBody>
          <a:bodyPr spcFirstLastPara="1" wrap="square" lIns="91425" tIns="91425" rIns="91425" bIns="91425" anchor="ctr" anchorCtr="0">
            <a:normAutofit fontScale="90000"/>
          </a:bodyPr>
          <a:lstStyle/>
          <a:p>
            <a:pPr marL="0" lvl="0" indent="0" algn="ctr" rtl="0">
              <a:lnSpc>
                <a:spcPct val="115000"/>
              </a:lnSpc>
              <a:spcBef>
                <a:spcPts val="0"/>
              </a:spcBef>
              <a:spcAft>
                <a:spcPts val="0"/>
              </a:spcAft>
              <a:buNone/>
            </a:pPr>
            <a:r>
              <a:rPr lang="en" sz="2622"/>
              <a:t>SOFTWARE REQUIREMENT</a:t>
            </a:r>
            <a:endParaRPr sz="2622"/>
          </a:p>
          <a:p>
            <a:pPr marL="0" lvl="0" indent="0" algn="ctr" rtl="0">
              <a:lnSpc>
                <a:spcPct val="115000"/>
              </a:lnSpc>
              <a:spcBef>
                <a:spcPts val="0"/>
              </a:spcBef>
              <a:spcAft>
                <a:spcPts val="0"/>
              </a:spcAft>
              <a:buNone/>
            </a:pPr>
            <a:endParaRPr sz="1750">
              <a:latin typeface="Merriweather"/>
              <a:ea typeface="Merriweather"/>
              <a:cs typeface="Merriweather"/>
              <a:sym typeface="Merriweather"/>
            </a:endParaRPr>
          </a:p>
          <a:p>
            <a:pPr marL="957580" lvl="0" indent="-341312" algn="l" rtl="0">
              <a:lnSpc>
                <a:spcPct val="115000"/>
              </a:lnSpc>
              <a:spcBef>
                <a:spcPts val="0"/>
              </a:spcBef>
              <a:spcAft>
                <a:spcPts val="0"/>
              </a:spcAft>
              <a:buSzPct val="100000"/>
              <a:buFont typeface="Merriweather"/>
              <a:buChar char="⮚"/>
            </a:pPr>
            <a:r>
              <a:rPr lang="en" sz="1972" b="0">
                <a:latin typeface="Merriweather"/>
                <a:ea typeface="Merriweather"/>
                <a:cs typeface="Merriweather"/>
                <a:sym typeface="Merriweather"/>
              </a:rPr>
              <a:t>Windows 7 or higher</a:t>
            </a:r>
            <a:endParaRPr sz="1972" b="0">
              <a:latin typeface="Merriweather"/>
              <a:ea typeface="Merriweather"/>
              <a:cs typeface="Merriweather"/>
              <a:sym typeface="Merriweather"/>
            </a:endParaRPr>
          </a:p>
          <a:p>
            <a:pPr marL="957580" lvl="0" indent="-341312" algn="l" rtl="0">
              <a:lnSpc>
                <a:spcPct val="115000"/>
              </a:lnSpc>
              <a:spcBef>
                <a:spcPts val="0"/>
              </a:spcBef>
              <a:spcAft>
                <a:spcPts val="0"/>
              </a:spcAft>
              <a:buSzPct val="100000"/>
              <a:buFont typeface="Merriweather"/>
              <a:buChar char="⮚"/>
            </a:pPr>
            <a:r>
              <a:rPr lang="en" sz="1972" b="0">
                <a:latin typeface="Merriweather"/>
                <a:ea typeface="Merriweather"/>
                <a:cs typeface="Merriweather"/>
                <a:sym typeface="Merriweather"/>
              </a:rPr>
              <a:t>XAMPP Server</a:t>
            </a:r>
            <a:endParaRPr sz="1972" b="0">
              <a:latin typeface="Merriweather"/>
              <a:ea typeface="Merriweather"/>
              <a:cs typeface="Merriweather"/>
              <a:sym typeface="Merriweather"/>
            </a:endParaRPr>
          </a:p>
          <a:p>
            <a:pPr marL="957580" lvl="0" indent="-341312" algn="l" rtl="0">
              <a:lnSpc>
                <a:spcPct val="115000"/>
              </a:lnSpc>
              <a:spcBef>
                <a:spcPts val="0"/>
              </a:spcBef>
              <a:spcAft>
                <a:spcPts val="0"/>
              </a:spcAft>
              <a:buSzPct val="100000"/>
              <a:buFont typeface="Merriweather"/>
              <a:buChar char="⮚"/>
            </a:pPr>
            <a:r>
              <a:rPr lang="en" sz="1972" b="0">
                <a:latin typeface="Merriweather"/>
                <a:ea typeface="Merriweather"/>
                <a:cs typeface="Merriweather"/>
                <a:sym typeface="Merriweather"/>
              </a:rPr>
              <a:t>PHP</a:t>
            </a:r>
            <a:endParaRPr sz="1972" b="0">
              <a:latin typeface="Merriweather"/>
              <a:ea typeface="Merriweather"/>
              <a:cs typeface="Merriweather"/>
              <a:sym typeface="Merriweather"/>
            </a:endParaRPr>
          </a:p>
          <a:p>
            <a:pPr marL="957580" lvl="0" indent="-341312" algn="l" rtl="0">
              <a:lnSpc>
                <a:spcPct val="115000"/>
              </a:lnSpc>
              <a:spcBef>
                <a:spcPts val="0"/>
              </a:spcBef>
              <a:spcAft>
                <a:spcPts val="0"/>
              </a:spcAft>
              <a:buSzPct val="100000"/>
              <a:buFont typeface="Merriweather"/>
              <a:buChar char="⮚"/>
            </a:pPr>
            <a:r>
              <a:rPr lang="en" sz="1972" b="0">
                <a:latin typeface="Merriweather"/>
                <a:ea typeface="Merriweather"/>
                <a:cs typeface="Merriweather"/>
                <a:sym typeface="Merriweather"/>
              </a:rPr>
              <a:t>JavaScript</a:t>
            </a:r>
            <a:endParaRPr sz="1972" b="0">
              <a:latin typeface="Merriweather"/>
              <a:ea typeface="Merriweather"/>
              <a:cs typeface="Merriweather"/>
              <a:sym typeface="Merriweather"/>
            </a:endParaRPr>
          </a:p>
          <a:p>
            <a:pPr marL="957580" lvl="0" indent="-341312" algn="l" rtl="0">
              <a:lnSpc>
                <a:spcPct val="115000"/>
              </a:lnSpc>
              <a:spcBef>
                <a:spcPts val="0"/>
              </a:spcBef>
              <a:spcAft>
                <a:spcPts val="0"/>
              </a:spcAft>
              <a:buSzPct val="100000"/>
              <a:buFont typeface="Merriweather"/>
              <a:buChar char="⮚"/>
            </a:pPr>
            <a:r>
              <a:rPr lang="en" sz="1972" b="0">
                <a:latin typeface="Merriweather"/>
                <a:ea typeface="Merriweather"/>
                <a:cs typeface="Merriweather"/>
                <a:sym typeface="Merriweather"/>
              </a:rPr>
              <a:t>Notepad++</a:t>
            </a:r>
            <a:endParaRPr sz="1972" b="0">
              <a:latin typeface="Merriweather"/>
              <a:ea typeface="Merriweather"/>
              <a:cs typeface="Merriweather"/>
              <a:sym typeface="Merriweather"/>
            </a:endParaRPr>
          </a:p>
          <a:p>
            <a:pPr marL="957580" lvl="0" indent="-341312" algn="l" rtl="0">
              <a:lnSpc>
                <a:spcPct val="115000"/>
              </a:lnSpc>
              <a:spcBef>
                <a:spcPts val="0"/>
              </a:spcBef>
              <a:spcAft>
                <a:spcPts val="0"/>
              </a:spcAft>
              <a:buSzPct val="100000"/>
              <a:buFont typeface="Merriweather"/>
              <a:buChar char="⮚"/>
            </a:pPr>
            <a:r>
              <a:rPr lang="en" sz="1972" b="0">
                <a:latin typeface="Merriweather"/>
                <a:ea typeface="Merriweather"/>
                <a:cs typeface="Merriweather"/>
                <a:sym typeface="Merriweather"/>
              </a:rPr>
              <a:t>MySQL 5.6 </a:t>
            </a:r>
            <a:endParaRPr sz="1972" b="0">
              <a:latin typeface="Merriweather"/>
              <a:ea typeface="Merriweather"/>
              <a:cs typeface="Merriweather"/>
              <a:sym typeface="Merriweather"/>
            </a:endParaRPr>
          </a:p>
          <a:p>
            <a:pPr marL="0" lvl="0" indent="0" algn="ctr" rtl="0">
              <a:spcBef>
                <a:spcPts val="0"/>
              </a:spcBef>
              <a:spcAft>
                <a:spcPts val="0"/>
              </a:spcAft>
              <a:buNone/>
            </a:pPr>
            <a:endParaRPr sz="3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UML DIAGRAMS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288100" y="101125"/>
            <a:ext cx="8455500" cy="86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000"/>
              <a:t>USE CASE DIAGRAM</a:t>
            </a:r>
            <a:endParaRPr sz="2000"/>
          </a:p>
        </p:txBody>
      </p:sp>
      <p:pic>
        <p:nvPicPr>
          <p:cNvPr id="139" name="Google Shape;139;p28" descr="C:\Users\Saru\Downloads\WhatsApp Image 2021-03-27 at 19.19.14.jpeg"/>
          <p:cNvPicPr preferRelativeResize="0"/>
          <p:nvPr/>
        </p:nvPicPr>
        <p:blipFill>
          <a:blip r:embed="rId3">
            <a:alphaModFix/>
          </a:blip>
          <a:stretch>
            <a:fillRect/>
          </a:stretch>
        </p:blipFill>
        <p:spPr>
          <a:xfrm>
            <a:off x="1658488" y="1156625"/>
            <a:ext cx="5827017" cy="369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310550" y="3324225"/>
            <a:ext cx="2250000"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CLASS DIAGRAM</a:t>
            </a:r>
            <a:endParaRPr sz="2500"/>
          </a:p>
        </p:txBody>
      </p:sp>
      <p:pic>
        <p:nvPicPr>
          <p:cNvPr id="145" name="Google Shape;145;p29" descr="Class-Diagram.png"/>
          <p:cNvPicPr preferRelativeResize="0"/>
          <p:nvPr/>
        </p:nvPicPr>
        <p:blipFill>
          <a:blip r:embed="rId3">
            <a:alphaModFix/>
          </a:blip>
          <a:stretch>
            <a:fillRect/>
          </a:stretch>
        </p:blipFill>
        <p:spPr>
          <a:xfrm>
            <a:off x="3420425" y="96525"/>
            <a:ext cx="4362200" cy="4950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6812925" y="3324225"/>
            <a:ext cx="2250000"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SEQUENCE</a:t>
            </a:r>
            <a:endParaRPr sz="2500"/>
          </a:p>
          <a:p>
            <a:pPr marL="0" lvl="0" indent="0" algn="ctr" rtl="0">
              <a:spcBef>
                <a:spcPts val="0"/>
              </a:spcBef>
              <a:spcAft>
                <a:spcPts val="0"/>
              </a:spcAft>
              <a:buNone/>
            </a:pPr>
            <a:r>
              <a:rPr lang="en" sz="2500"/>
              <a:t>DIAGRAM</a:t>
            </a:r>
            <a:endParaRPr sz="2500"/>
          </a:p>
        </p:txBody>
      </p:sp>
      <p:pic>
        <p:nvPicPr>
          <p:cNvPr id="151" name="Google Shape;151;p30" descr="Sequence-Diagram-for-Chat.png"/>
          <p:cNvPicPr preferRelativeResize="0"/>
          <p:nvPr/>
        </p:nvPicPr>
        <p:blipFill>
          <a:blip r:embed="rId3">
            <a:alphaModFix/>
          </a:blip>
          <a:stretch>
            <a:fillRect/>
          </a:stretch>
        </p:blipFill>
        <p:spPr>
          <a:xfrm>
            <a:off x="242275" y="152400"/>
            <a:ext cx="5874352"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5"/>
        <p:cNvGrpSpPr/>
        <p:nvPr/>
      </p:nvGrpSpPr>
      <p:grpSpPr>
        <a:xfrm>
          <a:off x="0" y="0"/>
          <a:ext cx="0" cy="0"/>
          <a:chOff x="0" y="0"/>
          <a:chExt cx="0" cy="0"/>
        </a:xfrm>
      </p:grpSpPr>
      <p:sp>
        <p:nvSpPr>
          <p:cNvPr id="156" name="Google Shape;156;p31"/>
          <p:cNvSpPr txBox="1">
            <a:spLocks noGrp="1"/>
          </p:cNvSpPr>
          <p:nvPr>
            <p:ph type="title"/>
          </p:nvPr>
        </p:nvSpPr>
        <p:spPr>
          <a:xfrm>
            <a:off x="310550" y="3324225"/>
            <a:ext cx="2250000"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ACTIVITY DIAGRAM</a:t>
            </a:r>
            <a:endParaRPr sz="2500"/>
          </a:p>
        </p:txBody>
      </p:sp>
      <p:pic>
        <p:nvPicPr>
          <p:cNvPr id="157" name="Google Shape;157;p31" descr="Activity-Diagram.png"/>
          <p:cNvPicPr preferRelativeResize="0"/>
          <p:nvPr/>
        </p:nvPicPr>
        <p:blipFill>
          <a:blip r:embed="rId3">
            <a:alphaModFix/>
          </a:blip>
          <a:stretch>
            <a:fillRect/>
          </a:stretch>
        </p:blipFill>
        <p:spPr>
          <a:xfrm>
            <a:off x="3791050" y="152400"/>
            <a:ext cx="406606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74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600">
                <a:latin typeface="Verdana"/>
                <a:ea typeface="Verdana"/>
                <a:cs typeface="Verdana"/>
                <a:sym typeface="Verdana"/>
              </a:rPr>
              <a:t>ABSTRACT</a:t>
            </a:r>
            <a:endParaRPr sz="3600">
              <a:latin typeface="Verdana"/>
              <a:ea typeface="Verdana"/>
              <a:cs typeface="Verdana"/>
              <a:sym typeface="Verdana"/>
            </a:endParaRPr>
          </a:p>
        </p:txBody>
      </p:sp>
      <p:sp>
        <p:nvSpPr>
          <p:cNvPr id="66" name="Google Shape;66;p14"/>
          <p:cNvSpPr txBox="1">
            <a:spLocks noGrp="1"/>
          </p:cNvSpPr>
          <p:nvPr>
            <p:ph type="body" idx="1"/>
          </p:nvPr>
        </p:nvSpPr>
        <p:spPr>
          <a:xfrm>
            <a:off x="311700" y="965800"/>
            <a:ext cx="8520600" cy="3964200"/>
          </a:xfrm>
          <a:prstGeom prst="rect">
            <a:avLst/>
          </a:prstGeom>
          <a:solidFill>
            <a:schemeClr val="dk2"/>
          </a:solidFill>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None/>
            </a:pPr>
            <a:r>
              <a:rPr lang="en" sz="1600">
                <a:solidFill>
                  <a:schemeClr val="lt1"/>
                </a:solidFill>
                <a:latin typeface="Merriweather"/>
                <a:ea typeface="Merriweather"/>
                <a:cs typeface="Merriweather"/>
                <a:sym typeface="Merriweather"/>
              </a:rPr>
              <a:t>      </a:t>
            </a:r>
            <a:endParaRPr sz="1600">
              <a:solidFill>
                <a:schemeClr val="lt1"/>
              </a:solidFill>
              <a:latin typeface="Merriweather"/>
              <a:ea typeface="Merriweather"/>
              <a:cs typeface="Merriweather"/>
              <a:sym typeface="Merriweather"/>
            </a:endParaRPr>
          </a:p>
          <a:p>
            <a:pPr marL="457200" lvl="0" indent="-322580" algn="l" rtl="0">
              <a:lnSpc>
                <a:spcPct val="150000"/>
              </a:lnSpc>
              <a:spcBef>
                <a:spcPts val="0"/>
              </a:spcBef>
              <a:spcAft>
                <a:spcPts val="0"/>
              </a:spcAft>
              <a:buClr>
                <a:schemeClr val="lt1"/>
              </a:buClr>
              <a:buSzPct val="100000"/>
              <a:buFont typeface="Merriweather"/>
              <a:buChar char="●"/>
            </a:pPr>
            <a:r>
              <a:rPr lang="en" sz="1600">
                <a:solidFill>
                  <a:schemeClr val="lt1"/>
                </a:solidFill>
                <a:latin typeface="Merriweather"/>
                <a:ea typeface="Merriweather"/>
                <a:cs typeface="Merriweather"/>
                <a:sym typeface="Merriweather"/>
              </a:rPr>
              <a:t>A web chat is a system that allows users to communicate in real time using easily accessible web interfaces. </a:t>
            </a:r>
            <a:endParaRPr sz="1600">
              <a:solidFill>
                <a:schemeClr val="lt1"/>
              </a:solidFill>
              <a:latin typeface="Merriweather"/>
              <a:ea typeface="Merriweather"/>
              <a:cs typeface="Merriweather"/>
              <a:sym typeface="Merriweather"/>
            </a:endParaRPr>
          </a:p>
          <a:p>
            <a:pPr marL="457200" lvl="0" indent="-322580" algn="l" rtl="0">
              <a:lnSpc>
                <a:spcPct val="150000"/>
              </a:lnSpc>
              <a:spcBef>
                <a:spcPts val="0"/>
              </a:spcBef>
              <a:spcAft>
                <a:spcPts val="0"/>
              </a:spcAft>
              <a:buClr>
                <a:schemeClr val="lt1"/>
              </a:buClr>
              <a:buSzPct val="100000"/>
              <a:buFont typeface="Merriweather"/>
              <a:buChar char="●"/>
            </a:pPr>
            <a:r>
              <a:rPr lang="en" sz="1600">
                <a:solidFill>
                  <a:schemeClr val="lt1"/>
                </a:solidFill>
                <a:latin typeface="Merriweather"/>
                <a:ea typeface="Merriweather"/>
                <a:cs typeface="Merriweather"/>
                <a:sym typeface="Merriweather"/>
              </a:rPr>
              <a:t>It is a type of internet online chat distinguished by its simplicity and accessibility to users who do not wish to take the time to install and learn to use specialized chat software. </a:t>
            </a:r>
            <a:endParaRPr sz="1600">
              <a:solidFill>
                <a:schemeClr val="lt1"/>
              </a:solidFill>
              <a:latin typeface="Merriweather"/>
              <a:ea typeface="Merriweather"/>
              <a:cs typeface="Merriweather"/>
              <a:sym typeface="Merriweather"/>
            </a:endParaRPr>
          </a:p>
          <a:p>
            <a:pPr marL="457200" lvl="0" indent="-322580" algn="l" rtl="0">
              <a:lnSpc>
                <a:spcPct val="150000"/>
              </a:lnSpc>
              <a:spcBef>
                <a:spcPts val="0"/>
              </a:spcBef>
              <a:spcAft>
                <a:spcPts val="0"/>
              </a:spcAft>
              <a:buClr>
                <a:schemeClr val="lt1"/>
              </a:buClr>
              <a:buSzPct val="100000"/>
              <a:buFont typeface="Merriweather"/>
              <a:buChar char="●"/>
            </a:pPr>
            <a:r>
              <a:rPr lang="en" sz="1600">
                <a:solidFill>
                  <a:schemeClr val="lt1"/>
                </a:solidFill>
                <a:latin typeface="Merriweather"/>
                <a:ea typeface="Merriweather"/>
                <a:cs typeface="Merriweather"/>
                <a:sym typeface="Merriweather"/>
              </a:rPr>
              <a:t>It is an application which will help to communicate with friends using internet. </a:t>
            </a:r>
            <a:endParaRPr sz="1600">
              <a:solidFill>
                <a:schemeClr val="lt1"/>
              </a:solidFill>
              <a:latin typeface="Merriweather"/>
              <a:ea typeface="Merriweather"/>
              <a:cs typeface="Merriweather"/>
              <a:sym typeface="Merriweather"/>
            </a:endParaRPr>
          </a:p>
          <a:p>
            <a:pPr marL="457200" lvl="0" indent="-322580" algn="l" rtl="0">
              <a:lnSpc>
                <a:spcPct val="150000"/>
              </a:lnSpc>
              <a:spcBef>
                <a:spcPts val="0"/>
              </a:spcBef>
              <a:spcAft>
                <a:spcPts val="0"/>
              </a:spcAft>
              <a:buClr>
                <a:schemeClr val="lt1"/>
              </a:buClr>
              <a:buSzPct val="100000"/>
              <a:buFont typeface="Merriweather"/>
              <a:buChar char="●"/>
            </a:pPr>
            <a:r>
              <a:rPr lang="en" sz="1600">
                <a:solidFill>
                  <a:schemeClr val="lt1"/>
                </a:solidFill>
                <a:latin typeface="Merriweather"/>
                <a:ea typeface="Merriweather"/>
                <a:cs typeface="Merriweather"/>
                <a:sym typeface="Merriweather"/>
              </a:rPr>
              <a:t>In this system there is our wish entity namely user. User need to get the link and they have to enter only name as a identification. After receiving text message, it will not disappear.  </a:t>
            </a:r>
            <a:endParaRPr sz="1600">
              <a:solidFill>
                <a:schemeClr val="lt1"/>
              </a:solidFill>
              <a:latin typeface="Merriweather"/>
              <a:ea typeface="Merriweather"/>
              <a:cs typeface="Merriweather"/>
              <a:sym typeface="Merriweather"/>
            </a:endParaRPr>
          </a:p>
          <a:p>
            <a:pPr marL="457200" lvl="0" indent="-322580" algn="l" rtl="0">
              <a:lnSpc>
                <a:spcPct val="150000"/>
              </a:lnSpc>
              <a:spcBef>
                <a:spcPts val="0"/>
              </a:spcBef>
              <a:spcAft>
                <a:spcPts val="0"/>
              </a:spcAft>
              <a:buClr>
                <a:schemeClr val="lt1"/>
              </a:buClr>
              <a:buSzPct val="100000"/>
              <a:buFont typeface="Merriweather"/>
              <a:buChar char="●"/>
            </a:pPr>
            <a:r>
              <a:rPr lang="en" sz="1600">
                <a:solidFill>
                  <a:schemeClr val="lt1"/>
                </a:solidFill>
                <a:latin typeface="Merriweather"/>
                <a:ea typeface="Merriweather"/>
                <a:cs typeface="Merriweather"/>
                <a:sym typeface="Merriweather"/>
              </a:rPr>
              <a:t>User ‘s can share screen and they can also click pictures with webcam. </a:t>
            </a:r>
            <a:endParaRPr sz="1600">
              <a:solidFill>
                <a:schemeClr val="lt1"/>
              </a:solidFill>
              <a:latin typeface="Merriweather"/>
              <a:ea typeface="Merriweather"/>
              <a:cs typeface="Merriweather"/>
              <a:sym typeface="Merriweather"/>
            </a:endParaRPr>
          </a:p>
          <a:p>
            <a:pPr marL="0" lvl="0" indent="0" algn="l" rtl="0">
              <a:lnSpc>
                <a:spcPct val="150000"/>
              </a:lnSpc>
              <a:spcBef>
                <a:spcPts val="0"/>
              </a:spcBef>
              <a:spcAft>
                <a:spcPts val="1200"/>
              </a:spcAft>
              <a:buNone/>
            </a:pPr>
            <a:endParaRPr sz="1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6468675" y="3256800"/>
            <a:ext cx="25944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a:t>COLLABORATION DIAGRAM</a:t>
            </a:r>
            <a:endParaRPr sz="2100"/>
          </a:p>
        </p:txBody>
      </p:sp>
      <p:pic>
        <p:nvPicPr>
          <p:cNvPr id="163" name="Google Shape;163;p32"/>
          <p:cNvPicPr preferRelativeResize="0"/>
          <p:nvPr/>
        </p:nvPicPr>
        <p:blipFill>
          <a:blip r:embed="rId3">
            <a:alphaModFix/>
          </a:blip>
          <a:stretch>
            <a:fillRect/>
          </a:stretch>
        </p:blipFill>
        <p:spPr>
          <a:xfrm>
            <a:off x="174825" y="1174350"/>
            <a:ext cx="5145851" cy="354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ER DIAGRAM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rot="-5400000">
            <a:off x="-202125" y="3155725"/>
            <a:ext cx="1724700" cy="86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1620"/>
              <a:t>ER DIAGRAM</a:t>
            </a:r>
            <a:endParaRPr sz="1620"/>
          </a:p>
        </p:txBody>
      </p:sp>
      <p:pic>
        <p:nvPicPr>
          <p:cNvPr id="174" name="Google Shape;174;p34" descr="C:\Users\Saru\Downloads\WhatsApp Image 2021-03-27 at 19.19.14 (1).jpeg"/>
          <p:cNvPicPr preferRelativeResize="0"/>
          <p:nvPr/>
        </p:nvPicPr>
        <p:blipFill>
          <a:blip r:embed="rId3">
            <a:alphaModFix/>
          </a:blip>
          <a:stretch>
            <a:fillRect/>
          </a:stretch>
        </p:blipFill>
        <p:spPr>
          <a:xfrm>
            <a:off x="1857375" y="336900"/>
            <a:ext cx="5429250" cy="470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5"/>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DFD DIAGRAM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rot="-5400000">
            <a:off x="-1868125" y="2240550"/>
            <a:ext cx="49341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a:t>DFD LEVEL 0</a:t>
            </a:r>
            <a:endParaRPr sz="3320"/>
          </a:p>
        </p:txBody>
      </p:sp>
      <p:pic>
        <p:nvPicPr>
          <p:cNvPr id="185" name="Google Shape;185;p36"/>
          <p:cNvPicPr preferRelativeResize="0"/>
          <p:nvPr/>
        </p:nvPicPr>
        <p:blipFill>
          <a:blip r:embed="rId3">
            <a:alphaModFix/>
          </a:blip>
          <a:stretch>
            <a:fillRect/>
          </a:stretch>
        </p:blipFill>
        <p:spPr>
          <a:xfrm>
            <a:off x="2330950" y="340863"/>
            <a:ext cx="5738976" cy="446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89"/>
        <p:cNvGrpSpPr/>
        <p:nvPr/>
      </p:nvGrpSpPr>
      <p:grpSpPr>
        <a:xfrm>
          <a:off x="0" y="0"/>
          <a:ext cx="0" cy="0"/>
          <a:chOff x="0" y="0"/>
          <a:chExt cx="0" cy="0"/>
        </a:xfrm>
      </p:grpSpPr>
      <p:sp>
        <p:nvSpPr>
          <p:cNvPr id="190" name="Google Shape;190;p37"/>
          <p:cNvSpPr txBox="1">
            <a:spLocks noGrp="1"/>
          </p:cNvSpPr>
          <p:nvPr>
            <p:ph type="title"/>
          </p:nvPr>
        </p:nvSpPr>
        <p:spPr>
          <a:xfrm rot="-5400000">
            <a:off x="-1868125" y="2240550"/>
            <a:ext cx="4934100" cy="66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a:t>DFD LEVEL 1</a:t>
            </a:r>
            <a:endParaRPr sz="3320"/>
          </a:p>
        </p:txBody>
      </p:sp>
      <p:pic>
        <p:nvPicPr>
          <p:cNvPr id="191" name="Google Shape;191;p37" descr="DFD level 1.JPG"/>
          <p:cNvPicPr preferRelativeResize="0"/>
          <p:nvPr/>
        </p:nvPicPr>
        <p:blipFill>
          <a:blip r:embed="rId3">
            <a:alphaModFix/>
          </a:blip>
          <a:stretch>
            <a:fillRect/>
          </a:stretch>
        </p:blipFill>
        <p:spPr>
          <a:xfrm>
            <a:off x="2508775" y="152400"/>
            <a:ext cx="5301691"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8"/>
          <p:cNvSpPr txBox="1">
            <a:spLocks noGrp="1"/>
          </p:cNvSpPr>
          <p:nvPr>
            <p:ph type="ctrTitle"/>
          </p:nvPr>
        </p:nvSpPr>
        <p:spPr>
          <a:xfrm>
            <a:off x="744750" y="148425"/>
            <a:ext cx="7654500" cy="83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 sz="3520"/>
              <a:t>ARCHITECTURE DIAGRAM</a:t>
            </a:r>
            <a:endParaRPr sz="3520"/>
          </a:p>
        </p:txBody>
      </p:sp>
      <p:pic>
        <p:nvPicPr>
          <p:cNvPr id="197" name="Google Shape;197;p38"/>
          <p:cNvPicPr preferRelativeResize="0"/>
          <p:nvPr/>
        </p:nvPicPr>
        <p:blipFill>
          <a:blip r:embed="rId3">
            <a:alphaModFix/>
          </a:blip>
          <a:stretch>
            <a:fillRect/>
          </a:stretch>
        </p:blipFill>
        <p:spPr>
          <a:xfrm>
            <a:off x="2114426" y="1157050"/>
            <a:ext cx="4649875" cy="372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2401950" y="214000"/>
            <a:ext cx="4340100" cy="713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MODULES</a:t>
            </a:r>
            <a:endParaRPr/>
          </a:p>
        </p:txBody>
      </p:sp>
      <p:sp>
        <p:nvSpPr>
          <p:cNvPr id="203" name="Google Shape;203;p39"/>
          <p:cNvSpPr txBox="1">
            <a:spLocks noGrp="1"/>
          </p:cNvSpPr>
          <p:nvPr>
            <p:ph type="title"/>
          </p:nvPr>
        </p:nvSpPr>
        <p:spPr>
          <a:xfrm>
            <a:off x="2445275" y="1386600"/>
            <a:ext cx="4296900" cy="3194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900"/>
              <a:t> </a:t>
            </a:r>
            <a:endParaRPr sz="1733"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Web chat profile</a:t>
            </a:r>
            <a:endParaRPr sz="2366"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Chat history</a:t>
            </a:r>
            <a:endParaRPr sz="2366"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Login</a:t>
            </a:r>
            <a:endParaRPr sz="2366"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Users</a:t>
            </a:r>
            <a:endParaRPr sz="2366"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Registration</a:t>
            </a:r>
            <a:endParaRPr sz="2366"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Add Friend</a:t>
            </a:r>
            <a:endParaRPr sz="2366" b="0">
              <a:latin typeface="Merriweather"/>
              <a:ea typeface="Merriweather"/>
              <a:cs typeface="Merriweather"/>
              <a:sym typeface="Merriweather"/>
            </a:endParaRPr>
          </a:p>
          <a:p>
            <a:pPr marL="457200" lvl="0" indent="-363855" algn="l" rtl="0">
              <a:spcBef>
                <a:spcPts val="0"/>
              </a:spcBef>
              <a:spcAft>
                <a:spcPts val="0"/>
              </a:spcAft>
              <a:buSzPct val="100000"/>
              <a:buFont typeface="Merriweather"/>
              <a:buChar char="❖"/>
            </a:pPr>
            <a:r>
              <a:rPr lang="en" sz="2366" b="0">
                <a:latin typeface="Merriweather"/>
                <a:ea typeface="Merriweather"/>
                <a:cs typeface="Merriweather"/>
                <a:sym typeface="Merriweather"/>
              </a:rPr>
              <a:t>Chat webcam</a:t>
            </a:r>
            <a:endParaRPr sz="2566" b="0">
              <a:latin typeface="Merriweather"/>
              <a:ea typeface="Merriweather"/>
              <a:cs typeface="Merriweather"/>
              <a:sym typeface="Merriweather"/>
            </a:endParaRPr>
          </a:p>
          <a:p>
            <a:pPr marL="0" lvl="0" indent="0" algn="ctr" rtl="0">
              <a:spcBef>
                <a:spcPts val="0"/>
              </a:spcBef>
              <a:spcAft>
                <a:spcPts val="0"/>
              </a:spcAft>
              <a:buClr>
                <a:schemeClr val="dk2"/>
              </a:buClr>
              <a:buSzPct val="31132"/>
              <a:buFont typeface="Arial"/>
              <a:buNone/>
            </a:pPr>
            <a:r>
              <a:rPr lang="en" sz="3533" b="0"/>
              <a:t> </a:t>
            </a:r>
            <a:endParaRPr sz="3533"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title"/>
          </p:nvPr>
        </p:nvSpPr>
        <p:spPr>
          <a:xfrm>
            <a:off x="1924050" y="223375"/>
            <a:ext cx="5295900" cy="985200"/>
          </a:xfrm>
          <a:prstGeom prst="rect">
            <a:avLst/>
          </a:prstGeom>
          <a:solidFill>
            <a:schemeClr val="dk2"/>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sz="2900">
                <a:solidFill>
                  <a:schemeClr val="lt1"/>
                </a:solidFill>
              </a:rPr>
              <a:t>MODULE DESCRIPTION</a:t>
            </a:r>
            <a:endParaRPr sz="2900">
              <a:solidFill>
                <a:schemeClr val="lt1"/>
              </a:solidFill>
            </a:endParaRPr>
          </a:p>
        </p:txBody>
      </p:sp>
      <p:sp>
        <p:nvSpPr>
          <p:cNvPr id="209" name="Google Shape;209;p40"/>
          <p:cNvSpPr txBox="1">
            <a:spLocks noGrp="1"/>
          </p:cNvSpPr>
          <p:nvPr>
            <p:ph type="title"/>
          </p:nvPr>
        </p:nvSpPr>
        <p:spPr>
          <a:xfrm>
            <a:off x="1864400" y="1339750"/>
            <a:ext cx="5433900" cy="3588000"/>
          </a:xfrm>
          <a:prstGeom prst="rect">
            <a:avLst/>
          </a:prstGeom>
        </p:spPr>
        <p:txBody>
          <a:bodyPr spcFirstLastPara="1" wrap="square" lIns="91425" tIns="91425" rIns="91425" bIns="91425" anchor="ctr" anchorCtr="0">
            <a:normAutofit fontScale="90000"/>
          </a:bodyPr>
          <a:lstStyle/>
          <a:p>
            <a:pPr marL="457200" lvl="0" indent="0" algn="l" rtl="0">
              <a:spcBef>
                <a:spcPts val="0"/>
              </a:spcBef>
              <a:spcAft>
                <a:spcPts val="0"/>
              </a:spcAft>
              <a:buNone/>
            </a:pP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Web chat profile: </a:t>
            </a:r>
            <a:r>
              <a:rPr lang="en" sz="1733" b="0">
                <a:latin typeface="Merriweather"/>
                <a:ea typeface="Merriweather"/>
                <a:cs typeface="Merriweather"/>
                <a:sym typeface="Merriweather"/>
              </a:rPr>
              <a:t>Used for managing the chat               profile details</a:t>
            </a: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Chat history : </a:t>
            </a:r>
            <a:r>
              <a:rPr lang="en" sz="1733" b="0">
                <a:latin typeface="Merriweather"/>
                <a:ea typeface="Merriweather"/>
                <a:cs typeface="Merriweather"/>
                <a:sym typeface="Merriweather"/>
              </a:rPr>
              <a:t>Used for managing the chat history details.</a:t>
            </a: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Login :</a:t>
            </a:r>
            <a:r>
              <a:rPr lang="en" sz="1733" b="0">
                <a:latin typeface="Merriweather"/>
                <a:ea typeface="Merriweather"/>
                <a:cs typeface="Merriweather"/>
                <a:sym typeface="Merriweather"/>
              </a:rPr>
              <a:t> Used for managing the login details.</a:t>
            </a: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Users:</a:t>
            </a:r>
            <a:r>
              <a:rPr lang="en" sz="1733" b="0">
                <a:latin typeface="Merriweather"/>
                <a:ea typeface="Merriweather"/>
                <a:cs typeface="Merriweather"/>
                <a:sym typeface="Merriweather"/>
              </a:rPr>
              <a:t> Used for managing the users of the system.</a:t>
            </a: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Registration:</a:t>
            </a:r>
            <a:r>
              <a:rPr lang="en" sz="1733" b="0">
                <a:latin typeface="Merriweather"/>
                <a:ea typeface="Merriweather"/>
                <a:cs typeface="Merriweather"/>
                <a:sym typeface="Merriweather"/>
              </a:rPr>
              <a:t> User can register and obtain credentials. </a:t>
            </a: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Add Friend:</a:t>
            </a:r>
            <a:r>
              <a:rPr lang="en" sz="1733" b="0">
                <a:latin typeface="Merriweather"/>
                <a:ea typeface="Merriweather"/>
                <a:cs typeface="Merriweather"/>
                <a:sym typeface="Merriweather"/>
              </a:rPr>
              <a:t> User can search and add new friends. </a:t>
            </a:r>
            <a:endParaRPr sz="1733" b="0">
              <a:latin typeface="Merriweather"/>
              <a:ea typeface="Merriweather"/>
              <a:cs typeface="Merriweather"/>
              <a:sym typeface="Merriweather"/>
            </a:endParaRPr>
          </a:p>
          <a:p>
            <a:pPr marL="457200" lvl="0" indent="-327659" algn="l" rtl="0">
              <a:spcBef>
                <a:spcPts val="0"/>
              </a:spcBef>
              <a:spcAft>
                <a:spcPts val="0"/>
              </a:spcAft>
              <a:buSzPct val="100000"/>
              <a:buFont typeface="Merriweather"/>
              <a:buChar char="❖"/>
            </a:pPr>
            <a:r>
              <a:rPr lang="en" sz="1733">
                <a:latin typeface="Merriweather"/>
                <a:ea typeface="Merriweather"/>
                <a:cs typeface="Merriweather"/>
                <a:sym typeface="Merriweather"/>
              </a:rPr>
              <a:t>Chat webcam : </a:t>
            </a:r>
            <a:r>
              <a:rPr lang="en" sz="1733" b="0">
                <a:latin typeface="Merriweather"/>
                <a:ea typeface="Merriweather"/>
                <a:cs typeface="Merriweather"/>
                <a:sym typeface="Merriweather"/>
              </a:rPr>
              <a:t>while chatting user can set time, share image and click picture by webcam. </a:t>
            </a:r>
            <a:endParaRPr sz="1933">
              <a:latin typeface="Merriweather"/>
              <a:ea typeface="Merriweather"/>
              <a:cs typeface="Merriweather"/>
              <a:sym typeface="Merriweather"/>
            </a:endParaRPr>
          </a:p>
          <a:p>
            <a:pPr marL="0" lvl="0" indent="0" algn="ctr" rtl="0">
              <a:spcBef>
                <a:spcPts val="0"/>
              </a:spcBef>
              <a:spcAft>
                <a:spcPts val="0"/>
              </a:spcAft>
              <a:buNone/>
            </a:pPr>
            <a:r>
              <a:rPr lang="en" sz="2900"/>
              <a:t>  </a:t>
            </a:r>
            <a:endParaRPr sz="2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13"/>
        <p:cNvGrpSpPr/>
        <p:nvPr/>
      </p:nvGrpSpPr>
      <p:grpSpPr>
        <a:xfrm>
          <a:off x="0" y="0"/>
          <a:ext cx="0" cy="0"/>
          <a:chOff x="0" y="0"/>
          <a:chExt cx="0" cy="0"/>
        </a:xfrm>
      </p:grpSpPr>
      <p:sp>
        <p:nvSpPr>
          <p:cNvPr id="214" name="Google Shape;214;p41"/>
          <p:cNvSpPr txBox="1"/>
          <p:nvPr/>
        </p:nvSpPr>
        <p:spPr>
          <a:xfrm>
            <a:off x="1035300" y="0"/>
            <a:ext cx="7073400" cy="5171700"/>
          </a:xfrm>
          <a:prstGeom prst="rect">
            <a:avLst/>
          </a:prstGeom>
          <a:solidFill>
            <a:schemeClr val="dk1"/>
          </a:solid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b="1">
              <a:latin typeface="Times New Roman"/>
              <a:ea typeface="Times New Roman"/>
              <a:cs typeface="Times New Roman"/>
              <a:sym typeface="Times New Roman"/>
            </a:endParaRPr>
          </a:p>
          <a:p>
            <a:pPr marL="457200" lvl="0" indent="0" algn="ctr" rtl="0">
              <a:spcBef>
                <a:spcPts val="0"/>
              </a:spcBef>
              <a:spcAft>
                <a:spcPts val="0"/>
              </a:spcAft>
              <a:buNone/>
            </a:pPr>
            <a:r>
              <a:rPr lang="en" sz="3400" b="1">
                <a:latin typeface="Playfair Display"/>
                <a:ea typeface="Playfair Display"/>
                <a:cs typeface="Playfair Display"/>
                <a:sym typeface="Playfair Display"/>
              </a:rPr>
              <a:t>SYSTEM TESTING</a:t>
            </a:r>
            <a:endParaRPr sz="3400" b="1">
              <a:latin typeface="Playfair Display"/>
              <a:ea typeface="Playfair Display"/>
              <a:cs typeface="Playfair Display"/>
              <a:sym typeface="Playfair Display"/>
            </a:endParaRPr>
          </a:p>
          <a:p>
            <a:pPr marL="0" lvl="0" indent="0" algn="l" rtl="0">
              <a:spcBef>
                <a:spcPts val="0"/>
              </a:spcBef>
              <a:spcAft>
                <a:spcPts val="0"/>
              </a:spcAft>
              <a:buNone/>
            </a:pPr>
            <a:endParaRPr sz="1600" b="1">
              <a:latin typeface="Times New Roman"/>
              <a:ea typeface="Times New Roman"/>
              <a:cs typeface="Times New Roman"/>
              <a:sym typeface="Times New Roman"/>
            </a:endParaRPr>
          </a:p>
          <a:p>
            <a:pPr marL="0" lvl="0" indent="0" algn="l" rtl="0">
              <a:spcBef>
                <a:spcPts val="0"/>
              </a:spcBef>
              <a:spcAft>
                <a:spcPts val="0"/>
              </a:spcAft>
              <a:buNone/>
            </a:pPr>
            <a:r>
              <a:rPr lang="en" sz="1800" b="1">
                <a:latin typeface="Merriweather"/>
                <a:ea typeface="Merriweather"/>
                <a:cs typeface="Merriweather"/>
                <a:sym typeface="Merriweather"/>
              </a:rPr>
              <a:t>TEST CASES &amp; REPORTS</a:t>
            </a:r>
            <a:endParaRPr sz="1800" b="1">
              <a:latin typeface="Merriweather"/>
              <a:ea typeface="Merriweather"/>
              <a:cs typeface="Merriweather"/>
              <a:sym typeface="Merriweather"/>
            </a:endParaRPr>
          </a:p>
          <a:p>
            <a:pPr marL="0" lvl="0" indent="0" algn="l" rtl="0">
              <a:spcBef>
                <a:spcPts val="0"/>
              </a:spcBef>
              <a:spcAft>
                <a:spcPts val="0"/>
              </a:spcAft>
              <a:buNone/>
            </a:pPr>
            <a:r>
              <a:rPr lang="en" sz="1600">
                <a:latin typeface="Merriweather"/>
                <a:ea typeface="Merriweather"/>
                <a:cs typeface="Merriweather"/>
                <a:sym typeface="Merriweather"/>
              </a:rPr>
              <a:t>       Testing is vital for the success of any software, no system design is ever perfect. Testing is also carried in two phases. First phase is during the module creation. Second phase is after the completion of software. This is system testing which verifies that the whole set of programs handed together.</a:t>
            </a:r>
            <a:endParaRPr sz="16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sz="1800" b="1">
                <a:latin typeface="Merriweather"/>
                <a:ea typeface="Merriweather"/>
                <a:cs typeface="Merriweather"/>
                <a:sym typeface="Merriweather"/>
              </a:rPr>
              <a:t>UNIT TESTING:</a:t>
            </a:r>
            <a:endParaRPr sz="1800" b="1">
              <a:latin typeface="Merriweather"/>
              <a:ea typeface="Merriweather"/>
              <a:cs typeface="Merriweather"/>
              <a:sym typeface="Merriweather"/>
            </a:endParaRPr>
          </a:p>
          <a:p>
            <a:pPr marL="457200" lvl="0" indent="-330200" algn="l" rtl="0">
              <a:spcBef>
                <a:spcPts val="0"/>
              </a:spcBef>
              <a:spcAft>
                <a:spcPts val="0"/>
              </a:spcAft>
              <a:buSzPts val="1600"/>
              <a:buFont typeface="Merriweather"/>
              <a:buChar char="●"/>
            </a:pPr>
            <a:r>
              <a:rPr lang="en" sz="1600">
                <a:latin typeface="Merriweather"/>
                <a:ea typeface="Merriweather"/>
                <a:cs typeface="Merriweather"/>
                <a:sym typeface="Merriweather"/>
              </a:rPr>
              <a:t> Functionality of the entire module.</a:t>
            </a:r>
            <a:endParaRPr sz="1600">
              <a:latin typeface="Merriweather"/>
              <a:ea typeface="Merriweather"/>
              <a:cs typeface="Merriweather"/>
              <a:sym typeface="Merriweather"/>
            </a:endParaRPr>
          </a:p>
          <a:p>
            <a:pPr marL="457200" lvl="0" indent="-330200" algn="l" rtl="0">
              <a:spcBef>
                <a:spcPts val="0"/>
              </a:spcBef>
              <a:spcAft>
                <a:spcPts val="0"/>
              </a:spcAft>
              <a:buSzPts val="1600"/>
              <a:buFont typeface="Merriweather"/>
              <a:buChar char="●"/>
            </a:pPr>
            <a:r>
              <a:rPr lang="en" sz="1600">
                <a:latin typeface="Merriweather"/>
                <a:ea typeface="Merriweather"/>
                <a:cs typeface="Merriweather"/>
                <a:sym typeface="Merriweather"/>
              </a:rPr>
              <a:t> Validations for user input.</a:t>
            </a:r>
            <a:endParaRPr sz="1600">
              <a:latin typeface="Merriweather"/>
              <a:ea typeface="Merriweather"/>
              <a:cs typeface="Merriweather"/>
              <a:sym typeface="Merriweather"/>
            </a:endParaRPr>
          </a:p>
          <a:p>
            <a:pPr marL="457200" lvl="0" indent="-330200" algn="l" rtl="0">
              <a:spcBef>
                <a:spcPts val="0"/>
              </a:spcBef>
              <a:spcAft>
                <a:spcPts val="0"/>
              </a:spcAft>
              <a:buSzPts val="1600"/>
              <a:buFont typeface="Merriweather"/>
              <a:buChar char="●"/>
            </a:pPr>
            <a:r>
              <a:rPr lang="en" sz="1600">
                <a:latin typeface="Merriweather"/>
                <a:ea typeface="Merriweather"/>
                <a:cs typeface="Merriweather"/>
                <a:sym typeface="Merriweather"/>
              </a:rPr>
              <a:t> Checking of the Coding standards to be maintained during coding.</a:t>
            </a:r>
            <a:endParaRPr sz="1600">
              <a:latin typeface="Merriweather"/>
              <a:ea typeface="Merriweather"/>
              <a:cs typeface="Merriweather"/>
              <a:sym typeface="Merriweather"/>
            </a:endParaRPr>
          </a:p>
          <a:p>
            <a:pPr marL="457200" lvl="0" indent="-330200" algn="l" rtl="0">
              <a:spcBef>
                <a:spcPts val="0"/>
              </a:spcBef>
              <a:spcAft>
                <a:spcPts val="0"/>
              </a:spcAft>
              <a:buSzPts val="1600"/>
              <a:buFont typeface="Merriweather"/>
              <a:buChar char="●"/>
            </a:pPr>
            <a:r>
              <a:rPr lang="en" sz="1600">
                <a:latin typeface="Merriweather"/>
                <a:ea typeface="Merriweather"/>
                <a:cs typeface="Merriweather"/>
                <a:sym typeface="Merriweather"/>
              </a:rPr>
              <a:t> Testing the module with all the possible test data</a:t>
            </a:r>
            <a:endParaRPr sz="1600">
              <a:latin typeface="Merriweather"/>
              <a:ea typeface="Merriweather"/>
              <a:cs typeface="Merriweather"/>
              <a:sym typeface="Merriweather"/>
            </a:endParaRPr>
          </a:p>
          <a:p>
            <a:pPr marL="0" lvl="0" indent="0" algn="l" rtl="0">
              <a:spcBef>
                <a:spcPts val="0"/>
              </a:spcBef>
              <a:spcAft>
                <a:spcPts val="0"/>
              </a:spcAft>
              <a:buNone/>
            </a:pPr>
            <a:endParaRPr sz="1600">
              <a:latin typeface="Merriweather"/>
              <a:ea typeface="Merriweather"/>
              <a:cs typeface="Merriweather"/>
              <a:sym typeface="Merriweather"/>
            </a:endParaRPr>
          </a:p>
          <a:p>
            <a:pPr marL="0" lvl="0" indent="0" algn="l" rtl="0">
              <a:spcBef>
                <a:spcPts val="0"/>
              </a:spcBef>
              <a:spcAft>
                <a:spcPts val="0"/>
              </a:spcAft>
              <a:buNone/>
            </a:pPr>
            <a:endParaRPr sz="1600">
              <a:latin typeface="Merriweather"/>
              <a:ea typeface="Merriweather"/>
              <a:cs typeface="Merriweather"/>
              <a:sym typeface="Merriweather"/>
            </a:endParaRPr>
          </a:p>
          <a:p>
            <a:pPr marL="0" lvl="0" indent="0" algn="l" rtl="0">
              <a:spcBef>
                <a:spcPts val="0"/>
              </a:spcBef>
              <a:spcAft>
                <a:spcPts val="0"/>
              </a:spcAft>
              <a:buNone/>
            </a:pPr>
            <a:endParaRPr sz="1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0">
                <a:latin typeface="Times New Roman"/>
                <a:ea typeface="Times New Roman"/>
                <a:cs typeface="Times New Roman"/>
                <a:sym typeface="Times New Roman"/>
              </a:rPr>
              <a:t> 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2"/>
          <p:cNvSpPr txBox="1"/>
          <p:nvPr/>
        </p:nvSpPr>
        <p:spPr>
          <a:xfrm>
            <a:off x="854575" y="487175"/>
            <a:ext cx="7192800" cy="4048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endParaRPr sz="1600">
              <a:solidFill>
                <a:schemeClr val="dk2"/>
              </a:solidFill>
              <a:latin typeface="Merriweather"/>
              <a:ea typeface="Merriweather"/>
              <a:cs typeface="Merriweather"/>
              <a:sym typeface="Merriweather"/>
            </a:endParaRPr>
          </a:p>
          <a:p>
            <a:pPr marL="0" lvl="0" indent="0" algn="l" rtl="0">
              <a:spcBef>
                <a:spcPts val="0"/>
              </a:spcBef>
              <a:spcAft>
                <a:spcPts val="0"/>
              </a:spcAft>
              <a:buClr>
                <a:schemeClr val="dk2"/>
              </a:buClr>
              <a:buSzPts val="1100"/>
              <a:buFont typeface="Arial"/>
              <a:buNone/>
            </a:pPr>
            <a:endParaRPr sz="1600">
              <a:solidFill>
                <a:schemeClr val="dk2"/>
              </a:solidFill>
              <a:latin typeface="Merriweather"/>
              <a:ea typeface="Merriweather"/>
              <a:cs typeface="Merriweather"/>
              <a:sym typeface="Merriweather"/>
            </a:endParaRPr>
          </a:p>
          <a:p>
            <a:pPr marL="0" lvl="0" indent="0" algn="l" rtl="0">
              <a:spcBef>
                <a:spcPts val="0"/>
              </a:spcBef>
              <a:spcAft>
                <a:spcPts val="0"/>
              </a:spcAft>
              <a:buClr>
                <a:schemeClr val="dk2"/>
              </a:buClr>
              <a:buSzPts val="1100"/>
              <a:buFont typeface="Arial"/>
              <a:buNone/>
            </a:pPr>
            <a:r>
              <a:rPr lang="en" sz="1700">
                <a:solidFill>
                  <a:schemeClr val="dk2"/>
                </a:solidFill>
                <a:latin typeface="Merriweather"/>
                <a:ea typeface="Merriweather"/>
                <a:cs typeface="Merriweather"/>
                <a:sym typeface="Merriweather"/>
              </a:rPr>
              <a:t>INTEGRATION TESTING: </a:t>
            </a:r>
            <a:endParaRPr sz="170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 It aims at constructing the program structure while at the same constructing tests to uncover errors associated with interfacing the modules. Modules are integrated by using the top down approach.</a:t>
            </a:r>
            <a:endParaRPr>
              <a:solidFill>
                <a:schemeClr val="dk2"/>
              </a:solidFill>
              <a:latin typeface="Merriweather"/>
              <a:ea typeface="Merriweather"/>
              <a:cs typeface="Merriweather"/>
              <a:sym typeface="Merriweather"/>
            </a:endParaRPr>
          </a:p>
          <a:p>
            <a:pPr marL="457200" lvl="0" indent="0" algn="l" rtl="0">
              <a:spcBef>
                <a:spcPts val="0"/>
              </a:spcBef>
              <a:spcAft>
                <a:spcPts val="0"/>
              </a:spcAft>
              <a:buNone/>
            </a:pPr>
            <a:endParaRPr>
              <a:solidFill>
                <a:schemeClr val="dk2"/>
              </a:solidFill>
              <a:latin typeface="Merriweather"/>
              <a:ea typeface="Merriweather"/>
              <a:cs typeface="Merriweather"/>
              <a:sym typeface="Merriweather"/>
            </a:endParaRPr>
          </a:p>
          <a:p>
            <a:pPr marL="0" lvl="0" indent="0" algn="l" rtl="0">
              <a:spcBef>
                <a:spcPts val="0"/>
              </a:spcBef>
              <a:spcAft>
                <a:spcPts val="0"/>
              </a:spcAft>
              <a:buClr>
                <a:schemeClr val="dk2"/>
              </a:buClr>
              <a:buSzPts val="1100"/>
              <a:buFont typeface="Arial"/>
              <a:buNone/>
            </a:pPr>
            <a:r>
              <a:rPr lang="en" sz="1700">
                <a:solidFill>
                  <a:schemeClr val="dk2"/>
                </a:solidFill>
                <a:latin typeface="Merriweather"/>
                <a:ea typeface="Merriweather"/>
                <a:cs typeface="Merriweather"/>
                <a:sym typeface="Merriweather"/>
              </a:rPr>
              <a:t>VALIDATION TESTING</a:t>
            </a:r>
            <a:endParaRPr sz="1700">
              <a:solidFill>
                <a:schemeClr val="dk2"/>
              </a:solidFill>
              <a:latin typeface="Merriweather"/>
              <a:ea typeface="Merriweather"/>
              <a:cs typeface="Merriweather"/>
              <a:sym typeface="Merriweather"/>
            </a:endParaRPr>
          </a:p>
          <a:p>
            <a:pPr marL="457200" lvl="0" indent="-317500" algn="l" rtl="0">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Validation testing was performed to ensure that all the functional and performance requirements are met.</a:t>
            </a:r>
            <a:endParaRPr>
              <a:solidFill>
                <a:schemeClr val="dk2"/>
              </a:solidFill>
              <a:latin typeface="Merriweather"/>
              <a:ea typeface="Merriweather"/>
              <a:cs typeface="Merriweather"/>
              <a:sym typeface="Merriweather"/>
            </a:endParaRPr>
          </a:p>
          <a:p>
            <a:pPr marL="0" lvl="0" indent="0" algn="l" rtl="0">
              <a:spcBef>
                <a:spcPts val="0"/>
              </a:spcBef>
              <a:spcAft>
                <a:spcPts val="0"/>
              </a:spcAft>
              <a:buNone/>
            </a:pPr>
            <a:endParaRPr>
              <a:solidFill>
                <a:schemeClr val="dk2"/>
              </a:solidFill>
              <a:latin typeface="Merriweather"/>
              <a:ea typeface="Merriweather"/>
              <a:cs typeface="Merriweather"/>
              <a:sym typeface="Merriweather"/>
            </a:endParaRPr>
          </a:p>
          <a:p>
            <a:pPr marL="0" lvl="0" indent="0" algn="l" rtl="0">
              <a:spcBef>
                <a:spcPts val="0"/>
              </a:spcBef>
              <a:spcAft>
                <a:spcPts val="0"/>
              </a:spcAft>
              <a:buNone/>
            </a:pPr>
            <a:r>
              <a:rPr lang="en" sz="1700">
                <a:latin typeface="Merriweather"/>
                <a:ea typeface="Merriweather"/>
                <a:cs typeface="Merriweather"/>
                <a:sym typeface="Merriweather"/>
              </a:rPr>
              <a:t>SYSTEM TESTING</a:t>
            </a:r>
            <a:endParaRPr sz="1700">
              <a:latin typeface="Merriweather"/>
              <a:ea typeface="Merriweather"/>
              <a:cs typeface="Merriweather"/>
              <a:sym typeface="Merriweather"/>
            </a:endParaRPr>
          </a:p>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It is executing programs to check logical changes made in it with intention of finding errors. A system is tested for online response, recovery from failure etc,. System testing is done to ensure that the system satisfies all the user requirements.</a:t>
            </a:r>
            <a:endParaRPr>
              <a:latin typeface="Merriweather"/>
              <a:ea typeface="Merriweather"/>
              <a:cs typeface="Merriweather"/>
              <a:sym typeface="Merriweather"/>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SCREENSHOTS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8"/>
        <p:cNvGrpSpPr/>
        <p:nvPr/>
      </p:nvGrpSpPr>
      <p:grpSpPr>
        <a:xfrm>
          <a:off x="0" y="0"/>
          <a:ext cx="0" cy="0"/>
          <a:chOff x="0" y="0"/>
          <a:chExt cx="0" cy="0"/>
        </a:xfrm>
      </p:grpSpPr>
      <p:pic>
        <p:nvPicPr>
          <p:cNvPr id="229" name="Google Shape;229;p44"/>
          <p:cNvPicPr preferRelativeResize="0"/>
          <p:nvPr/>
        </p:nvPicPr>
        <p:blipFill>
          <a:blip r:embed="rId3">
            <a:alphaModFix/>
          </a:blip>
          <a:stretch>
            <a:fillRect/>
          </a:stretch>
        </p:blipFill>
        <p:spPr>
          <a:xfrm>
            <a:off x="402888" y="330850"/>
            <a:ext cx="8338224" cy="4481800"/>
          </a:xfrm>
          <a:prstGeom prst="rect">
            <a:avLst/>
          </a:prstGeom>
          <a:noFill/>
          <a:ln>
            <a:noFill/>
          </a:ln>
        </p:spPr>
      </p:pic>
      <p:sp>
        <p:nvSpPr>
          <p:cNvPr id="230" name="Google Shape;230;p44"/>
          <p:cNvSpPr txBox="1"/>
          <p:nvPr/>
        </p:nvSpPr>
        <p:spPr>
          <a:xfrm>
            <a:off x="2716975" y="4637575"/>
            <a:ext cx="40287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1300" b="1">
                <a:solidFill>
                  <a:schemeClr val="dk2"/>
                </a:solidFill>
                <a:latin typeface="Merriweather"/>
                <a:ea typeface="Merriweather"/>
                <a:cs typeface="Merriweather"/>
                <a:sym typeface="Merriweather"/>
              </a:rPr>
              <a:t>User entry with their name</a:t>
            </a:r>
            <a:endParaRPr sz="1500" b="1">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34"/>
        <p:cNvGrpSpPr/>
        <p:nvPr/>
      </p:nvGrpSpPr>
      <p:grpSpPr>
        <a:xfrm>
          <a:off x="0" y="0"/>
          <a:ext cx="0" cy="0"/>
          <a:chOff x="0" y="0"/>
          <a:chExt cx="0" cy="0"/>
        </a:xfrm>
      </p:grpSpPr>
      <p:pic>
        <p:nvPicPr>
          <p:cNvPr id="235" name="Google Shape;235;p45"/>
          <p:cNvPicPr preferRelativeResize="0"/>
          <p:nvPr/>
        </p:nvPicPr>
        <p:blipFill>
          <a:blip r:embed="rId3">
            <a:alphaModFix/>
          </a:blip>
          <a:stretch>
            <a:fillRect/>
          </a:stretch>
        </p:blipFill>
        <p:spPr>
          <a:xfrm>
            <a:off x="554113" y="405363"/>
            <a:ext cx="8035785" cy="4332775"/>
          </a:xfrm>
          <a:prstGeom prst="rect">
            <a:avLst/>
          </a:prstGeom>
          <a:noFill/>
          <a:ln>
            <a:noFill/>
          </a:ln>
        </p:spPr>
      </p:pic>
      <p:sp>
        <p:nvSpPr>
          <p:cNvPr id="236" name="Google Shape;236;p45"/>
          <p:cNvSpPr txBox="1"/>
          <p:nvPr/>
        </p:nvSpPr>
        <p:spPr>
          <a:xfrm>
            <a:off x="2379762" y="4572000"/>
            <a:ext cx="4384500" cy="646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1500" b="1">
                <a:solidFill>
                  <a:schemeClr val="dk2"/>
                </a:solidFill>
                <a:latin typeface="Merriweather"/>
                <a:ea typeface="Merriweather"/>
                <a:cs typeface="Merriweather"/>
                <a:sym typeface="Merriweather"/>
              </a:rPr>
              <a:t>Web chat with video and microphone allowed</a:t>
            </a:r>
            <a:endParaRPr sz="1700" b="1">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0"/>
        <p:cNvGrpSpPr/>
        <p:nvPr/>
      </p:nvGrpSpPr>
      <p:grpSpPr>
        <a:xfrm>
          <a:off x="0" y="0"/>
          <a:ext cx="0" cy="0"/>
          <a:chOff x="0" y="0"/>
          <a:chExt cx="0" cy="0"/>
        </a:xfrm>
      </p:grpSpPr>
      <p:pic>
        <p:nvPicPr>
          <p:cNvPr id="241" name="Google Shape;241;p46"/>
          <p:cNvPicPr preferRelativeResize="0"/>
          <p:nvPr/>
        </p:nvPicPr>
        <p:blipFill>
          <a:blip r:embed="rId3">
            <a:alphaModFix/>
          </a:blip>
          <a:stretch>
            <a:fillRect/>
          </a:stretch>
        </p:blipFill>
        <p:spPr>
          <a:xfrm>
            <a:off x="152400" y="152400"/>
            <a:ext cx="8839200" cy="4734497"/>
          </a:xfrm>
          <a:prstGeom prst="rect">
            <a:avLst/>
          </a:prstGeom>
          <a:noFill/>
          <a:ln>
            <a:noFill/>
          </a:ln>
        </p:spPr>
      </p:pic>
      <p:sp>
        <p:nvSpPr>
          <p:cNvPr id="242" name="Google Shape;242;p46"/>
          <p:cNvSpPr txBox="1"/>
          <p:nvPr/>
        </p:nvSpPr>
        <p:spPr>
          <a:xfrm>
            <a:off x="2965200" y="4693800"/>
            <a:ext cx="3213600" cy="415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1500" b="1">
                <a:solidFill>
                  <a:schemeClr val="dk2"/>
                </a:solidFill>
                <a:latin typeface="Merriweather"/>
                <a:ea typeface="Merriweather"/>
                <a:cs typeface="Merriweather"/>
                <a:sym typeface="Merriweather"/>
              </a:rPr>
              <a:t>User sent Message</a:t>
            </a:r>
            <a:endParaRPr sz="1500" b="1">
              <a:solidFill>
                <a:schemeClr val="dk2"/>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46"/>
        <p:cNvGrpSpPr/>
        <p:nvPr/>
      </p:nvGrpSpPr>
      <p:grpSpPr>
        <a:xfrm>
          <a:off x="0" y="0"/>
          <a:ext cx="0" cy="0"/>
          <a:chOff x="0" y="0"/>
          <a:chExt cx="0" cy="0"/>
        </a:xfrm>
      </p:grpSpPr>
      <p:pic>
        <p:nvPicPr>
          <p:cNvPr id="247" name="Google Shape;247;p47"/>
          <p:cNvPicPr preferRelativeResize="0"/>
          <p:nvPr/>
        </p:nvPicPr>
        <p:blipFill>
          <a:blip r:embed="rId3">
            <a:alphaModFix/>
          </a:blip>
          <a:stretch>
            <a:fillRect/>
          </a:stretch>
        </p:blipFill>
        <p:spPr>
          <a:xfrm>
            <a:off x="152400" y="152400"/>
            <a:ext cx="8839200" cy="4723448"/>
          </a:xfrm>
          <a:prstGeom prst="rect">
            <a:avLst/>
          </a:prstGeom>
          <a:noFill/>
          <a:ln>
            <a:noFill/>
          </a:ln>
        </p:spPr>
      </p:pic>
      <p:sp>
        <p:nvSpPr>
          <p:cNvPr id="248" name="Google Shape;248;p47"/>
          <p:cNvSpPr txBox="1"/>
          <p:nvPr/>
        </p:nvSpPr>
        <p:spPr>
          <a:xfrm>
            <a:off x="2632650" y="4656325"/>
            <a:ext cx="3878700" cy="415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1500" b="1">
                <a:solidFill>
                  <a:schemeClr val="dk2"/>
                </a:solidFill>
                <a:latin typeface="Merriweather"/>
                <a:ea typeface="Merriweather"/>
                <a:cs typeface="Merriweather"/>
                <a:sym typeface="Merriweather"/>
              </a:rPr>
              <a:t>Sharing screen option with entire tab</a:t>
            </a:r>
            <a:endParaRPr sz="1500" b="1">
              <a:solidFill>
                <a:schemeClr val="dk2"/>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2"/>
        <p:cNvGrpSpPr/>
        <p:nvPr/>
      </p:nvGrpSpPr>
      <p:grpSpPr>
        <a:xfrm>
          <a:off x="0" y="0"/>
          <a:ext cx="0" cy="0"/>
          <a:chOff x="0" y="0"/>
          <a:chExt cx="0" cy="0"/>
        </a:xfrm>
      </p:grpSpPr>
      <p:pic>
        <p:nvPicPr>
          <p:cNvPr id="253" name="Google Shape;253;p48"/>
          <p:cNvPicPr preferRelativeResize="0"/>
          <p:nvPr/>
        </p:nvPicPr>
        <p:blipFill>
          <a:blip r:embed="rId3">
            <a:alphaModFix/>
          </a:blip>
          <a:stretch>
            <a:fillRect/>
          </a:stretch>
        </p:blipFill>
        <p:spPr>
          <a:xfrm>
            <a:off x="152400" y="152400"/>
            <a:ext cx="8839200" cy="4784217"/>
          </a:xfrm>
          <a:prstGeom prst="rect">
            <a:avLst/>
          </a:prstGeom>
          <a:noFill/>
          <a:ln>
            <a:noFill/>
          </a:ln>
        </p:spPr>
      </p:pic>
      <p:sp>
        <p:nvSpPr>
          <p:cNvPr id="254" name="Google Shape;254;p48"/>
          <p:cNvSpPr txBox="1"/>
          <p:nvPr/>
        </p:nvSpPr>
        <p:spPr>
          <a:xfrm>
            <a:off x="3166675" y="4703175"/>
            <a:ext cx="3091800" cy="415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2"/>
                </a:solidFill>
                <a:latin typeface="Merriweather"/>
                <a:ea typeface="Merriweather"/>
                <a:cs typeface="Merriweather"/>
                <a:sym typeface="Merriweather"/>
              </a:rPr>
              <a:t>Users network speed status</a:t>
            </a:r>
            <a:endParaRPr sz="1500" b="1">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58"/>
        <p:cNvGrpSpPr/>
        <p:nvPr/>
      </p:nvGrpSpPr>
      <p:grpSpPr>
        <a:xfrm>
          <a:off x="0" y="0"/>
          <a:ext cx="0" cy="0"/>
          <a:chOff x="0" y="0"/>
          <a:chExt cx="0" cy="0"/>
        </a:xfrm>
      </p:grpSpPr>
      <p:sp>
        <p:nvSpPr>
          <p:cNvPr id="259" name="Google Shape;259;p49"/>
          <p:cNvSpPr txBox="1"/>
          <p:nvPr/>
        </p:nvSpPr>
        <p:spPr>
          <a:xfrm>
            <a:off x="3166675" y="4703175"/>
            <a:ext cx="30918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latin typeface="Merriweather"/>
                <a:ea typeface="Merriweather"/>
                <a:cs typeface="Merriweather"/>
                <a:sym typeface="Merriweather"/>
              </a:rPr>
              <a:t>Webcam with video off option</a:t>
            </a:r>
            <a:endParaRPr sz="1700" b="1">
              <a:latin typeface="Merriweather"/>
              <a:ea typeface="Merriweather"/>
              <a:cs typeface="Merriweather"/>
              <a:sym typeface="Merriweather"/>
            </a:endParaRPr>
          </a:p>
        </p:txBody>
      </p:sp>
      <p:pic>
        <p:nvPicPr>
          <p:cNvPr id="260" name="Google Shape;260;p49"/>
          <p:cNvPicPr preferRelativeResize="0"/>
          <p:nvPr/>
        </p:nvPicPr>
        <p:blipFill>
          <a:blip r:embed="rId3">
            <a:alphaModFix/>
          </a:blip>
          <a:stretch>
            <a:fillRect/>
          </a:stretch>
        </p:blipFill>
        <p:spPr>
          <a:xfrm>
            <a:off x="2785025" y="1960575"/>
            <a:ext cx="3943350" cy="2095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
        <p:cNvGrpSpPr/>
        <p:nvPr/>
      </p:nvGrpSpPr>
      <p:grpSpPr>
        <a:xfrm>
          <a:off x="0" y="0"/>
          <a:ext cx="0" cy="0"/>
          <a:chOff x="0" y="0"/>
          <a:chExt cx="0" cy="0"/>
        </a:xfrm>
      </p:grpSpPr>
      <p:pic>
        <p:nvPicPr>
          <p:cNvPr id="265" name="Google Shape;265;p50"/>
          <p:cNvPicPr preferRelativeResize="0"/>
          <p:nvPr/>
        </p:nvPicPr>
        <p:blipFill>
          <a:blip r:embed="rId3">
            <a:alphaModFix/>
          </a:blip>
          <a:stretch>
            <a:fillRect/>
          </a:stretch>
        </p:blipFill>
        <p:spPr>
          <a:xfrm>
            <a:off x="152400" y="152400"/>
            <a:ext cx="8839200" cy="4767644"/>
          </a:xfrm>
          <a:prstGeom prst="rect">
            <a:avLst/>
          </a:prstGeom>
          <a:noFill/>
          <a:ln>
            <a:noFill/>
          </a:ln>
        </p:spPr>
      </p:pic>
      <p:sp>
        <p:nvSpPr>
          <p:cNvPr id="266" name="Google Shape;266;p50"/>
          <p:cNvSpPr txBox="1"/>
          <p:nvPr/>
        </p:nvSpPr>
        <p:spPr>
          <a:xfrm>
            <a:off x="2913725" y="4703175"/>
            <a:ext cx="3447900" cy="415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2"/>
              </a:buClr>
              <a:buSzPts val="1100"/>
              <a:buFont typeface="Arial"/>
              <a:buNone/>
            </a:pPr>
            <a:r>
              <a:rPr lang="en" sz="1500" b="1">
                <a:solidFill>
                  <a:schemeClr val="dk2"/>
                </a:solidFill>
                <a:latin typeface="Merriweather"/>
                <a:ea typeface="Merriweather"/>
                <a:cs typeface="Merriweather"/>
                <a:sym typeface="Merriweather"/>
              </a:rPr>
              <a:t>Exit page</a:t>
            </a:r>
            <a:endParaRPr sz="1500" b="1">
              <a:solidFill>
                <a:schemeClr val="dk2"/>
              </a:solidFill>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1"/>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44250" y="381825"/>
            <a:ext cx="8455500" cy="4233900"/>
          </a:xfrm>
          <a:prstGeom prst="rect">
            <a:avLst/>
          </a:prstGeom>
        </p:spPr>
        <p:txBody>
          <a:bodyPr spcFirstLastPara="1" wrap="square" lIns="91425" tIns="91425" rIns="91425" bIns="91425" anchor="ctr" anchorCtr="0">
            <a:normAutofit/>
          </a:bodyPr>
          <a:lstStyle/>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Communication is a mean for people to exchange messages. It has started since the beginning of human creation.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Distant communication began as early as 1800 century with the introduction of television, telegraph and then telephony.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Interestingly enough, telephone communication stands out as the fastest growing technology, from fixed line to mobile wireless, from voice call to data transfer.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The emergence of computer network and telecommunication technologies bears the same objective that is to allow people to communicate.</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All this while, much efforts has been drawn towards consolidating the device into one and therefore indiscriminate the services.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Chatting is a method of using technology to bring people and ideas together despite of the geographical barriers. </a:t>
            </a:r>
            <a:endParaRPr sz="1100">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2"/>
          <p:cNvSpPr txBox="1"/>
          <p:nvPr/>
        </p:nvSpPr>
        <p:spPr>
          <a:xfrm>
            <a:off x="592700" y="0"/>
            <a:ext cx="7986600" cy="5930700"/>
          </a:xfrm>
          <a:prstGeom prst="rect">
            <a:avLst/>
          </a:prstGeom>
          <a:solidFill>
            <a:schemeClr val="accent4"/>
          </a:solid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endParaRPr sz="1600" b="1">
              <a:solidFill>
                <a:schemeClr val="dk2"/>
              </a:solidFill>
              <a:latin typeface="Times New Roman"/>
              <a:ea typeface="Times New Roman"/>
              <a:cs typeface="Times New Roman"/>
              <a:sym typeface="Times New Roman"/>
            </a:endParaRPr>
          </a:p>
          <a:p>
            <a:pPr marL="0" lvl="0" indent="0" algn="ctr" rtl="0">
              <a:lnSpc>
                <a:spcPct val="107916"/>
              </a:lnSpc>
              <a:spcBef>
                <a:spcPts val="0"/>
              </a:spcBef>
              <a:spcAft>
                <a:spcPts val="0"/>
              </a:spcAft>
              <a:buNone/>
            </a:pPr>
            <a:r>
              <a:rPr lang="en" sz="2200" b="1">
                <a:solidFill>
                  <a:schemeClr val="dk2"/>
                </a:solidFill>
                <a:latin typeface="Playfair Display"/>
                <a:ea typeface="Playfair Display"/>
                <a:cs typeface="Playfair Display"/>
                <a:sym typeface="Playfair Display"/>
              </a:rPr>
              <a:t>CONCLUSION</a:t>
            </a:r>
            <a:endParaRPr sz="1800" b="1">
              <a:solidFill>
                <a:schemeClr val="dk2"/>
              </a:solidFill>
              <a:latin typeface="Playfair Display"/>
              <a:ea typeface="Playfair Display"/>
              <a:cs typeface="Playfair Display"/>
              <a:sym typeface="Playfair Display"/>
            </a:endParaRPr>
          </a:p>
          <a:p>
            <a:pPr marL="457200" lvl="0" indent="-317500" algn="l" rtl="0">
              <a:lnSpc>
                <a:spcPct val="107916"/>
              </a:lnSpc>
              <a:spcBef>
                <a:spcPts val="0"/>
              </a:spcBef>
              <a:spcAft>
                <a:spcPts val="0"/>
              </a:spcAft>
              <a:buClr>
                <a:schemeClr val="dk2"/>
              </a:buClr>
              <a:buSzPts val="1400"/>
              <a:buChar char="★"/>
            </a:pPr>
            <a:r>
              <a:rPr lang="en" sz="1600">
                <a:solidFill>
                  <a:schemeClr val="dk2"/>
                </a:solidFill>
                <a:latin typeface="Merriweather"/>
                <a:ea typeface="Merriweather"/>
                <a:cs typeface="Merriweather"/>
                <a:sym typeface="Merriweather"/>
              </a:rPr>
              <a:t>Our Project is only a humble venture to satisfy the needs to manage their project work. </a:t>
            </a:r>
            <a:endParaRPr sz="1600">
              <a:solidFill>
                <a:schemeClr val="dk2"/>
              </a:solidFill>
              <a:latin typeface="Merriweather"/>
              <a:ea typeface="Merriweather"/>
              <a:cs typeface="Merriweather"/>
              <a:sym typeface="Merriweather"/>
            </a:endParaRPr>
          </a:p>
          <a:p>
            <a:pPr marL="457200" lvl="0" indent="-317500" algn="l" rtl="0">
              <a:lnSpc>
                <a:spcPct val="107916"/>
              </a:lnSpc>
              <a:spcBef>
                <a:spcPts val="0"/>
              </a:spcBef>
              <a:spcAft>
                <a:spcPts val="0"/>
              </a:spcAft>
              <a:buClr>
                <a:schemeClr val="dk2"/>
              </a:buClr>
              <a:buSzPts val="1400"/>
              <a:buChar char="★"/>
            </a:pPr>
            <a:r>
              <a:rPr lang="en" sz="1600">
                <a:solidFill>
                  <a:schemeClr val="dk2"/>
                </a:solidFill>
                <a:latin typeface="Merriweather"/>
                <a:ea typeface="Merriweather"/>
                <a:cs typeface="Merriweather"/>
                <a:sym typeface="Merriweather"/>
              </a:rPr>
              <a:t>Several user friendly coding have also adopted. This package shall prove to be a powerful package in satisfying all the requirements. </a:t>
            </a:r>
            <a:endParaRPr sz="1600">
              <a:solidFill>
                <a:schemeClr val="dk2"/>
              </a:solidFill>
              <a:latin typeface="Merriweather"/>
              <a:ea typeface="Merriweather"/>
              <a:cs typeface="Merriweather"/>
              <a:sym typeface="Merriweather"/>
            </a:endParaRPr>
          </a:p>
          <a:p>
            <a:pPr marL="457200" lvl="0" indent="-317500" algn="l" rtl="0">
              <a:lnSpc>
                <a:spcPct val="107916"/>
              </a:lnSpc>
              <a:spcBef>
                <a:spcPts val="0"/>
              </a:spcBef>
              <a:spcAft>
                <a:spcPts val="0"/>
              </a:spcAft>
              <a:buClr>
                <a:schemeClr val="dk2"/>
              </a:buClr>
              <a:buSzPts val="1400"/>
              <a:buChar char="★"/>
            </a:pPr>
            <a:r>
              <a:rPr lang="en" sz="1600">
                <a:solidFill>
                  <a:schemeClr val="dk2"/>
                </a:solidFill>
                <a:latin typeface="Merriweather"/>
                <a:ea typeface="Merriweather"/>
                <a:cs typeface="Merriweather"/>
                <a:sym typeface="Merriweather"/>
              </a:rPr>
              <a:t>The objective of software planning is to provide a framework that enable to make reasonable estimates made within a limited time framE of the beginning of the application </a:t>
            </a:r>
            <a:endParaRPr sz="1600" b="1">
              <a:solidFill>
                <a:schemeClr val="dk2"/>
              </a:solidFill>
              <a:latin typeface="Merriweather"/>
              <a:ea typeface="Merriweather"/>
              <a:cs typeface="Merriweather"/>
              <a:sym typeface="Merriweather"/>
            </a:endParaRPr>
          </a:p>
          <a:p>
            <a:pPr marL="457200" lvl="0" indent="0" algn="ctr" rtl="0">
              <a:spcBef>
                <a:spcPts val="0"/>
              </a:spcBef>
              <a:spcAft>
                <a:spcPts val="0"/>
              </a:spcAft>
              <a:buNone/>
            </a:pPr>
            <a:endParaRPr sz="1200" b="1">
              <a:solidFill>
                <a:schemeClr val="dk2"/>
              </a:solidFill>
              <a:latin typeface="Times New Roman"/>
              <a:ea typeface="Times New Roman"/>
              <a:cs typeface="Times New Roman"/>
              <a:sym typeface="Times New Roman"/>
            </a:endParaRPr>
          </a:p>
          <a:p>
            <a:pPr marL="457200" lvl="0" indent="0" algn="ctr" rtl="0">
              <a:spcBef>
                <a:spcPts val="0"/>
              </a:spcBef>
              <a:spcAft>
                <a:spcPts val="0"/>
              </a:spcAft>
              <a:buNone/>
            </a:pPr>
            <a:endParaRPr sz="1200" b="1">
              <a:solidFill>
                <a:schemeClr val="dk2"/>
              </a:solidFill>
              <a:latin typeface="Times New Roman"/>
              <a:ea typeface="Times New Roman"/>
              <a:cs typeface="Times New Roman"/>
              <a:sym typeface="Times New Roman"/>
            </a:endParaRPr>
          </a:p>
          <a:p>
            <a:pPr marL="0" lvl="0" indent="0" algn="l" rtl="0">
              <a:lnSpc>
                <a:spcPct val="107916"/>
              </a:lnSpc>
              <a:spcBef>
                <a:spcPts val="0"/>
              </a:spcBef>
              <a:spcAft>
                <a:spcPts val="0"/>
              </a:spcAft>
              <a:buNone/>
            </a:pPr>
            <a:r>
              <a:rPr lang="en" sz="1800" b="1">
                <a:solidFill>
                  <a:schemeClr val="dk2"/>
                </a:solidFill>
                <a:latin typeface="Merriweather"/>
                <a:ea typeface="Merriweather"/>
                <a:cs typeface="Merriweather"/>
                <a:sym typeface="Merriweather"/>
              </a:rPr>
              <a:t>FUTURE ENHANCEMENTS</a:t>
            </a:r>
            <a:endParaRPr sz="1800" b="1">
              <a:solidFill>
                <a:schemeClr val="dk2"/>
              </a:solidFill>
              <a:latin typeface="Merriweather"/>
              <a:ea typeface="Merriweather"/>
              <a:cs typeface="Merriweather"/>
              <a:sym typeface="Merriweather"/>
            </a:endParaRPr>
          </a:p>
          <a:p>
            <a:pPr marL="457200" lvl="0" indent="-330200" algn="l" rtl="0">
              <a:spcBef>
                <a:spcPts val="0"/>
              </a:spcBef>
              <a:spcAft>
                <a:spcPts val="0"/>
              </a:spcAft>
              <a:buClr>
                <a:schemeClr val="dk2"/>
              </a:buClr>
              <a:buSzPts val="1600"/>
              <a:buFont typeface="Merriweather"/>
              <a:buChar char="●"/>
            </a:pPr>
            <a:r>
              <a:rPr lang="en" sz="1600">
                <a:solidFill>
                  <a:schemeClr val="dk2"/>
                </a:solidFill>
                <a:latin typeface="Merriweather"/>
                <a:ea typeface="Merriweather"/>
                <a:cs typeface="Merriweather"/>
                <a:sym typeface="Merriweather"/>
              </a:rPr>
              <a:t>Can add printer in future.</a:t>
            </a:r>
            <a:endParaRPr sz="1600">
              <a:solidFill>
                <a:schemeClr val="dk2"/>
              </a:solidFill>
              <a:latin typeface="Merriweather"/>
              <a:ea typeface="Merriweather"/>
              <a:cs typeface="Merriweather"/>
              <a:sym typeface="Merriweather"/>
            </a:endParaRPr>
          </a:p>
          <a:p>
            <a:pPr marL="457200" lvl="0" indent="-330200" algn="l" rtl="0">
              <a:spcBef>
                <a:spcPts val="0"/>
              </a:spcBef>
              <a:spcAft>
                <a:spcPts val="0"/>
              </a:spcAft>
              <a:buClr>
                <a:schemeClr val="dk2"/>
              </a:buClr>
              <a:buSzPts val="1600"/>
              <a:buFont typeface="Merriweather"/>
              <a:buChar char="●"/>
            </a:pPr>
            <a:r>
              <a:rPr lang="en" sz="1600">
                <a:solidFill>
                  <a:schemeClr val="dk2"/>
                </a:solidFill>
                <a:latin typeface="Merriweather"/>
                <a:ea typeface="Merriweather"/>
                <a:cs typeface="Merriweather"/>
                <a:sym typeface="Merriweather"/>
              </a:rPr>
              <a:t>Shall host the platform on online servers to make it accessible worldwide.</a:t>
            </a:r>
            <a:endParaRPr sz="1600">
              <a:solidFill>
                <a:schemeClr val="dk2"/>
              </a:solidFill>
              <a:latin typeface="Merriweather"/>
              <a:ea typeface="Merriweather"/>
              <a:cs typeface="Merriweather"/>
              <a:sym typeface="Merriweather"/>
            </a:endParaRPr>
          </a:p>
          <a:p>
            <a:pPr marL="457200" lvl="0" indent="-330200" algn="l" rtl="0">
              <a:spcBef>
                <a:spcPts val="0"/>
              </a:spcBef>
              <a:spcAft>
                <a:spcPts val="0"/>
              </a:spcAft>
              <a:buClr>
                <a:schemeClr val="dk2"/>
              </a:buClr>
              <a:buSzPts val="1600"/>
              <a:buFont typeface="Merriweather"/>
              <a:buChar char="●"/>
            </a:pPr>
            <a:r>
              <a:rPr lang="en" sz="1600">
                <a:solidFill>
                  <a:schemeClr val="dk2"/>
                </a:solidFill>
                <a:latin typeface="Merriweather"/>
                <a:ea typeface="Merriweather"/>
                <a:cs typeface="Merriweather"/>
                <a:sym typeface="Merriweather"/>
              </a:rPr>
              <a:t>Integrate multiple load balancers to distribute the loads of the system</a:t>
            </a:r>
            <a:endParaRPr sz="1600">
              <a:solidFill>
                <a:schemeClr val="dk2"/>
              </a:solidFill>
              <a:latin typeface="Merriweather"/>
              <a:ea typeface="Merriweather"/>
              <a:cs typeface="Merriweather"/>
              <a:sym typeface="Merriweather"/>
            </a:endParaRPr>
          </a:p>
          <a:p>
            <a:pPr marL="457200" lvl="0" indent="-330200" algn="l" rtl="0">
              <a:spcBef>
                <a:spcPts val="0"/>
              </a:spcBef>
              <a:spcAft>
                <a:spcPts val="0"/>
              </a:spcAft>
              <a:buClr>
                <a:schemeClr val="dk2"/>
              </a:buClr>
              <a:buSzPts val="1600"/>
              <a:buFont typeface="Merriweather"/>
              <a:buChar char="●"/>
            </a:pPr>
            <a:r>
              <a:rPr lang="en" sz="1600">
                <a:solidFill>
                  <a:schemeClr val="dk2"/>
                </a:solidFill>
                <a:latin typeface="Merriweather"/>
                <a:ea typeface="Merriweather"/>
                <a:cs typeface="Merriweather"/>
                <a:sym typeface="Merriweather"/>
              </a:rPr>
              <a:t>Create the master and slave database structure to reduce the overload of the database queries.</a:t>
            </a:r>
            <a:endParaRPr sz="1600">
              <a:solidFill>
                <a:schemeClr val="dk2"/>
              </a:solidFill>
              <a:latin typeface="Merriweather"/>
              <a:ea typeface="Merriweather"/>
              <a:cs typeface="Merriweather"/>
              <a:sym typeface="Merriweather"/>
            </a:endParaRPr>
          </a:p>
          <a:p>
            <a:pPr marL="457200" lvl="0" indent="-330200" algn="l" rtl="0">
              <a:spcBef>
                <a:spcPts val="0"/>
              </a:spcBef>
              <a:spcAft>
                <a:spcPts val="0"/>
              </a:spcAft>
              <a:buClr>
                <a:schemeClr val="dk2"/>
              </a:buClr>
              <a:buSzPts val="1600"/>
              <a:buFont typeface="Merriweather"/>
              <a:buChar char="●"/>
            </a:pPr>
            <a:r>
              <a:rPr lang="en" sz="1600">
                <a:solidFill>
                  <a:schemeClr val="dk2"/>
                </a:solidFill>
                <a:latin typeface="Merriweather"/>
                <a:ea typeface="Merriweather"/>
                <a:cs typeface="Merriweather"/>
                <a:sym typeface="Merriweather"/>
              </a:rPr>
              <a:t>Implement the backup mechanism for taking backup of codebase and database on regular basis on different servers.</a:t>
            </a:r>
            <a:endParaRPr sz="1600">
              <a:solidFill>
                <a:schemeClr val="dk2"/>
              </a:solidFill>
              <a:latin typeface="Merriweather"/>
              <a:ea typeface="Merriweather"/>
              <a:cs typeface="Merriweather"/>
              <a:sym typeface="Merriweather"/>
            </a:endParaRPr>
          </a:p>
          <a:p>
            <a:pPr marL="0" lvl="0" indent="0" algn="ctr" rtl="0">
              <a:spcBef>
                <a:spcPts val="0"/>
              </a:spcBef>
              <a:spcAft>
                <a:spcPts val="0"/>
              </a:spcAft>
              <a:buNone/>
            </a:pPr>
            <a:endParaRPr>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3"/>
          <p:cNvSpPr txBox="1"/>
          <p:nvPr/>
        </p:nvSpPr>
        <p:spPr>
          <a:xfrm>
            <a:off x="923250" y="293700"/>
            <a:ext cx="7484100" cy="4556100"/>
          </a:xfrm>
          <a:prstGeom prst="rect">
            <a:avLst/>
          </a:prstGeom>
          <a:solidFill>
            <a:schemeClr val="dk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800" b="1">
                <a:latin typeface="Playfair Display"/>
                <a:ea typeface="Playfair Display"/>
                <a:cs typeface="Playfair Display"/>
                <a:sym typeface="Playfair Display"/>
              </a:rPr>
              <a:t>REFERENCES</a:t>
            </a:r>
            <a:endParaRPr sz="3600" b="1">
              <a:latin typeface="Playfair Display"/>
              <a:ea typeface="Playfair Display"/>
              <a:cs typeface="Playfair Display"/>
              <a:sym typeface="Playfair Display"/>
            </a:endParaRPr>
          </a:p>
          <a:p>
            <a:pPr marL="0" lvl="0" indent="0" algn="ctr" rtl="0">
              <a:spcBef>
                <a:spcPts val="0"/>
              </a:spcBef>
              <a:spcAft>
                <a:spcPts val="0"/>
              </a:spcAft>
              <a:buNone/>
            </a:pPr>
            <a:endParaRPr sz="3200" b="1">
              <a:latin typeface="Playfair Display"/>
              <a:ea typeface="Playfair Display"/>
              <a:cs typeface="Playfair Display"/>
              <a:sym typeface="Playfair Display"/>
            </a:endParaRPr>
          </a:p>
          <a:p>
            <a:pPr marL="0" lvl="0" indent="0" algn="l" rtl="0">
              <a:spcBef>
                <a:spcPts val="0"/>
              </a:spcBef>
              <a:spcAft>
                <a:spcPts val="0"/>
              </a:spcAft>
              <a:buNone/>
            </a:pPr>
            <a:endParaRPr sz="3200" b="1">
              <a:latin typeface="Playfair Display"/>
              <a:ea typeface="Playfair Display"/>
              <a:cs typeface="Playfair Display"/>
              <a:sym typeface="Playfair Display"/>
            </a:endParaRPr>
          </a:p>
          <a:p>
            <a:pPr marL="457200" lvl="0" indent="-317500" algn="just" rtl="0">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“Scaling secret: Real-time chat.” https://medium.com/always-be-coding/ scaling-secret-real-time-chat-d8589f8f0c9b#.m5jigxq6x, may 2015. Accessed: 2016-10-18. </a:t>
            </a:r>
            <a:endParaRPr>
              <a:solidFill>
                <a:schemeClr val="dk2"/>
              </a:solidFill>
              <a:latin typeface="Times New Roman"/>
              <a:ea typeface="Times New Roman"/>
              <a:cs typeface="Times New Roman"/>
              <a:sym typeface="Times New Roman"/>
            </a:endParaRPr>
          </a:p>
          <a:p>
            <a:pPr marL="457200" lvl="0" indent="-317500" algn="just" rtl="0">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D. T. Andrew Hunt, The Pragmatic Programmer: From Journeyman to Master. Addison-Wesley Professional, first ed., october 1999. </a:t>
            </a:r>
            <a:endParaRPr>
              <a:solidFill>
                <a:schemeClr val="dk2"/>
              </a:solidFill>
              <a:latin typeface="Times New Roman"/>
              <a:ea typeface="Times New Roman"/>
              <a:cs typeface="Times New Roman"/>
              <a:sym typeface="Times New Roman"/>
            </a:endParaRPr>
          </a:p>
          <a:p>
            <a:pPr marL="457200" lvl="0" indent="-317500" algn="just" rtl="0">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“Css is fine, it’s just really hard.” https://medium.com/@jdan/ css-is-fine-its-just-really-hard-638da7a3dce0, mar 2017. Accessed: 2017-04-14.</a:t>
            </a:r>
            <a:endParaRPr>
              <a:solidFill>
                <a:schemeClr val="dk2"/>
              </a:solidFill>
              <a:latin typeface="Times New Roman"/>
              <a:ea typeface="Times New Roman"/>
              <a:cs typeface="Times New Roman"/>
              <a:sym typeface="Times New Roman"/>
            </a:endParaRPr>
          </a:p>
          <a:p>
            <a:pPr marL="457200" lvl="0" indent="-317500" algn="just" rtl="0">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“User stories: An agile introduction.” http://www.agilemodeling.com/ artifacts/userStory.htm. Accessed: 2016-10-20.</a:t>
            </a:r>
            <a:endParaRPr>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4"/>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44250" y="381825"/>
            <a:ext cx="8455500" cy="4233900"/>
          </a:xfrm>
          <a:prstGeom prst="rect">
            <a:avLst/>
          </a:prstGeom>
        </p:spPr>
        <p:txBody>
          <a:bodyPr spcFirstLastPara="1" wrap="square" lIns="91425" tIns="91425" rIns="91425" bIns="91425" anchor="ctr" anchorCtr="0">
            <a:noAutofit/>
          </a:bodyPr>
          <a:lstStyle/>
          <a:p>
            <a:pPr marL="295275" lvl="0" indent="0" algn="l" rtl="0">
              <a:lnSpc>
                <a:spcPct val="115000"/>
              </a:lnSpc>
              <a:spcBef>
                <a:spcPts val="0"/>
              </a:spcBef>
              <a:spcAft>
                <a:spcPts val="0"/>
              </a:spcAft>
              <a:buNone/>
            </a:pPr>
            <a:endParaRPr sz="1400" b="0">
              <a:latin typeface="Merriweather"/>
              <a:ea typeface="Merriweather"/>
              <a:cs typeface="Merriweather"/>
              <a:sym typeface="Merriweather"/>
            </a:endParaRPr>
          </a:p>
          <a:p>
            <a:pPr marL="295275" lvl="0" indent="0" algn="l" rtl="0">
              <a:lnSpc>
                <a:spcPct val="115000"/>
              </a:lnSpc>
              <a:spcBef>
                <a:spcPts val="0"/>
              </a:spcBef>
              <a:spcAft>
                <a:spcPts val="0"/>
              </a:spcAft>
              <a:buNone/>
            </a:pP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The "Web Chat Application with Webcam" has been developed to override the problems prevailing in the practicing manual system.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This is supported to eliminate and in some cases reduce the hardships faced by this existing system.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The application is reduced as much as possible to avoid errors while entering the data.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It also provides error message while entering invalid data.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No formal knowledge is needed for the user to use this system. Thus by this all it proves it is user-friendly.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It  can lead to error free, secure, reliable and fast management system. </a:t>
            </a:r>
            <a:endParaRPr sz="1400" b="0">
              <a:latin typeface="Merriweather"/>
              <a:ea typeface="Merriweather"/>
              <a:cs typeface="Merriweather"/>
              <a:sym typeface="Merriweather"/>
            </a:endParaRPr>
          </a:p>
          <a:p>
            <a:pPr marL="457200" lvl="0" indent="-317500" algn="l" rtl="0">
              <a:lnSpc>
                <a:spcPct val="115000"/>
              </a:lnSpc>
              <a:spcBef>
                <a:spcPts val="0"/>
              </a:spcBef>
              <a:spcAft>
                <a:spcPts val="0"/>
              </a:spcAft>
              <a:buSzPts val="1400"/>
              <a:buFont typeface="Merriweather"/>
              <a:buChar char="★"/>
            </a:pPr>
            <a:r>
              <a:rPr lang="en" sz="1400" b="0">
                <a:latin typeface="Merriweather"/>
                <a:ea typeface="Merriweather"/>
                <a:cs typeface="Merriweather"/>
                <a:sym typeface="Merriweather"/>
              </a:rPr>
              <a:t>It can assist the user to concentrate on their other activities rather to concentrate on the record keeping. </a:t>
            </a:r>
            <a:endParaRPr sz="1400" b="0">
              <a:latin typeface="Merriweather"/>
              <a:ea typeface="Merriweather"/>
              <a:cs typeface="Merriweather"/>
              <a:sym typeface="Merriweather"/>
            </a:endParaRPr>
          </a:p>
          <a:p>
            <a:pPr marL="0" lvl="0" indent="0" algn="ctr" rtl="0">
              <a:spcBef>
                <a:spcPts val="0"/>
              </a:spcBef>
              <a:spcAft>
                <a:spcPts val="0"/>
              </a:spcAft>
              <a:buNone/>
            </a:pPr>
            <a:endParaRPr sz="1400"/>
          </a:p>
          <a:p>
            <a:pPr marL="0" lvl="0" indent="0" algn="ctr" rtl="0">
              <a:spcBef>
                <a:spcPts val="0"/>
              </a:spcBef>
              <a:spcAft>
                <a:spcPts val="0"/>
              </a:spcAft>
              <a:buNone/>
            </a:pPr>
            <a:endParaRPr sz="1400"/>
          </a:p>
          <a:p>
            <a:pPr marL="295275" lvl="0" indent="0" algn="l" rtl="0">
              <a:lnSpc>
                <a:spcPct val="115000"/>
              </a:lnSpc>
              <a:spcBef>
                <a:spcPts val="0"/>
              </a:spcBef>
              <a:spcAft>
                <a:spcPts val="0"/>
              </a:spcAft>
              <a:buNone/>
            </a:pPr>
            <a:endParaRPr sz="1400" b="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PROBLEM DEFINITION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subTitle" idx="1"/>
          </p:nvPr>
        </p:nvSpPr>
        <p:spPr>
          <a:xfrm>
            <a:off x="344250" y="471675"/>
            <a:ext cx="8078400" cy="4402200"/>
          </a:xfrm>
          <a:prstGeom prst="rect">
            <a:avLst/>
          </a:prstGeom>
        </p:spPr>
        <p:txBody>
          <a:bodyPr spcFirstLastPara="1" wrap="square" lIns="91425" tIns="91425" rIns="91425" bIns="91425" anchor="ctr" anchorCtr="0">
            <a:normAutofit/>
          </a:bodyPr>
          <a:lstStyle/>
          <a:p>
            <a:pPr marL="457200" lvl="0" indent="-387350" algn="l" rtl="0">
              <a:lnSpc>
                <a:spcPct val="115000"/>
              </a:lnSpc>
              <a:spcBef>
                <a:spcPts val="0"/>
              </a:spcBef>
              <a:spcAft>
                <a:spcPts val="0"/>
              </a:spcAft>
              <a:buSzPts val="2500"/>
              <a:buFont typeface="Merriweather"/>
              <a:buChar char="❏"/>
            </a:pPr>
            <a:r>
              <a:rPr lang="en" sz="2500" b="0">
                <a:latin typeface="Merriweather"/>
                <a:ea typeface="Merriweather"/>
                <a:cs typeface="Merriweather"/>
                <a:sym typeface="Merriweather"/>
              </a:rPr>
              <a:t>This project is to create a chat application with a server and users to enable the users to chat with each others. </a:t>
            </a:r>
            <a:endParaRPr sz="2500" b="0">
              <a:latin typeface="Merriweather"/>
              <a:ea typeface="Merriweather"/>
              <a:cs typeface="Merriweather"/>
              <a:sym typeface="Merriweather"/>
            </a:endParaRPr>
          </a:p>
          <a:p>
            <a:pPr marL="457200" lvl="0" indent="-387350" algn="l" rtl="0">
              <a:lnSpc>
                <a:spcPct val="115000"/>
              </a:lnSpc>
              <a:spcBef>
                <a:spcPts val="0"/>
              </a:spcBef>
              <a:spcAft>
                <a:spcPts val="0"/>
              </a:spcAft>
              <a:buSzPts val="2500"/>
              <a:buFont typeface="Merriweather"/>
              <a:buChar char="❏"/>
            </a:pPr>
            <a:r>
              <a:rPr lang="en" sz="2500" b="0">
                <a:latin typeface="Merriweather"/>
                <a:ea typeface="Merriweather"/>
                <a:cs typeface="Merriweather"/>
                <a:sym typeface="Merriweather"/>
              </a:rPr>
              <a:t>To develop an instant messaging solution to enable users to seamlessly communicate with each other. The project should be very easy to use enabling even a novice person to use it.</a:t>
            </a:r>
            <a:endParaRPr sz="2500" b="0">
              <a:latin typeface="Merriweather"/>
              <a:ea typeface="Merriweather"/>
              <a:cs typeface="Merriweather"/>
              <a:sym typeface="Merriweather"/>
            </a:endParaRPr>
          </a:p>
          <a:p>
            <a:pPr marL="0" lvl="0" indent="0" algn="l" rtl="0">
              <a:spcBef>
                <a:spcPts val="0"/>
              </a:spcBef>
              <a:spcAft>
                <a:spcPts val="0"/>
              </a:spcAft>
              <a:buNone/>
            </a:pPr>
            <a:endParaRPr sz="25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600">
                <a:highlight>
                  <a:schemeClr val="accent4"/>
                </a:highlight>
              </a:rPr>
              <a:t>EXISTING SYSTEM</a:t>
            </a:r>
            <a:endParaRPr sz="4600">
              <a:highlight>
                <a:schemeClr val="accent4"/>
              </a:highlight>
            </a:endParaRPr>
          </a:p>
        </p:txBody>
      </p:sp>
      <p:sp>
        <p:nvSpPr>
          <p:cNvPr id="97" name="Google Shape;97;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Lack of security of data.</a:t>
            </a:r>
            <a:endParaRPr sz="1700">
              <a:latin typeface="Merriweather"/>
              <a:ea typeface="Merriweather"/>
              <a:cs typeface="Merriweather"/>
              <a:sym typeface="Merriweather"/>
            </a:endParaRPr>
          </a:p>
          <a:p>
            <a:pPr marL="0" lvl="0" indent="0" algn="l" rtl="0">
              <a:lnSpc>
                <a:spcPct val="115000"/>
              </a:lnSpc>
              <a:spcBef>
                <a:spcPts val="0"/>
              </a:spcBef>
              <a:spcAft>
                <a:spcPts val="0"/>
              </a:spcAft>
              <a:buClr>
                <a:schemeClr val="dk2"/>
              </a:buClr>
              <a:buSzPts val="1100"/>
              <a:buFont typeface="Arial"/>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More man power.</a:t>
            </a:r>
            <a:endParaRPr sz="1700">
              <a:latin typeface="Merriweather"/>
              <a:ea typeface="Merriweather"/>
              <a:cs typeface="Merriweather"/>
              <a:sym typeface="Merriweather"/>
            </a:endParaRPr>
          </a:p>
          <a:p>
            <a:pPr marL="0" lvl="0" indent="0" algn="l" rtl="0">
              <a:lnSpc>
                <a:spcPct val="115000"/>
              </a:lnSpc>
              <a:spcBef>
                <a:spcPts val="0"/>
              </a:spcBef>
              <a:spcAft>
                <a:spcPts val="0"/>
              </a:spcAft>
              <a:buClr>
                <a:schemeClr val="dk2"/>
              </a:buClr>
              <a:buSzPts val="1100"/>
              <a:buFont typeface="Arial"/>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Time consuming.</a:t>
            </a:r>
            <a:endParaRPr sz="1700">
              <a:latin typeface="Merriweather"/>
              <a:ea typeface="Merriweather"/>
              <a:cs typeface="Merriweather"/>
              <a:sym typeface="Merriweather"/>
            </a:endParaRPr>
          </a:p>
          <a:p>
            <a:pPr marL="0" lvl="0" indent="0" algn="l" rtl="0">
              <a:lnSpc>
                <a:spcPct val="115000"/>
              </a:lnSpc>
              <a:spcBef>
                <a:spcPts val="0"/>
              </a:spcBef>
              <a:spcAft>
                <a:spcPts val="0"/>
              </a:spcAft>
              <a:buClr>
                <a:schemeClr val="dk2"/>
              </a:buClr>
              <a:buSzPts val="1100"/>
              <a:buFont typeface="Arial"/>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Consumes large volume of pare work.</a:t>
            </a:r>
            <a:endParaRPr sz="1700">
              <a:latin typeface="Merriweather"/>
              <a:ea typeface="Merriweather"/>
              <a:cs typeface="Merriweather"/>
              <a:sym typeface="Merriweather"/>
            </a:endParaRPr>
          </a:p>
          <a:p>
            <a:pPr marL="0" lvl="0" indent="0" algn="l" rtl="0">
              <a:lnSpc>
                <a:spcPct val="115000"/>
              </a:lnSpc>
              <a:spcBef>
                <a:spcPts val="0"/>
              </a:spcBef>
              <a:spcAft>
                <a:spcPts val="0"/>
              </a:spcAft>
              <a:buClr>
                <a:schemeClr val="dk2"/>
              </a:buClr>
              <a:buSzPts val="1100"/>
              <a:buFont typeface="Arial"/>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Needs manual calculations.</a:t>
            </a:r>
            <a:endParaRPr sz="1700">
              <a:latin typeface="Merriweather"/>
              <a:ea typeface="Merriweather"/>
              <a:cs typeface="Merriweather"/>
              <a:sym typeface="Merriweather"/>
            </a:endParaRPr>
          </a:p>
          <a:p>
            <a:pPr marL="0" lvl="0" indent="0" algn="l" rtl="0">
              <a:lnSpc>
                <a:spcPct val="115000"/>
              </a:lnSpc>
              <a:spcBef>
                <a:spcPts val="0"/>
              </a:spcBef>
              <a:spcAft>
                <a:spcPts val="0"/>
              </a:spcAft>
              <a:buClr>
                <a:schemeClr val="dk2"/>
              </a:buClr>
              <a:buSzPts val="1100"/>
              <a:buFont typeface="Arial"/>
              <a:buNone/>
            </a:pPr>
            <a:endParaRPr sz="1700">
              <a:latin typeface="Merriweather"/>
              <a:ea typeface="Merriweather"/>
              <a:cs typeface="Merriweather"/>
              <a:sym typeface="Merriweather"/>
            </a:endParaRPr>
          </a:p>
          <a:p>
            <a:pPr marL="457200" lvl="0" indent="-336550" algn="l" rtl="0">
              <a:lnSpc>
                <a:spcPct val="115000"/>
              </a:lnSpc>
              <a:spcBef>
                <a:spcPts val="0"/>
              </a:spcBef>
              <a:spcAft>
                <a:spcPts val="0"/>
              </a:spcAft>
              <a:buSzPts val="1700"/>
              <a:buFont typeface="Merriweather"/>
              <a:buChar char="⮚"/>
            </a:pPr>
            <a:r>
              <a:rPr lang="en" sz="1700">
                <a:latin typeface="Merriweather"/>
                <a:ea typeface="Merriweather"/>
                <a:cs typeface="Merriweather"/>
                <a:sym typeface="Merriweather"/>
              </a:rPr>
              <a:t>No direct role for the higher officials.</a:t>
            </a:r>
            <a:endParaRPr sz="1700">
              <a:latin typeface="Merriweather"/>
              <a:ea typeface="Merriweather"/>
              <a:cs typeface="Merriweather"/>
              <a:sym typeface="Merriweather"/>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88100" y="617675"/>
            <a:ext cx="8455500" cy="2942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4355"/>
              <a:t>DISADVANTAGES</a:t>
            </a:r>
            <a:endParaRPr sz="4355"/>
          </a:p>
          <a:p>
            <a:pPr marL="457200" lvl="0" indent="-328930" algn="l" rtl="0">
              <a:lnSpc>
                <a:spcPct val="115000"/>
              </a:lnSpc>
              <a:spcBef>
                <a:spcPts val="1200"/>
              </a:spcBef>
              <a:spcAft>
                <a:spcPts val="0"/>
              </a:spcAft>
              <a:buClr>
                <a:schemeClr val="dk2"/>
              </a:buClr>
              <a:buSzPct val="100000"/>
              <a:buFont typeface="Merriweather"/>
              <a:buChar char="●"/>
            </a:pPr>
            <a:r>
              <a:rPr lang="en" sz="1755" b="0">
                <a:latin typeface="Merriweather"/>
                <a:ea typeface="Merriweather"/>
                <a:cs typeface="Merriweather"/>
                <a:sym typeface="Merriweather"/>
              </a:rPr>
              <a:t>Data need to be entered properly otherwise, outcome may won’t be accurate.</a:t>
            </a:r>
            <a:endParaRPr sz="1755" b="0">
              <a:latin typeface="Merriweather"/>
              <a:ea typeface="Merriweather"/>
              <a:cs typeface="Merriweather"/>
              <a:sym typeface="Merriweather"/>
            </a:endParaRPr>
          </a:p>
          <a:p>
            <a:pPr marL="457200" lvl="0" indent="-328930" algn="l" rtl="0">
              <a:lnSpc>
                <a:spcPct val="115000"/>
              </a:lnSpc>
              <a:spcBef>
                <a:spcPts val="0"/>
              </a:spcBef>
              <a:spcAft>
                <a:spcPts val="0"/>
              </a:spcAft>
              <a:buClr>
                <a:schemeClr val="dk2"/>
              </a:buClr>
              <a:buSzPct val="100000"/>
              <a:buFont typeface="Merriweather"/>
              <a:buChar char="●"/>
            </a:pPr>
            <a:r>
              <a:rPr lang="en" sz="1755" b="0">
                <a:latin typeface="Merriweather"/>
                <a:ea typeface="Merriweather"/>
                <a:cs typeface="Merriweather"/>
                <a:sym typeface="Merriweather"/>
              </a:rPr>
              <a:t>This application requires active internet connection.</a:t>
            </a:r>
            <a:endParaRPr sz="1755" b="0">
              <a:latin typeface="Merriweather"/>
              <a:ea typeface="Merriweather"/>
              <a:cs typeface="Merriweather"/>
              <a:sym typeface="Merriweather"/>
            </a:endParaRPr>
          </a:p>
          <a:p>
            <a:pPr marL="457200" lvl="0" indent="-328930" algn="l" rtl="0">
              <a:lnSpc>
                <a:spcPct val="115000"/>
              </a:lnSpc>
              <a:spcBef>
                <a:spcPts val="0"/>
              </a:spcBef>
              <a:spcAft>
                <a:spcPts val="0"/>
              </a:spcAft>
              <a:buClr>
                <a:schemeClr val="dk2"/>
              </a:buClr>
              <a:buSzPct val="100000"/>
              <a:buFont typeface="Merriweather"/>
              <a:buChar char="●"/>
            </a:pPr>
            <a:r>
              <a:rPr lang="en" sz="1755" b="0">
                <a:latin typeface="Merriweather"/>
                <a:ea typeface="Merriweather"/>
                <a:cs typeface="Merriweather"/>
                <a:sym typeface="Merriweather"/>
              </a:rPr>
              <a:t>User needs to put correct data or else it behaves abnormally.</a:t>
            </a:r>
            <a:endParaRPr sz="1755" b="0">
              <a:latin typeface="Merriweather"/>
              <a:ea typeface="Merriweather"/>
              <a:cs typeface="Merriweather"/>
              <a:sym typeface="Merriweather"/>
            </a:endParaRPr>
          </a:p>
          <a:p>
            <a:pPr marL="457200" lvl="0" indent="0" algn="l" rtl="0">
              <a:lnSpc>
                <a:spcPct val="115000"/>
              </a:lnSpc>
              <a:spcBef>
                <a:spcPts val="1200"/>
              </a:spcBef>
              <a:spcAft>
                <a:spcPts val="0"/>
              </a:spcAft>
              <a:buClr>
                <a:schemeClr val="dk2"/>
              </a:buClr>
              <a:buSzPts val="990"/>
              <a:buFont typeface="Arial"/>
              <a:buNone/>
            </a:pPr>
            <a:endParaRPr sz="56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Clr>
                <a:schemeClr val="dk2"/>
              </a:buClr>
              <a:buSzPct val="73333"/>
              <a:buFont typeface="Arial"/>
              <a:buNone/>
            </a:pPr>
            <a:endParaRPr sz="15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Clr>
                <a:schemeClr val="dk2"/>
              </a:buClr>
              <a:buSzPct val="78571"/>
              <a:buFont typeface="Arial"/>
              <a:buNone/>
            </a:pPr>
            <a:endParaRPr sz="14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Clr>
                <a:schemeClr val="dk2"/>
              </a:buClr>
              <a:buSzPct val="78571"/>
              <a:buFont typeface="Arial"/>
              <a:buNone/>
            </a:pPr>
            <a:endParaRPr sz="1400" b="0">
              <a:latin typeface="Comfortaa SemiBold"/>
              <a:ea typeface="Comfortaa SemiBold"/>
              <a:cs typeface="Comfortaa SemiBold"/>
              <a:sym typeface="Comfortaa SemiBold"/>
            </a:endParaRPr>
          </a:p>
          <a:p>
            <a:pPr marL="0" lvl="0" indent="0" algn="l" rtl="0">
              <a:lnSpc>
                <a:spcPct val="115000"/>
              </a:lnSpc>
              <a:spcBef>
                <a:spcPts val="1200"/>
              </a:spcBef>
              <a:spcAft>
                <a:spcPts val="0"/>
              </a:spcAft>
              <a:buClr>
                <a:schemeClr val="dk2"/>
              </a:buClr>
              <a:buSzPct val="61111"/>
              <a:buFont typeface="Arial"/>
              <a:buNone/>
            </a:pPr>
            <a:endParaRPr sz="1800" b="0">
              <a:solidFill>
                <a:srgbClr val="695D46"/>
              </a:solidFill>
              <a:latin typeface="Nunito SemiBold"/>
              <a:ea typeface="Nunito SemiBold"/>
              <a:cs typeface="Nunito SemiBold"/>
              <a:sym typeface="Nunito SemiBold"/>
            </a:endParaRPr>
          </a:p>
          <a:p>
            <a:pPr marL="0" lvl="0" indent="0" algn="ctr" rtl="0">
              <a:spcBef>
                <a:spcPts val="1200"/>
              </a:spcBef>
              <a:spcAft>
                <a:spcPts val="0"/>
              </a:spcAft>
              <a:buNone/>
            </a:pPr>
            <a:endParaRPr sz="1100"/>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On-screen Show (16:9)</PresentationFormat>
  <Paragraphs>181</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Merriweather</vt:lpstr>
      <vt:lpstr>Nunito SemiBold</vt:lpstr>
      <vt:lpstr>Times New Roman</vt:lpstr>
      <vt:lpstr>Montserrat</vt:lpstr>
      <vt:lpstr>Arial</vt:lpstr>
      <vt:lpstr>Oswald</vt:lpstr>
      <vt:lpstr>Playfair Display</vt:lpstr>
      <vt:lpstr>Verdana</vt:lpstr>
      <vt:lpstr>Comfortaa SemiBold</vt:lpstr>
      <vt:lpstr>Pop</vt:lpstr>
      <vt:lpstr>Web chat application with webcam</vt:lpstr>
      <vt:lpstr>ABSTRACT</vt:lpstr>
      <vt:lpstr> INTRODUCTION</vt:lpstr>
      <vt:lpstr>Communication is a mean for people to exchange messages. It has started since the beginning of human creation.  Distant communication began as early as 1800 century with the introduction of television, telegraph and then telephony.  Interestingly enough, telephone communication stands out as the fastest growing technology, from fixed line to mobile wireless, from voice call to data transfer.  The emergence of computer network and telecommunication technologies bears the same objective that is to allow people to communicate. All this while, much efforts has been drawn towards consolidating the device into one and therefore indiscriminate the services.  Chatting is a method of using technology to bring people and ideas together despite of the geographical barriers. </vt:lpstr>
      <vt:lpstr>  The "Web Chat Application with Webcam" has been developed to override the problems prevailing in the practicing manual system.  This is supported to eliminate and in some cases reduce the hardships faced by this existing system.  The application is reduced as much as possible to avoid errors while entering the data.  It also provides error message while entering invalid data.  No formal knowledge is needed for the user to use this system. Thus by this all it proves it is user-friendly.  It  can lead to error free, secure, reliable and fast management system.  It can assist the user to concentrate on their other activities rather to concentrate on the record keeping.    </vt:lpstr>
      <vt:lpstr>PROBLEM DEFINITION</vt:lpstr>
      <vt:lpstr>PowerPoint Presentation</vt:lpstr>
      <vt:lpstr>EXISTING SYSTEM</vt:lpstr>
      <vt:lpstr>   DISADVANTAGES Data need to be entered properly otherwise, outcome may won’t be accurate. This application requires active internet connection. User needs to put correct data or else it behaves abnormally.      </vt:lpstr>
      <vt:lpstr>PROPOSED SYSTEM</vt:lpstr>
      <vt:lpstr>    ADVANTAGES  We can have one-on-one chatting. It helps to connect long distance people. It helps to maintain safety of chat.      </vt:lpstr>
      <vt:lpstr>DEVELOPMENT ENVIRONMENT</vt:lpstr>
      <vt:lpstr>HARDWARE REQUIREMENT  i3 Processor Based Computer or higher Memory: 1 GB Hard Drive: 50 GB </vt:lpstr>
      <vt:lpstr>SOFTWARE REQUIREMENT  Windows 7 or higher XAMPP Server PHP JavaScript Notepad++ MySQL 5.6  </vt:lpstr>
      <vt:lpstr>UML DIAGRAMS</vt:lpstr>
      <vt:lpstr>USE CASE DIAGRAM</vt:lpstr>
      <vt:lpstr>CLASS DIAGRAM</vt:lpstr>
      <vt:lpstr>SEQUENCE DIAGRAM</vt:lpstr>
      <vt:lpstr>ACTIVITY DIAGRAM</vt:lpstr>
      <vt:lpstr>COLLABORATION DIAGRAM</vt:lpstr>
      <vt:lpstr>ER DIAGRAM</vt:lpstr>
      <vt:lpstr>ER DIAGRAM</vt:lpstr>
      <vt:lpstr>DFD DIAGRAM</vt:lpstr>
      <vt:lpstr>DFD LEVEL 0</vt:lpstr>
      <vt:lpstr>DFD LEVEL 1</vt:lpstr>
      <vt:lpstr>ARCHITECTURE DIAGRAM</vt:lpstr>
      <vt:lpstr>MODULES</vt:lpstr>
      <vt:lpstr>MODULE DESCRIPTION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chat application with webcam</dc:title>
  <cp:lastModifiedBy>pooja M</cp:lastModifiedBy>
  <cp:revision>1</cp:revision>
  <dcterms:modified xsi:type="dcterms:W3CDTF">2023-06-11T17:26:27Z</dcterms:modified>
</cp:coreProperties>
</file>