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8" r:id="rId2"/>
    <p:sldId id="259" r:id="rId3"/>
    <p:sldId id="261" r:id="rId4"/>
    <p:sldId id="265" r:id="rId5"/>
    <p:sldId id="266" r:id="rId6"/>
    <p:sldId id="273" r:id="rId7"/>
    <p:sldId id="272" r:id="rId8"/>
    <p:sldId id="268" r:id="rId9"/>
    <p:sldId id="263" r:id="rId10"/>
    <p:sldId id="271" r:id="rId11"/>
    <p:sldId id="27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86" d="100"/>
          <a:sy n="86" d="100"/>
        </p:scale>
        <p:origin x="40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5ECBA2-ED5D-4290-8184-7FD419F74037}"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01F842B1-E5AD-425A-9894-763BC9C7D86E}">
      <dgm:prSet custT="1"/>
      <dgm:spPr/>
      <dgm:t>
        <a:bodyPr/>
        <a:lstStyle/>
        <a:p>
          <a:pPr algn="ctr" rtl="0"/>
          <a:r>
            <a:rPr lang="en-US" sz="2400" b="1" i="0" u="none" dirty="0"/>
            <a:t>How do people choose a fast-food restaurant to visit</a:t>
          </a:r>
          <a:r>
            <a:rPr lang="en-US" sz="2400" b="1" i="0" u="none" dirty="0">
              <a:latin typeface="Modern Love"/>
            </a:rPr>
            <a:t> </a:t>
          </a:r>
          <a:r>
            <a:rPr lang="en-US" sz="2400" b="1" i="0" u="none" dirty="0"/>
            <a:t>?</a:t>
          </a:r>
          <a:r>
            <a:rPr lang="en-US" sz="2400" b="0" i="0" u="none" dirty="0"/>
            <a:t> </a:t>
          </a:r>
          <a:endParaRPr lang="en-US" sz="2400" u="none" dirty="0"/>
        </a:p>
      </dgm:t>
    </dgm:pt>
    <dgm:pt modelId="{0A2EDC08-D9AB-456C-8BFF-0F041E95327D}" type="parTrans" cxnId="{526FD449-3084-45F8-9C7A-F1D57194F6A8}">
      <dgm:prSet/>
      <dgm:spPr/>
      <dgm:t>
        <a:bodyPr/>
        <a:lstStyle/>
        <a:p>
          <a:endParaRPr lang="en-US"/>
        </a:p>
      </dgm:t>
    </dgm:pt>
    <dgm:pt modelId="{80747D9A-3BB6-4B65-8055-D757619F8FDB}" type="sibTrans" cxnId="{526FD449-3084-45F8-9C7A-F1D57194F6A8}">
      <dgm:prSet/>
      <dgm:spPr/>
      <dgm:t>
        <a:bodyPr/>
        <a:lstStyle/>
        <a:p>
          <a:endParaRPr lang="en-US"/>
        </a:p>
      </dgm:t>
    </dgm:pt>
    <dgm:pt modelId="{5DB3F6F8-C6F6-48F6-98C4-4284DB40597C}">
      <dgm:prSet/>
      <dgm:spPr/>
      <dgm:t>
        <a:bodyPr/>
        <a:lstStyle/>
        <a:p>
          <a:pPr algn="just"/>
          <a:r>
            <a:rPr lang="en-US" b="0" i="0" dirty="0"/>
            <a:t>According to the survey’s answers provided, respondents think that the taste and satisfaction of the food (“food taste and satisfaction”) is the most important thing to choose a fast-food restaurant. Then, respondents consider the following – in order of importance – as important: “good value for money”, “consistency / reliability”, “convenience place to eat” , “healthy menu options” and “pleasant ambiance”. The less important characteristic for them is to be “part[ed] of a community</a:t>
          </a:r>
          <a:r>
            <a:rPr lang="en-US" b="0" i="0" dirty="0">
              <a:latin typeface="Modern Love"/>
            </a:rPr>
            <a:t>".</a:t>
          </a:r>
          <a:r>
            <a:rPr lang="en-US" b="0" i="0" dirty="0"/>
            <a:t> </a:t>
          </a:r>
          <a:endParaRPr lang="en-US" dirty="0"/>
        </a:p>
        <a:p>
          <a:pPr rtl="0"/>
          <a:endParaRPr lang="en-US" b="0" i="0" dirty="0">
            <a:latin typeface="Modern Love"/>
          </a:endParaRPr>
        </a:p>
      </dgm:t>
    </dgm:pt>
    <dgm:pt modelId="{2371E475-69C3-44FF-A71F-7363D53C3498}" type="parTrans" cxnId="{598D64EE-141A-4967-A6CC-61F832641BD3}">
      <dgm:prSet/>
      <dgm:spPr/>
      <dgm:t>
        <a:bodyPr/>
        <a:lstStyle/>
        <a:p>
          <a:endParaRPr lang="en-US"/>
        </a:p>
      </dgm:t>
    </dgm:pt>
    <dgm:pt modelId="{7CC76D74-795F-47CC-A192-F7565C91F6C0}" type="sibTrans" cxnId="{598D64EE-141A-4967-A6CC-61F832641BD3}">
      <dgm:prSet/>
      <dgm:spPr/>
      <dgm:t>
        <a:bodyPr/>
        <a:lstStyle/>
        <a:p>
          <a:endParaRPr lang="en-US"/>
        </a:p>
      </dgm:t>
    </dgm:pt>
    <dgm:pt modelId="{80C79E62-B62F-4595-9305-783DA719E799}" type="pres">
      <dgm:prSet presAssocID="{105ECBA2-ED5D-4290-8184-7FD419F74037}" presName="vert0" presStyleCnt="0">
        <dgm:presLayoutVars>
          <dgm:dir/>
          <dgm:animOne val="branch"/>
          <dgm:animLvl val="lvl"/>
        </dgm:presLayoutVars>
      </dgm:prSet>
      <dgm:spPr/>
    </dgm:pt>
    <dgm:pt modelId="{3C9FA9C8-17CA-43A9-95DF-7D8E5A9795D6}" type="pres">
      <dgm:prSet presAssocID="{01F842B1-E5AD-425A-9894-763BC9C7D86E}" presName="thickLine" presStyleLbl="alignNode1" presStyleIdx="0" presStyleCnt="2"/>
      <dgm:spPr/>
    </dgm:pt>
    <dgm:pt modelId="{161FB4B0-8FAF-4209-8D8D-63936627F6E4}" type="pres">
      <dgm:prSet presAssocID="{01F842B1-E5AD-425A-9894-763BC9C7D86E}" presName="horz1" presStyleCnt="0"/>
      <dgm:spPr/>
    </dgm:pt>
    <dgm:pt modelId="{DA15EE73-E28F-4CA0-9470-99AE9009BBE7}" type="pres">
      <dgm:prSet presAssocID="{01F842B1-E5AD-425A-9894-763BC9C7D86E}" presName="tx1" presStyleLbl="revTx" presStyleIdx="0" presStyleCnt="2"/>
      <dgm:spPr/>
    </dgm:pt>
    <dgm:pt modelId="{2136FBD7-7EA1-4DFE-95E8-D6B02F701D6F}" type="pres">
      <dgm:prSet presAssocID="{01F842B1-E5AD-425A-9894-763BC9C7D86E}" presName="vert1" presStyleCnt="0"/>
      <dgm:spPr/>
    </dgm:pt>
    <dgm:pt modelId="{13372C53-61F4-46D7-9F93-25E2C8A73F13}" type="pres">
      <dgm:prSet presAssocID="{5DB3F6F8-C6F6-48F6-98C4-4284DB40597C}" presName="thickLine" presStyleLbl="alignNode1" presStyleIdx="1" presStyleCnt="2"/>
      <dgm:spPr/>
    </dgm:pt>
    <dgm:pt modelId="{850C9B5C-684B-4BC6-B216-494F12EA4450}" type="pres">
      <dgm:prSet presAssocID="{5DB3F6F8-C6F6-48F6-98C4-4284DB40597C}" presName="horz1" presStyleCnt="0"/>
      <dgm:spPr/>
    </dgm:pt>
    <dgm:pt modelId="{9130C387-FB86-45C3-A291-5DC7361C17FE}" type="pres">
      <dgm:prSet presAssocID="{5DB3F6F8-C6F6-48F6-98C4-4284DB40597C}" presName="tx1" presStyleLbl="revTx" presStyleIdx="1" presStyleCnt="2" custScaleY="440688"/>
      <dgm:spPr/>
    </dgm:pt>
    <dgm:pt modelId="{070D54F4-7EA0-4B56-99A7-705FECCD1513}" type="pres">
      <dgm:prSet presAssocID="{5DB3F6F8-C6F6-48F6-98C4-4284DB40597C}" presName="vert1" presStyleCnt="0"/>
      <dgm:spPr/>
    </dgm:pt>
  </dgm:ptLst>
  <dgm:cxnLst>
    <dgm:cxn modelId="{6667C42C-A9BC-4D70-88BB-E1E0A3F79108}" type="presOf" srcId="{01F842B1-E5AD-425A-9894-763BC9C7D86E}" destId="{DA15EE73-E28F-4CA0-9470-99AE9009BBE7}" srcOrd="0" destOrd="0" presId="urn:microsoft.com/office/officeart/2008/layout/LinedList"/>
    <dgm:cxn modelId="{8D7B3C69-5FD2-4460-93C6-7CA550214FD6}" type="presOf" srcId="{105ECBA2-ED5D-4290-8184-7FD419F74037}" destId="{80C79E62-B62F-4595-9305-783DA719E799}" srcOrd="0" destOrd="0" presId="urn:microsoft.com/office/officeart/2008/layout/LinedList"/>
    <dgm:cxn modelId="{526FD449-3084-45F8-9C7A-F1D57194F6A8}" srcId="{105ECBA2-ED5D-4290-8184-7FD419F74037}" destId="{01F842B1-E5AD-425A-9894-763BC9C7D86E}" srcOrd="0" destOrd="0" parTransId="{0A2EDC08-D9AB-456C-8BFF-0F041E95327D}" sibTransId="{80747D9A-3BB6-4B65-8055-D757619F8FDB}"/>
    <dgm:cxn modelId="{7B7C8A76-08B4-450F-B58E-E3C4FDA2BD08}" type="presOf" srcId="{5DB3F6F8-C6F6-48F6-98C4-4284DB40597C}" destId="{9130C387-FB86-45C3-A291-5DC7361C17FE}" srcOrd="0" destOrd="0" presId="urn:microsoft.com/office/officeart/2008/layout/LinedList"/>
    <dgm:cxn modelId="{598D64EE-141A-4967-A6CC-61F832641BD3}" srcId="{105ECBA2-ED5D-4290-8184-7FD419F74037}" destId="{5DB3F6F8-C6F6-48F6-98C4-4284DB40597C}" srcOrd="1" destOrd="0" parTransId="{2371E475-69C3-44FF-A71F-7363D53C3498}" sibTransId="{7CC76D74-795F-47CC-A192-F7565C91F6C0}"/>
    <dgm:cxn modelId="{CA22B0CC-05CC-44B8-8A87-346F272E1A47}" type="presParOf" srcId="{80C79E62-B62F-4595-9305-783DA719E799}" destId="{3C9FA9C8-17CA-43A9-95DF-7D8E5A9795D6}" srcOrd="0" destOrd="0" presId="urn:microsoft.com/office/officeart/2008/layout/LinedList"/>
    <dgm:cxn modelId="{AD61B31D-2A68-4338-B1CB-A6195B6EBDD3}" type="presParOf" srcId="{80C79E62-B62F-4595-9305-783DA719E799}" destId="{161FB4B0-8FAF-4209-8D8D-63936627F6E4}" srcOrd="1" destOrd="0" presId="urn:microsoft.com/office/officeart/2008/layout/LinedList"/>
    <dgm:cxn modelId="{8B449FD7-AC71-448D-8999-4D4BC0979AD5}" type="presParOf" srcId="{161FB4B0-8FAF-4209-8D8D-63936627F6E4}" destId="{DA15EE73-E28F-4CA0-9470-99AE9009BBE7}" srcOrd="0" destOrd="0" presId="urn:microsoft.com/office/officeart/2008/layout/LinedList"/>
    <dgm:cxn modelId="{ACAB410F-9516-499D-BD77-6CB328F99F57}" type="presParOf" srcId="{161FB4B0-8FAF-4209-8D8D-63936627F6E4}" destId="{2136FBD7-7EA1-4DFE-95E8-D6B02F701D6F}" srcOrd="1" destOrd="0" presId="urn:microsoft.com/office/officeart/2008/layout/LinedList"/>
    <dgm:cxn modelId="{3A490F50-AD67-4372-82A8-39D60843EA15}" type="presParOf" srcId="{80C79E62-B62F-4595-9305-783DA719E799}" destId="{13372C53-61F4-46D7-9F93-25E2C8A73F13}" srcOrd="2" destOrd="0" presId="urn:microsoft.com/office/officeart/2008/layout/LinedList"/>
    <dgm:cxn modelId="{DC10E40E-5AEF-4D77-9ADC-40C9314466BE}" type="presParOf" srcId="{80C79E62-B62F-4595-9305-783DA719E799}" destId="{850C9B5C-684B-4BC6-B216-494F12EA4450}" srcOrd="3" destOrd="0" presId="urn:microsoft.com/office/officeart/2008/layout/LinedList"/>
    <dgm:cxn modelId="{8E188519-119F-4747-9FE6-12F056A06BF0}" type="presParOf" srcId="{850C9B5C-684B-4BC6-B216-494F12EA4450}" destId="{9130C387-FB86-45C3-A291-5DC7361C17FE}" srcOrd="0" destOrd="0" presId="urn:microsoft.com/office/officeart/2008/layout/LinedList"/>
    <dgm:cxn modelId="{8B951C86-78FC-4E57-A24B-3C3529E01A91}" type="presParOf" srcId="{850C9B5C-684B-4BC6-B216-494F12EA4450}" destId="{070D54F4-7EA0-4B56-99A7-705FECCD151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5ECBA2-ED5D-4290-8184-7FD419F74037}"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01F842B1-E5AD-425A-9894-763BC9C7D86E}">
      <dgm:prSet custT="1"/>
      <dgm:spPr/>
      <dgm:t>
        <a:bodyPr/>
        <a:lstStyle/>
        <a:p>
          <a:pPr algn="ctr"/>
          <a:r>
            <a:rPr lang="en-US" sz="2400" b="1" i="1" dirty="0"/>
            <a:t>Who do you think are Sticks “customers” and what are their motivations for visiting Sticks?</a:t>
          </a:r>
          <a:endParaRPr lang="en-US" sz="2400" dirty="0"/>
        </a:p>
      </dgm:t>
    </dgm:pt>
    <dgm:pt modelId="{0A2EDC08-D9AB-456C-8BFF-0F041E95327D}" type="parTrans" cxnId="{526FD449-3084-45F8-9C7A-F1D57194F6A8}">
      <dgm:prSet/>
      <dgm:spPr/>
      <dgm:t>
        <a:bodyPr/>
        <a:lstStyle/>
        <a:p>
          <a:endParaRPr lang="en-US"/>
        </a:p>
      </dgm:t>
    </dgm:pt>
    <dgm:pt modelId="{80747D9A-3BB6-4B65-8055-D757619F8FDB}" type="sibTrans" cxnId="{526FD449-3084-45F8-9C7A-F1D57194F6A8}">
      <dgm:prSet/>
      <dgm:spPr/>
      <dgm:t>
        <a:bodyPr/>
        <a:lstStyle/>
        <a:p>
          <a:endParaRPr lang="en-US"/>
        </a:p>
      </dgm:t>
    </dgm:pt>
    <dgm:pt modelId="{5DB3F6F8-C6F6-48F6-98C4-4284DB40597C}">
      <dgm:prSet/>
      <dgm:spPr/>
      <dgm:t>
        <a:bodyPr/>
        <a:lstStyle/>
        <a:p>
          <a:pPr algn="just"/>
          <a:r>
            <a:rPr lang="en-US" b="0" i="0" dirty="0"/>
            <a:t>Based on the survey and on the case study we can say typical customers of this fast-food restaurant are middle-class people around 30 years old who pay attention to what they eat to stay healthy. We can also find families who come to find a nice place for the children for lunch or dinner. There are also workers who have little time for lunch and are looking for something quick and healthy. </a:t>
          </a:r>
        </a:p>
        <a:p>
          <a:pPr algn="just"/>
          <a:r>
            <a:rPr lang="en-US" b="0" i="0" dirty="0"/>
            <a:t>The motivations of the customers to come to this place is to find a fast and pleasant service, to find food that will not change their eating habits, to have a wide choice in the menu proposals and finally to have reasonable prices compared to other restaurants in order to find a good relationship between quality and price. In addition, kebobs are usually fond of “fun” foods. Since Sticks does not advertise that they are healthy, the fact that they are both tasty and healthy is a huge plus for their brand. </a:t>
          </a:r>
          <a:endParaRPr lang="en-US" dirty="0"/>
        </a:p>
      </dgm:t>
    </dgm:pt>
    <dgm:pt modelId="{2371E475-69C3-44FF-A71F-7363D53C3498}" type="parTrans" cxnId="{598D64EE-141A-4967-A6CC-61F832641BD3}">
      <dgm:prSet/>
      <dgm:spPr/>
      <dgm:t>
        <a:bodyPr/>
        <a:lstStyle/>
        <a:p>
          <a:endParaRPr lang="en-US"/>
        </a:p>
      </dgm:t>
    </dgm:pt>
    <dgm:pt modelId="{7CC76D74-795F-47CC-A192-F7565C91F6C0}" type="sibTrans" cxnId="{598D64EE-141A-4967-A6CC-61F832641BD3}">
      <dgm:prSet/>
      <dgm:spPr/>
      <dgm:t>
        <a:bodyPr/>
        <a:lstStyle/>
        <a:p>
          <a:endParaRPr lang="en-US"/>
        </a:p>
      </dgm:t>
    </dgm:pt>
    <dgm:pt modelId="{80C79E62-B62F-4595-9305-783DA719E799}" type="pres">
      <dgm:prSet presAssocID="{105ECBA2-ED5D-4290-8184-7FD419F74037}" presName="vert0" presStyleCnt="0">
        <dgm:presLayoutVars>
          <dgm:dir/>
          <dgm:animOne val="branch"/>
          <dgm:animLvl val="lvl"/>
        </dgm:presLayoutVars>
      </dgm:prSet>
      <dgm:spPr/>
    </dgm:pt>
    <dgm:pt modelId="{3C9FA9C8-17CA-43A9-95DF-7D8E5A9795D6}" type="pres">
      <dgm:prSet presAssocID="{01F842B1-E5AD-425A-9894-763BC9C7D86E}" presName="thickLine" presStyleLbl="alignNode1" presStyleIdx="0" presStyleCnt="2"/>
      <dgm:spPr/>
    </dgm:pt>
    <dgm:pt modelId="{161FB4B0-8FAF-4209-8D8D-63936627F6E4}" type="pres">
      <dgm:prSet presAssocID="{01F842B1-E5AD-425A-9894-763BC9C7D86E}" presName="horz1" presStyleCnt="0"/>
      <dgm:spPr/>
    </dgm:pt>
    <dgm:pt modelId="{DA15EE73-E28F-4CA0-9470-99AE9009BBE7}" type="pres">
      <dgm:prSet presAssocID="{01F842B1-E5AD-425A-9894-763BC9C7D86E}" presName="tx1" presStyleLbl="revTx" presStyleIdx="0" presStyleCnt="2"/>
      <dgm:spPr/>
    </dgm:pt>
    <dgm:pt modelId="{2136FBD7-7EA1-4DFE-95E8-D6B02F701D6F}" type="pres">
      <dgm:prSet presAssocID="{01F842B1-E5AD-425A-9894-763BC9C7D86E}" presName="vert1" presStyleCnt="0"/>
      <dgm:spPr/>
    </dgm:pt>
    <dgm:pt modelId="{13372C53-61F4-46D7-9F93-25E2C8A73F13}" type="pres">
      <dgm:prSet presAssocID="{5DB3F6F8-C6F6-48F6-98C4-4284DB40597C}" presName="thickLine" presStyleLbl="alignNode1" presStyleIdx="1" presStyleCnt="2"/>
      <dgm:spPr/>
    </dgm:pt>
    <dgm:pt modelId="{850C9B5C-684B-4BC6-B216-494F12EA4450}" type="pres">
      <dgm:prSet presAssocID="{5DB3F6F8-C6F6-48F6-98C4-4284DB40597C}" presName="horz1" presStyleCnt="0"/>
      <dgm:spPr/>
    </dgm:pt>
    <dgm:pt modelId="{9130C387-FB86-45C3-A291-5DC7361C17FE}" type="pres">
      <dgm:prSet presAssocID="{5DB3F6F8-C6F6-48F6-98C4-4284DB40597C}" presName="tx1" presStyleLbl="revTx" presStyleIdx="1" presStyleCnt="2" custScaleY="376700"/>
      <dgm:spPr/>
    </dgm:pt>
    <dgm:pt modelId="{070D54F4-7EA0-4B56-99A7-705FECCD1513}" type="pres">
      <dgm:prSet presAssocID="{5DB3F6F8-C6F6-48F6-98C4-4284DB40597C}" presName="vert1" presStyleCnt="0"/>
      <dgm:spPr/>
    </dgm:pt>
  </dgm:ptLst>
  <dgm:cxnLst>
    <dgm:cxn modelId="{AEAA7C36-F00D-4EF6-9BC7-757FDE5A5B56}" type="presOf" srcId="{01F842B1-E5AD-425A-9894-763BC9C7D86E}" destId="{DA15EE73-E28F-4CA0-9470-99AE9009BBE7}" srcOrd="0" destOrd="0" presId="urn:microsoft.com/office/officeart/2008/layout/LinedList"/>
    <dgm:cxn modelId="{8D7B3C69-5FD2-4460-93C6-7CA550214FD6}" type="presOf" srcId="{105ECBA2-ED5D-4290-8184-7FD419F74037}" destId="{80C79E62-B62F-4595-9305-783DA719E799}" srcOrd="0" destOrd="0" presId="urn:microsoft.com/office/officeart/2008/layout/LinedList"/>
    <dgm:cxn modelId="{526FD449-3084-45F8-9C7A-F1D57194F6A8}" srcId="{105ECBA2-ED5D-4290-8184-7FD419F74037}" destId="{01F842B1-E5AD-425A-9894-763BC9C7D86E}" srcOrd="0" destOrd="0" parTransId="{0A2EDC08-D9AB-456C-8BFF-0F041E95327D}" sibTransId="{80747D9A-3BB6-4B65-8055-D757619F8FDB}"/>
    <dgm:cxn modelId="{2471D0DB-1C6D-4599-AC25-C70A21A7026F}" type="presOf" srcId="{5DB3F6F8-C6F6-48F6-98C4-4284DB40597C}" destId="{9130C387-FB86-45C3-A291-5DC7361C17FE}" srcOrd="0" destOrd="0" presId="urn:microsoft.com/office/officeart/2008/layout/LinedList"/>
    <dgm:cxn modelId="{598D64EE-141A-4967-A6CC-61F832641BD3}" srcId="{105ECBA2-ED5D-4290-8184-7FD419F74037}" destId="{5DB3F6F8-C6F6-48F6-98C4-4284DB40597C}" srcOrd="1" destOrd="0" parTransId="{2371E475-69C3-44FF-A71F-7363D53C3498}" sibTransId="{7CC76D74-795F-47CC-A192-F7565C91F6C0}"/>
    <dgm:cxn modelId="{1C4C7945-99ED-4177-B7BE-8D986E2AD35D}" type="presParOf" srcId="{80C79E62-B62F-4595-9305-783DA719E799}" destId="{3C9FA9C8-17CA-43A9-95DF-7D8E5A9795D6}" srcOrd="0" destOrd="0" presId="urn:microsoft.com/office/officeart/2008/layout/LinedList"/>
    <dgm:cxn modelId="{5004D057-9EB4-4677-9BCD-EEBFC6C81FA0}" type="presParOf" srcId="{80C79E62-B62F-4595-9305-783DA719E799}" destId="{161FB4B0-8FAF-4209-8D8D-63936627F6E4}" srcOrd="1" destOrd="0" presId="urn:microsoft.com/office/officeart/2008/layout/LinedList"/>
    <dgm:cxn modelId="{6E583847-10A7-442A-B7EA-6772EE12046C}" type="presParOf" srcId="{161FB4B0-8FAF-4209-8D8D-63936627F6E4}" destId="{DA15EE73-E28F-4CA0-9470-99AE9009BBE7}" srcOrd="0" destOrd="0" presId="urn:microsoft.com/office/officeart/2008/layout/LinedList"/>
    <dgm:cxn modelId="{D0DFB1EC-032A-4E77-B1EB-13F746F5A081}" type="presParOf" srcId="{161FB4B0-8FAF-4209-8D8D-63936627F6E4}" destId="{2136FBD7-7EA1-4DFE-95E8-D6B02F701D6F}" srcOrd="1" destOrd="0" presId="urn:microsoft.com/office/officeart/2008/layout/LinedList"/>
    <dgm:cxn modelId="{7055A012-2B91-4F0E-9B37-CB13B45147D1}" type="presParOf" srcId="{80C79E62-B62F-4595-9305-783DA719E799}" destId="{13372C53-61F4-46D7-9F93-25E2C8A73F13}" srcOrd="2" destOrd="0" presId="urn:microsoft.com/office/officeart/2008/layout/LinedList"/>
    <dgm:cxn modelId="{BF6831F9-0389-47AB-8485-B811F0F194D0}" type="presParOf" srcId="{80C79E62-B62F-4595-9305-783DA719E799}" destId="{850C9B5C-684B-4BC6-B216-494F12EA4450}" srcOrd="3" destOrd="0" presId="urn:microsoft.com/office/officeart/2008/layout/LinedList"/>
    <dgm:cxn modelId="{63D653AC-4025-4FC8-862B-3FA85DE39F6A}" type="presParOf" srcId="{850C9B5C-684B-4BC6-B216-494F12EA4450}" destId="{9130C387-FB86-45C3-A291-5DC7361C17FE}" srcOrd="0" destOrd="0" presId="urn:microsoft.com/office/officeart/2008/layout/LinedList"/>
    <dgm:cxn modelId="{7C0F9348-A003-4B6C-A86B-EBCC6C376A6D}" type="presParOf" srcId="{850C9B5C-684B-4BC6-B216-494F12EA4450}" destId="{070D54F4-7EA0-4B56-99A7-705FECCD151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5ECBA2-ED5D-4290-8184-7FD419F74037}" type="doc">
      <dgm:prSet loTypeId="urn:microsoft.com/office/officeart/2018/2/layout/IconCircleList" loCatId="icon" qsTypeId="urn:microsoft.com/office/officeart/2005/8/quickstyle/simple5" qsCatId="simple" csTypeId="urn:microsoft.com/office/officeart/2005/8/colors/colorful5" csCatId="colorful" phldr="1"/>
      <dgm:spPr/>
      <dgm:t>
        <a:bodyPr/>
        <a:lstStyle/>
        <a:p>
          <a:endParaRPr lang="en-US"/>
        </a:p>
      </dgm:t>
    </dgm:pt>
    <dgm:pt modelId="{01F842B1-E5AD-425A-9894-763BC9C7D86E}">
      <dgm:prSet custT="1"/>
      <dgm:spPr/>
      <dgm:t>
        <a:bodyPr/>
        <a:lstStyle/>
        <a:p>
          <a:pPr algn="ctr">
            <a:lnSpc>
              <a:spcPct val="100000"/>
            </a:lnSpc>
          </a:pPr>
          <a:r>
            <a:rPr lang="en-US" sz="2400" b="1" i="1" dirty="0">
              <a:solidFill>
                <a:schemeClr val="bg1"/>
              </a:solidFill>
            </a:rPr>
            <a:t>What does the survey data tell us about differences between customers and noncustomers?</a:t>
          </a:r>
          <a:r>
            <a:rPr lang="en-US" sz="2400" b="0" i="0" dirty="0"/>
            <a:t> </a:t>
          </a:r>
          <a:endParaRPr lang="en-US" sz="2400" dirty="0"/>
        </a:p>
      </dgm:t>
    </dgm:pt>
    <dgm:pt modelId="{0A2EDC08-D9AB-456C-8BFF-0F041E95327D}" type="parTrans" cxnId="{526FD449-3084-45F8-9C7A-F1D57194F6A8}">
      <dgm:prSet/>
      <dgm:spPr/>
      <dgm:t>
        <a:bodyPr/>
        <a:lstStyle/>
        <a:p>
          <a:endParaRPr lang="en-US"/>
        </a:p>
      </dgm:t>
    </dgm:pt>
    <dgm:pt modelId="{80747D9A-3BB6-4B65-8055-D757619F8FDB}" type="sibTrans" cxnId="{526FD449-3084-45F8-9C7A-F1D57194F6A8}">
      <dgm:prSet/>
      <dgm:spPr/>
      <dgm:t>
        <a:bodyPr/>
        <a:lstStyle/>
        <a:p>
          <a:pPr>
            <a:lnSpc>
              <a:spcPct val="100000"/>
            </a:lnSpc>
          </a:pPr>
          <a:endParaRPr lang="en-US"/>
        </a:p>
      </dgm:t>
    </dgm:pt>
    <dgm:pt modelId="{5DB3F6F8-C6F6-48F6-98C4-4284DB40597C}">
      <dgm:prSet custT="1"/>
      <dgm:spPr/>
      <dgm:t>
        <a:bodyPr/>
        <a:lstStyle/>
        <a:p>
          <a:pPr algn="just">
            <a:lnSpc>
              <a:spcPct val="100000"/>
            </a:lnSpc>
          </a:pPr>
          <a:r>
            <a:rPr lang="en-US" sz="1400" b="1" i="0" kern="1200" dirty="0">
              <a:solidFill>
                <a:schemeClr val="tx2"/>
              </a:solidFill>
              <a:highlight>
                <a:srgbClr val="C0C0C0"/>
              </a:highlight>
            </a:rPr>
            <a:t>As explained in the case the Sticks brand wishes to be considered as a shop that cares about the health of its consumers with its diverse and varied choices that be considered as a simple fast-food that makes a quick service restaurant. </a:t>
          </a:r>
        </a:p>
        <a:p>
          <a:pPr algn="just">
            <a:lnSpc>
              <a:spcPct val="100000"/>
            </a:lnSpc>
          </a:pPr>
          <a:r>
            <a:rPr lang="en-US" sz="1400" b="1" i="0" kern="1200" dirty="0">
              <a:solidFill>
                <a:schemeClr val="tx2"/>
              </a:solidFill>
              <a:highlight>
                <a:srgbClr val="C0C0C0"/>
              </a:highlight>
            </a:rPr>
            <a:t>The major difference between customers and non-customers is that during the survey when asked about their preferences regarding fast food they will mention </a:t>
          </a:r>
          <a:r>
            <a:rPr lang="en-US" sz="1400" b="1" i="0" kern="1200" dirty="0">
              <a:solidFill>
                <a:srgbClr val="323232"/>
              </a:solidFill>
              <a:highlight>
                <a:srgbClr val="C0C0C0"/>
              </a:highlight>
              <a:latin typeface="Avenir Next LT Pro"/>
              <a:ea typeface="+mn-ea"/>
              <a:cs typeface="+mn-cs"/>
            </a:rPr>
            <a:t>the best-known ones </a:t>
          </a:r>
          <a:r>
            <a:rPr lang="en-US" sz="1400" b="1" i="0" kern="1200" dirty="0">
              <a:solidFill>
                <a:schemeClr val="tx2"/>
              </a:solidFill>
              <a:highlight>
                <a:srgbClr val="C0C0C0"/>
              </a:highlight>
            </a:rPr>
            <a:t>that are not recognized as offering consumers the possibility to consume healthy products while being careful about their health and being restaurant quick services. </a:t>
          </a:r>
        </a:p>
        <a:p>
          <a:pPr algn="just">
            <a:lnSpc>
              <a:spcPct val="100000"/>
            </a:lnSpc>
          </a:pPr>
          <a:r>
            <a:rPr lang="en-US" sz="1400" b="1" i="0" kern="1200" dirty="0">
              <a:solidFill>
                <a:schemeClr val="tx2"/>
              </a:solidFill>
              <a:highlight>
                <a:srgbClr val="C0C0C0"/>
              </a:highlight>
            </a:rPr>
            <a:t>The other difference between clients and non-clients concerns age and occupations. Among the non-clients, the majority are students who do not have children, while the main consumers of sticks are families and people with active lifestyles who are looking for a healthy and balanced lifestyle. It can also be seen from the survey and the questionnaire that there is a higher proportion of female than male customers</a:t>
          </a:r>
          <a:r>
            <a:rPr lang="en-US" sz="1400" b="0" i="0" kern="1200" dirty="0">
              <a:solidFill>
                <a:schemeClr val="tx2"/>
              </a:solidFill>
              <a:highlight>
                <a:srgbClr val="C0C0C0"/>
              </a:highlight>
            </a:rPr>
            <a:t>. </a:t>
          </a:r>
          <a:endParaRPr lang="en-US" sz="1400" kern="1200" dirty="0">
            <a:solidFill>
              <a:schemeClr val="tx2"/>
            </a:solidFill>
            <a:highlight>
              <a:srgbClr val="C0C0C0"/>
            </a:highlight>
          </a:endParaRPr>
        </a:p>
      </dgm:t>
    </dgm:pt>
    <dgm:pt modelId="{2371E475-69C3-44FF-A71F-7363D53C3498}" type="parTrans" cxnId="{598D64EE-141A-4967-A6CC-61F832641BD3}">
      <dgm:prSet/>
      <dgm:spPr/>
      <dgm:t>
        <a:bodyPr/>
        <a:lstStyle/>
        <a:p>
          <a:endParaRPr lang="en-US"/>
        </a:p>
      </dgm:t>
    </dgm:pt>
    <dgm:pt modelId="{7CC76D74-795F-47CC-A192-F7565C91F6C0}" type="sibTrans" cxnId="{598D64EE-141A-4967-A6CC-61F832641BD3}">
      <dgm:prSet/>
      <dgm:spPr/>
      <dgm:t>
        <a:bodyPr/>
        <a:lstStyle/>
        <a:p>
          <a:endParaRPr lang="en-US"/>
        </a:p>
      </dgm:t>
    </dgm:pt>
    <dgm:pt modelId="{35FF75FF-3F21-4BF3-828A-0C1FAC49A769}" type="pres">
      <dgm:prSet presAssocID="{105ECBA2-ED5D-4290-8184-7FD419F74037}" presName="root" presStyleCnt="0">
        <dgm:presLayoutVars>
          <dgm:dir/>
          <dgm:resizeHandles val="exact"/>
        </dgm:presLayoutVars>
      </dgm:prSet>
      <dgm:spPr/>
    </dgm:pt>
    <dgm:pt modelId="{1590B266-B48A-4676-88BD-36D49860D98D}" type="pres">
      <dgm:prSet presAssocID="{105ECBA2-ED5D-4290-8184-7FD419F74037}" presName="container" presStyleCnt="0">
        <dgm:presLayoutVars>
          <dgm:dir/>
          <dgm:resizeHandles val="exact"/>
        </dgm:presLayoutVars>
      </dgm:prSet>
      <dgm:spPr/>
    </dgm:pt>
    <dgm:pt modelId="{378B0A28-6EF5-45DC-BEE9-13BECF68C3ED}" type="pres">
      <dgm:prSet presAssocID="{01F842B1-E5AD-425A-9894-763BC9C7D86E}" presName="compNode" presStyleCnt="0"/>
      <dgm:spPr/>
    </dgm:pt>
    <dgm:pt modelId="{679EFDE8-B272-4C37-BDC8-9720631F17D4}" type="pres">
      <dgm:prSet presAssocID="{01F842B1-E5AD-425A-9894-763BC9C7D86E}" presName="iconBgRect" presStyleLbl="bgShp" presStyleIdx="0" presStyleCnt="2" custScaleY="55982"/>
      <dgm:spPr/>
    </dgm:pt>
    <dgm:pt modelId="{45B1C6C5-9B30-4E17-A769-D3CAC4E3AE19}" type="pres">
      <dgm:prSet presAssocID="{01F842B1-E5AD-425A-9894-763BC9C7D86E}" presName="iconRect" presStyleLbl="node1" presStyleIdx="0" presStyleCnt="2" custScaleY="1141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710087E3-11CA-46B4-A976-EBDDFAFB8630}" type="pres">
      <dgm:prSet presAssocID="{01F842B1-E5AD-425A-9894-763BC9C7D86E}" presName="spaceRect" presStyleCnt="0"/>
      <dgm:spPr/>
    </dgm:pt>
    <dgm:pt modelId="{8F250801-6FDE-497E-BD1C-FB17A40E83D5}" type="pres">
      <dgm:prSet presAssocID="{01F842B1-E5AD-425A-9894-763BC9C7D86E}" presName="textRect" presStyleLbl="revTx" presStyleIdx="0" presStyleCnt="2" custLinFactNeighborX="-12316" custLinFactNeighborY="-78916">
        <dgm:presLayoutVars>
          <dgm:chMax val="1"/>
          <dgm:chPref val="1"/>
        </dgm:presLayoutVars>
      </dgm:prSet>
      <dgm:spPr/>
    </dgm:pt>
    <dgm:pt modelId="{98FFECFB-077A-4623-93F5-618D3EE7D4A4}" type="pres">
      <dgm:prSet presAssocID="{80747D9A-3BB6-4B65-8055-D757619F8FDB}" presName="sibTrans" presStyleLbl="sibTrans2D1" presStyleIdx="0" presStyleCnt="0"/>
      <dgm:spPr/>
    </dgm:pt>
    <dgm:pt modelId="{BBC8F3ED-3D44-433C-B1D0-0CF35361D40C}" type="pres">
      <dgm:prSet presAssocID="{5DB3F6F8-C6F6-48F6-98C4-4284DB40597C}" presName="compNode" presStyleCnt="0"/>
      <dgm:spPr/>
    </dgm:pt>
    <dgm:pt modelId="{3D220FC0-666A-41B6-8571-AA23AF66D621}" type="pres">
      <dgm:prSet presAssocID="{5DB3F6F8-C6F6-48F6-98C4-4284DB40597C}" presName="iconBgRect" presStyleLbl="bgShp" presStyleIdx="1" presStyleCnt="2"/>
      <dgm:spPr/>
    </dgm:pt>
    <dgm:pt modelId="{E8645608-0249-4C14-950F-654B19AC1D38}" type="pres">
      <dgm:prSet presAssocID="{5DB3F6F8-C6F6-48F6-98C4-4284DB4059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apanese Dolls"/>
        </a:ext>
      </dgm:extLst>
    </dgm:pt>
    <dgm:pt modelId="{AACE51BF-482F-46E3-A102-BB8DA1EF2710}" type="pres">
      <dgm:prSet presAssocID="{5DB3F6F8-C6F6-48F6-98C4-4284DB40597C}" presName="spaceRect" presStyleCnt="0"/>
      <dgm:spPr/>
    </dgm:pt>
    <dgm:pt modelId="{9B8ADBB8-78CC-40B3-AA25-2DB9EBE435BE}" type="pres">
      <dgm:prSet presAssocID="{5DB3F6F8-C6F6-48F6-98C4-4284DB40597C}" presName="textRect" presStyleLbl="revTx" presStyleIdx="1" presStyleCnt="2">
        <dgm:presLayoutVars>
          <dgm:chMax val="1"/>
          <dgm:chPref val="1"/>
        </dgm:presLayoutVars>
      </dgm:prSet>
      <dgm:spPr/>
    </dgm:pt>
  </dgm:ptLst>
  <dgm:cxnLst>
    <dgm:cxn modelId="{526FD449-3084-45F8-9C7A-F1D57194F6A8}" srcId="{105ECBA2-ED5D-4290-8184-7FD419F74037}" destId="{01F842B1-E5AD-425A-9894-763BC9C7D86E}" srcOrd="0" destOrd="0" parTransId="{0A2EDC08-D9AB-456C-8BFF-0F041E95327D}" sibTransId="{80747D9A-3BB6-4B65-8055-D757619F8FDB}"/>
    <dgm:cxn modelId="{0CD9A559-803E-41BE-AA55-AFF3DDFC350B}" type="presOf" srcId="{5DB3F6F8-C6F6-48F6-98C4-4284DB40597C}" destId="{9B8ADBB8-78CC-40B3-AA25-2DB9EBE435BE}" srcOrd="0" destOrd="0" presId="urn:microsoft.com/office/officeart/2018/2/layout/IconCircleList"/>
    <dgm:cxn modelId="{C769A2A6-F23D-4067-9236-AA1E9FC109A5}" type="presOf" srcId="{105ECBA2-ED5D-4290-8184-7FD419F74037}" destId="{35FF75FF-3F21-4BF3-828A-0C1FAC49A769}" srcOrd="0" destOrd="0" presId="urn:microsoft.com/office/officeart/2018/2/layout/IconCircleList"/>
    <dgm:cxn modelId="{FB41B8C9-1ECD-4371-A650-E28BBEF310EC}" type="presOf" srcId="{80747D9A-3BB6-4B65-8055-D757619F8FDB}" destId="{98FFECFB-077A-4623-93F5-618D3EE7D4A4}" srcOrd="0" destOrd="0" presId="urn:microsoft.com/office/officeart/2018/2/layout/IconCircleList"/>
    <dgm:cxn modelId="{598D64EE-141A-4967-A6CC-61F832641BD3}" srcId="{105ECBA2-ED5D-4290-8184-7FD419F74037}" destId="{5DB3F6F8-C6F6-48F6-98C4-4284DB40597C}" srcOrd="1" destOrd="0" parTransId="{2371E475-69C3-44FF-A71F-7363D53C3498}" sibTransId="{7CC76D74-795F-47CC-A192-F7565C91F6C0}"/>
    <dgm:cxn modelId="{AF71E8FE-ADAD-479C-B553-CE5756A525F7}" type="presOf" srcId="{01F842B1-E5AD-425A-9894-763BC9C7D86E}" destId="{8F250801-6FDE-497E-BD1C-FB17A40E83D5}" srcOrd="0" destOrd="0" presId="urn:microsoft.com/office/officeart/2018/2/layout/IconCircleList"/>
    <dgm:cxn modelId="{0513636B-C406-4FE2-8C1B-C6AC4F9882FD}" type="presParOf" srcId="{35FF75FF-3F21-4BF3-828A-0C1FAC49A769}" destId="{1590B266-B48A-4676-88BD-36D49860D98D}" srcOrd="0" destOrd="0" presId="urn:microsoft.com/office/officeart/2018/2/layout/IconCircleList"/>
    <dgm:cxn modelId="{20CE32EA-716A-4210-9B6C-56BF8CAED656}" type="presParOf" srcId="{1590B266-B48A-4676-88BD-36D49860D98D}" destId="{378B0A28-6EF5-45DC-BEE9-13BECF68C3ED}" srcOrd="0" destOrd="0" presId="urn:microsoft.com/office/officeart/2018/2/layout/IconCircleList"/>
    <dgm:cxn modelId="{752770C6-75E6-4AD9-B257-33FC7D0519B9}" type="presParOf" srcId="{378B0A28-6EF5-45DC-BEE9-13BECF68C3ED}" destId="{679EFDE8-B272-4C37-BDC8-9720631F17D4}" srcOrd="0" destOrd="0" presId="urn:microsoft.com/office/officeart/2018/2/layout/IconCircleList"/>
    <dgm:cxn modelId="{46362D9F-60DE-4BF2-8385-140B390965CF}" type="presParOf" srcId="{378B0A28-6EF5-45DC-BEE9-13BECF68C3ED}" destId="{45B1C6C5-9B30-4E17-A769-D3CAC4E3AE19}" srcOrd="1" destOrd="0" presId="urn:microsoft.com/office/officeart/2018/2/layout/IconCircleList"/>
    <dgm:cxn modelId="{D610562C-CDBC-4818-9894-6C6E7EEC531C}" type="presParOf" srcId="{378B0A28-6EF5-45DC-BEE9-13BECF68C3ED}" destId="{710087E3-11CA-46B4-A976-EBDDFAFB8630}" srcOrd="2" destOrd="0" presId="urn:microsoft.com/office/officeart/2018/2/layout/IconCircleList"/>
    <dgm:cxn modelId="{E557C4D4-7ED5-4CE8-BCDA-C498C6838BD1}" type="presParOf" srcId="{378B0A28-6EF5-45DC-BEE9-13BECF68C3ED}" destId="{8F250801-6FDE-497E-BD1C-FB17A40E83D5}" srcOrd="3" destOrd="0" presId="urn:microsoft.com/office/officeart/2018/2/layout/IconCircleList"/>
    <dgm:cxn modelId="{885E3BE6-960B-4BB6-BCF0-5FC5DC6BCA04}" type="presParOf" srcId="{1590B266-B48A-4676-88BD-36D49860D98D}" destId="{98FFECFB-077A-4623-93F5-618D3EE7D4A4}" srcOrd="1" destOrd="0" presId="urn:microsoft.com/office/officeart/2018/2/layout/IconCircleList"/>
    <dgm:cxn modelId="{A2E73949-08F7-4042-B8F8-9B7FA55A5BAB}" type="presParOf" srcId="{1590B266-B48A-4676-88BD-36D49860D98D}" destId="{BBC8F3ED-3D44-433C-B1D0-0CF35361D40C}" srcOrd="2" destOrd="0" presId="urn:microsoft.com/office/officeart/2018/2/layout/IconCircleList"/>
    <dgm:cxn modelId="{609B34B4-9347-4A4C-9386-B78E12BC11B8}" type="presParOf" srcId="{BBC8F3ED-3D44-433C-B1D0-0CF35361D40C}" destId="{3D220FC0-666A-41B6-8571-AA23AF66D621}" srcOrd="0" destOrd="0" presId="urn:microsoft.com/office/officeart/2018/2/layout/IconCircleList"/>
    <dgm:cxn modelId="{FCAEE3C4-AD3F-47E9-BCC1-0AB53A5487B8}" type="presParOf" srcId="{BBC8F3ED-3D44-433C-B1D0-0CF35361D40C}" destId="{E8645608-0249-4C14-950F-654B19AC1D38}" srcOrd="1" destOrd="0" presId="urn:microsoft.com/office/officeart/2018/2/layout/IconCircleList"/>
    <dgm:cxn modelId="{0CFFF61C-2913-4E04-8508-87024680F17F}" type="presParOf" srcId="{BBC8F3ED-3D44-433C-B1D0-0CF35361D40C}" destId="{AACE51BF-482F-46E3-A102-BB8DA1EF2710}" srcOrd="2" destOrd="0" presId="urn:microsoft.com/office/officeart/2018/2/layout/IconCircleList"/>
    <dgm:cxn modelId="{2410BC71-D08D-4A0B-9DDE-B9E98CB2C7C0}" type="presParOf" srcId="{BBC8F3ED-3D44-433C-B1D0-0CF35361D40C}" destId="{9B8ADBB8-78CC-40B3-AA25-2DB9EBE435B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DB2ACF-CFEB-4EED-ACD3-D099DEAD3B6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692457A-F150-4DD7-A8C6-2B88F8325238}">
      <dgm:prSet/>
      <dgm:spPr/>
      <dgm:t>
        <a:bodyPr/>
        <a:lstStyle/>
        <a:p>
          <a:r>
            <a:rPr lang="en-US"/>
            <a:t>We can identify several customer segments based on the case study and the survey which are:</a:t>
          </a:r>
        </a:p>
      </dgm:t>
    </dgm:pt>
    <dgm:pt modelId="{547C6E98-3A57-4B0F-85DD-4CD50C9A351C}" type="parTrans" cxnId="{06E9E436-B8D2-419E-BD02-B9EDE846DAFA}">
      <dgm:prSet/>
      <dgm:spPr/>
      <dgm:t>
        <a:bodyPr/>
        <a:lstStyle/>
        <a:p>
          <a:endParaRPr lang="en-US"/>
        </a:p>
      </dgm:t>
    </dgm:pt>
    <dgm:pt modelId="{6D811552-8096-4C83-B36A-1D8D8B112CE0}" type="sibTrans" cxnId="{06E9E436-B8D2-419E-BD02-B9EDE846DAFA}">
      <dgm:prSet/>
      <dgm:spPr/>
      <dgm:t>
        <a:bodyPr/>
        <a:lstStyle/>
        <a:p>
          <a:endParaRPr lang="en-US"/>
        </a:p>
      </dgm:t>
    </dgm:pt>
    <dgm:pt modelId="{3377ACBB-B4B9-4C8E-B7FC-9ECB2F9214B9}">
      <dgm:prSet/>
      <dgm:spPr/>
      <dgm:t>
        <a:bodyPr/>
        <a:lstStyle/>
        <a:p>
          <a:r>
            <a:rPr lang="en-US"/>
            <a:t>Families with children and who have a good income.</a:t>
          </a:r>
        </a:p>
      </dgm:t>
    </dgm:pt>
    <dgm:pt modelId="{E6A3CA14-A6C1-4DEF-8661-1B45D4DA84DF}" type="parTrans" cxnId="{C6FF2CA0-5B48-4F53-8298-4952D9DBC987}">
      <dgm:prSet/>
      <dgm:spPr/>
      <dgm:t>
        <a:bodyPr/>
        <a:lstStyle/>
        <a:p>
          <a:endParaRPr lang="en-US"/>
        </a:p>
      </dgm:t>
    </dgm:pt>
    <dgm:pt modelId="{1330F230-5468-4EA9-A8FB-77ED1E412545}" type="sibTrans" cxnId="{C6FF2CA0-5B48-4F53-8298-4952D9DBC987}">
      <dgm:prSet/>
      <dgm:spPr/>
      <dgm:t>
        <a:bodyPr/>
        <a:lstStyle/>
        <a:p>
          <a:endParaRPr lang="en-US"/>
        </a:p>
      </dgm:t>
    </dgm:pt>
    <dgm:pt modelId="{28D8E512-0F08-42E4-BDE1-3935CC71902B}">
      <dgm:prSet/>
      <dgm:spPr/>
      <dgm:t>
        <a:bodyPr/>
        <a:lstStyle/>
        <a:p>
          <a:r>
            <a:rPr lang="en-US"/>
            <a:t>Students in university campus (advertising of the brand in universities to attract).</a:t>
          </a:r>
        </a:p>
      </dgm:t>
    </dgm:pt>
    <dgm:pt modelId="{7A25AC12-75E0-4CB0-87D6-6DBDD8C6B0FB}" type="parTrans" cxnId="{01DA25CD-F55C-4291-B622-380F2EF0DC8E}">
      <dgm:prSet/>
      <dgm:spPr/>
      <dgm:t>
        <a:bodyPr/>
        <a:lstStyle/>
        <a:p>
          <a:endParaRPr lang="en-US"/>
        </a:p>
      </dgm:t>
    </dgm:pt>
    <dgm:pt modelId="{7D009A04-F83F-4B81-9247-155626CAF223}" type="sibTrans" cxnId="{01DA25CD-F55C-4291-B622-380F2EF0DC8E}">
      <dgm:prSet/>
      <dgm:spPr/>
      <dgm:t>
        <a:bodyPr/>
        <a:lstStyle/>
        <a:p>
          <a:endParaRPr lang="en-US"/>
        </a:p>
      </dgm:t>
    </dgm:pt>
    <dgm:pt modelId="{C8F2C937-77F4-4CEC-9A52-404A85D54986}">
      <dgm:prSet/>
      <dgm:spPr/>
      <dgm:t>
        <a:bodyPr/>
        <a:lstStyle/>
        <a:p>
          <a:r>
            <a:rPr lang="en-US"/>
            <a:t>Professionals aged between 20 and 40 years old who pay attention to their health and have little time to eat.</a:t>
          </a:r>
        </a:p>
      </dgm:t>
    </dgm:pt>
    <dgm:pt modelId="{35B51BC1-E0B7-40E8-99DC-ED287FA177FE}" type="parTrans" cxnId="{56D81FAA-07F9-4967-A13F-5CAB878BC43F}">
      <dgm:prSet/>
      <dgm:spPr/>
      <dgm:t>
        <a:bodyPr/>
        <a:lstStyle/>
        <a:p>
          <a:endParaRPr lang="en-US"/>
        </a:p>
      </dgm:t>
    </dgm:pt>
    <dgm:pt modelId="{81CCFD0A-EEE4-4D66-B2FC-29CC3881EE78}" type="sibTrans" cxnId="{56D81FAA-07F9-4967-A13F-5CAB878BC43F}">
      <dgm:prSet/>
      <dgm:spPr/>
      <dgm:t>
        <a:bodyPr/>
        <a:lstStyle/>
        <a:p>
          <a:endParaRPr lang="en-US"/>
        </a:p>
      </dgm:t>
    </dgm:pt>
    <dgm:pt modelId="{1162FC48-691E-4307-BE78-0592E59EB801}">
      <dgm:prSet/>
      <dgm:spPr/>
      <dgm:t>
        <a:bodyPr/>
        <a:lstStyle/>
        <a:p>
          <a:r>
            <a:rPr lang="en-US"/>
            <a:t>All other potential consumers who spend money on meals. </a:t>
          </a:r>
        </a:p>
      </dgm:t>
    </dgm:pt>
    <dgm:pt modelId="{46CE0109-5A69-411A-A791-01E4064E3FA4}" type="parTrans" cxnId="{90F40FDC-7358-4F53-BBFB-56859286741D}">
      <dgm:prSet/>
      <dgm:spPr/>
      <dgm:t>
        <a:bodyPr/>
        <a:lstStyle/>
        <a:p>
          <a:endParaRPr lang="en-US"/>
        </a:p>
      </dgm:t>
    </dgm:pt>
    <dgm:pt modelId="{F6927536-591E-4BEB-8E41-16C9128F747A}" type="sibTrans" cxnId="{90F40FDC-7358-4F53-BBFB-56859286741D}">
      <dgm:prSet/>
      <dgm:spPr/>
      <dgm:t>
        <a:bodyPr/>
        <a:lstStyle/>
        <a:p>
          <a:endParaRPr lang="en-US"/>
        </a:p>
      </dgm:t>
    </dgm:pt>
    <dgm:pt modelId="{E55087F6-3429-4BCB-878C-1144388F5867}" type="pres">
      <dgm:prSet presAssocID="{5BDB2ACF-CFEB-4EED-ACD3-D099DEAD3B67}" presName="diagram" presStyleCnt="0">
        <dgm:presLayoutVars>
          <dgm:dir/>
          <dgm:resizeHandles val="exact"/>
        </dgm:presLayoutVars>
      </dgm:prSet>
      <dgm:spPr/>
    </dgm:pt>
    <dgm:pt modelId="{E9FCDD62-62C1-46A7-8CE5-F266992E88BB}" type="pres">
      <dgm:prSet presAssocID="{C692457A-F150-4DD7-A8C6-2B88F8325238}" presName="node" presStyleLbl="node1" presStyleIdx="0" presStyleCnt="5">
        <dgm:presLayoutVars>
          <dgm:bulletEnabled val="1"/>
        </dgm:presLayoutVars>
      </dgm:prSet>
      <dgm:spPr/>
    </dgm:pt>
    <dgm:pt modelId="{38E251C1-1B59-4CE6-81B2-F04C1B9FC9FD}" type="pres">
      <dgm:prSet presAssocID="{6D811552-8096-4C83-B36A-1D8D8B112CE0}" presName="sibTrans" presStyleCnt="0"/>
      <dgm:spPr/>
    </dgm:pt>
    <dgm:pt modelId="{5F17452A-2A78-400A-B984-AD28E0E4F2B1}" type="pres">
      <dgm:prSet presAssocID="{3377ACBB-B4B9-4C8E-B7FC-9ECB2F9214B9}" presName="node" presStyleLbl="node1" presStyleIdx="1" presStyleCnt="5">
        <dgm:presLayoutVars>
          <dgm:bulletEnabled val="1"/>
        </dgm:presLayoutVars>
      </dgm:prSet>
      <dgm:spPr/>
    </dgm:pt>
    <dgm:pt modelId="{23C21E93-521D-4A53-A569-B530E0E24F29}" type="pres">
      <dgm:prSet presAssocID="{1330F230-5468-4EA9-A8FB-77ED1E412545}" presName="sibTrans" presStyleCnt="0"/>
      <dgm:spPr/>
    </dgm:pt>
    <dgm:pt modelId="{BBBFBE2A-0624-4632-BD5A-1E792F94ED39}" type="pres">
      <dgm:prSet presAssocID="{28D8E512-0F08-42E4-BDE1-3935CC71902B}" presName="node" presStyleLbl="node1" presStyleIdx="2" presStyleCnt="5">
        <dgm:presLayoutVars>
          <dgm:bulletEnabled val="1"/>
        </dgm:presLayoutVars>
      </dgm:prSet>
      <dgm:spPr/>
    </dgm:pt>
    <dgm:pt modelId="{40874B32-6865-4291-98DC-4BC11C88CD96}" type="pres">
      <dgm:prSet presAssocID="{7D009A04-F83F-4B81-9247-155626CAF223}" presName="sibTrans" presStyleCnt="0"/>
      <dgm:spPr/>
    </dgm:pt>
    <dgm:pt modelId="{06EAF181-AB0B-48D4-A27F-01C8F2113D37}" type="pres">
      <dgm:prSet presAssocID="{C8F2C937-77F4-4CEC-9A52-404A85D54986}" presName="node" presStyleLbl="node1" presStyleIdx="3" presStyleCnt="5">
        <dgm:presLayoutVars>
          <dgm:bulletEnabled val="1"/>
        </dgm:presLayoutVars>
      </dgm:prSet>
      <dgm:spPr/>
    </dgm:pt>
    <dgm:pt modelId="{EF41105F-97E4-4F11-AD8D-DEDE30DF66EC}" type="pres">
      <dgm:prSet presAssocID="{81CCFD0A-EEE4-4D66-B2FC-29CC3881EE78}" presName="sibTrans" presStyleCnt="0"/>
      <dgm:spPr/>
    </dgm:pt>
    <dgm:pt modelId="{FAF13CFC-7BE2-4255-AEDE-4C48500B30E8}" type="pres">
      <dgm:prSet presAssocID="{1162FC48-691E-4307-BE78-0592E59EB801}" presName="node" presStyleLbl="node1" presStyleIdx="4" presStyleCnt="5">
        <dgm:presLayoutVars>
          <dgm:bulletEnabled val="1"/>
        </dgm:presLayoutVars>
      </dgm:prSet>
      <dgm:spPr/>
    </dgm:pt>
  </dgm:ptLst>
  <dgm:cxnLst>
    <dgm:cxn modelId="{C88B5C05-C1A8-4170-9B53-C1324F05A1F2}" type="presOf" srcId="{C692457A-F150-4DD7-A8C6-2B88F8325238}" destId="{E9FCDD62-62C1-46A7-8CE5-F266992E88BB}" srcOrd="0" destOrd="0" presId="urn:microsoft.com/office/officeart/2005/8/layout/default"/>
    <dgm:cxn modelId="{3841C328-AA8F-487A-BC9B-4316D8328F5F}" type="presOf" srcId="{3377ACBB-B4B9-4C8E-B7FC-9ECB2F9214B9}" destId="{5F17452A-2A78-400A-B984-AD28E0E4F2B1}" srcOrd="0" destOrd="0" presId="urn:microsoft.com/office/officeart/2005/8/layout/default"/>
    <dgm:cxn modelId="{4BBC172B-E41C-4FC2-AB4F-1CC8A8BA2463}" type="presOf" srcId="{5BDB2ACF-CFEB-4EED-ACD3-D099DEAD3B67}" destId="{E55087F6-3429-4BCB-878C-1144388F5867}" srcOrd="0" destOrd="0" presId="urn:microsoft.com/office/officeart/2005/8/layout/default"/>
    <dgm:cxn modelId="{1CC51232-6964-42B2-A238-D7CE6FBF4B6D}" type="presOf" srcId="{1162FC48-691E-4307-BE78-0592E59EB801}" destId="{FAF13CFC-7BE2-4255-AEDE-4C48500B30E8}" srcOrd="0" destOrd="0" presId="urn:microsoft.com/office/officeart/2005/8/layout/default"/>
    <dgm:cxn modelId="{06E9E436-B8D2-419E-BD02-B9EDE846DAFA}" srcId="{5BDB2ACF-CFEB-4EED-ACD3-D099DEAD3B67}" destId="{C692457A-F150-4DD7-A8C6-2B88F8325238}" srcOrd="0" destOrd="0" parTransId="{547C6E98-3A57-4B0F-85DD-4CD50C9A351C}" sibTransId="{6D811552-8096-4C83-B36A-1D8D8B112CE0}"/>
    <dgm:cxn modelId="{C6FF2CA0-5B48-4F53-8298-4952D9DBC987}" srcId="{5BDB2ACF-CFEB-4EED-ACD3-D099DEAD3B67}" destId="{3377ACBB-B4B9-4C8E-B7FC-9ECB2F9214B9}" srcOrd="1" destOrd="0" parTransId="{E6A3CA14-A6C1-4DEF-8661-1B45D4DA84DF}" sibTransId="{1330F230-5468-4EA9-A8FB-77ED1E412545}"/>
    <dgm:cxn modelId="{56D81FAA-07F9-4967-A13F-5CAB878BC43F}" srcId="{5BDB2ACF-CFEB-4EED-ACD3-D099DEAD3B67}" destId="{C8F2C937-77F4-4CEC-9A52-404A85D54986}" srcOrd="3" destOrd="0" parTransId="{35B51BC1-E0B7-40E8-99DC-ED287FA177FE}" sibTransId="{81CCFD0A-EEE4-4D66-B2FC-29CC3881EE78}"/>
    <dgm:cxn modelId="{73048BC3-4B40-44AE-9858-CB4833C7920B}" type="presOf" srcId="{C8F2C937-77F4-4CEC-9A52-404A85D54986}" destId="{06EAF181-AB0B-48D4-A27F-01C8F2113D37}" srcOrd="0" destOrd="0" presId="urn:microsoft.com/office/officeart/2005/8/layout/default"/>
    <dgm:cxn modelId="{01DA25CD-F55C-4291-B622-380F2EF0DC8E}" srcId="{5BDB2ACF-CFEB-4EED-ACD3-D099DEAD3B67}" destId="{28D8E512-0F08-42E4-BDE1-3935CC71902B}" srcOrd="2" destOrd="0" parTransId="{7A25AC12-75E0-4CB0-87D6-6DBDD8C6B0FB}" sibTransId="{7D009A04-F83F-4B81-9247-155626CAF223}"/>
    <dgm:cxn modelId="{90F40FDC-7358-4F53-BBFB-56859286741D}" srcId="{5BDB2ACF-CFEB-4EED-ACD3-D099DEAD3B67}" destId="{1162FC48-691E-4307-BE78-0592E59EB801}" srcOrd="4" destOrd="0" parTransId="{46CE0109-5A69-411A-A791-01E4064E3FA4}" sibTransId="{F6927536-591E-4BEB-8E41-16C9128F747A}"/>
    <dgm:cxn modelId="{706ACFDC-DFEC-4184-816A-30AD4DF83F83}" type="presOf" srcId="{28D8E512-0F08-42E4-BDE1-3935CC71902B}" destId="{BBBFBE2A-0624-4632-BD5A-1E792F94ED39}" srcOrd="0" destOrd="0" presId="urn:microsoft.com/office/officeart/2005/8/layout/default"/>
    <dgm:cxn modelId="{C8D5233B-C498-43B6-A9DE-7D6F96A1CA46}" type="presParOf" srcId="{E55087F6-3429-4BCB-878C-1144388F5867}" destId="{E9FCDD62-62C1-46A7-8CE5-F266992E88BB}" srcOrd="0" destOrd="0" presId="urn:microsoft.com/office/officeart/2005/8/layout/default"/>
    <dgm:cxn modelId="{AB30502D-14FB-4FD1-BD6C-2FC7B61B8A9F}" type="presParOf" srcId="{E55087F6-3429-4BCB-878C-1144388F5867}" destId="{38E251C1-1B59-4CE6-81B2-F04C1B9FC9FD}" srcOrd="1" destOrd="0" presId="urn:microsoft.com/office/officeart/2005/8/layout/default"/>
    <dgm:cxn modelId="{483783F3-32C5-4842-A807-9DD95F06D019}" type="presParOf" srcId="{E55087F6-3429-4BCB-878C-1144388F5867}" destId="{5F17452A-2A78-400A-B984-AD28E0E4F2B1}" srcOrd="2" destOrd="0" presId="urn:microsoft.com/office/officeart/2005/8/layout/default"/>
    <dgm:cxn modelId="{37C891F1-5427-4ED7-9AFF-6A49C7A094A7}" type="presParOf" srcId="{E55087F6-3429-4BCB-878C-1144388F5867}" destId="{23C21E93-521D-4A53-A569-B530E0E24F29}" srcOrd="3" destOrd="0" presId="urn:microsoft.com/office/officeart/2005/8/layout/default"/>
    <dgm:cxn modelId="{C9A3E602-AE2E-412C-8F6B-496E3077C2EE}" type="presParOf" srcId="{E55087F6-3429-4BCB-878C-1144388F5867}" destId="{BBBFBE2A-0624-4632-BD5A-1E792F94ED39}" srcOrd="4" destOrd="0" presId="urn:microsoft.com/office/officeart/2005/8/layout/default"/>
    <dgm:cxn modelId="{4E712DC1-0006-4EAF-A7ED-CF16304E7C7D}" type="presParOf" srcId="{E55087F6-3429-4BCB-878C-1144388F5867}" destId="{40874B32-6865-4291-98DC-4BC11C88CD96}" srcOrd="5" destOrd="0" presId="urn:microsoft.com/office/officeart/2005/8/layout/default"/>
    <dgm:cxn modelId="{1616D599-9B7C-44DB-9C8D-9885AE6262AD}" type="presParOf" srcId="{E55087F6-3429-4BCB-878C-1144388F5867}" destId="{06EAF181-AB0B-48D4-A27F-01C8F2113D37}" srcOrd="6" destOrd="0" presId="urn:microsoft.com/office/officeart/2005/8/layout/default"/>
    <dgm:cxn modelId="{6045C5A3-FF97-48FB-B808-4D898E9EBD4B}" type="presParOf" srcId="{E55087F6-3429-4BCB-878C-1144388F5867}" destId="{EF41105F-97E4-4F11-AD8D-DEDE30DF66EC}" srcOrd="7" destOrd="0" presId="urn:microsoft.com/office/officeart/2005/8/layout/default"/>
    <dgm:cxn modelId="{E4A8FDC3-EBCB-4862-B59E-3FEDF7EC86F4}" type="presParOf" srcId="{E55087F6-3429-4BCB-878C-1144388F5867}" destId="{FAF13CFC-7BE2-4255-AEDE-4C48500B30E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FA9C8-17CA-43A9-95DF-7D8E5A9795D6}">
      <dsp:nvSpPr>
        <dsp:cNvPr id="0" name=""/>
        <dsp:cNvSpPr/>
      </dsp:nvSpPr>
      <dsp:spPr>
        <a:xfrm>
          <a:off x="0" y="2052"/>
          <a:ext cx="57745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15EE73-E28F-4CA0-9470-99AE9009BBE7}">
      <dsp:nvSpPr>
        <dsp:cNvPr id="0" name=""/>
        <dsp:cNvSpPr/>
      </dsp:nvSpPr>
      <dsp:spPr>
        <a:xfrm>
          <a:off x="0" y="2052"/>
          <a:ext cx="5774500" cy="1038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rtl="0">
            <a:lnSpc>
              <a:spcPct val="90000"/>
            </a:lnSpc>
            <a:spcBef>
              <a:spcPct val="0"/>
            </a:spcBef>
            <a:spcAft>
              <a:spcPct val="35000"/>
            </a:spcAft>
            <a:buNone/>
          </a:pPr>
          <a:r>
            <a:rPr lang="en-US" sz="2400" b="1" i="0" u="none" kern="1200" dirty="0"/>
            <a:t>How do people choose a fast-food restaurant to visit</a:t>
          </a:r>
          <a:r>
            <a:rPr lang="en-US" sz="2400" b="1" i="0" u="none" kern="1200" dirty="0">
              <a:latin typeface="Modern Love"/>
            </a:rPr>
            <a:t> </a:t>
          </a:r>
          <a:r>
            <a:rPr lang="en-US" sz="2400" b="1" i="0" u="none" kern="1200" dirty="0"/>
            <a:t>?</a:t>
          </a:r>
          <a:r>
            <a:rPr lang="en-US" sz="2400" b="0" i="0" u="none" kern="1200" dirty="0"/>
            <a:t> </a:t>
          </a:r>
          <a:endParaRPr lang="en-US" sz="2400" u="none" kern="1200" dirty="0"/>
        </a:p>
      </dsp:txBody>
      <dsp:txXfrm>
        <a:off x="0" y="2052"/>
        <a:ext cx="5774500" cy="1038810"/>
      </dsp:txXfrm>
    </dsp:sp>
    <dsp:sp modelId="{13372C53-61F4-46D7-9F93-25E2C8A73F13}">
      <dsp:nvSpPr>
        <dsp:cNvPr id="0" name=""/>
        <dsp:cNvSpPr/>
      </dsp:nvSpPr>
      <dsp:spPr>
        <a:xfrm>
          <a:off x="0" y="1040863"/>
          <a:ext cx="5774500" cy="0"/>
        </a:xfrm>
        <a:prstGeom prst="line">
          <a:avLst/>
        </a:prstGeom>
        <a:gradFill rotWithShape="0">
          <a:gsLst>
            <a:gs pos="0">
              <a:schemeClr val="accent5">
                <a:hueOff val="-530252"/>
                <a:satOff val="-7196"/>
                <a:lumOff val="-5491"/>
                <a:alphaOff val="0"/>
                <a:satMod val="103000"/>
                <a:lumMod val="102000"/>
                <a:tint val="94000"/>
              </a:schemeClr>
            </a:gs>
            <a:gs pos="50000">
              <a:schemeClr val="accent5">
                <a:hueOff val="-530252"/>
                <a:satOff val="-7196"/>
                <a:lumOff val="-5491"/>
                <a:alphaOff val="0"/>
                <a:satMod val="110000"/>
                <a:lumMod val="100000"/>
                <a:shade val="100000"/>
              </a:schemeClr>
            </a:gs>
            <a:gs pos="100000">
              <a:schemeClr val="accent5">
                <a:hueOff val="-530252"/>
                <a:satOff val="-7196"/>
                <a:lumOff val="-5491"/>
                <a:alphaOff val="0"/>
                <a:lumMod val="99000"/>
                <a:satMod val="120000"/>
                <a:shade val="78000"/>
              </a:schemeClr>
            </a:gs>
          </a:gsLst>
          <a:lin ang="5400000" scaled="0"/>
        </a:gradFill>
        <a:ln w="6350" cap="flat" cmpd="sng" algn="ctr">
          <a:solidFill>
            <a:schemeClr val="accent5">
              <a:hueOff val="-530252"/>
              <a:satOff val="-7196"/>
              <a:lumOff val="-549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30C387-FB86-45C3-A291-5DC7361C17FE}">
      <dsp:nvSpPr>
        <dsp:cNvPr id="0" name=""/>
        <dsp:cNvSpPr/>
      </dsp:nvSpPr>
      <dsp:spPr>
        <a:xfrm>
          <a:off x="0" y="1040863"/>
          <a:ext cx="5768860" cy="457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0" i="0" kern="1200" dirty="0"/>
            <a:t>According to the survey’s answers provided, respondents think that the taste and satisfaction of the food (“food taste and satisfaction”) is the most important thing to choose a fast-food restaurant. Then, respondents consider the following – in order of importance – as important: “good value for money”, “consistency / reliability”, “convenience place to eat” , “healthy menu options” and “pleasant ambiance”. The less important characteristic for them is to be “part[ed] of a community</a:t>
          </a:r>
          <a:r>
            <a:rPr lang="en-US" sz="2200" b="0" i="0" kern="1200" dirty="0">
              <a:latin typeface="Modern Love"/>
            </a:rPr>
            <a:t>".</a:t>
          </a:r>
          <a:r>
            <a:rPr lang="en-US" sz="2200" b="0" i="0" kern="1200" dirty="0"/>
            <a:t> </a:t>
          </a:r>
          <a:endParaRPr lang="en-US" sz="2200" kern="1200" dirty="0"/>
        </a:p>
        <a:p>
          <a:pPr marL="0" lvl="0" indent="0" defTabSz="977900" rtl="0">
            <a:lnSpc>
              <a:spcPct val="90000"/>
            </a:lnSpc>
            <a:spcBef>
              <a:spcPct val="0"/>
            </a:spcBef>
            <a:spcAft>
              <a:spcPct val="35000"/>
            </a:spcAft>
            <a:buNone/>
          </a:pPr>
          <a:endParaRPr lang="en-US" sz="2200" b="0" i="0" kern="1200" dirty="0">
            <a:latin typeface="Modern Love"/>
          </a:endParaRPr>
        </a:p>
      </dsp:txBody>
      <dsp:txXfrm>
        <a:off x="0" y="1040863"/>
        <a:ext cx="5768860" cy="4577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FA9C8-17CA-43A9-95DF-7D8E5A9795D6}">
      <dsp:nvSpPr>
        <dsp:cNvPr id="0" name=""/>
        <dsp:cNvSpPr/>
      </dsp:nvSpPr>
      <dsp:spPr>
        <a:xfrm>
          <a:off x="0" y="838"/>
          <a:ext cx="614429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15EE73-E28F-4CA0-9470-99AE9009BBE7}">
      <dsp:nvSpPr>
        <dsp:cNvPr id="0" name=""/>
        <dsp:cNvSpPr/>
      </dsp:nvSpPr>
      <dsp:spPr>
        <a:xfrm>
          <a:off x="0" y="838"/>
          <a:ext cx="6144293" cy="125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b="1" i="1" kern="1200" dirty="0"/>
            <a:t>Who do you think are Sticks “customers” and what are their motivations for visiting Sticks?</a:t>
          </a:r>
          <a:endParaRPr lang="en-US" sz="2400" kern="1200" dirty="0"/>
        </a:p>
      </dsp:txBody>
      <dsp:txXfrm>
        <a:off x="0" y="838"/>
        <a:ext cx="6144293" cy="1256100"/>
      </dsp:txXfrm>
    </dsp:sp>
    <dsp:sp modelId="{13372C53-61F4-46D7-9F93-25E2C8A73F13}">
      <dsp:nvSpPr>
        <dsp:cNvPr id="0" name=""/>
        <dsp:cNvSpPr/>
      </dsp:nvSpPr>
      <dsp:spPr>
        <a:xfrm>
          <a:off x="0" y="1256939"/>
          <a:ext cx="6144293" cy="0"/>
        </a:xfrm>
        <a:prstGeom prst="line">
          <a:avLst/>
        </a:prstGeom>
        <a:gradFill rotWithShape="0">
          <a:gsLst>
            <a:gs pos="0">
              <a:schemeClr val="accent5">
                <a:hueOff val="-530252"/>
                <a:satOff val="-7196"/>
                <a:lumOff val="-5491"/>
                <a:alphaOff val="0"/>
                <a:satMod val="103000"/>
                <a:lumMod val="102000"/>
                <a:tint val="94000"/>
              </a:schemeClr>
            </a:gs>
            <a:gs pos="50000">
              <a:schemeClr val="accent5">
                <a:hueOff val="-530252"/>
                <a:satOff val="-7196"/>
                <a:lumOff val="-5491"/>
                <a:alphaOff val="0"/>
                <a:satMod val="110000"/>
                <a:lumMod val="100000"/>
                <a:shade val="100000"/>
              </a:schemeClr>
            </a:gs>
            <a:gs pos="100000">
              <a:schemeClr val="accent5">
                <a:hueOff val="-530252"/>
                <a:satOff val="-7196"/>
                <a:lumOff val="-5491"/>
                <a:alphaOff val="0"/>
                <a:lumMod val="99000"/>
                <a:satMod val="120000"/>
                <a:shade val="78000"/>
              </a:schemeClr>
            </a:gs>
          </a:gsLst>
          <a:lin ang="5400000" scaled="0"/>
        </a:gradFill>
        <a:ln w="6350" cap="flat" cmpd="sng" algn="ctr">
          <a:solidFill>
            <a:schemeClr val="accent5">
              <a:hueOff val="-530252"/>
              <a:satOff val="-7196"/>
              <a:lumOff val="-549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30C387-FB86-45C3-A291-5DC7361C17FE}">
      <dsp:nvSpPr>
        <dsp:cNvPr id="0" name=""/>
        <dsp:cNvSpPr/>
      </dsp:nvSpPr>
      <dsp:spPr>
        <a:xfrm>
          <a:off x="0" y="1256939"/>
          <a:ext cx="6138292" cy="473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0" i="0" kern="1200" dirty="0"/>
            <a:t>Based on the survey and on the case study we can say typical customers of this fast-food restaurant are middle-class people around 30 years old who pay attention to what they eat to stay healthy. We can also find families who come to find a nice place for the children for lunch or dinner. There are also workers who have little time for lunch and are looking for something quick and healthy. </a:t>
          </a:r>
        </a:p>
        <a:p>
          <a:pPr marL="0" lvl="0" indent="0" algn="just" defTabSz="800100">
            <a:lnSpc>
              <a:spcPct val="90000"/>
            </a:lnSpc>
            <a:spcBef>
              <a:spcPct val="0"/>
            </a:spcBef>
            <a:spcAft>
              <a:spcPct val="35000"/>
            </a:spcAft>
            <a:buNone/>
          </a:pPr>
          <a:r>
            <a:rPr lang="en-US" sz="1800" b="0" i="0" kern="1200" dirty="0"/>
            <a:t>The motivations of the customers to come to this place is to find a fast and pleasant service, to find food that will not change their eating habits, to have a wide choice in the menu proposals and finally to have reasonable prices compared to other restaurants in order to find a good relationship between quality and price. In addition, kebobs are usually fond of “fun” foods. Since Sticks does not advertise that they are healthy, the fact that they are both tasty and healthy is a huge plus for their brand. </a:t>
          </a:r>
          <a:endParaRPr lang="en-US" sz="1800" kern="1200" dirty="0"/>
        </a:p>
      </dsp:txBody>
      <dsp:txXfrm>
        <a:off x="0" y="1256939"/>
        <a:ext cx="6138292" cy="4731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EFDE8-B272-4C37-BDC8-9720631F17D4}">
      <dsp:nvSpPr>
        <dsp:cNvPr id="0" name=""/>
        <dsp:cNvSpPr/>
      </dsp:nvSpPr>
      <dsp:spPr>
        <a:xfrm>
          <a:off x="149672" y="1970070"/>
          <a:ext cx="1559563" cy="873074"/>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B1C6C5-9B30-4E17-A769-D3CAC4E3AE19}">
      <dsp:nvSpPr>
        <dsp:cNvPr id="0" name=""/>
        <dsp:cNvSpPr/>
      </dsp:nvSpPr>
      <dsp:spPr>
        <a:xfrm>
          <a:off x="477181" y="1890260"/>
          <a:ext cx="904546" cy="1032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250801-6FDE-497E-BD1C-FB17A40E83D5}">
      <dsp:nvSpPr>
        <dsp:cNvPr id="0" name=""/>
        <dsp:cNvSpPr/>
      </dsp:nvSpPr>
      <dsp:spPr>
        <a:xfrm>
          <a:off x="1590678" y="396080"/>
          <a:ext cx="3676113" cy="1559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r>
            <a:rPr lang="en-US" sz="2400" b="1" i="1" kern="1200" dirty="0">
              <a:solidFill>
                <a:schemeClr val="bg1"/>
              </a:solidFill>
            </a:rPr>
            <a:t>What does the survey data tell us about differences between customers and noncustomers?</a:t>
          </a:r>
          <a:r>
            <a:rPr lang="en-US" sz="2400" b="0" i="0" kern="1200" dirty="0"/>
            <a:t> </a:t>
          </a:r>
          <a:endParaRPr lang="en-US" sz="2400" kern="1200" dirty="0"/>
        </a:p>
      </dsp:txBody>
      <dsp:txXfrm>
        <a:off x="1590678" y="396080"/>
        <a:ext cx="3676113" cy="1559563"/>
      </dsp:txXfrm>
    </dsp:sp>
    <dsp:sp modelId="{3D220FC0-666A-41B6-8571-AA23AF66D621}">
      <dsp:nvSpPr>
        <dsp:cNvPr id="0" name=""/>
        <dsp:cNvSpPr/>
      </dsp:nvSpPr>
      <dsp:spPr>
        <a:xfrm>
          <a:off x="6360076" y="1626825"/>
          <a:ext cx="1559563" cy="155956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8645608-0249-4C14-950F-654B19AC1D38}">
      <dsp:nvSpPr>
        <dsp:cNvPr id="0" name=""/>
        <dsp:cNvSpPr/>
      </dsp:nvSpPr>
      <dsp:spPr>
        <a:xfrm>
          <a:off x="6687585" y="1954334"/>
          <a:ext cx="904546" cy="904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8ADBB8-78CC-40B3-AA25-2DB9EBE435BE}">
      <dsp:nvSpPr>
        <dsp:cNvPr id="0" name=""/>
        <dsp:cNvSpPr/>
      </dsp:nvSpPr>
      <dsp:spPr>
        <a:xfrm>
          <a:off x="8253832" y="1626825"/>
          <a:ext cx="3676113" cy="1559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b="1" i="0" kern="1200" dirty="0">
              <a:solidFill>
                <a:schemeClr val="tx2"/>
              </a:solidFill>
              <a:highlight>
                <a:srgbClr val="C0C0C0"/>
              </a:highlight>
            </a:rPr>
            <a:t>As explained in the case the Sticks brand wishes to be considered as a shop that cares about the health of its consumers with its diverse and varied choices that be considered as a simple fast-food that makes a quick service restaurant. </a:t>
          </a:r>
        </a:p>
        <a:p>
          <a:pPr marL="0" lvl="0" indent="0" algn="just" defTabSz="622300">
            <a:lnSpc>
              <a:spcPct val="100000"/>
            </a:lnSpc>
            <a:spcBef>
              <a:spcPct val="0"/>
            </a:spcBef>
            <a:spcAft>
              <a:spcPct val="35000"/>
            </a:spcAft>
            <a:buNone/>
          </a:pPr>
          <a:r>
            <a:rPr lang="en-US" sz="1400" b="1" i="0" kern="1200" dirty="0">
              <a:solidFill>
                <a:schemeClr val="tx2"/>
              </a:solidFill>
              <a:highlight>
                <a:srgbClr val="C0C0C0"/>
              </a:highlight>
            </a:rPr>
            <a:t>The major difference between customers and non-customers is that during the survey when asked about their preferences regarding fast food they will mention </a:t>
          </a:r>
          <a:r>
            <a:rPr lang="en-US" sz="1400" b="1" i="0" kern="1200" dirty="0">
              <a:solidFill>
                <a:srgbClr val="323232"/>
              </a:solidFill>
              <a:highlight>
                <a:srgbClr val="C0C0C0"/>
              </a:highlight>
              <a:latin typeface="Avenir Next LT Pro"/>
              <a:ea typeface="+mn-ea"/>
              <a:cs typeface="+mn-cs"/>
            </a:rPr>
            <a:t>the best-known ones </a:t>
          </a:r>
          <a:r>
            <a:rPr lang="en-US" sz="1400" b="1" i="0" kern="1200" dirty="0">
              <a:solidFill>
                <a:schemeClr val="tx2"/>
              </a:solidFill>
              <a:highlight>
                <a:srgbClr val="C0C0C0"/>
              </a:highlight>
            </a:rPr>
            <a:t>that are not recognized as offering consumers the possibility to consume healthy products while being careful about their health and being restaurant quick services. </a:t>
          </a:r>
        </a:p>
        <a:p>
          <a:pPr marL="0" lvl="0" indent="0" algn="just" defTabSz="622300">
            <a:lnSpc>
              <a:spcPct val="100000"/>
            </a:lnSpc>
            <a:spcBef>
              <a:spcPct val="0"/>
            </a:spcBef>
            <a:spcAft>
              <a:spcPct val="35000"/>
            </a:spcAft>
            <a:buNone/>
          </a:pPr>
          <a:r>
            <a:rPr lang="en-US" sz="1400" b="1" i="0" kern="1200" dirty="0">
              <a:solidFill>
                <a:schemeClr val="tx2"/>
              </a:solidFill>
              <a:highlight>
                <a:srgbClr val="C0C0C0"/>
              </a:highlight>
            </a:rPr>
            <a:t>The other difference between clients and non-clients concerns age and occupations. Among the non-clients, the majority are students who do not have children, while the main consumers of sticks are families and people with active lifestyles who are looking for a healthy and balanced lifestyle. It can also be seen from the survey and the questionnaire that there is a higher proportion of female than male customers</a:t>
          </a:r>
          <a:r>
            <a:rPr lang="en-US" sz="1400" b="0" i="0" kern="1200" dirty="0">
              <a:solidFill>
                <a:schemeClr val="tx2"/>
              </a:solidFill>
              <a:highlight>
                <a:srgbClr val="C0C0C0"/>
              </a:highlight>
            </a:rPr>
            <a:t>. </a:t>
          </a:r>
          <a:endParaRPr lang="en-US" sz="1400" kern="1200" dirty="0">
            <a:solidFill>
              <a:schemeClr val="tx2"/>
            </a:solidFill>
            <a:highlight>
              <a:srgbClr val="C0C0C0"/>
            </a:highlight>
          </a:endParaRPr>
        </a:p>
      </dsp:txBody>
      <dsp:txXfrm>
        <a:off x="8253832" y="1626825"/>
        <a:ext cx="3676113" cy="1559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CDD62-62C1-46A7-8CE5-F266992E88BB}">
      <dsp:nvSpPr>
        <dsp:cNvPr id="0" name=""/>
        <dsp:cNvSpPr/>
      </dsp:nvSpPr>
      <dsp:spPr>
        <a:xfrm>
          <a:off x="879613" y="2258"/>
          <a:ext cx="2801148" cy="16806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We can identify several customer segments based on the case study and the survey which are:</a:t>
          </a:r>
        </a:p>
      </dsp:txBody>
      <dsp:txXfrm>
        <a:off x="879613" y="2258"/>
        <a:ext cx="2801148" cy="1680689"/>
      </dsp:txXfrm>
    </dsp:sp>
    <dsp:sp modelId="{5F17452A-2A78-400A-B984-AD28E0E4F2B1}">
      <dsp:nvSpPr>
        <dsp:cNvPr id="0" name=""/>
        <dsp:cNvSpPr/>
      </dsp:nvSpPr>
      <dsp:spPr>
        <a:xfrm>
          <a:off x="3960876" y="2258"/>
          <a:ext cx="2801148" cy="16806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Families with children and who have a good income.</a:t>
          </a:r>
        </a:p>
      </dsp:txBody>
      <dsp:txXfrm>
        <a:off x="3960876" y="2258"/>
        <a:ext cx="2801148" cy="1680689"/>
      </dsp:txXfrm>
    </dsp:sp>
    <dsp:sp modelId="{BBBFBE2A-0624-4632-BD5A-1E792F94ED39}">
      <dsp:nvSpPr>
        <dsp:cNvPr id="0" name=""/>
        <dsp:cNvSpPr/>
      </dsp:nvSpPr>
      <dsp:spPr>
        <a:xfrm>
          <a:off x="7042140" y="2258"/>
          <a:ext cx="2801148" cy="168068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Students in university campus (advertising of the brand in universities to attract).</a:t>
          </a:r>
        </a:p>
      </dsp:txBody>
      <dsp:txXfrm>
        <a:off x="7042140" y="2258"/>
        <a:ext cx="2801148" cy="1680689"/>
      </dsp:txXfrm>
    </dsp:sp>
    <dsp:sp modelId="{06EAF181-AB0B-48D4-A27F-01C8F2113D37}">
      <dsp:nvSpPr>
        <dsp:cNvPr id="0" name=""/>
        <dsp:cNvSpPr/>
      </dsp:nvSpPr>
      <dsp:spPr>
        <a:xfrm>
          <a:off x="2420244" y="1963062"/>
          <a:ext cx="2801148" cy="16806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Professionals aged between 20 and 40 years old who pay attention to their health and have little time to eat.</a:t>
          </a:r>
        </a:p>
      </dsp:txBody>
      <dsp:txXfrm>
        <a:off x="2420244" y="1963062"/>
        <a:ext cx="2801148" cy="1680689"/>
      </dsp:txXfrm>
    </dsp:sp>
    <dsp:sp modelId="{FAF13CFC-7BE2-4255-AEDE-4C48500B30E8}">
      <dsp:nvSpPr>
        <dsp:cNvPr id="0" name=""/>
        <dsp:cNvSpPr/>
      </dsp:nvSpPr>
      <dsp:spPr>
        <a:xfrm>
          <a:off x="5501508" y="1963062"/>
          <a:ext cx="2801148" cy="168068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All other potential consumers who spend money on meals. </a:t>
          </a:r>
        </a:p>
      </dsp:txBody>
      <dsp:txXfrm>
        <a:off x="5501508" y="1963062"/>
        <a:ext cx="2801148" cy="16806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3615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7063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6811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03216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9873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3047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064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6425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0261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7540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3/1/2021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7998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3/1/2021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73958019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0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0B2136D4-5B51-4A51-9B7E-C11A8FA2877E}"/>
              </a:ext>
            </a:extLst>
          </p:cNvPr>
          <p:cNvPicPr>
            <a:picLocks noChangeAspect="1"/>
          </p:cNvPicPr>
          <p:nvPr/>
        </p:nvPicPr>
        <p:blipFill rotWithShape="1">
          <a:blip r:embed="rId2">
            <a:alphaModFix amt="70000"/>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b="3434"/>
          <a:stretch/>
        </p:blipFill>
        <p:spPr>
          <a:xfrm>
            <a:off x="20" y="-24332"/>
            <a:ext cx="12191980" cy="6857990"/>
          </a:xfrm>
          <a:prstGeom prst="rect">
            <a:avLst/>
          </a:prstGeom>
        </p:spPr>
      </p:pic>
      <p:sp>
        <p:nvSpPr>
          <p:cNvPr id="129" name="Rectangle 109">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F693F-F292-4F76-B9E3-B7B6C9F0FC21}"/>
              </a:ext>
            </a:extLst>
          </p:cNvPr>
          <p:cNvSpPr>
            <a:spLocks noGrp="1"/>
          </p:cNvSpPr>
          <p:nvPr>
            <p:ph type="ctrTitle"/>
          </p:nvPr>
        </p:nvSpPr>
        <p:spPr>
          <a:xfrm>
            <a:off x="1285958" y="24342"/>
            <a:ext cx="8572500" cy="1831091"/>
          </a:xfrm>
        </p:spPr>
        <p:txBody>
          <a:bodyPr anchor="b">
            <a:noAutofit/>
          </a:bodyPr>
          <a:lstStyle/>
          <a:p>
            <a:pPr>
              <a:lnSpc>
                <a:spcPct val="90000"/>
              </a:lnSpc>
            </a:pPr>
            <a:r>
              <a:rPr lang="en-IN" dirty="0">
                <a:solidFill>
                  <a:srgbClr val="FFFFFF"/>
                </a:solidFill>
              </a:rPr>
              <a:t>CUSTOMER DATA ANALYSIS</a:t>
            </a:r>
          </a:p>
        </p:txBody>
      </p:sp>
      <p:sp>
        <p:nvSpPr>
          <p:cNvPr id="3" name="Subtitle 2">
            <a:extLst>
              <a:ext uri="{FF2B5EF4-FFF2-40B4-BE49-F238E27FC236}">
                <a16:creationId xmlns:a16="http://schemas.microsoft.com/office/drawing/2014/main" id="{1D48FF5F-D72D-422E-A413-667F4BC358C8}"/>
              </a:ext>
            </a:extLst>
          </p:cNvPr>
          <p:cNvSpPr>
            <a:spLocks noGrp="1"/>
          </p:cNvSpPr>
          <p:nvPr>
            <p:ph type="subTitle" idx="1"/>
          </p:nvPr>
        </p:nvSpPr>
        <p:spPr>
          <a:xfrm>
            <a:off x="0" y="5185297"/>
            <a:ext cx="10767527" cy="1267359"/>
          </a:xfrm>
        </p:spPr>
        <p:txBody>
          <a:bodyPr anchor="t">
            <a:noAutofit/>
          </a:bodyPr>
          <a:lstStyle/>
          <a:p>
            <a:r>
              <a:rPr lang="en-US" sz="2800" b="1">
                <a:solidFill>
                  <a:schemeClr val="bg1"/>
                </a:solidFill>
              </a:rPr>
              <a:t>CASE STUDY </a:t>
            </a:r>
          </a:p>
          <a:p>
            <a:r>
              <a:rPr lang="en-US" sz="2800" b="1">
                <a:solidFill>
                  <a:schemeClr val="bg1"/>
                </a:solidFill>
              </a:rPr>
              <a:t>The STICKS KEBOB </a:t>
            </a:r>
            <a:endParaRPr lang="en-IN" sz="2800" b="1" dirty="0">
              <a:solidFill>
                <a:schemeClr val="bg1"/>
              </a:solidFill>
            </a:endParaRPr>
          </a:p>
        </p:txBody>
      </p:sp>
      <p:sp>
        <p:nvSpPr>
          <p:cNvPr id="93" name="Subtitle 2">
            <a:extLst>
              <a:ext uri="{FF2B5EF4-FFF2-40B4-BE49-F238E27FC236}">
                <a16:creationId xmlns:a16="http://schemas.microsoft.com/office/drawing/2014/main" id="{1B174781-D3F9-42AA-BFF3-C20D1289C947}"/>
              </a:ext>
            </a:extLst>
          </p:cNvPr>
          <p:cNvSpPr txBox="1">
            <a:spLocks/>
          </p:cNvSpPr>
          <p:nvPr/>
        </p:nvSpPr>
        <p:spPr>
          <a:xfrm>
            <a:off x="8380521" y="4577512"/>
            <a:ext cx="4581120" cy="1267359"/>
          </a:xfrm>
          <a:prstGeom prst="rect">
            <a:avLst/>
          </a:prstGeom>
        </p:spPr>
        <p:txBody>
          <a:bodyPr vert="horz" lIns="91440" tIns="45720" rIns="91440" bIns="45720" rtlCol="0" anchor="t">
            <a:noAutofit/>
          </a:bodyPr>
          <a:lstStyle>
            <a:lvl1pPr marL="0" indent="0" algn="ctr" defTabSz="914400" rtl="0" eaLnBrk="1" latinLnBrk="0" hangingPunct="1">
              <a:lnSpc>
                <a:spcPct val="150000"/>
              </a:lnSpc>
              <a:spcBef>
                <a:spcPts val="1000"/>
              </a:spcBef>
              <a:buClr>
                <a:schemeClr val="bg2">
                  <a:lumMod val="75000"/>
                </a:schemeClr>
              </a:buClr>
              <a:buFont typeface="Arial" panose="020B0604020202020204" pitchFamily="34" charset="0"/>
              <a:buNone/>
              <a:defRPr sz="1400" kern="1200" cap="all" spc="600" baseline="0">
                <a:solidFill>
                  <a:schemeClr val="tx2"/>
                </a:solidFill>
                <a:latin typeface="+mn-lt"/>
                <a:ea typeface="+mn-ea"/>
                <a:cs typeface="+mn-cs"/>
              </a:defRPr>
            </a:lvl1pPr>
            <a:lvl2pPr marL="457200" indent="0" algn="ctr" defTabSz="914400" rtl="0" eaLnBrk="1" latinLnBrk="0" hangingPunct="1">
              <a:lnSpc>
                <a:spcPct val="150000"/>
              </a:lnSpc>
              <a:spcBef>
                <a:spcPts val="500"/>
              </a:spcBef>
              <a:buClr>
                <a:schemeClr val="bg2">
                  <a:lumMod val="75000"/>
                </a:schemeClr>
              </a:buClr>
              <a:buFontTx/>
              <a:buNone/>
              <a:defRPr sz="2000" kern="1200">
                <a:solidFill>
                  <a:schemeClr val="tx2"/>
                </a:solidFill>
                <a:latin typeface="+mn-lt"/>
                <a:ea typeface="+mn-ea"/>
                <a:cs typeface="+mn-cs"/>
              </a:defRPr>
            </a:lvl2pPr>
            <a:lvl3pPr marL="9144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800" b="1" kern="1200">
                <a:solidFill>
                  <a:schemeClr val="tx2"/>
                </a:solidFill>
                <a:latin typeface="+mn-lt"/>
                <a:ea typeface="+mn-ea"/>
                <a:cs typeface="+mn-cs"/>
              </a:defRPr>
            </a:lvl3pPr>
            <a:lvl4pPr marL="1371600" indent="0" algn="ctr" defTabSz="914400" rtl="0" eaLnBrk="1" latinLnBrk="0" hangingPunct="1">
              <a:lnSpc>
                <a:spcPct val="150000"/>
              </a:lnSpc>
              <a:spcBef>
                <a:spcPts val="500"/>
              </a:spcBef>
              <a:buClr>
                <a:schemeClr val="bg2">
                  <a:lumMod val="75000"/>
                </a:schemeClr>
              </a:buClr>
              <a:buFontTx/>
              <a:buNone/>
              <a:defRPr sz="1600" kern="1200">
                <a:solidFill>
                  <a:schemeClr val="tx2"/>
                </a:solidFill>
                <a:latin typeface="+mn-lt"/>
                <a:ea typeface="+mn-ea"/>
                <a:cs typeface="+mn-cs"/>
              </a:defRPr>
            </a:lvl4pPr>
            <a:lvl5pPr marL="18288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50" b="1" i="1" dirty="0">
                <a:solidFill>
                  <a:srgbClr val="FFFF00"/>
                </a:solidFill>
                <a:highlight>
                  <a:srgbClr val="C0C0C0"/>
                </a:highlight>
              </a:rPr>
              <a:t>PRESENTED BY:</a:t>
            </a:r>
          </a:p>
          <a:p>
            <a:r>
              <a:rPr lang="en-US" sz="1050" b="1" i="1" dirty="0">
                <a:solidFill>
                  <a:srgbClr val="FFFF00"/>
                </a:solidFill>
              </a:rPr>
              <a:t>BERA Pooja </a:t>
            </a:r>
          </a:p>
          <a:p>
            <a:r>
              <a:rPr lang="en-US" sz="1050" b="1" i="1" dirty="0">
                <a:solidFill>
                  <a:srgbClr val="FFFF00"/>
                </a:solidFill>
              </a:rPr>
              <a:t>GIBEY Nicolas</a:t>
            </a:r>
          </a:p>
          <a:p>
            <a:r>
              <a:rPr lang="en-US" sz="1050" b="1" i="1" dirty="0">
                <a:solidFill>
                  <a:srgbClr val="FFFF00"/>
                </a:solidFill>
              </a:rPr>
              <a:t>SAINTON Samuel</a:t>
            </a:r>
          </a:p>
          <a:p>
            <a:r>
              <a:rPr lang="en-US" sz="1050" b="1" i="1" dirty="0">
                <a:solidFill>
                  <a:srgbClr val="FFFF00"/>
                </a:solidFill>
              </a:rPr>
              <a:t>LUONG </a:t>
            </a:r>
            <a:r>
              <a:rPr lang="en-US" sz="1050" b="1" i="1" dirty="0" err="1">
                <a:solidFill>
                  <a:srgbClr val="FFFF00"/>
                </a:solidFill>
              </a:rPr>
              <a:t>Trong</a:t>
            </a:r>
            <a:r>
              <a:rPr lang="en-US" sz="1050" b="1" i="1" dirty="0">
                <a:solidFill>
                  <a:srgbClr val="FFFF00"/>
                </a:solidFill>
              </a:rPr>
              <a:t> Bao</a:t>
            </a:r>
          </a:p>
          <a:p>
            <a:r>
              <a:rPr lang="en-US" sz="1050" b="1" i="1" dirty="0">
                <a:solidFill>
                  <a:srgbClr val="FFFF00"/>
                </a:solidFill>
              </a:rPr>
              <a:t> VILLEMUR </a:t>
            </a:r>
            <a:r>
              <a:rPr lang="en-US" sz="1050" b="1" i="1" dirty="0" err="1">
                <a:solidFill>
                  <a:srgbClr val="FFFF00"/>
                </a:solidFill>
              </a:rPr>
              <a:t>Théophile</a:t>
            </a:r>
            <a:r>
              <a:rPr lang="en-US" sz="1050" b="1" dirty="0">
                <a:solidFill>
                  <a:srgbClr val="FFFF00"/>
                </a:solidFill>
              </a:rPr>
              <a:t> </a:t>
            </a:r>
            <a:endParaRPr lang="en-IN" sz="1800" b="1" dirty="0">
              <a:solidFill>
                <a:srgbClr val="FFFF00"/>
              </a:solidFill>
            </a:endParaRPr>
          </a:p>
        </p:txBody>
      </p:sp>
    </p:spTree>
    <p:extLst>
      <p:ext uri="{BB962C8B-B14F-4D97-AF65-F5344CB8AC3E}">
        <p14:creationId xmlns:p14="http://schemas.microsoft.com/office/powerpoint/2010/main" val="212059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93">
                                            <p:txEl>
                                              <p:pRg st="0" end="0"/>
                                            </p:txEl>
                                          </p:spTgt>
                                        </p:tgtEl>
                                        <p:attrNameLst>
                                          <p:attrName>style.visibility</p:attrName>
                                        </p:attrNameLst>
                                      </p:cBhvr>
                                      <p:to>
                                        <p:strVal val="visible"/>
                                      </p:to>
                                    </p:set>
                                    <p:animEffect transition="in" filter="fade">
                                      <p:cBhvr>
                                        <p:cTn id="16" dur="700"/>
                                        <p:tgtEl>
                                          <p:spTgt spid="9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1500"/>
                                  </p:stCondLst>
                                  <p:iterate>
                                    <p:tmPct val="10000"/>
                                  </p:iterate>
                                  <p:childTnLst>
                                    <p:set>
                                      <p:cBhvr>
                                        <p:cTn id="20" dur="1" fill="hold">
                                          <p:stCondLst>
                                            <p:cond delay="0"/>
                                          </p:stCondLst>
                                        </p:cTn>
                                        <p:tgtEl>
                                          <p:spTgt spid="93">
                                            <p:txEl>
                                              <p:pRg st="1" end="1"/>
                                            </p:txEl>
                                          </p:spTgt>
                                        </p:tgtEl>
                                        <p:attrNameLst>
                                          <p:attrName>style.visibility</p:attrName>
                                        </p:attrNameLst>
                                      </p:cBhvr>
                                      <p:to>
                                        <p:strVal val="visible"/>
                                      </p:to>
                                    </p:set>
                                    <p:animEffect transition="in" filter="fade">
                                      <p:cBhvr>
                                        <p:cTn id="21" dur="700"/>
                                        <p:tgtEl>
                                          <p:spTgt spid="93">
                                            <p:txEl>
                                              <p:pRg st="1" end="1"/>
                                            </p:txEl>
                                          </p:spTgt>
                                        </p:tgtEl>
                                      </p:cBhvr>
                                    </p:animEffect>
                                  </p:childTnLst>
                                </p:cTn>
                              </p:par>
                              <p:par>
                                <p:cTn id="22" presetID="10" presetClass="entr" presetSubtype="0" fill="hold" grpId="0" nodeType="withEffect">
                                  <p:stCondLst>
                                    <p:cond delay="1500"/>
                                  </p:stCondLst>
                                  <p:iterate>
                                    <p:tmPct val="10000"/>
                                  </p:iterate>
                                  <p:childTnLst>
                                    <p:set>
                                      <p:cBhvr>
                                        <p:cTn id="23" dur="1" fill="hold">
                                          <p:stCondLst>
                                            <p:cond delay="0"/>
                                          </p:stCondLst>
                                        </p:cTn>
                                        <p:tgtEl>
                                          <p:spTgt spid="93">
                                            <p:txEl>
                                              <p:pRg st="2" end="2"/>
                                            </p:txEl>
                                          </p:spTgt>
                                        </p:tgtEl>
                                        <p:attrNameLst>
                                          <p:attrName>style.visibility</p:attrName>
                                        </p:attrNameLst>
                                      </p:cBhvr>
                                      <p:to>
                                        <p:strVal val="visible"/>
                                      </p:to>
                                    </p:set>
                                    <p:animEffect transition="in" filter="fade">
                                      <p:cBhvr>
                                        <p:cTn id="24" dur="700"/>
                                        <p:tgtEl>
                                          <p:spTgt spid="93">
                                            <p:txEl>
                                              <p:pRg st="2" end="2"/>
                                            </p:txEl>
                                          </p:spTgt>
                                        </p:tgtEl>
                                      </p:cBhvr>
                                    </p:animEffect>
                                  </p:childTnLst>
                                </p:cTn>
                              </p:par>
                              <p:par>
                                <p:cTn id="25" presetID="10" presetClass="entr" presetSubtype="0" fill="hold" grpId="0" nodeType="withEffect">
                                  <p:stCondLst>
                                    <p:cond delay="1500"/>
                                  </p:stCondLst>
                                  <p:iterate>
                                    <p:tmPct val="10000"/>
                                  </p:iterate>
                                  <p:childTnLst>
                                    <p:set>
                                      <p:cBhvr>
                                        <p:cTn id="26" dur="1" fill="hold">
                                          <p:stCondLst>
                                            <p:cond delay="0"/>
                                          </p:stCondLst>
                                        </p:cTn>
                                        <p:tgtEl>
                                          <p:spTgt spid="93">
                                            <p:txEl>
                                              <p:pRg st="3" end="3"/>
                                            </p:txEl>
                                          </p:spTgt>
                                        </p:tgtEl>
                                        <p:attrNameLst>
                                          <p:attrName>style.visibility</p:attrName>
                                        </p:attrNameLst>
                                      </p:cBhvr>
                                      <p:to>
                                        <p:strVal val="visible"/>
                                      </p:to>
                                    </p:set>
                                    <p:animEffect transition="in" filter="fade">
                                      <p:cBhvr>
                                        <p:cTn id="27" dur="700"/>
                                        <p:tgtEl>
                                          <p:spTgt spid="9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93">
                                            <p:txEl>
                                              <p:pRg st="4" end="4"/>
                                            </p:txEl>
                                          </p:spTgt>
                                        </p:tgtEl>
                                        <p:attrNameLst>
                                          <p:attrName>style.visibility</p:attrName>
                                        </p:attrNameLst>
                                      </p:cBhvr>
                                      <p:to>
                                        <p:strVal val="visible"/>
                                      </p:to>
                                    </p:set>
                                    <p:animEffect transition="in" filter="fade">
                                      <p:cBhvr>
                                        <p:cTn id="32" dur="700"/>
                                        <p:tgtEl>
                                          <p:spTgt spid="93">
                                            <p:txEl>
                                              <p:pRg st="4" end="4"/>
                                            </p:txEl>
                                          </p:spTgt>
                                        </p:tgtEl>
                                      </p:cBhvr>
                                    </p:animEffect>
                                  </p:childTnLst>
                                </p:cTn>
                              </p:par>
                              <p:par>
                                <p:cTn id="33" presetID="10" presetClass="entr" presetSubtype="0" fill="hold" grpId="0" nodeType="withEffect">
                                  <p:stCondLst>
                                    <p:cond delay="1500"/>
                                  </p:stCondLst>
                                  <p:iterate>
                                    <p:tmPct val="10000"/>
                                  </p:iterate>
                                  <p:childTnLst>
                                    <p:set>
                                      <p:cBhvr>
                                        <p:cTn id="34" dur="1" fill="hold">
                                          <p:stCondLst>
                                            <p:cond delay="0"/>
                                          </p:stCondLst>
                                        </p:cTn>
                                        <p:tgtEl>
                                          <p:spTgt spid="93">
                                            <p:txEl>
                                              <p:pRg st="5" end="5"/>
                                            </p:txEl>
                                          </p:spTgt>
                                        </p:tgtEl>
                                        <p:attrNameLst>
                                          <p:attrName>style.visibility</p:attrName>
                                        </p:attrNameLst>
                                      </p:cBhvr>
                                      <p:to>
                                        <p:strVal val="visible"/>
                                      </p:to>
                                    </p:set>
                                    <p:animEffect transition="in" filter="fade">
                                      <p:cBhvr>
                                        <p:cTn id="35" dur="700"/>
                                        <p:tgtEl>
                                          <p:spTgt spid="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5C4D2-5C30-4EF2-A340-DB5F5295F028}"/>
              </a:ext>
            </a:extLst>
          </p:cNvPr>
          <p:cNvSpPr>
            <a:spLocks noGrp="1"/>
          </p:cNvSpPr>
          <p:nvPr>
            <p:ph type="title"/>
          </p:nvPr>
        </p:nvSpPr>
        <p:spPr>
          <a:xfrm>
            <a:off x="877326" y="792916"/>
            <a:ext cx="10426923" cy="846581"/>
          </a:xfrm>
        </p:spPr>
        <p:txBody>
          <a:bodyPr>
            <a:normAutofit/>
          </a:bodyPr>
          <a:lstStyle/>
          <a:p>
            <a:pPr algn="ctr"/>
            <a:r>
              <a:rPr lang="en-IN" sz="3700" b="1">
                <a:latin typeface="Calibri" panose="020F0502020204030204" pitchFamily="34" charset="0"/>
                <a:cs typeface="Calibri" panose="020F0502020204030204" pitchFamily="34" charset="0"/>
              </a:rPr>
              <a:t>What are the profiles of the customer segments?</a:t>
            </a:r>
            <a:endParaRPr lang="en-US" sz="3700" b="1">
              <a:latin typeface="Calibri" panose="020F0502020204030204" pitchFamily="34" charset="0"/>
              <a:cs typeface="Calibri" panose="020F0502020204030204" pitchFamily="34" charset="0"/>
            </a:endParaRPr>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0B6E25BD-32C1-4527-ADF1-3651BD920BFC}"/>
              </a:ext>
            </a:extLst>
          </p:cNvPr>
          <p:cNvGraphicFramePr>
            <a:graphicFrameLocks noGrp="1"/>
          </p:cNvGraphicFramePr>
          <p:nvPr>
            <p:ph idx="1"/>
            <p:extLst>
              <p:ext uri="{D42A27DB-BD31-4B8C-83A1-F6EECF244321}">
                <p14:modId xmlns:p14="http://schemas.microsoft.com/office/powerpoint/2010/main" val="1951897196"/>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45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6F1C9-8B96-4845-85CB-919431CA45ED}"/>
              </a:ext>
            </a:extLst>
          </p:cNvPr>
          <p:cNvSpPr>
            <a:spLocks noGrp="1"/>
          </p:cNvSpPr>
          <p:nvPr>
            <p:ph type="title"/>
          </p:nvPr>
        </p:nvSpPr>
        <p:spPr>
          <a:xfrm>
            <a:off x="1073811" y="718366"/>
            <a:ext cx="9483513" cy="944656"/>
          </a:xfrm>
        </p:spPr>
        <p:txBody>
          <a:bodyPr>
            <a:normAutofit/>
          </a:bodyPr>
          <a:lstStyle/>
          <a:p>
            <a:pPr algn="ctr"/>
            <a:r>
              <a:rPr lang="en-IN" sz="3700" b="1" dirty="0">
                <a:latin typeface="Calibri" panose="020F0502020204030204" pitchFamily="34" charset="0"/>
                <a:cs typeface="Calibri" panose="020F0502020204030204" pitchFamily="34" charset="0"/>
              </a:rPr>
              <a:t>Which customer segment should stick target?</a:t>
            </a:r>
            <a:endParaRPr lang="en-US" sz="3700" b="1"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FAF9B5-7822-4496-87FC-EE609BD2B795}"/>
              </a:ext>
            </a:extLst>
          </p:cNvPr>
          <p:cNvSpPr>
            <a:spLocks noGrp="1"/>
          </p:cNvSpPr>
          <p:nvPr>
            <p:ph idx="1"/>
          </p:nvPr>
        </p:nvSpPr>
        <p:spPr>
          <a:xfrm>
            <a:off x="2503967" y="2478755"/>
            <a:ext cx="7598826" cy="2945618"/>
          </a:xfrm>
        </p:spPr>
        <p:txBody>
          <a:bodyPr>
            <a:normAutofit/>
          </a:bodyPr>
          <a:lstStyle/>
          <a:p>
            <a:pPr marL="0" indent="0">
              <a:lnSpc>
                <a:spcPct val="140000"/>
              </a:lnSpc>
              <a:buNone/>
            </a:pPr>
            <a:r>
              <a:rPr lang="en-US" sz="1600"/>
              <a:t>The main targets that Stick needs to focus on are those that can give them good publicity but also meet the needs of consumers who are looking for good quality food with choice and not too expensive. </a:t>
            </a:r>
          </a:p>
          <a:p>
            <a:pPr marL="0" indent="0">
              <a:lnSpc>
                <a:spcPct val="140000"/>
              </a:lnSpc>
              <a:buNone/>
            </a:pPr>
            <a:r>
              <a:rPr lang="en-US" sz="1600"/>
              <a:t>For this reason, it is important that Stick focuses on two targets which are: </a:t>
            </a:r>
          </a:p>
          <a:p>
            <a:pPr>
              <a:lnSpc>
                <a:spcPct val="140000"/>
              </a:lnSpc>
            </a:pPr>
            <a:r>
              <a:rPr lang="en-US" sz="1600"/>
              <a:t>Families and their children who can buy food quickly during a trip or eat directly on the place.</a:t>
            </a:r>
          </a:p>
          <a:p>
            <a:pPr>
              <a:lnSpc>
                <a:spcPct val="140000"/>
              </a:lnSpc>
            </a:pPr>
            <a:r>
              <a:rPr lang="en-US" sz="1600"/>
              <a:t>Professionals who usually come at lunchtime to buy their meals. </a:t>
            </a:r>
          </a:p>
          <a:p>
            <a:pPr>
              <a:lnSpc>
                <a:spcPct val="140000"/>
              </a:lnSpc>
            </a:pPr>
            <a:endParaRPr lang="en-US" sz="1600"/>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4292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2" name="Group 371">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73"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4"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5"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431" name="Rectangle 430">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hank you! for! listening !">
            <a:extLst>
              <a:ext uri="{FF2B5EF4-FFF2-40B4-BE49-F238E27FC236}">
                <a16:creationId xmlns:a16="http://schemas.microsoft.com/office/drawing/2014/main" id="{D22F9E5F-1469-4933-9C6A-97EA8A89B0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51" b="1054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B16B1C4-174A-44C5-9FCC-0E9A3F6C0E70}"/>
              </a:ext>
            </a:extLst>
          </p:cNvPr>
          <p:cNvSpPr/>
          <p:nvPr/>
        </p:nvSpPr>
        <p:spPr>
          <a:xfrm>
            <a:off x="2080127" y="5495998"/>
            <a:ext cx="747191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Open for Questions ?</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3471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 name="Group 32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2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80" name="Rectangle 379">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2" name="Group 451">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453"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5"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6"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8"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8"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9"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0"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1"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2"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3"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4"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6"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7"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8"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9"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0"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1"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2"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3"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4"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8"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9"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94"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6" name="Group 495">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497"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 name="Picture 16" descr="Shape&#10;&#10;Description automatically generated with medium confidence">
            <a:extLst>
              <a:ext uri="{FF2B5EF4-FFF2-40B4-BE49-F238E27FC236}">
                <a16:creationId xmlns:a16="http://schemas.microsoft.com/office/drawing/2014/main" id="{542F1435-AE8E-4373-B350-64165E9BB18F}"/>
              </a:ext>
            </a:extLst>
          </p:cNvPr>
          <p:cNvPicPr>
            <a:picLocks noChangeAspect="1"/>
          </p:cNvPicPr>
          <p:nvPr/>
        </p:nvPicPr>
        <p:blipFill rotWithShape="1">
          <a:blip r:embed="rId2">
            <a:extLst>
              <a:ext uri="{28A0092B-C50C-407E-A947-70E740481C1C}">
                <a14:useLocalDpi xmlns:a14="http://schemas.microsoft.com/office/drawing/2010/main" val="0"/>
              </a:ext>
            </a:extLst>
          </a:blip>
          <a:srcRect l="7810" r="3414" b="2"/>
          <a:stretch/>
        </p:blipFill>
        <p:spPr>
          <a:xfrm>
            <a:off x="6093014" y="-3969"/>
            <a:ext cx="6095370" cy="6858000"/>
          </a:xfrm>
          <a:prstGeom prst="rect">
            <a:avLst/>
          </a:prstGeom>
        </p:spPr>
      </p:pic>
      <p:graphicFrame>
        <p:nvGraphicFramePr>
          <p:cNvPr id="171" name="TextBox 6">
            <a:extLst>
              <a:ext uri="{FF2B5EF4-FFF2-40B4-BE49-F238E27FC236}">
                <a16:creationId xmlns:a16="http://schemas.microsoft.com/office/drawing/2014/main" id="{6293F09A-FA03-480F-B5D1-D4D005D8ADD6}"/>
              </a:ext>
            </a:extLst>
          </p:cNvPr>
          <p:cNvGraphicFramePr/>
          <p:nvPr>
            <p:extLst>
              <p:ext uri="{D42A27DB-BD31-4B8C-83A1-F6EECF244321}">
                <p14:modId xmlns:p14="http://schemas.microsoft.com/office/powerpoint/2010/main" val="3927623151"/>
              </p:ext>
            </p:extLst>
          </p:nvPr>
        </p:nvGraphicFramePr>
        <p:xfrm>
          <a:off x="131000" y="847463"/>
          <a:ext cx="5774500" cy="5620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13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cutting a cake&#10;&#10;Description automatically generated with low confidence">
            <a:extLst>
              <a:ext uri="{FF2B5EF4-FFF2-40B4-BE49-F238E27FC236}">
                <a16:creationId xmlns:a16="http://schemas.microsoft.com/office/drawing/2014/main" id="{B85FC3AA-3DF2-4DA8-9954-5448AE230AE2}"/>
              </a:ext>
            </a:extLst>
          </p:cNvPr>
          <p:cNvPicPr>
            <a:picLocks noChangeAspect="1"/>
          </p:cNvPicPr>
          <p:nvPr/>
        </p:nvPicPr>
        <p:blipFill rotWithShape="1">
          <a:blip r:embed="rId2">
            <a:alphaModFix amt="35000"/>
          </a:blip>
          <a:srcRect t="1585" b="13188"/>
          <a:stretch/>
        </p:blipFill>
        <p:spPr>
          <a:xfrm>
            <a:off x="18" y="-12102"/>
            <a:ext cx="12191982" cy="6859119"/>
          </a:xfrm>
          <a:prstGeom prst="rect">
            <a:avLst/>
          </a:prstGeom>
        </p:spPr>
      </p:pic>
      <p:sp>
        <p:nvSpPr>
          <p:cNvPr id="79" name="Rectangle 78">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2783BA3-2589-4538-9545-6F9FD8A58F5E}"/>
              </a:ext>
            </a:extLst>
          </p:cNvPr>
          <p:cNvSpPr txBox="1"/>
          <p:nvPr/>
        </p:nvSpPr>
        <p:spPr>
          <a:xfrm>
            <a:off x="97654" y="333071"/>
            <a:ext cx="11809990" cy="1241609"/>
          </a:xfrm>
          <a:prstGeom prst="rect">
            <a:avLst/>
          </a:prstGeom>
        </p:spPr>
        <p:txBody>
          <a:bodyPr vert="horz" lIns="91440" tIns="45720" rIns="91440" bIns="45720" rtlCol="0" anchor="b">
            <a:normAutofit fontScale="92500" lnSpcReduction="10000"/>
          </a:bodyPr>
          <a:lstStyle/>
          <a:p>
            <a:pPr>
              <a:spcBef>
                <a:spcPct val="0"/>
              </a:spcBef>
              <a:spcAft>
                <a:spcPts val="600"/>
              </a:spcAft>
            </a:pPr>
            <a:r>
              <a:rPr lang="en-US" sz="4400" b="1" i="0" dirty="0">
                <a:solidFill>
                  <a:srgbClr val="FFFFFF"/>
                </a:solidFill>
                <a:effectLst/>
                <a:ea typeface="+mj-ea"/>
                <a:cs typeface="+mj-cs"/>
              </a:rPr>
              <a:t>What is important: location, price, assortment, or cuisine?</a:t>
            </a:r>
            <a:r>
              <a:rPr lang="en-US" sz="4400" b="0" i="0" dirty="0">
                <a:solidFill>
                  <a:srgbClr val="FFFFFF"/>
                </a:solidFill>
                <a:effectLst/>
                <a:ea typeface="+mj-ea"/>
                <a:cs typeface="+mj-cs"/>
              </a:rPr>
              <a:t> </a:t>
            </a:r>
            <a:endParaRPr lang="en-US" sz="4400" dirty="0">
              <a:solidFill>
                <a:srgbClr val="FFFFFF"/>
              </a:solidFill>
              <a:ea typeface="+mj-ea"/>
              <a:cs typeface="+mj-cs"/>
            </a:endParaRPr>
          </a:p>
        </p:txBody>
      </p:sp>
      <p:grpSp>
        <p:nvGrpSpPr>
          <p:cNvPr id="81" name="Group 80">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82"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 name="TextBox 3">
            <a:extLst>
              <a:ext uri="{FF2B5EF4-FFF2-40B4-BE49-F238E27FC236}">
                <a16:creationId xmlns:a16="http://schemas.microsoft.com/office/drawing/2014/main" id="{92F19268-9DAB-44AD-BE1C-4E1C93214284}"/>
              </a:ext>
            </a:extLst>
          </p:cNvPr>
          <p:cNvSpPr txBox="1"/>
          <p:nvPr/>
        </p:nvSpPr>
        <p:spPr>
          <a:xfrm>
            <a:off x="5342821" y="1659213"/>
            <a:ext cx="6564823" cy="4555093"/>
          </a:xfrm>
          <a:prstGeom prst="rect">
            <a:avLst/>
          </a:prstGeom>
          <a:noFill/>
        </p:spPr>
        <p:txBody>
          <a:bodyPr wrap="square" lIns="91440" tIns="45720" rIns="91440" bIns="45720" rtlCol="0" anchor="t">
            <a:spAutoFit/>
          </a:bodyPr>
          <a:lstStyle/>
          <a:p>
            <a:pPr algn="just">
              <a:spcAft>
                <a:spcPts val="600"/>
              </a:spcAft>
            </a:pPr>
            <a:endParaRPr lang="en-US" sz="2000" b="1" dirty="0">
              <a:solidFill>
                <a:srgbClr val="000000"/>
              </a:solidFill>
              <a:highlight>
                <a:srgbClr val="C0C0C0"/>
              </a:highlight>
              <a:latin typeface="Calibri" panose="020F0502020204030204" pitchFamily="34" charset="0"/>
            </a:endParaRPr>
          </a:p>
          <a:p>
            <a:pPr algn="just">
              <a:spcAft>
                <a:spcPts val="600"/>
              </a:spcAft>
            </a:pPr>
            <a:r>
              <a:rPr lang="en-US" sz="2000" b="1" i="0" dirty="0">
                <a:solidFill>
                  <a:srgbClr val="000000"/>
                </a:solidFill>
                <a:effectLst/>
                <a:highlight>
                  <a:srgbClr val="C0C0C0"/>
                </a:highlight>
                <a:latin typeface="LiberationSerif_n_2"/>
              </a:rPr>
              <a:t>A multitude of factors influence people’s choice on which fast-food restaurant to visit. These factors include</a:t>
            </a:r>
            <a:r>
              <a:rPr lang="en-US" sz="2000" b="1" dirty="0">
                <a:solidFill>
                  <a:srgbClr val="000000"/>
                </a:solidFill>
                <a:highlight>
                  <a:srgbClr val="C0C0C0"/>
                </a:highlight>
                <a:latin typeface="LiberationSerif_n_2"/>
              </a:rPr>
              <a:t>:</a:t>
            </a:r>
            <a:r>
              <a:rPr lang="en-US" sz="2000" b="1" i="0" dirty="0">
                <a:solidFill>
                  <a:srgbClr val="000000"/>
                </a:solidFill>
                <a:effectLst/>
                <a:highlight>
                  <a:srgbClr val="C0C0C0"/>
                </a:highlight>
                <a:latin typeface="LiberationSerif_n_2"/>
              </a:rPr>
              <a:t> price they are willing to pay, “quickness”, convenience of location, variety of cuisine, etc. Out of all these factors, We believe that </a:t>
            </a:r>
            <a:r>
              <a:rPr lang="en-US" sz="2000" b="1" i="0" dirty="0">
                <a:solidFill>
                  <a:srgbClr val="000000"/>
                </a:solidFill>
                <a:effectLst/>
                <a:highlight>
                  <a:srgbClr val="C0C0C0"/>
                </a:highlight>
                <a:latin typeface="Calibri"/>
                <a:cs typeface="Calibri"/>
              </a:rPr>
              <a:t>the price (“Good value for money”) and cuisine (“Food taste</a:t>
            </a:r>
            <a:r>
              <a:rPr lang="en-US" sz="2000" b="1" dirty="0">
                <a:solidFill>
                  <a:srgbClr val="000000"/>
                </a:solidFill>
                <a:highlight>
                  <a:srgbClr val="C0C0C0"/>
                </a:highlight>
                <a:latin typeface="Calibri"/>
                <a:cs typeface="Calibri"/>
              </a:rPr>
              <a:t>  and </a:t>
            </a:r>
            <a:r>
              <a:rPr lang="en-US" sz="2000" b="1" i="0" dirty="0">
                <a:solidFill>
                  <a:srgbClr val="000000"/>
                </a:solidFill>
                <a:effectLst/>
                <a:highlight>
                  <a:srgbClr val="C0C0C0"/>
                </a:highlight>
                <a:latin typeface="Calibri"/>
                <a:cs typeface="Calibri"/>
              </a:rPr>
              <a:t>satisfaction”) with a scale of 1 out of 5</a:t>
            </a:r>
            <a:r>
              <a:rPr lang="en-US" sz="2000" b="1" i="0" dirty="0">
                <a:solidFill>
                  <a:srgbClr val="000000"/>
                </a:solidFill>
                <a:effectLst/>
                <a:highlight>
                  <a:srgbClr val="C0C0C0"/>
                </a:highlight>
                <a:latin typeface="LiberationSerif_n_2"/>
              </a:rPr>
              <a:t>. </a:t>
            </a:r>
            <a:r>
              <a:rPr lang="en-US" sz="2000" b="1" i="0" dirty="0">
                <a:solidFill>
                  <a:srgbClr val="000000"/>
                </a:solidFill>
                <a:effectLst/>
                <a:highlight>
                  <a:srgbClr val="C0C0C0"/>
                </a:highlight>
                <a:latin typeface="Calibri"/>
                <a:cs typeface="Calibri"/>
              </a:rPr>
              <a:t> Then concerning the other criteria which are assortment (“Health menu options”) and place (“Convenient place to eat”) and in relation to the answers of the survey questionnaire these two criteria are considered less important (Somewhat important) than price and cuisine but they still have a scale of 2 out of 5.  </a:t>
            </a:r>
          </a:p>
          <a:p>
            <a:pPr algn="just">
              <a:spcAft>
                <a:spcPts val="600"/>
              </a:spcAft>
            </a:pPr>
            <a:endParaRPr lang="en-IN" sz="2000" b="1" dirty="0"/>
          </a:p>
        </p:txBody>
      </p:sp>
    </p:spTree>
    <p:extLst>
      <p:ext uri="{BB962C8B-B14F-4D97-AF65-F5344CB8AC3E}">
        <p14:creationId xmlns:p14="http://schemas.microsoft.com/office/powerpoint/2010/main" val="80877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2" name="Group 19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673"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4"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30" name="Rectangle 325">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Rectangle 327">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around a table&#10;&#10;Description automatically generated with medium confidence">
            <a:extLst>
              <a:ext uri="{FF2B5EF4-FFF2-40B4-BE49-F238E27FC236}">
                <a16:creationId xmlns:a16="http://schemas.microsoft.com/office/drawing/2014/main" id="{0E0C458E-214D-40A1-A5B9-33A60A09E7D3}"/>
              </a:ext>
            </a:extLst>
          </p:cNvPr>
          <p:cNvPicPr>
            <a:picLocks noChangeAspect="1"/>
          </p:cNvPicPr>
          <p:nvPr/>
        </p:nvPicPr>
        <p:blipFill rotWithShape="1">
          <a:blip r:embed="rId2">
            <a:alphaModFix amt="60000"/>
          </a:blip>
          <a:srcRect l="25548" r="25548" b="-1"/>
          <a:stretch/>
        </p:blipFill>
        <p:spPr>
          <a:xfrm>
            <a:off x="-1" y="1"/>
            <a:ext cx="5295331" cy="6875834"/>
          </a:xfrm>
          <a:prstGeom prst="rect">
            <a:avLst/>
          </a:prstGeom>
        </p:spPr>
      </p:pic>
      <p:graphicFrame>
        <p:nvGraphicFramePr>
          <p:cNvPr id="671" name="TextBox 6">
            <a:extLst>
              <a:ext uri="{FF2B5EF4-FFF2-40B4-BE49-F238E27FC236}">
                <a16:creationId xmlns:a16="http://schemas.microsoft.com/office/drawing/2014/main" id="{7DBB1688-22F6-42EE-8CA7-A3AD916CDFD3}"/>
              </a:ext>
            </a:extLst>
          </p:cNvPr>
          <p:cNvGraphicFramePr/>
          <p:nvPr>
            <p:extLst>
              <p:ext uri="{D42A27DB-BD31-4B8C-83A1-F6EECF244321}">
                <p14:modId xmlns:p14="http://schemas.microsoft.com/office/powerpoint/2010/main" val="80230262"/>
              </p:ext>
            </p:extLst>
          </p:nvPr>
        </p:nvGraphicFramePr>
        <p:xfrm>
          <a:off x="5645972" y="441474"/>
          <a:ext cx="6144293" cy="5989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67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video game&#10;&#10;Description automatically generated with low confidence">
            <a:extLst>
              <a:ext uri="{FF2B5EF4-FFF2-40B4-BE49-F238E27FC236}">
                <a16:creationId xmlns:a16="http://schemas.microsoft.com/office/drawing/2014/main" id="{A64A0705-0186-4AD7-B7FF-109A0B4F7FF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23556"/>
          <a:stretch/>
        </p:blipFill>
        <p:spPr>
          <a:xfrm>
            <a:off x="20" y="10"/>
            <a:ext cx="12191980" cy="6857990"/>
          </a:xfrm>
          <a:prstGeom prst="rect">
            <a:avLst/>
          </a:prstGeom>
        </p:spPr>
      </p:pic>
      <p:sp>
        <p:nvSpPr>
          <p:cNvPr id="162" name="Rectangle 161">
            <a:extLst>
              <a:ext uri="{FF2B5EF4-FFF2-40B4-BE49-F238E27FC236}">
                <a16:creationId xmlns:a16="http://schemas.microsoft.com/office/drawing/2014/main" id="{9DE10C47-AF4B-43D9-ACC0-A3FB23B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02967" cy="3974353"/>
          </a:xfrm>
          <a:prstGeom prst="rect">
            <a:avLst/>
          </a:prstGeom>
          <a:gradFill>
            <a:gsLst>
              <a:gs pos="100000">
                <a:srgbClr val="000000">
                  <a:alpha val="0"/>
                </a:srgbClr>
              </a:gs>
              <a:gs pos="0">
                <a:schemeClr val="tx1"/>
              </a:gs>
              <a:gs pos="0">
                <a:srgbClr val="000000">
                  <a:alpha val="4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1" name="TextBox 6">
            <a:extLst>
              <a:ext uri="{FF2B5EF4-FFF2-40B4-BE49-F238E27FC236}">
                <a16:creationId xmlns:a16="http://schemas.microsoft.com/office/drawing/2014/main" id="{7DBB1688-22F6-42EE-8CA7-A3AD916CDFD3}"/>
              </a:ext>
            </a:extLst>
          </p:cNvPr>
          <p:cNvGraphicFramePr/>
          <p:nvPr>
            <p:extLst>
              <p:ext uri="{D42A27DB-BD31-4B8C-83A1-F6EECF244321}">
                <p14:modId xmlns:p14="http://schemas.microsoft.com/office/powerpoint/2010/main" val="2114351268"/>
              </p:ext>
            </p:extLst>
          </p:nvPr>
        </p:nvGraphicFramePr>
        <p:xfrm>
          <a:off x="0" y="811312"/>
          <a:ext cx="12079619" cy="4813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729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CD17F-B611-4923-A9D5-574BCBFB2136}"/>
              </a:ext>
            </a:extLst>
          </p:cNvPr>
          <p:cNvSpPr>
            <a:spLocks noGrp="1"/>
          </p:cNvSpPr>
          <p:nvPr>
            <p:ph type="title"/>
          </p:nvPr>
        </p:nvSpPr>
        <p:spPr>
          <a:xfrm>
            <a:off x="1073811" y="718366"/>
            <a:ext cx="9483513" cy="944656"/>
          </a:xfrm>
        </p:spPr>
        <p:txBody>
          <a:bodyPr>
            <a:normAutofit/>
          </a:bodyPr>
          <a:lstStyle/>
          <a:p>
            <a:pPr>
              <a:lnSpc>
                <a:spcPct val="90000"/>
              </a:lnSpc>
            </a:pPr>
            <a:r>
              <a:rPr lang="en-US" sz="2200" b="1" dirty="0">
                <a:latin typeface="Calibri"/>
                <a:cs typeface="Calibri"/>
              </a:rPr>
              <a:t>What survey questions would you use to identify the customer segments?  (1/2)</a:t>
            </a:r>
            <a:br>
              <a:rPr lang="en-US" sz="2200" dirty="0">
                <a:latin typeface="Calibri" panose="020F0502020204030204" pitchFamily="34" charset="0"/>
              </a:rPr>
            </a:br>
            <a:endParaRPr lang="en-US" sz="2200" dirty="0"/>
          </a:p>
        </p:txBody>
      </p:sp>
      <p:sp>
        <p:nvSpPr>
          <p:cNvPr id="168"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4842C-DB8A-4E41-9E1C-5D509FFF817C}"/>
              </a:ext>
            </a:extLst>
          </p:cNvPr>
          <p:cNvSpPr>
            <a:spLocks noGrp="1"/>
          </p:cNvSpPr>
          <p:nvPr>
            <p:ph idx="1"/>
          </p:nvPr>
        </p:nvSpPr>
        <p:spPr>
          <a:xfrm>
            <a:off x="2503967" y="2255065"/>
            <a:ext cx="7598826" cy="3333248"/>
          </a:xfrm>
        </p:spPr>
        <p:txBody>
          <a:bodyPr>
            <a:normAutofit fontScale="92500"/>
          </a:bodyPr>
          <a:lstStyle/>
          <a:p>
            <a:pPr marL="0" indent="0" algn="ctr">
              <a:lnSpc>
                <a:spcPct val="140000"/>
              </a:lnSpc>
              <a:buNone/>
            </a:pPr>
            <a:r>
              <a:rPr lang="en-US" sz="1400" dirty="0"/>
              <a:t>First, a segment is a group in which the customers within this group have very similar needs. Therefore, we should consider the questions that specify these needs, these are the Q.3 (Please specify the top five restaurants you have visited in the last six months in order of visit frequency) and Q.4 (Please indicate how important the following factors are when you visit a restaurant).</a:t>
            </a:r>
            <a:br>
              <a:rPr lang="en-US" sz="1400" dirty="0"/>
            </a:br>
            <a:br>
              <a:rPr lang="en-US" sz="1400" dirty="0"/>
            </a:br>
            <a:r>
              <a:rPr lang="en-US" sz="1400" dirty="0">
                <a:cs typeface="Calibri"/>
              </a:rPr>
              <a:t>Then, regarding the psychographics information, we should use the question about the household lifestyle, activities and hobbies according to Q. 14 (If you have children living at home, in what activities do they participate? Please check all that apply) and Q.15(In what activities or hobbies do you participate yourself?). </a:t>
            </a:r>
            <a:br>
              <a:rPr lang="en-US" sz="1400" b="1" dirty="0">
                <a:cs typeface="Calibri"/>
              </a:rPr>
            </a:br>
            <a:r>
              <a:rPr lang="en-US" sz="1400" b="1" dirty="0">
                <a:cs typeface="Calibri"/>
              </a:rPr>
              <a:t>  </a:t>
            </a:r>
            <a:br>
              <a:rPr lang="en-US" sz="1400" dirty="0"/>
            </a:br>
            <a:endParaRPr lang="en-US" sz="1400" dirty="0"/>
          </a:p>
        </p:txBody>
      </p:sp>
      <p:grpSp>
        <p:nvGrpSpPr>
          <p:cNvPr id="169"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9813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1D608-8314-4CA1-BBA4-AB9AABA2368D}"/>
              </a:ext>
            </a:extLst>
          </p:cNvPr>
          <p:cNvSpPr>
            <a:spLocks noGrp="1"/>
          </p:cNvSpPr>
          <p:nvPr>
            <p:ph type="title"/>
          </p:nvPr>
        </p:nvSpPr>
        <p:spPr>
          <a:xfrm>
            <a:off x="876300" y="1371599"/>
            <a:ext cx="3333611" cy="3410047"/>
          </a:xfrm>
        </p:spPr>
        <p:txBody>
          <a:bodyPr>
            <a:normAutofit/>
          </a:bodyPr>
          <a:lstStyle/>
          <a:p>
            <a:pPr algn="ctr">
              <a:lnSpc>
                <a:spcPct val="90000"/>
              </a:lnSpc>
            </a:pPr>
            <a:r>
              <a:rPr lang="en-US" sz="3400" b="1">
                <a:latin typeface="Calibri" panose="020F0502020204030204" pitchFamily="34" charset="0"/>
                <a:cs typeface="Calibri" panose="020F0502020204030204" pitchFamily="34" charset="0"/>
              </a:rPr>
              <a:t>What survey questions would you use to identify the customer segments?  (2/2)</a:t>
            </a:r>
          </a:p>
        </p:txBody>
      </p:sp>
      <p:sp>
        <p:nvSpPr>
          <p:cNvPr id="10" name="Rectangle 9">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4896" y="0"/>
            <a:ext cx="6640807" cy="5988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72EAAB-9100-4E22-BAFC-4FA22128BC32}"/>
              </a:ext>
            </a:extLst>
          </p:cNvPr>
          <p:cNvSpPr>
            <a:spLocks noGrp="1"/>
          </p:cNvSpPr>
          <p:nvPr>
            <p:ph idx="1"/>
          </p:nvPr>
        </p:nvSpPr>
        <p:spPr>
          <a:xfrm>
            <a:off x="5583468" y="876300"/>
            <a:ext cx="5027324" cy="4532344"/>
          </a:xfrm>
        </p:spPr>
        <p:txBody>
          <a:bodyPr>
            <a:normAutofit fontScale="92500"/>
          </a:bodyPr>
          <a:lstStyle/>
          <a:p>
            <a:pPr marL="0" indent="0">
              <a:lnSpc>
                <a:spcPct val="140000"/>
              </a:lnSpc>
              <a:buNone/>
            </a:pPr>
            <a:endParaRPr lang="en-US" sz="1600" dirty="0"/>
          </a:p>
          <a:p>
            <a:pPr marL="0" indent="0" algn="just">
              <a:lnSpc>
                <a:spcPct val="140000"/>
              </a:lnSpc>
              <a:buNone/>
            </a:pPr>
            <a:r>
              <a:rPr lang="en-US" sz="1600" dirty="0"/>
              <a:t>Also, we should interest ourselves on the purchasing behavior of the customers, these are described on Q.2 (How many times in the last week did you do the following), Q.12, Q.16 (In the last month, how many times have you used coupons when you visited a restaurant) and Q.17(How do you find restaurant coupons? Please check all that apply).</a:t>
            </a:r>
          </a:p>
          <a:p>
            <a:pPr marL="0" indent="0" algn="just">
              <a:lnSpc>
                <a:spcPct val="140000"/>
              </a:lnSpc>
              <a:buNone/>
            </a:pPr>
            <a:r>
              <a:rPr lang="en-US" sz="1600" dirty="0"/>
              <a:t>It is also important for Stick to focus on issues related to age and income (from Q.5 to Q.9 according to the survey ) because we know that the clients belong to specific age groups with good incomes.</a:t>
            </a:r>
          </a:p>
        </p:txBody>
      </p:sp>
      <p:sp>
        <p:nvSpPr>
          <p:cNvPr id="12"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FDEC2BF8-6140-4DEA-8D04-010C6305B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82" y="5502854"/>
            <a:ext cx="12048558" cy="1050358"/>
            <a:chOff x="19682" y="5502854"/>
            <a:chExt cx="12048558" cy="1050358"/>
          </a:xfrm>
        </p:grpSpPr>
        <p:sp>
          <p:nvSpPr>
            <p:cNvPr id="223"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853621" y="633859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0"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35821" y="63576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5533" y="6387995"/>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57" y="625863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3257" y="55276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4581" y="555723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0285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522" y="555911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061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0611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0285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82" y="555560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452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6079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611" y="579380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3193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2541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40914"/>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5560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3520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6539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7682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82258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680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557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70995" y="6343505"/>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1170" y="6334358"/>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2485" y="634635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87167" y="643940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64104" y="585379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479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7682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3194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2"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5091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0BE48B-DA87-4ACF-9B4A-1C3DFC3A7C24}"/>
              </a:ext>
            </a:extLst>
          </p:cNvPr>
          <p:cNvPicPr>
            <a:picLocks noGrp="1" noChangeAspect="1"/>
          </p:cNvPicPr>
          <p:nvPr>
            <p:ph idx="1"/>
          </p:nvPr>
        </p:nvPicPr>
        <p:blipFill>
          <a:blip r:embed="rId2"/>
          <a:stretch>
            <a:fillRect/>
          </a:stretch>
        </p:blipFill>
        <p:spPr>
          <a:xfrm>
            <a:off x="526002" y="3302493"/>
            <a:ext cx="8884328" cy="3555507"/>
          </a:xfrm>
          <a:prstGeom prst="rect">
            <a:avLst/>
          </a:prstGeom>
        </p:spPr>
      </p:pic>
      <p:sp>
        <p:nvSpPr>
          <p:cNvPr id="6" name="TextBox 5">
            <a:extLst>
              <a:ext uri="{FF2B5EF4-FFF2-40B4-BE49-F238E27FC236}">
                <a16:creationId xmlns:a16="http://schemas.microsoft.com/office/drawing/2014/main" id="{B7C89714-372B-4C2C-94A4-56287C690E4D}"/>
              </a:ext>
            </a:extLst>
          </p:cNvPr>
          <p:cNvSpPr txBox="1"/>
          <p:nvPr/>
        </p:nvSpPr>
        <p:spPr>
          <a:xfrm>
            <a:off x="526002" y="222811"/>
            <a:ext cx="10029548" cy="954107"/>
          </a:xfrm>
          <a:prstGeom prst="rect">
            <a:avLst/>
          </a:prstGeom>
          <a:noFill/>
        </p:spPr>
        <p:txBody>
          <a:bodyPr wrap="square">
            <a:spAutoFit/>
          </a:bodyPr>
          <a:lstStyle/>
          <a:p>
            <a:pPr algn="ctr"/>
            <a:r>
              <a:rPr lang="en-US" sz="2800" b="1">
                <a:latin typeface="Calibri" panose="020F0502020204030204" pitchFamily="34" charset="0"/>
                <a:cs typeface="Calibri" panose="020F0502020204030204" pitchFamily="34" charset="0"/>
              </a:rPr>
              <a:t>How many customers segments can you estimate from the survey data? </a:t>
            </a:r>
            <a:endParaRPr lang="en-IN" sz="24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84EA6F7-3562-4151-9B58-810C3E771DDD}"/>
              </a:ext>
            </a:extLst>
          </p:cNvPr>
          <p:cNvSpPr txBox="1"/>
          <p:nvPr/>
        </p:nvSpPr>
        <p:spPr>
          <a:xfrm>
            <a:off x="408015" y="1370946"/>
            <a:ext cx="11053361" cy="1723549"/>
          </a:xfrm>
          <a:prstGeom prst="rect">
            <a:avLst/>
          </a:prstGeom>
          <a:noFill/>
        </p:spPr>
        <p:txBody>
          <a:bodyPr wrap="square" rtlCol="0">
            <a:spAutoFit/>
          </a:bodyPr>
          <a:lstStyle/>
          <a:p>
            <a:endParaRPr lang="en-IN" sz="1600"/>
          </a:p>
          <a:p>
            <a:r>
              <a:rPr lang="en-IN"/>
              <a:t>We used the Elbow Plot to find out the number of clusters.</a:t>
            </a:r>
          </a:p>
          <a:p>
            <a:endParaRPr lang="en-IN"/>
          </a:p>
          <a:p>
            <a:r>
              <a:rPr lang="en-IN"/>
              <a:t>The point at which sharp bends occurs indicated the number of clusters so 5 is the optimal solution .</a:t>
            </a:r>
          </a:p>
          <a:p>
            <a:endParaRPr lang="en-IN"/>
          </a:p>
          <a:p>
            <a:r>
              <a:rPr lang="en-US"/>
              <a:t>K-means clustering with 5 clusters of sizes 48, 48, 83, 92, 122.</a:t>
            </a:r>
            <a:endParaRPr lang="en-IN" dirty="0"/>
          </a:p>
        </p:txBody>
      </p:sp>
    </p:spTree>
    <p:extLst>
      <p:ext uri="{BB962C8B-B14F-4D97-AF65-F5344CB8AC3E}">
        <p14:creationId xmlns:p14="http://schemas.microsoft.com/office/powerpoint/2010/main" val="204382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1B8A6E5-BB23-41FF-92BD-D342902598D5}"/>
              </a:ext>
            </a:extLst>
          </p:cNvPr>
          <p:cNvPicPr>
            <a:picLocks noChangeAspect="1"/>
          </p:cNvPicPr>
          <p:nvPr/>
        </p:nvPicPr>
        <p:blipFill>
          <a:blip r:embed="rId2"/>
          <a:stretch>
            <a:fillRect/>
          </a:stretch>
        </p:blipFill>
        <p:spPr>
          <a:xfrm>
            <a:off x="0" y="257453"/>
            <a:ext cx="12082470" cy="6480698"/>
          </a:xfrm>
          <a:prstGeom prst="rect">
            <a:avLst/>
          </a:prstGeom>
        </p:spPr>
      </p:pic>
    </p:spTree>
    <p:extLst>
      <p:ext uri="{BB962C8B-B14F-4D97-AF65-F5344CB8AC3E}">
        <p14:creationId xmlns:p14="http://schemas.microsoft.com/office/powerpoint/2010/main" val="4182306261"/>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Facet</Template>
  <TotalTime>332</TotalTime>
  <Words>1181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LiberationSerif_n_2</vt:lpstr>
      <vt:lpstr>Modern Love</vt:lpstr>
      <vt:lpstr>BohemianVTI</vt:lpstr>
      <vt:lpstr>CUSTOMER DATA ANALYSIS</vt:lpstr>
      <vt:lpstr>PowerPoint Presentation</vt:lpstr>
      <vt:lpstr>PowerPoint Presentation</vt:lpstr>
      <vt:lpstr>PowerPoint Presentation</vt:lpstr>
      <vt:lpstr>PowerPoint Presentation</vt:lpstr>
      <vt:lpstr>What survey questions would you use to identify the customer segments?  (1/2) </vt:lpstr>
      <vt:lpstr>What survey questions would you use to identify the customer segments?  (2/2)</vt:lpstr>
      <vt:lpstr>PowerPoint Presentation</vt:lpstr>
      <vt:lpstr>PowerPoint Presentation</vt:lpstr>
      <vt:lpstr>What are the profiles of the customer segments?</vt:lpstr>
      <vt:lpstr>Which customer segment should stick target?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DATA ANALYSIS</dc:title>
  <dc:creator>POOJA BERA</dc:creator>
  <cp:lastModifiedBy>POOJA BERA</cp:lastModifiedBy>
  <cp:revision>71</cp:revision>
  <dcterms:created xsi:type="dcterms:W3CDTF">2021-02-27T11:37:31Z</dcterms:created>
  <dcterms:modified xsi:type="dcterms:W3CDTF">2021-03-01T11:30:00Z</dcterms:modified>
</cp:coreProperties>
</file>