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ato Black"/>
      <p:bold r:id="rId16"/>
      <p:boldItalic r:id="rId17"/>
    </p:embeddedFont>
    <p:embeddedFont>
      <p:font typeface="Libre Baskerville"/>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Black-boldItalic.fntdata"/><Relationship Id="rId16" Type="http://schemas.openxmlformats.org/officeDocument/2006/relationships/font" Target="fonts/LatoBlack-bold.fntdata"/><Relationship Id="rId5" Type="http://schemas.openxmlformats.org/officeDocument/2006/relationships/slide" Target="slides/slide1.xml"/><Relationship Id="rId19" Type="http://schemas.openxmlformats.org/officeDocument/2006/relationships/font" Target="fonts/LibreBaskerville-bold.fntdata"/><Relationship Id="rId6" Type="http://schemas.openxmlformats.org/officeDocument/2006/relationships/slide" Target="slides/slide2.xml"/><Relationship Id="rId18" Type="http://schemas.openxmlformats.org/officeDocument/2006/relationships/font" Target="fonts/LibreBaskervill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a3976d41e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a3976d41e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6a3976d41e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a3976d41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a3976d41e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6a3976d41e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a3976d41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a3976d41e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6a3976d41e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a3976d41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a3976d41e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6a3976d41e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3976d41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a3976d41e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6a3976d41e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a3976d41e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a3976d41e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6a3976d41e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a3976d41e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a3976d41e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6a3976d41e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27" name="Google Shape;27;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183188" y="987425"/>
            <a:ext cx="6172200" cy="4873500"/>
          </a:xfrm>
          <a:prstGeom prst="rect">
            <a:avLst/>
          </a:prstGeom>
          <a:noFill/>
          <a:ln>
            <a:noFill/>
          </a:ln>
        </p:spPr>
      </p:sp>
      <p:sp>
        <p:nvSpPr>
          <p:cNvPr id="76" name="Google Shape;76;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pooja-ekbote-31734224a/" TargetMode="External"/><Relationship Id="rId4" Type="http://schemas.openxmlformats.org/officeDocument/2006/relationships/hyperlink" Target="https://github.com/poojaekbote646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225602" cy="6694099"/>
          </a:xfrm>
          <a:prstGeom prst="rect">
            <a:avLst/>
          </a:prstGeom>
          <a:noFill/>
          <a:ln>
            <a:noFill/>
          </a:ln>
        </p:spPr>
      </p:pic>
      <p:sp>
        <p:nvSpPr>
          <p:cNvPr id="99" name="Google Shape;99;p13"/>
          <p:cNvSpPr txBox="1"/>
          <p:nvPr/>
        </p:nvSpPr>
        <p:spPr>
          <a:xfrm>
            <a:off x="2472904" y="4181086"/>
            <a:ext cx="7246200" cy="446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300">
                <a:solidFill>
                  <a:schemeClr val="dk1"/>
                </a:solidFill>
              </a:rPr>
              <a:t>NOTE TAKING APP USING FLASK</a:t>
            </a:r>
            <a:endParaRPr b="1" sz="1900"/>
          </a:p>
        </p:txBody>
      </p:sp>
      <p:sp>
        <p:nvSpPr>
          <p:cNvPr id="100" name="Google Shape;100;p13"/>
          <p:cNvSpPr txBox="1"/>
          <p:nvPr/>
        </p:nvSpPr>
        <p:spPr>
          <a:xfrm>
            <a:off x="2386800" y="3596075"/>
            <a:ext cx="74184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2600">
                <a:solidFill>
                  <a:schemeClr val="dk1"/>
                </a:solidFill>
              </a:rPr>
              <a:t>Code Refactoring and Bug Fixing</a:t>
            </a:r>
            <a:endParaRPr b="1" sz="2600">
              <a:solidFill>
                <a:schemeClr val="dk1"/>
              </a:solidFill>
            </a:endParaRPr>
          </a:p>
        </p:txBody>
      </p:sp>
      <p:sp>
        <p:nvSpPr>
          <p:cNvPr id="101" name="Google Shape;101;p13"/>
          <p:cNvSpPr txBox="1"/>
          <p:nvPr/>
        </p:nvSpPr>
        <p:spPr>
          <a:xfrm>
            <a:off x="3430800" y="4700750"/>
            <a:ext cx="53304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2800">
                <a:solidFill>
                  <a:schemeClr val="dk1"/>
                </a:solidFill>
                <a:latin typeface="Calibri"/>
                <a:ea typeface="Calibri"/>
                <a:cs typeface="Calibri"/>
                <a:sym typeface="Calibri"/>
              </a:rPr>
              <a:t>Presented by Pooja Ekbote</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838200" y="446950"/>
            <a:ext cx="10515600" cy="641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sz="3000">
                <a:solidFill>
                  <a:srgbClr val="FF0000"/>
                </a:solidFill>
              </a:rPr>
              <a:t>Testing and Validation</a:t>
            </a:r>
            <a:endParaRPr/>
          </a:p>
        </p:txBody>
      </p:sp>
      <p:sp>
        <p:nvSpPr>
          <p:cNvPr id="164" name="Google Shape;164;p22"/>
          <p:cNvSpPr txBox="1"/>
          <p:nvPr>
            <p:ph idx="1" type="body"/>
          </p:nvPr>
        </p:nvSpPr>
        <p:spPr>
          <a:xfrm>
            <a:off x="838200" y="1216275"/>
            <a:ext cx="10515600" cy="4960500"/>
          </a:xfrm>
          <a:prstGeom prst="rect">
            <a:avLst/>
          </a:prstGeom>
        </p:spPr>
        <p:txBody>
          <a:bodyPr anchorCtr="0" anchor="t" bIns="45700" lIns="91425" spcFirstLastPara="1" rIns="91425" wrap="square" tIns="45700">
            <a:normAutofit lnSpcReduction="10000"/>
          </a:bodyPr>
          <a:lstStyle/>
          <a:p>
            <a:pPr indent="0" lvl="0" marL="0" rtl="0" algn="just">
              <a:lnSpc>
                <a:spcPct val="135714"/>
              </a:lnSpc>
              <a:spcBef>
                <a:spcPts val="0"/>
              </a:spcBef>
              <a:spcAft>
                <a:spcPts val="0"/>
              </a:spcAft>
              <a:buNone/>
            </a:pPr>
            <a:r>
              <a:rPr lang="en-IN" sz="2400"/>
              <a:t>Now while testing a logical error can be </a:t>
            </a:r>
            <a:r>
              <a:rPr lang="en-IN" sz="2400"/>
              <a:t>encountered</a:t>
            </a:r>
            <a:r>
              <a:rPr lang="en-IN" sz="2400"/>
              <a:t> which can be seen as follows </a:t>
            </a:r>
            <a:endParaRPr sz="2400"/>
          </a:p>
          <a:p>
            <a:pPr indent="0" lvl="0" marL="0" rtl="0" algn="just">
              <a:lnSpc>
                <a:spcPct val="135714"/>
              </a:lnSpc>
              <a:spcBef>
                <a:spcPts val="0"/>
              </a:spcBef>
              <a:spcAft>
                <a:spcPts val="0"/>
              </a:spcAft>
              <a:buNone/>
            </a:pPr>
            <a:r>
              <a:t/>
            </a:r>
            <a:endParaRPr sz="2400"/>
          </a:p>
          <a:p>
            <a:pPr indent="0" lvl="0" marL="0" rtl="0" algn="just">
              <a:lnSpc>
                <a:spcPct val="135714"/>
              </a:lnSpc>
              <a:spcBef>
                <a:spcPts val="0"/>
              </a:spcBef>
              <a:spcAft>
                <a:spcPts val="0"/>
              </a:spcAft>
              <a:buNone/>
            </a:pPr>
            <a:r>
              <a:t/>
            </a:r>
            <a:endParaRPr sz="3100"/>
          </a:p>
          <a:p>
            <a:pPr indent="0" lvl="0" marL="0" rtl="0" algn="just">
              <a:lnSpc>
                <a:spcPct val="135714"/>
              </a:lnSpc>
              <a:spcBef>
                <a:spcPts val="0"/>
              </a:spcBef>
              <a:spcAft>
                <a:spcPts val="0"/>
              </a:spcAft>
              <a:buNone/>
            </a:pPr>
            <a:r>
              <a:rPr lang="en-IN" sz="2400"/>
              <a:t>When the ‘notes’ list is empty we are rendering the page initially so we are getting ‘None’ because at that instance the list is empty and in return it returns ‘None’ as return value which gets appended.</a:t>
            </a:r>
            <a:endParaRPr sz="2400"/>
          </a:p>
          <a:p>
            <a:pPr indent="0" lvl="0" marL="0" rtl="0" algn="just">
              <a:lnSpc>
                <a:spcPct val="135714"/>
              </a:lnSpc>
              <a:spcBef>
                <a:spcPts val="0"/>
              </a:spcBef>
              <a:spcAft>
                <a:spcPts val="0"/>
              </a:spcAft>
              <a:buNone/>
            </a:pPr>
            <a:r>
              <a:rPr lang="en-IN" sz="2400"/>
              <a:t>This can be solved by conditional rendering by adding in app.py</a:t>
            </a:r>
            <a:endParaRPr sz="2400"/>
          </a:p>
          <a:p>
            <a:pPr indent="0" lvl="0" marL="0" rtl="0" algn="just">
              <a:lnSpc>
                <a:spcPct val="135714"/>
              </a:lnSpc>
              <a:spcBef>
                <a:spcPts val="0"/>
              </a:spcBef>
              <a:spcAft>
                <a:spcPts val="0"/>
              </a:spcAft>
              <a:buClr>
                <a:schemeClr val="dk1"/>
              </a:buClr>
              <a:buSzPts val="1100"/>
              <a:buFont typeface="Arial"/>
              <a:buNone/>
            </a:pPr>
            <a:r>
              <a:rPr lang="en-IN" sz="2350">
                <a:solidFill>
                  <a:srgbClr val="FF8F40"/>
                </a:solidFill>
                <a:highlight>
                  <a:srgbClr val="0D1017"/>
                </a:highlight>
                <a:latin typeface="Courier New"/>
                <a:ea typeface="Courier New"/>
                <a:cs typeface="Courier New"/>
                <a:sym typeface="Courier New"/>
              </a:rPr>
              <a:t>if</a:t>
            </a:r>
            <a:r>
              <a:rPr lang="en-IN" sz="2350">
                <a:solidFill>
                  <a:srgbClr val="BFBDB6"/>
                </a:solidFill>
                <a:highlight>
                  <a:srgbClr val="0D1017"/>
                </a:highlight>
                <a:latin typeface="Courier New"/>
                <a:ea typeface="Courier New"/>
                <a:cs typeface="Courier New"/>
                <a:sym typeface="Courier New"/>
              </a:rPr>
              <a:t>(note):</a:t>
            </a:r>
            <a:endParaRPr sz="2350">
              <a:solidFill>
                <a:srgbClr val="BFBDB6"/>
              </a:solidFill>
              <a:highlight>
                <a:srgbClr val="0D1017"/>
              </a:highlight>
              <a:latin typeface="Courier New"/>
              <a:ea typeface="Courier New"/>
              <a:cs typeface="Courier New"/>
              <a:sym typeface="Courier New"/>
            </a:endParaRPr>
          </a:p>
          <a:p>
            <a:pPr indent="0" lvl="0" marL="0" rtl="0" algn="just">
              <a:lnSpc>
                <a:spcPct val="135714"/>
              </a:lnSpc>
              <a:spcBef>
                <a:spcPts val="0"/>
              </a:spcBef>
              <a:spcAft>
                <a:spcPts val="0"/>
              </a:spcAft>
              <a:buClr>
                <a:schemeClr val="dk1"/>
              </a:buClr>
              <a:buSzPts val="1100"/>
              <a:buFont typeface="Arial"/>
              <a:buNone/>
            </a:pPr>
            <a:r>
              <a:rPr lang="en-IN" sz="2350">
                <a:solidFill>
                  <a:srgbClr val="BFBDB6"/>
                </a:solidFill>
                <a:highlight>
                  <a:srgbClr val="0D1017"/>
                </a:highlight>
                <a:latin typeface="Courier New"/>
                <a:ea typeface="Courier New"/>
                <a:cs typeface="Courier New"/>
                <a:sym typeface="Courier New"/>
              </a:rPr>
              <a:t>        notes.</a:t>
            </a:r>
            <a:r>
              <a:rPr lang="en-IN" sz="2350">
                <a:solidFill>
                  <a:srgbClr val="FFB454"/>
                </a:solidFill>
                <a:highlight>
                  <a:srgbClr val="0D1017"/>
                </a:highlight>
                <a:latin typeface="Courier New"/>
                <a:ea typeface="Courier New"/>
                <a:cs typeface="Courier New"/>
                <a:sym typeface="Courier New"/>
              </a:rPr>
              <a:t>append</a:t>
            </a:r>
            <a:r>
              <a:rPr lang="en-IN" sz="2350">
                <a:solidFill>
                  <a:srgbClr val="BFBDB6"/>
                </a:solidFill>
                <a:highlight>
                  <a:srgbClr val="0D1017"/>
                </a:highlight>
                <a:latin typeface="Courier New"/>
                <a:ea typeface="Courier New"/>
                <a:cs typeface="Courier New"/>
                <a:sym typeface="Courier New"/>
              </a:rPr>
              <a:t>(note)</a:t>
            </a:r>
            <a:endParaRPr sz="2350">
              <a:solidFill>
                <a:srgbClr val="BFBDB6"/>
              </a:solidFill>
              <a:highlight>
                <a:srgbClr val="0D101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IN" sz="2400"/>
              <a:t> </a:t>
            </a:r>
            <a:endParaRPr sz="2400"/>
          </a:p>
        </p:txBody>
      </p:sp>
      <p:pic>
        <p:nvPicPr>
          <p:cNvPr id="165" name="Google Shape;165;p22"/>
          <p:cNvPicPr preferRelativeResize="0"/>
          <p:nvPr/>
        </p:nvPicPr>
        <p:blipFill>
          <a:blip r:embed="rId3">
            <a:alphaModFix/>
          </a:blip>
          <a:stretch>
            <a:fillRect/>
          </a:stretch>
        </p:blipFill>
        <p:spPr>
          <a:xfrm>
            <a:off x="1216663" y="1679325"/>
            <a:ext cx="3705225" cy="112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3"/>
          <p:cNvPicPr preferRelativeResize="0"/>
          <p:nvPr/>
        </p:nvPicPr>
        <p:blipFill rotWithShape="1">
          <a:blip r:embed="rId3">
            <a:alphaModFix/>
          </a:blip>
          <a:srcRect b="0" l="0" r="0" t="0"/>
          <a:stretch/>
        </p:blipFill>
        <p:spPr>
          <a:xfrm>
            <a:off x="6466516" y="1850749"/>
            <a:ext cx="4465642" cy="2834317"/>
          </a:xfrm>
          <a:prstGeom prst="rect">
            <a:avLst/>
          </a:prstGeom>
          <a:noFill/>
          <a:ln>
            <a:noFill/>
          </a:ln>
        </p:spPr>
      </p:pic>
      <p:sp>
        <p:nvSpPr>
          <p:cNvPr id="171" name="Google Shape;171;p23"/>
          <p:cNvSpPr txBox="1"/>
          <p:nvPr/>
        </p:nvSpPr>
        <p:spPr>
          <a:xfrm>
            <a:off x="1244600" y="2997200"/>
            <a:ext cx="36618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nvSpPr>
        <p:spPr>
          <a:xfrm>
            <a:off x="737812" y="1299172"/>
            <a:ext cx="7007400" cy="45252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Background :</a:t>
            </a:r>
            <a:endParaRPr b="1" i="0" sz="1800" u="none" cap="none" strike="noStrike">
              <a:solidFill>
                <a:schemeClr val="dk1"/>
              </a:solidFill>
              <a:latin typeface="Calibri"/>
              <a:ea typeface="Calibri"/>
              <a:cs typeface="Calibri"/>
              <a:sym typeface="Calibri"/>
            </a:endParaRPr>
          </a:p>
          <a:p>
            <a:pPr indent="0" lvl="0" marL="457200" marR="0" rtl="0" algn="just">
              <a:spcBef>
                <a:spcPts val="0"/>
              </a:spcBef>
              <a:spcAft>
                <a:spcPts val="0"/>
              </a:spcAft>
              <a:buNone/>
            </a:pPr>
            <a:r>
              <a:rPr lang="en-IN" sz="1800">
                <a:solidFill>
                  <a:schemeClr val="dk1"/>
                </a:solidFill>
                <a:latin typeface="Calibri"/>
                <a:ea typeface="Calibri"/>
                <a:cs typeface="Calibri"/>
                <a:sym typeface="Calibri"/>
              </a:rPr>
              <a:t>I Pooja Ekbote  currently pursuing a Bachelor's degree in Computer Science, demonstrating a keen interest and dedication to the field of Data Science and Web Development.</a:t>
            </a:r>
            <a:endParaRPr sz="1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Why you want to learn Data Science</a:t>
            </a:r>
            <a:endParaRPr b="1" i="0" sz="1800" u="none" cap="none" strike="noStrike">
              <a:solidFill>
                <a:schemeClr val="dk1"/>
              </a:solidFill>
              <a:latin typeface="Calibri"/>
              <a:ea typeface="Calibri"/>
              <a:cs typeface="Calibri"/>
              <a:sym typeface="Calibri"/>
            </a:endParaRPr>
          </a:p>
          <a:p>
            <a:pPr indent="0" lvl="0" marL="457200" marR="0" rtl="0" algn="just">
              <a:spcBef>
                <a:spcPts val="0"/>
              </a:spcBef>
              <a:spcAft>
                <a:spcPts val="0"/>
              </a:spcAft>
              <a:buNone/>
            </a:pPr>
            <a:r>
              <a:rPr lang="en-IN" sz="1800">
                <a:solidFill>
                  <a:schemeClr val="dk1"/>
                </a:solidFill>
                <a:latin typeface="Calibri"/>
                <a:ea typeface="Calibri"/>
                <a:cs typeface="Calibri"/>
                <a:sym typeface="Calibri"/>
              </a:rPr>
              <a:t>I want to learn data science because I'm fascinated by the power of data to uncover insights, solve problems, and drive decision-making.</a:t>
            </a:r>
            <a:endParaRPr sz="1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A</a:t>
            </a:r>
            <a:r>
              <a:rPr b="1" i="0" lang="en-IN" sz="1800" u="none" cap="none" strike="noStrike">
                <a:solidFill>
                  <a:schemeClr val="dk1"/>
                </a:solidFill>
                <a:latin typeface="Calibri"/>
                <a:ea typeface="Calibri"/>
                <a:cs typeface="Calibri"/>
                <a:sym typeface="Calibri"/>
              </a:rPr>
              <a:t>ny work experience</a:t>
            </a:r>
            <a:endParaRPr b="1" sz="1800">
              <a:solidFill>
                <a:schemeClr val="dk1"/>
              </a:solidFill>
              <a:latin typeface="Calibri"/>
              <a:ea typeface="Calibri"/>
              <a:cs typeface="Calibri"/>
              <a:sym typeface="Calibri"/>
            </a:endParaRPr>
          </a:p>
          <a:p>
            <a:pPr indent="0" lvl="0" marL="457200" marR="0" rtl="0" algn="just">
              <a:spcBef>
                <a:spcPts val="0"/>
              </a:spcBef>
              <a:spcAft>
                <a:spcPts val="0"/>
              </a:spcAft>
              <a:buNone/>
            </a:pPr>
            <a:r>
              <a:rPr lang="en-IN" sz="1800">
                <a:solidFill>
                  <a:schemeClr val="dk1"/>
                </a:solidFill>
                <a:latin typeface="Calibri"/>
                <a:ea typeface="Calibri"/>
                <a:cs typeface="Calibri"/>
                <a:sym typeface="Calibri"/>
              </a:rPr>
              <a:t>While I'm currently a student and don't have industry-driven experience, I've gained valuable hands-on experience through personal projects in data science.</a:t>
            </a:r>
            <a:endParaRPr sz="1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Share your linkedin and github profile urls</a:t>
            </a:r>
            <a:endParaRPr b="1" sz="1800">
              <a:solidFill>
                <a:schemeClr val="dk1"/>
              </a:solidFill>
              <a:latin typeface="Calibri"/>
              <a:ea typeface="Calibri"/>
              <a:cs typeface="Calibri"/>
              <a:sym typeface="Calibri"/>
            </a:endParaRPr>
          </a:p>
          <a:p>
            <a:pPr indent="0" lvl="0" marL="457200" rtl="0" algn="just">
              <a:spcBef>
                <a:spcPts val="0"/>
              </a:spcBef>
              <a:spcAft>
                <a:spcPts val="0"/>
              </a:spcAft>
              <a:buNone/>
            </a:pPr>
            <a:r>
              <a:rPr b="1" lang="en-IN" sz="1800" u="sng">
                <a:solidFill>
                  <a:schemeClr val="hlink"/>
                </a:solidFill>
                <a:latin typeface="Calibri"/>
                <a:ea typeface="Calibri"/>
                <a:cs typeface="Calibri"/>
                <a:sym typeface="Calibri"/>
                <a:hlinkClick r:id="rId3"/>
              </a:rPr>
              <a:t>Linkedin</a:t>
            </a:r>
            <a:r>
              <a:rPr b="1" lang="en-IN" sz="1800">
                <a:solidFill>
                  <a:schemeClr val="dk1"/>
                </a:solidFill>
                <a:latin typeface="Calibri"/>
                <a:ea typeface="Calibri"/>
                <a:cs typeface="Calibri"/>
                <a:sym typeface="Calibri"/>
              </a:rPr>
              <a:t>   and </a:t>
            </a:r>
            <a:r>
              <a:rPr b="1" lang="en-IN" sz="1800" u="sng">
                <a:solidFill>
                  <a:schemeClr val="hlink"/>
                </a:solidFill>
                <a:latin typeface="Calibri"/>
                <a:ea typeface="Calibri"/>
                <a:cs typeface="Calibri"/>
                <a:sym typeface="Calibri"/>
                <a:hlinkClick r:id="rId4"/>
              </a:rPr>
              <a:t>GitHub</a:t>
            </a:r>
            <a:endParaRPr b="1" sz="1800">
              <a:solidFill>
                <a:schemeClr val="dk1"/>
              </a:solidFill>
              <a:latin typeface="Calibri"/>
              <a:ea typeface="Calibri"/>
              <a:cs typeface="Calibri"/>
              <a:sym typeface="Calibri"/>
            </a:endParaRPr>
          </a:p>
        </p:txBody>
      </p:sp>
      <p:sp>
        <p:nvSpPr>
          <p:cNvPr id="107" name="Google Shape;107;p14"/>
          <p:cNvSpPr txBox="1"/>
          <p:nvPr/>
        </p:nvSpPr>
        <p:spPr>
          <a:xfrm>
            <a:off x="427656" y="416554"/>
            <a:ext cx="6099600" cy="4959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 </a:t>
            </a:r>
            <a:r>
              <a:rPr b="1" lang="en-IN">
                <a:solidFill>
                  <a:srgbClr val="FF0000"/>
                </a:solidFill>
              </a:rPr>
              <a:t>Agenda   </a:t>
            </a:r>
            <a:endParaRPr b="1">
              <a:solidFill>
                <a:srgbClr val="FF0000"/>
              </a:solidFill>
            </a:endParaRPr>
          </a:p>
        </p:txBody>
      </p:sp>
      <p:sp>
        <p:nvSpPr>
          <p:cNvPr id="113" name="Google Shape;113;p15"/>
          <p:cNvSpPr txBox="1"/>
          <p:nvPr>
            <p:ph idx="1" type="body"/>
          </p:nvPr>
        </p:nvSpPr>
        <p:spPr>
          <a:xfrm>
            <a:off x="684880" y="191903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IN"/>
              <a:t>Code Review and Understanding</a:t>
            </a:r>
            <a:endParaRPr/>
          </a:p>
          <a:p>
            <a:pPr indent="-342900" lvl="0" marL="457200" rtl="0" algn="l">
              <a:lnSpc>
                <a:spcPct val="150000"/>
              </a:lnSpc>
              <a:spcBef>
                <a:spcPts val="0"/>
              </a:spcBef>
              <a:spcAft>
                <a:spcPts val="0"/>
              </a:spcAft>
              <a:buSzPts val="1800"/>
              <a:buChar char="●"/>
            </a:pPr>
            <a:r>
              <a:rPr lang="en-IN"/>
              <a:t>Bug Identification</a:t>
            </a:r>
            <a:endParaRPr/>
          </a:p>
          <a:p>
            <a:pPr indent="-342900" lvl="0" marL="457200" rtl="0" algn="l">
              <a:lnSpc>
                <a:spcPct val="150000"/>
              </a:lnSpc>
              <a:spcBef>
                <a:spcPts val="0"/>
              </a:spcBef>
              <a:spcAft>
                <a:spcPts val="0"/>
              </a:spcAft>
              <a:buSzPts val="1800"/>
              <a:buChar char="●"/>
            </a:pPr>
            <a:r>
              <a:rPr lang="en-IN"/>
              <a:t>Bug Fixing Process</a:t>
            </a:r>
            <a:endParaRPr/>
          </a:p>
          <a:p>
            <a:pPr indent="-342900" lvl="0" marL="457200" rtl="0" algn="l">
              <a:lnSpc>
                <a:spcPct val="150000"/>
              </a:lnSpc>
              <a:spcBef>
                <a:spcPts val="0"/>
              </a:spcBef>
              <a:spcAft>
                <a:spcPts val="0"/>
              </a:spcAft>
              <a:buSzPts val="1800"/>
              <a:buChar char="●"/>
            </a:pPr>
            <a:r>
              <a:rPr lang="en-IN"/>
              <a:t>Testing and Validation</a:t>
            </a:r>
            <a:endParaRPr/>
          </a:p>
          <a:p>
            <a:pPr indent="0" lvl="0" marL="228600" rtl="0" algn="l">
              <a:lnSpc>
                <a:spcPct val="90000"/>
              </a:lnSpc>
              <a:spcBef>
                <a:spcPts val="1000"/>
              </a:spcBef>
              <a:spcAft>
                <a:spcPts val="0"/>
              </a:spcAft>
              <a:buNone/>
            </a:pPr>
            <a:r>
              <a:t/>
            </a:r>
            <a:endParaRPr/>
          </a:p>
          <a:p>
            <a:pPr indent="-13081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38200" y="593475"/>
            <a:ext cx="10515600" cy="82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4400"/>
              <a:buFont typeface="Calibri"/>
              <a:buNone/>
            </a:pPr>
            <a:r>
              <a:rPr b="1" lang="en-IN">
                <a:solidFill>
                  <a:srgbClr val="FF0000"/>
                </a:solidFill>
              </a:rPr>
              <a:t> </a:t>
            </a:r>
            <a:r>
              <a:rPr b="1" lang="en-IN" sz="3000">
                <a:solidFill>
                  <a:srgbClr val="FF0000"/>
                </a:solidFill>
              </a:rPr>
              <a:t>Code Review and Understanding</a:t>
            </a:r>
            <a:endParaRPr b="1" sz="3000">
              <a:solidFill>
                <a:srgbClr val="FF0000"/>
              </a:solidFill>
            </a:endParaRPr>
          </a:p>
        </p:txBody>
      </p:sp>
      <p:sp>
        <p:nvSpPr>
          <p:cNvPr id="120" name="Google Shape;120;p16"/>
          <p:cNvSpPr txBox="1"/>
          <p:nvPr/>
        </p:nvSpPr>
        <p:spPr>
          <a:xfrm>
            <a:off x="1047750" y="1582625"/>
            <a:ext cx="10306200" cy="46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Calibri"/>
              <a:ea typeface="Calibri"/>
              <a:cs typeface="Calibri"/>
              <a:sym typeface="Calibri"/>
            </a:endParaRPr>
          </a:p>
        </p:txBody>
      </p:sp>
      <p:pic>
        <p:nvPicPr>
          <p:cNvPr id="121" name="Google Shape;121;p16"/>
          <p:cNvPicPr preferRelativeResize="0"/>
          <p:nvPr/>
        </p:nvPicPr>
        <p:blipFill>
          <a:blip r:embed="rId3">
            <a:alphaModFix/>
          </a:blip>
          <a:stretch>
            <a:fillRect/>
          </a:stretch>
        </p:blipFill>
        <p:spPr>
          <a:xfrm>
            <a:off x="1047750" y="1582625"/>
            <a:ext cx="7668374" cy="454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838200" y="365125"/>
            <a:ext cx="10515600" cy="924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solidFill>
                  <a:srgbClr val="FF0000"/>
                </a:solidFill>
              </a:rPr>
              <a:t> </a:t>
            </a:r>
            <a:r>
              <a:rPr b="1" lang="en-IN" sz="3000">
                <a:solidFill>
                  <a:srgbClr val="FF0000"/>
                </a:solidFill>
              </a:rPr>
              <a:t>Code Review and Understanding</a:t>
            </a:r>
            <a:endParaRPr/>
          </a:p>
        </p:txBody>
      </p:sp>
      <p:sp>
        <p:nvSpPr>
          <p:cNvPr id="128" name="Google Shape;128;p17"/>
          <p:cNvSpPr txBox="1"/>
          <p:nvPr>
            <p:ph idx="1" type="body"/>
          </p:nvPr>
        </p:nvSpPr>
        <p:spPr>
          <a:xfrm>
            <a:off x="838200" y="1527675"/>
            <a:ext cx="10515600" cy="46491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IN" sz="2400"/>
              <a:t>From the following code it can be observed that the code replicates to be a simple flask app for note taking app, where the notes are stored in ‘notes’ list. The ‘home.html’ page consists an input field from where data is getting loaded or taken.</a:t>
            </a:r>
            <a:endParaRPr sz="2400"/>
          </a:p>
          <a:p>
            <a:pPr indent="0" lvl="0" marL="0" rtl="0" algn="l">
              <a:spcBef>
                <a:spcPts val="1000"/>
              </a:spcBef>
              <a:spcAft>
                <a:spcPts val="0"/>
              </a:spcAft>
              <a:buNone/>
            </a:pPr>
            <a:r>
              <a:t/>
            </a:r>
            <a:endParaRPr/>
          </a:p>
        </p:txBody>
      </p:sp>
      <p:pic>
        <p:nvPicPr>
          <p:cNvPr id="129" name="Google Shape;129;p17"/>
          <p:cNvPicPr preferRelativeResize="0"/>
          <p:nvPr/>
        </p:nvPicPr>
        <p:blipFill>
          <a:blip r:embed="rId3">
            <a:alphaModFix/>
          </a:blip>
          <a:stretch>
            <a:fillRect/>
          </a:stretch>
        </p:blipFill>
        <p:spPr>
          <a:xfrm>
            <a:off x="2560013" y="3290163"/>
            <a:ext cx="6048375" cy="221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838200" y="446950"/>
            <a:ext cx="10515600" cy="64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000">
                <a:solidFill>
                  <a:srgbClr val="FF0000"/>
                </a:solidFill>
              </a:rPr>
              <a:t>Bug Identification</a:t>
            </a:r>
            <a:endParaRPr/>
          </a:p>
        </p:txBody>
      </p:sp>
      <p:sp>
        <p:nvSpPr>
          <p:cNvPr id="136" name="Google Shape;136;p18"/>
          <p:cNvSpPr txBox="1"/>
          <p:nvPr>
            <p:ph idx="1" type="body"/>
          </p:nvPr>
        </p:nvSpPr>
        <p:spPr>
          <a:xfrm>
            <a:off x="838200" y="1216275"/>
            <a:ext cx="10515600" cy="49605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IN"/>
              <a:t>Now in the </a:t>
            </a:r>
            <a:r>
              <a:rPr lang="en-IN"/>
              <a:t>following</a:t>
            </a:r>
            <a:r>
              <a:rPr lang="en-IN"/>
              <a:t> code there exist some bugs because of which the code is not working. So here are the identified bugs which are causing the errors.</a:t>
            </a:r>
            <a:endParaRPr/>
          </a:p>
          <a:p>
            <a:pPr indent="0" lvl="0" marL="0" rtl="0" algn="just">
              <a:lnSpc>
                <a:spcPct val="135714"/>
              </a:lnSpc>
              <a:spcBef>
                <a:spcPts val="0"/>
              </a:spcBef>
              <a:spcAft>
                <a:spcPts val="0"/>
              </a:spcAft>
              <a:buNone/>
            </a:pPr>
            <a:r>
              <a:rPr lang="en-IN">
                <a:solidFill>
                  <a:srgbClr val="FFB454"/>
                </a:solidFill>
                <a:highlight>
                  <a:srgbClr val="0D1017"/>
                </a:highlight>
                <a:latin typeface="Courier New"/>
                <a:ea typeface="Courier New"/>
                <a:cs typeface="Courier New"/>
                <a:sym typeface="Courier New"/>
              </a:rPr>
              <a:t>@</a:t>
            </a:r>
            <a:r>
              <a:rPr lang="en-IN">
                <a:solidFill>
                  <a:srgbClr val="BFBDB6"/>
                </a:solidFill>
                <a:highlight>
                  <a:srgbClr val="0D1017"/>
                </a:highlight>
                <a:latin typeface="Courier New"/>
                <a:ea typeface="Courier New"/>
                <a:cs typeface="Courier New"/>
                <a:sym typeface="Courier New"/>
              </a:rPr>
              <a:t>app.</a:t>
            </a:r>
            <a:r>
              <a:rPr lang="en-IN">
                <a:solidFill>
                  <a:srgbClr val="FFB454"/>
                </a:solidFill>
                <a:highlight>
                  <a:srgbClr val="0D1017"/>
                </a:highlight>
                <a:latin typeface="Courier New"/>
                <a:ea typeface="Courier New"/>
                <a:cs typeface="Courier New"/>
                <a:sym typeface="Courier New"/>
              </a:rPr>
              <a:t>route</a:t>
            </a:r>
            <a:r>
              <a:rPr lang="en-IN">
                <a:solidFill>
                  <a:srgbClr val="BFBDB6"/>
                </a:solidFill>
                <a:highlight>
                  <a:srgbClr val="0D1017"/>
                </a:highlight>
                <a:latin typeface="Courier New"/>
                <a:ea typeface="Courier New"/>
                <a:cs typeface="Courier New"/>
                <a:sym typeface="Courier New"/>
              </a:rPr>
              <a:t>(</a:t>
            </a:r>
            <a:r>
              <a:rPr lang="en-IN">
                <a:solidFill>
                  <a:srgbClr val="AAD94C"/>
                </a:solidFill>
                <a:highlight>
                  <a:srgbClr val="0D1017"/>
                </a:highlight>
                <a:latin typeface="Courier New"/>
                <a:ea typeface="Courier New"/>
                <a:cs typeface="Courier New"/>
                <a:sym typeface="Courier New"/>
              </a:rPr>
              <a:t>'/'</a:t>
            </a:r>
            <a:r>
              <a:rPr lang="en-IN">
                <a:solidFill>
                  <a:srgbClr val="BFBDB6"/>
                </a:solidFill>
                <a:highlight>
                  <a:srgbClr val="0D1017"/>
                </a:highlight>
                <a:latin typeface="Courier New"/>
                <a:ea typeface="Courier New"/>
                <a:cs typeface="Courier New"/>
                <a:sym typeface="Courier New"/>
              </a:rPr>
              <a:t>, methods</a:t>
            </a:r>
            <a:r>
              <a:rPr lang="en-IN">
                <a:solidFill>
                  <a:srgbClr val="F29668"/>
                </a:solidFill>
                <a:highlight>
                  <a:srgbClr val="0D1017"/>
                </a:highlight>
                <a:latin typeface="Courier New"/>
                <a:ea typeface="Courier New"/>
                <a:cs typeface="Courier New"/>
                <a:sym typeface="Courier New"/>
              </a:rPr>
              <a:t>=</a:t>
            </a:r>
            <a:r>
              <a:rPr lang="en-IN">
                <a:solidFill>
                  <a:srgbClr val="BFBDB6"/>
                </a:solidFill>
                <a:highlight>
                  <a:srgbClr val="0D1017"/>
                </a:highlight>
                <a:latin typeface="Courier New"/>
                <a:ea typeface="Courier New"/>
                <a:cs typeface="Courier New"/>
                <a:sym typeface="Courier New"/>
              </a:rPr>
              <a:t>[</a:t>
            </a:r>
            <a:r>
              <a:rPr lang="en-IN">
                <a:solidFill>
                  <a:srgbClr val="AAD94C"/>
                </a:solidFill>
                <a:highlight>
                  <a:srgbClr val="0D1017"/>
                </a:highlight>
                <a:latin typeface="Courier New"/>
                <a:ea typeface="Courier New"/>
                <a:cs typeface="Courier New"/>
                <a:sym typeface="Courier New"/>
              </a:rPr>
              <a:t>"POST"</a:t>
            </a:r>
            <a:r>
              <a:rPr lang="en-IN">
                <a:solidFill>
                  <a:srgbClr val="BFBDB6"/>
                </a:solidFill>
                <a:highlight>
                  <a:srgbClr val="0D1017"/>
                </a:highlight>
                <a:latin typeface="Courier New"/>
                <a:ea typeface="Courier New"/>
                <a:cs typeface="Courier New"/>
                <a:sym typeface="Courier New"/>
              </a:rPr>
              <a:t>])</a:t>
            </a:r>
            <a:endParaRPr>
              <a:solidFill>
                <a:srgbClr val="BFBDB6"/>
              </a:solidFill>
              <a:highlight>
                <a:srgbClr val="0D1017"/>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IN"/>
              <a:t>The app needs both “POST” and “GET” methods to handle the “GET” request as well</a:t>
            </a:r>
            <a:endParaRPr/>
          </a:p>
          <a:p>
            <a:pPr indent="0" lvl="0" marL="0" rtl="0" algn="just">
              <a:lnSpc>
                <a:spcPct val="135714"/>
              </a:lnSpc>
              <a:spcBef>
                <a:spcPts val="0"/>
              </a:spcBef>
              <a:spcAft>
                <a:spcPts val="0"/>
              </a:spcAft>
              <a:buNone/>
            </a:pPr>
            <a:r>
              <a:rPr lang="en-IN">
                <a:solidFill>
                  <a:srgbClr val="BFBDB6"/>
                </a:solidFill>
                <a:highlight>
                  <a:srgbClr val="0D1017"/>
                </a:highlight>
                <a:latin typeface="Courier New"/>
                <a:ea typeface="Courier New"/>
                <a:cs typeface="Courier New"/>
                <a:sym typeface="Courier New"/>
              </a:rPr>
              <a:t>note </a:t>
            </a:r>
            <a:r>
              <a:rPr lang="en-IN">
                <a:solidFill>
                  <a:srgbClr val="F29668"/>
                </a:solidFill>
                <a:highlight>
                  <a:srgbClr val="0D1017"/>
                </a:highlight>
                <a:latin typeface="Courier New"/>
                <a:ea typeface="Courier New"/>
                <a:cs typeface="Courier New"/>
                <a:sym typeface="Courier New"/>
              </a:rPr>
              <a:t>=</a:t>
            </a:r>
            <a:r>
              <a:rPr lang="en-IN">
                <a:solidFill>
                  <a:srgbClr val="BFBDB6"/>
                </a:solidFill>
                <a:highlight>
                  <a:srgbClr val="0D1017"/>
                </a:highlight>
                <a:latin typeface="Courier New"/>
                <a:ea typeface="Courier New"/>
                <a:cs typeface="Courier New"/>
                <a:sym typeface="Courier New"/>
              </a:rPr>
              <a:t> request.args.</a:t>
            </a:r>
            <a:r>
              <a:rPr lang="en-IN">
                <a:solidFill>
                  <a:srgbClr val="FFB454"/>
                </a:solidFill>
                <a:highlight>
                  <a:srgbClr val="0D1017"/>
                </a:highlight>
                <a:latin typeface="Courier New"/>
                <a:ea typeface="Courier New"/>
                <a:cs typeface="Courier New"/>
                <a:sym typeface="Courier New"/>
              </a:rPr>
              <a:t>get</a:t>
            </a:r>
            <a:r>
              <a:rPr lang="en-IN">
                <a:solidFill>
                  <a:srgbClr val="BFBDB6"/>
                </a:solidFill>
                <a:highlight>
                  <a:srgbClr val="0D1017"/>
                </a:highlight>
                <a:latin typeface="Courier New"/>
                <a:ea typeface="Courier New"/>
                <a:cs typeface="Courier New"/>
                <a:sym typeface="Courier New"/>
              </a:rPr>
              <a:t>(</a:t>
            </a:r>
            <a:r>
              <a:rPr lang="en-IN">
                <a:solidFill>
                  <a:srgbClr val="AAD94C"/>
                </a:solidFill>
                <a:highlight>
                  <a:srgbClr val="0D1017"/>
                </a:highlight>
                <a:latin typeface="Courier New"/>
                <a:ea typeface="Courier New"/>
                <a:cs typeface="Courier New"/>
                <a:sym typeface="Courier New"/>
              </a:rPr>
              <a:t>"note"</a:t>
            </a:r>
            <a:r>
              <a:rPr lang="en-IN">
                <a:solidFill>
                  <a:srgbClr val="BFBDB6"/>
                </a:solidFill>
                <a:highlight>
                  <a:srgbClr val="0D1017"/>
                </a:highlight>
                <a:latin typeface="Courier New"/>
                <a:ea typeface="Courier New"/>
                <a:cs typeface="Courier New"/>
                <a:sym typeface="Courier New"/>
              </a:rPr>
              <a:t>)</a:t>
            </a:r>
            <a:endParaRPr>
              <a:solidFill>
                <a:srgbClr val="BFBDB6"/>
              </a:solidFill>
              <a:highlight>
                <a:srgbClr val="0D1017"/>
              </a:highlight>
              <a:latin typeface="Courier New"/>
              <a:ea typeface="Courier New"/>
              <a:cs typeface="Courier New"/>
              <a:sym typeface="Courier New"/>
            </a:endParaRPr>
          </a:p>
          <a:p>
            <a:pPr indent="0" lvl="0" marL="0" rtl="0" algn="just">
              <a:spcBef>
                <a:spcPts val="1000"/>
              </a:spcBef>
              <a:spcAft>
                <a:spcPts val="0"/>
              </a:spcAft>
              <a:buNone/>
            </a:pPr>
            <a:r>
              <a:rPr lang="en-IN"/>
              <a:t>The ‘args.get’ will access the query parameter, </a:t>
            </a:r>
            <a:r>
              <a:rPr lang="en-IN"/>
              <a:t>because</a:t>
            </a:r>
            <a:r>
              <a:rPr lang="en-IN"/>
              <a:t> of which the error may encounter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446950"/>
            <a:ext cx="10515600" cy="64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000">
                <a:solidFill>
                  <a:srgbClr val="FF0000"/>
                </a:solidFill>
              </a:rPr>
              <a:t>Bug Identification</a:t>
            </a:r>
            <a:endParaRPr/>
          </a:p>
        </p:txBody>
      </p:sp>
      <p:sp>
        <p:nvSpPr>
          <p:cNvPr id="143" name="Google Shape;143;p19"/>
          <p:cNvSpPr txBox="1"/>
          <p:nvPr>
            <p:ph idx="1" type="body"/>
          </p:nvPr>
        </p:nvSpPr>
        <p:spPr>
          <a:xfrm>
            <a:off x="838200" y="1216275"/>
            <a:ext cx="10515600" cy="4960500"/>
          </a:xfrm>
          <a:prstGeom prst="rect">
            <a:avLst/>
          </a:prstGeom>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rPr lang="en-IN"/>
              <a:t>In the HTML the form needs a method attribute, but in this given code it is missing </a:t>
            </a:r>
            <a:endParaRPr/>
          </a:p>
          <a:p>
            <a:pPr indent="0" lvl="0" marL="0" rtl="0" algn="just">
              <a:lnSpc>
                <a:spcPct val="135714"/>
              </a:lnSpc>
              <a:spcBef>
                <a:spcPts val="0"/>
              </a:spcBef>
              <a:spcAft>
                <a:spcPts val="0"/>
              </a:spcAft>
              <a:buNone/>
            </a:pPr>
            <a:r>
              <a:rPr lang="en-IN" sz="2400">
                <a:solidFill>
                  <a:srgbClr val="39BAE6"/>
                </a:solidFill>
                <a:highlight>
                  <a:srgbClr val="0D1017"/>
                </a:highlight>
                <a:latin typeface="Courier New"/>
                <a:ea typeface="Courier New"/>
                <a:cs typeface="Courier New"/>
                <a:sym typeface="Courier New"/>
              </a:rPr>
              <a:t>&lt;form</a:t>
            </a:r>
            <a:r>
              <a:rPr lang="en-IN" sz="2400">
                <a:solidFill>
                  <a:srgbClr val="BFBDB6"/>
                </a:solidFill>
                <a:highlight>
                  <a:srgbClr val="0D1017"/>
                </a:highlight>
                <a:latin typeface="Courier New"/>
                <a:ea typeface="Courier New"/>
                <a:cs typeface="Courier New"/>
                <a:sym typeface="Courier New"/>
              </a:rPr>
              <a:t> </a:t>
            </a:r>
            <a:r>
              <a:rPr lang="en-IN" sz="2400">
                <a:solidFill>
                  <a:srgbClr val="FFB454"/>
                </a:solidFill>
                <a:highlight>
                  <a:srgbClr val="0D1017"/>
                </a:highlight>
                <a:latin typeface="Courier New"/>
                <a:ea typeface="Courier New"/>
                <a:cs typeface="Courier New"/>
                <a:sym typeface="Courier New"/>
              </a:rPr>
              <a:t>action</a:t>
            </a:r>
            <a:r>
              <a:rPr lang="en-IN" sz="2400">
                <a:solidFill>
                  <a:srgbClr val="BFBDB6"/>
                </a:solidFill>
                <a:highlight>
                  <a:srgbClr val="0D1017"/>
                </a:highlight>
                <a:latin typeface="Courier New"/>
                <a:ea typeface="Courier New"/>
                <a:cs typeface="Courier New"/>
                <a:sym typeface="Courier New"/>
              </a:rPr>
              <a:t>=</a:t>
            </a:r>
            <a:r>
              <a:rPr lang="en-IN" sz="2400">
                <a:solidFill>
                  <a:srgbClr val="AAD94C"/>
                </a:solidFill>
                <a:highlight>
                  <a:srgbClr val="0D1017"/>
                </a:highlight>
                <a:latin typeface="Courier New"/>
                <a:ea typeface="Courier New"/>
                <a:cs typeface="Courier New"/>
                <a:sym typeface="Courier New"/>
              </a:rPr>
              <a:t>"/"</a:t>
            </a:r>
            <a:r>
              <a:rPr lang="en-IN" sz="2400">
                <a:solidFill>
                  <a:srgbClr val="BFBDB6"/>
                </a:solidFill>
                <a:highlight>
                  <a:srgbClr val="0D1017"/>
                </a:highlight>
                <a:latin typeface="Courier New"/>
                <a:ea typeface="Courier New"/>
                <a:cs typeface="Courier New"/>
                <a:sym typeface="Courier New"/>
              </a:rPr>
              <a:t> </a:t>
            </a:r>
            <a:r>
              <a:rPr lang="en-IN" sz="2400">
                <a:solidFill>
                  <a:srgbClr val="FFB454"/>
                </a:solidFill>
                <a:highlight>
                  <a:srgbClr val="0D1017"/>
                </a:highlight>
                <a:latin typeface="Courier New"/>
                <a:ea typeface="Courier New"/>
                <a:cs typeface="Courier New"/>
                <a:sym typeface="Courier New"/>
              </a:rPr>
              <a:t>method</a:t>
            </a:r>
            <a:r>
              <a:rPr lang="en-IN" sz="2400">
                <a:solidFill>
                  <a:srgbClr val="BFBDB6"/>
                </a:solidFill>
                <a:highlight>
                  <a:srgbClr val="0D1017"/>
                </a:highlight>
                <a:latin typeface="Courier New"/>
                <a:ea typeface="Courier New"/>
                <a:cs typeface="Courier New"/>
                <a:sym typeface="Courier New"/>
              </a:rPr>
              <a:t>=</a:t>
            </a:r>
            <a:r>
              <a:rPr lang="en-IN" sz="2400">
                <a:solidFill>
                  <a:srgbClr val="AAD94C"/>
                </a:solidFill>
                <a:highlight>
                  <a:srgbClr val="0D1017"/>
                </a:highlight>
                <a:latin typeface="Courier New"/>
                <a:ea typeface="Courier New"/>
                <a:cs typeface="Courier New"/>
                <a:sym typeface="Courier New"/>
              </a:rPr>
              <a:t>"POST"</a:t>
            </a:r>
            <a:r>
              <a:rPr lang="en-IN" sz="2400">
                <a:solidFill>
                  <a:srgbClr val="39BAE6"/>
                </a:solidFill>
                <a:highlight>
                  <a:srgbClr val="0D1017"/>
                </a:highlight>
                <a:latin typeface="Courier New"/>
                <a:ea typeface="Courier New"/>
                <a:cs typeface="Courier New"/>
                <a:sym typeface="Courier New"/>
              </a:rPr>
              <a:t>&gt;</a:t>
            </a:r>
            <a:endParaRPr sz="2400">
              <a:solidFill>
                <a:srgbClr val="39BAE6"/>
              </a:solidFill>
              <a:highlight>
                <a:srgbClr val="0D1017"/>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IN"/>
              <a:t>which is causing the another issue.</a:t>
            </a:r>
            <a:endParaRPr sz="2400"/>
          </a:p>
          <a:p>
            <a:pPr indent="0" lvl="0" marL="0" rtl="0" algn="just">
              <a:lnSpc>
                <a:spcPct val="135714"/>
              </a:lnSpc>
              <a:spcBef>
                <a:spcPts val="0"/>
              </a:spcBef>
              <a:spcAft>
                <a:spcPts val="0"/>
              </a:spcAft>
              <a:buNone/>
            </a:pPr>
            <a:r>
              <a:rPr lang="en-IN" sz="2400">
                <a:solidFill>
                  <a:srgbClr val="BFBDB6"/>
                </a:solidFill>
                <a:highlight>
                  <a:srgbClr val="0D1017"/>
                </a:highlight>
                <a:latin typeface="Courier New"/>
                <a:ea typeface="Courier New"/>
                <a:cs typeface="Courier New"/>
                <a:sym typeface="Courier New"/>
              </a:rPr>
              <a:t> </a:t>
            </a:r>
            <a:r>
              <a:rPr lang="en-IN" sz="2400">
                <a:solidFill>
                  <a:srgbClr val="39BAE6"/>
                </a:solidFill>
                <a:highlight>
                  <a:srgbClr val="0D1017"/>
                </a:highlight>
                <a:latin typeface="Courier New"/>
                <a:ea typeface="Courier New"/>
                <a:cs typeface="Courier New"/>
                <a:sym typeface="Courier New"/>
              </a:rPr>
              <a:t>&lt;button&gt;</a:t>
            </a:r>
            <a:r>
              <a:rPr lang="en-IN" sz="2400">
                <a:solidFill>
                  <a:srgbClr val="BFBDB6"/>
                </a:solidFill>
                <a:highlight>
                  <a:srgbClr val="0D1017"/>
                </a:highlight>
                <a:latin typeface="Courier New"/>
                <a:ea typeface="Courier New"/>
                <a:cs typeface="Courier New"/>
                <a:sym typeface="Courier New"/>
              </a:rPr>
              <a:t>Add Note</a:t>
            </a:r>
            <a:r>
              <a:rPr lang="en-IN" sz="2400">
                <a:solidFill>
                  <a:srgbClr val="39BAE6"/>
                </a:solidFill>
                <a:highlight>
                  <a:srgbClr val="0D1017"/>
                </a:highlight>
                <a:latin typeface="Courier New"/>
                <a:ea typeface="Courier New"/>
                <a:cs typeface="Courier New"/>
                <a:sym typeface="Courier New"/>
              </a:rPr>
              <a:t>&lt;/button&gt;</a:t>
            </a:r>
            <a:endParaRPr sz="2400"/>
          </a:p>
          <a:p>
            <a:pPr indent="0" lvl="0" marL="0" rtl="0" algn="just">
              <a:lnSpc>
                <a:spcPct val="135714"/>
              </a:lnSpc>
              <a:spcBef>
                <a:spcPts val="0"/>
              </a:spcBef>
              <a:spcAft>
                <a:spcPts val="0"/>
              </a:spcAft>
              <a:buNone/>
            </a:pPr>
            <a:r>
              <a:rPr lang="en-IN"/>
              <a:t>It can be observed </a:t>
            </a:r>
            <a:r>
              <a:rPr lang="en-IN"/>
              <a:t>that</a:t>
            </a:r>
            <a:r>
              <a:rPr lang="en-IN"/>
              <a:t> the ‘type=submit’ attribute is also missing in this line, however it is not going to affect that much but as a good practise it should be mentioned</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838200" y="446950"/>
            <a:ext cx="10515600" cy="64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000">
                <a:solidFill>
                  <a:srgbClr val="FF0000"/>
                </a:solidFill>
              </a:rPr>
              <a:t>Bug Fixing Process</a:t>
            </a:r>
            <a:endParaRPr/>
          </a:p>
        </p:txBody>
      </p:sp>
      <p:sp>
        <p:nvSpPr>
          <p:cNvPr id="150" name="Google Shape;150;p20"/>
          <p:cNvSpPr txBox="1"/>
          <p:nvPr>
            <p:ph idx="1" type="body"/>
          </p:nvPr>
        </p:nvSpPr>
        <p:spPr>
          <a:xfrm>
            <a:off x="838200" y="1216275"/>
            <a:ext cx="10515600" cy="4960500"/>
          </a:xfrm>
          <a:prstGeom prst="rect">
            <a:avLst/>
          </a:prstGeom>
        </p:spPr>
        <p:txBody>
          <a:bodyPr anchorCtr="0" anchor="t" bIns="45700" lIns="91425" spcFirstLastPara="1" rIns="91425" wrap="square" tIns="45700">
            <a:normAutofit/>
          </a:bodyPr>
          <a:lstStyle/>
          <a:p>
            <a:pPr indent="0" lvl="0" marL="0" rtl="0" algn="just">
              <a:lnSpc>
                <a:spcPct val="135714"/>
              </a:lnSpc>
              <a:spcBef>
                <a:spcPts val="0"/>
              </a:spcBef>
              <a:spcAft>
                <a:spcPts val="0"/>
              </a:spcAft>
              <a:buNone/>
            </a:pPr>
            <a:r>
              <a:rPr lang="en-IN" sz="2400">
                <a:solidFill>
                  <a:srgbClr val="FFB454"/>
                </a:solidFill>
                <a:highlight>
                  <a:srgbClr val="0D1017"/>
                </a:highlight>
                <a:latin typeface="Courier New"/>
                <a:ea typeface="Courier New"/>
                <a:cs typeface="Courier New"/>
                <a:sym typeface="Courier New"/>
              </a:rPr>
              <a:t>@</a:t>
            </a:r>
            <a:r>
              <a:rPr lang="en-IN" sz="2400">
                <a:solidFill>
                  <a:srgbClr val="BFBDB6"/>
                </a:solidFill>
                <a:highlight>
                  <a:srgbClr val="0D1017"/>
                </a:highlight>
                <a:latin typeface="Courier New"/>
                <a:ea typeface="Courier New"/>
                <a:cs typeface="Courier New"/>
                <a:sym typeface="Courier New"/>
              </a:rPr>
              <a:t>app.</a:t>
            </a:r>
            <a:r>
              <a:rPr lang="en-IN" sz="2400">
                <a:solidFill>
                  <a:srgbClr val="FFB454"/>
                </a:solidFill>
                <a:highlight>
                  <a:srgbClr val="0D1017"/>
                </a:highlight>
                <a:latin typeface="Courier New"/>
                <a:ea typeface="Courier New"/>
                <a:cs typeface="Courier New"/>
                <a:sym typeface="Courier New"/>
              </a:rPr>
              <a:t>route</a:t>
            </a:r>
            <a:r>
              <a:rPr lang="en-IN" sz="2400">
                <a:solidFill>
                  <a:srgbClr val="BFBDB6"/>
                </a:solidFill>
                <a:highlight>
                  <a:srgbClr val="0D1017"/>
                </a:highlight>
                <a:latin typeface="Courier New"/>
                <a:ea typeface="Courier New"/>
                <a:cs typeface="Courier New"/>
                <a:sym typeface="Courier New"/>
              </a:rPr>
              <a:t>(</a:t>
            </a:r>
            <a:r>
              <a:rPr lang="en-IN" sz="2400">
                <a:solidFill>
                  <a:srgbClr val="AAD94C"/>
                </a:solidFill>
                <a:highlight>
                  <a:srgbClr val="0D1017"/>
                </a:highlight>
                <a:latin typeface="Courier New"/>
                <a:ea typeface="Courier New"/>
                <a:cs typeface="Courier New"/>
                <a:sym typeface="Courier New"/>
              </a:rPr>
              <a:t>'/'</a:t>
            </a:r>
            <a:r>
              <a:rPr lang="en-IN" sz="2400">
                <a:solidFill>
                  <a:srgbClr val="BFBDB6"/>
                </a:solidFill>
                <a:highlight>
                  <a:srgbClr val="0D1017"/>
                </a:highlight>
                <a:latin typeface="Courier New"/>
                <a:ea typeface="Courier New"/>
                <a:cs typeface="Courier New"/>
                <a:sym typeface="Courier New"/>
              </a:rPr>
              <a:t>, methods</a:t>
            </a:r>
            <a:r>
              <a:rPr lang="en-IN" sz="2400">
                <a:solidFill>
                  <a:srgbClr val="F29668"/>
                </a:solidFill>
                <a:highlight>
                  <a:srgbClr val="0D1017"/>
                </a:highlight>
                <a:latin typeface="Courier New"/>
                <a:ea typeface="Courier New"/>
                <a:cs typeface="Courier New"/>
                <a:sym typeface="Courier New"/>
              </a:rPr>
              <a:t>=</a:t>
            </a:r>
            <a:r>
              <a:rPr lang="en-IN" sz="2400">
                <a:solidFill>
                  <a:srgbClr val="BFBDB6"/>
                </a:solidFill>
                <a:highlight>
                  <a:srgbClr val="0D1017"/>
                </a:highlight>
                <a:latin typeface="Courier New"/>
                <a:ea typeface="Courier New"/>
                <a:cs typeface="Courier New"/>
                <a:sym typeface="Courier New"/>
              </a:rPr>
              <a:t>[</a:t>
            </a:r>
            <a:r>
              <a:rPr lang="en-IN" sz="2400">
                <a:solidFill>
                  <a:srgbClr val="AAD94C"/>
                </a:solidFill>
                <a:highlight>
                  <a:srgbClr val="0D1017"/>
                </a:highlight>
                <a:latin typeface="Courier New"/>
                <a:ea typeface="Courier New"/>
                <a:cs typeface="Courier New"/>
                <a:sym typeface="Courier New"/>
              </a:rPr>
              <a:t>"POST"</a:t>
            </a:r>
            <a:r>
              <a:rPr lang="en-IN" sz="2400">
                <a:solidFill>
                  <a:srgbClr val="BFBDB6"/>
                </a:solidFill>
                <a:highlight>
                  <a:srgbClr val="0D1017"/>
                </a:highlight>
                <a:latin typeface="Courier New"/>
                <a:ea typeface="Courier New"/>
                <a:cs typeface="Courier New"/>
                <a:sym typeface="Courier New"/>
              </a:rPr>
              <a:t>,</a:t>
            </a:r>
            <a:r>
              <a:rPr lang="en-IN" sz="2400">
                <a:solidFill>
                  <a:srgbClr val="AAD94C"/>
                </a:solidFill>
                <a:highlight>
                  <a:srgbClr val="0D1017"/>
                </a:highlight>
                <a:latin typeface="Courier New"/>
                <a:ea typeface="Courier New"/>
                <a:cs typeface="Courier New"/>
                <a:sym typeface="Courier New"/>
              </a:rPr>
              <a:t>"GET"</a:t>
            </a:r>
            <a:r>
              <a:rPr lang="en-IN" sz="2400">
                <a:solidFill>
                  <a:srgbClr val="BFBDB6"/>
                </a:solidFill>
                <a:highlight>
                  <a:srgbClr val="0D1017"/>
                </a:highlight>
                <a:latin typeface="Courier New"/>
                <a:ea typeface="Courier New"/>
                <a:cs typeface="Courier New"/>
                <a:sym typeface="Courier New"/>
              </a:rPr>
              <a:t>])</a:t>
            </a:r>
            <a:endParaRPr sz="2400"/>
          </a:p>
          <a:p>
            <a:pPr indent="0" lvl="0" marL="0" rtl="0" algn="just">
              <a:lnSpc>
                <a:spcPct val="135714"/>
              </a:lnSpc>
              <a:spcBef>
                <a:spcPts val="0"/>
              </a:spcBef>
              <a:spcAft>
                <a:spcPts val="0"/>
              </a:spcAft>
              <a:buNone/>
            </a:pPr>
            <a:r>
              <a:rPr lang="en-IN" sz="2400"/>
              <a:t>With methods=["POST", "GET"], the route decorator will now handle both POST and GET requests. Inside the index function.</a:t>
            </a:r>
            <a:endParaRPr sz="2400"/>
          </a:p>
          <a:p>
            <a:pPr indent="0" lvl="0" marL="0" rtl="0" algn="just">
              <a:lnSpc>
                <a:spcPct val="135714"/>
              </a:lnSpc>
              <a:spcBef>
                <a:spcPts val="0"/>
              </a:spcBef>
              <a:spcAft>
                <a:spcPts val="0"/>
              </a:spcAft>
              <a:buNone/>
            </a:pPr>
            <a:r>
              <a:rPr lang="en-IN" sz="2400">
                <a:solidFill>
                  <a:srgbClr val="BFBDB6"/>
                </a:solidFill>
                <a:highlight>
                  <a:srgbClr val="0D1017"/>
                </a:highlight>
                <a:latin typeface="Courier New"/>
                <a:ea typeface="Courier New"/>
                <a:cs typeface="Courier New"/>
                <a:sym typeface="Courier New"/>
              </a:rPr>
              <a:t> note </a:t>
            </a:r>
            <a:r>
              <a:rPr lang="en-IN" sz="2400">
                <a:solidFill>
                  <a:srgbClr val="F29668"/>
                </a:solidFill>
                <a:highlight>
                  <a:srgbClr val="0D1017"/>
                </a:highlight>
                <a:latin typeface="Courier New"/>
                <a:ea typeface="Courier New"/>
                <a:cs typeface="Courier New"/>
                <a:sym typeface="Courier New"/>
              </a:rPr>
              <a:t>=</a:t>
            </a:r>
            <a:r>
              <a:rPr lang="en-IN" sz="2400">
                <a:solidFill>
                  <a:srgbClr val="BFBDB6"/>
                </a:solidFill>
                <a:highlight>
                  <a:srgbClr val="0D1017"/>
                </a:highlight>
                <a:latin typeface="Courier New"/>
                <a:ea typeface="Courier New"/>
                <a:cs typeface="Courier New"/>
                <a:sym typeface="Courier New"/>
              </a:rPr>
              <a:t> request.form.</a:t>
            </a:r>
            <a:r>
              <a:rPr lang="en-IN" sz="2400">
                <a:solidFill>
                  <a:srgbClr val="FFB454"/>
                </a:solidFill>
                <a:highlight>
                  <a:srgbClr val="0D1017"/>
                </a:highlight>
                <a:latin typeface="Courier New"/>
                <a:ea typeface="Courier New"/>
                <a:cs typeface="Courier New"/>
                <a:sym typeface="Courier New"/>
              </a:rPr>
              <a:t>get</a:t>
            </a:r>
            <a:r>
              <a:rPr lang="en-IN" sz="2400">
                <a:solidFill>
                  <a:srgbClr val="BFBDB6"/>
                </a:solidFill>
                <a:highlight>
                  <a:srgbClr val="0D1017"/>
                </a:highlight>
                <a:latin typeface="Courier New"/>
                <a:ea typeface="Courier New"/>
                <a:cs typeface="Courier New"/>
                <a:sym typeface="Courier New"/>
              </a:rPr>
              <a:t>(</a:t>
            </a:r>
            <a:r>
              <a:rPr lang="en-IN" sz="2400">
                <a:solidFill>
                  <a:srgbClr val="AAD94C"/>
                </a:solidFill>
                <a:highlight>
                  <a:srgbClr val="0D1017"/>
                </a:highlight>
                <a:latin typeface="Courier New"/>
                <a:ea typeface="Courier New"/>
                <a:cs typeface="Courier New"/>
                <a:sym typeface="Courier New"/>
              </a:rPr>
              <a:t>"note"</a:t>
            </a:r>
            <a:r>
              <a:rPr lang="en-IN" sz="2400">
                <a:solidFill>
                  <a:srgbClr val="BFBDB6"/>
                </a:solidFill>
                <a:highlight>
                  <a:srgbClr val="0D1017"/>
                </a:highlight>
                <a:latin typeface="Courier New"/>
                <a:ea typeface="Courier New"/>
                <a:cs typeface="Courier New"/>
                <a:sym typeface="Courier New"/>
              </a:rPr>
              <a:t>)</a:t>
            </a:r>
            <a:endParaRPr sz="2400"/>
          </a:p>
          <a:p>
            <a:pPr indent="0" lvl="0" marL="0" rtl="0" algn="just">
              <a:lnSpc>
                <a:spcPct val="135714"/>
              </a:lnSpc>
              <a:spcBef>
                <a:spcPts val="0"/>
              </a:spcBef>
              <a:spcAft>
                <a:spcPts val="0"/>
              </a:spcAft>
              <a:buNone/>
            </a:pPr>
            <a:r>
              <a:rPr lang="en-IN" sz="2400"/>
              <a:t>Using request.args.get() is not suitable for retrieving form data in a POST request because request.args accesses the query parameters in the URL, not form data</a:t>
            </a:r>
            <a:endParaRPr sz="2400"/>
          </a:p>
          <a:p>
            <a:pPr indent="0" lvl="0" marL="0" rtl="0" algn="l">
              <a:lnSpc>
                <a:spcPct val="135714"/>
              </a:lnSpc>
              <a:spcBef>
                <a:spcPts val="0"/>
              </a:spcBef>
              <a:spcAft>
                <a:spcPts val="0"/>
              </a:spcAft>
              <a:buNone/>
            </a:pPr>
            <a:r>
              <a:t/>
            </a:r>
            <a:endParaRPr sz="3100"/>
          </a:p>
          <a:p>
            <a:pPr indent="0" lvl="0" marL="0" rtl="0" algn="l">
              <a:lnSpc>
                <a:spcPct val="135714"/>
              </a:lnSpc>
              <a:spcBef>
                <a:spcPts val="0"/>
              </a:spcBef>
              <a:spcAft>
                <a:spcPts val="0"/>
              </a:spcAft>
              <a:buNone/>
            </a:pPr>
            <a:r>
              <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838200" y="446950"/>
            <a:ext cx="10515600" cy="64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000">
                <a:solidFill>
                  <a:srgbClr val="FF0000"/>
                </a:solidFill>
              </a:rPr>
              <a:t>Bug Fixing Process</a:t>
            </a:r>
            <a:endParaRPr/>
          </a:p>
        </p:txBody>
      </p:sp>
      <p:sp>
        <p:nvSpPr>
          <p:cNvPr id="157" name="Google Shape;157;p21"/>
          <p:cNvSpPr txBox="1"/>
          <p:nvPr>
            <p:ph idx="1" type="body"/>
          </p:nvPr>
        </p:nvSpPr>
        <p:spPr>
          <a:xfrm>
            <a:off x="838200" y="1216275"/>
            <a:ext cx="10515600" cy="4960500"/>
          </a:xfrm>
          <a:prstGeom prst="rect">
            <a:avLst/>
          </a:prstGeom>
        </p:spPr>
        <p:txBody>
          <a:bodyPr anchorCtr="0" anchor="t" bIns="45700" lIns="91425" spcFirstLastPara="1" rIns="91425" wrap="square" tIns="45700">
            <a:normAutofit lnSpcReduction="10000"/>
          </a:bodyPr>
          <a:lstStyle/>
          <a:p>
            <a:pPr indent="0" lvl="0" marL="0" rtl="0" algn="just">
              <a:lnSpc>
                <a:spcPct val="135714"/>
              </a:lnSpc>
              <a:spcBef>
                <a:spcPts val="0"/>
              </a:spcBef>
              <a:spcAft>
                <a:spcPts val="0"/>
              </a:spcAft>
              <a:buNone/>
            </a:pPr>
            <a:r>
              <a:rPr lang="en-IN" sz="2450">
                <a:solidFill>
                  <a:srgbClr val="BFBDB6"/>
                </a:solidFill>
                <a:highlight>
                  <a:srgbClr val="0D1017"/>
                </a:highlight>
                <a:latin typeface="Courier New"/>
                <a:ea typeface="Courier New"/>
                <a:cs typeface="Courier New"/>
                <a:sym typeface="Courier New"/>
              </a:rPr>
              <a:t> </a:t>
            </a:r>
            <a:r>
              <a:rPr lang="en-IN" sz="2450">
                <a:solidFill>
                  <a:srgbClr val="39BAE6"/>
                </a:solidFill>
                <a:highlight>
                  <a:srgbClr val="0D1017"/>
                </a:highlight>
                <a:latin typeface="Courier New"/>
                <a:ea typeface="Courier New"/>
                <a:cs typeface="Courier New"/>
                <a:sym typeface="Courier New"/>
              </a:rPr>
              <a:t>&lt;form</a:t>
            </a:r>
            <a:r>
              <a:rPr lang="en-IN" sz="2450">
                <a:solidFill>
                  <a:srgbClr val="BFBDB6"/>
                </a:solidFill>
                <a:highlight>
                  <a:srgbClr val="0D1017"/>
                </a:highlight>
                <a:latin typeface="Courier New"/>
                <a:ea typeface="Courier New"/>
                <a:cs typeface="Courier New"/>
                <a:sym typeface="Courier New"/>
              </a:rPr>
              <a:t> </a:t>
            </a:r>
            <a:r>
              <a:rPr lang="en-IN" sz="2450">
                <a:solidFill>
                  <a:srgbClr val="FFB454"/>
                </a:solidFill>
                <a:highlight>
                  <a:srgbClr val="0D1017"/>
                </a:highlight>
                <a:latin typeface="Courier New"/>
                <a:ea typeface="Courier New"/>
                <a:cs typeface="Courier New"/>
                <a:sym typeface="Courier New"/>
              </a:rPr>
              <a:t>action</a:t>
            </a:r>
            <a:r>
              <a:rPr lang="en-IN" sz="2450">
                <a:solidFill>
                  <a:srgbClr val="BFBDB6"/>
                </a:solidFill>
                <a:highlight>
                  <a:srgbClr val="0D1017"/>
                </a:highlight>
                <a:latin typeface="Courier New"/>
                <a:ea typeface="Courier New"/>
                <a:cs typeface="Courier New"/>
                <a:sym typeface="Courier New"/>
              </a:rPr>
              <a:t>=</a:t>
            </a:r>
            <a:r>
              <a:rPr lang="en-IN" sz="2450">
                <a:solidFill>
                  <a:srgbClr val="AAD94C"/>
                </a:solidFill>
                <a:highlight>
                  <a:srgbClr val="0D1017"/>
                </a:highlight>
                <a:latin typeface="Courier New"/>
                <a:ea typeface="Courier New"/>
                <a:cs typeface="Courier New"/>
                <a:sym typeface="Courier New"/>
              </a:rPr>
              <a:t>"/"</a:t>
            </a:r>
            <a:r>
              <a:rPr lang="en-IN" sz="2450">
                <a:solidFill>
                  <a:srgbClr val="BFBDB6"/>
                </a:solidFill>
                <a:highlight>
                  <a:srgbClr val="0D1017"/>
                </a:highlight>
                <a:latin typeface="Courier New"/>
                <a:ea typeface="Courier New"/>
                <a:cs typeface="Courier New"/>
                <a:sym typeface="Courier New"/>
              </a:rPr>
              <a:t> </a:t>
            </a:r>
            <a:r>
              <a:rPr lang="en-IN" sz="2450">
                <a:solidFill>
                  <a:srgbClr val="FFB454"/>
                </a:solidFill>
                <a:highlight>
                  <a:srgbClr val="0D1017"/>
                </a:highlight>
                <a:latin typeface="Courier New"/>
                <a:ea typeface="Courier New"/>
                <a:cs typeface="Courier New"/>
                <a:sym typeface="Courier New"/>
              </a:rPr>
              <a:t>method</a:t>
            </a:r>
            <a:r>
              <a:rPr lang="en-IN" sz="2450">
                <a:solidFill>
                  <a:srgbClr val="BFBDB6"/>
                </a:solidFill>
                <a:highlight>
                  <a:srgbClr val="0D1017"/>
                </a:highlight>
                <a:latin typeface="Courier New"/>
                <a:ea typeface="Courier New"/>
                <a:cs typeface="Courier New"/>
                <a:sym typeface="Courier New"/>
              </a:rPr>
              <a:t>=</a:t>
            </a:r>
            <a:r>
              <a:rPr lang="en-IN" sz="2450">
                <a:solidFill>
                  <a:srgbClr val="AAD94C"/>
                </a:solidFill>
                <a:highlight>
                  <a:srgbClr val="0D1017"/>
                </a:highlight>
                <a:latin typeface="Courier New"/>
                <a:ea typeface="Courier New"/>
                <a:cs typeface="Courier New"/>
                <a:sym typeface="Courier New"/>
              </a:rPr>
              <a:t>"POST"</a:t>
            </a:r>
            <a:r>
              <a:rPr lang="en-IN" sz="2450">
                <a:solidFill>
                  <a:srgbClr val="39BAE6"/>
                </a:solidFill>
                <a:highlight>
                  <a:srgbClr val="0D1017"/>
                </a:highlight>
                <a:latin typeface="Courier New"/>
                <a:ea typeface="Courier New"/>
                <a:cs typeface="Courier New"/>
                <a:sym typeface="Courier New"/>
              </a:rPr>
              <a:t>&gt;</a:t>
            </a:r>
            <a:endParaRPr sz="2400">
              <a:solidFill>
                <a:srgbClr val="FFB454"/>
              </a:solidFill>
              <a:highlight>
                <a:srgbClr val="0D1017"/>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IN" sz="2400"/>
              <a:t>Currently, the form is missing the method attribute, which specifies the HTTP method to use when submitting the form data. Since the Flask route expects a POST request (@app.route('/', methods=["POST"])), we need to set the method attribute of your form to "POST".</a:t>
            </a:r>
            <a:endParaRPr sz="2400"/>
          </a:p>
          <a:p>
            <a:pPr indent="0" lvl="0" marL="0" rtl="0" algn="just">
              <a:lnSpc>
                <a:spcPct val="135714"/>
              </a:lnSpc>
              <a:spcBef>
                <a:spcPts val="0"/>
              </a:spcBef>
              <a:spcAft>
                <a:spcPts val="0"/>
              </a:spcAft>
              <a:buNone/>
            </a:pPr>
            <a:r>
              <a:rPr lang="en-IN" sz="2450">
                <a:solidFill>
                  <a:srgbClr val="39BAE6"/>
                </a:solidFill>
                <a:highlight>
                  <a:srgbClr val="0D1017"/>
                </a:highlight>
                <a:latin typeface="Courier New"/>
                <a:ea typeface="Courier New"/>
                <a:cs typeface="Courier New"/>
                <a:sym typeface="Courier New"/>
              </a:rPr>
              <a:t>&lt;button</a:t>
            </a:r>
            <a:r>
              <a:rPr lang="en-IN" sz="2450">
                <a:solidFill>
                  <a:srgbClr val="BFBDB6"/>
                </a:solidFill>
                <a:highlight>
                  <a:srgbClr val="0D1017"/>
                </a:highlight>
                <a:latin typeface="Courier New"/>
                <a:ea typeface="Courier New"/>
                <a:cs typeface="Courier New"/>
                <a:sym typeface="Courier New"/>
              </a:rPr>
              <a:t> </a:t>
            </a:r>
            <a:r>
              <a:rPr lang="en-IN" sz="2450">
                <a:solidFill>
                  <a:srgbClr val="FFB454"/>
                </a:solidFill>
                <a:highlight>
                  <a:srgbClr val="0D1017"/>
                </a:highlight>
                <a:latin typeface="Courier New"/>
                <a:ea typeface="Courier New"/>
                <a:cs typeface="Courier New"/>
                <a:sym typeface="Courier New"/>
              </a:rPr>
              <a:t>type</a:t>
            </a:r>
            <a:r>
              <a:rPr lang="en-IN" sz="2450">
                <a:solidFill>
                  <a:srgbClr val="BFBDB6"/>
                </a:solidFill>
                <a:highlight>
                  <a:srgbClr val="0D1017"/>
                </a:highlight>
                <a:latin typeface="Courier New"/>
                <a:ea typeface="Courier New"/>
                <a:cs typeface="Courier New"/>
                <a:sym typeface="Courier New"/>
              </a:rPr>
              <a:t>=</a:t>
            </a:r>
            <a:r>
              <a:rPr lang="en-IN" sz="2450">
                <a:solidFill>
                  <a:srgbClr val="AAD94C"/>
                </a:solidFill>
                <a:highlight>
                  <a:srgbClr val="0D1017"/>
                </a:highlight>
                <a:latin typeface="Courier New"/>
                <a:ea typeface="Courier New"/>
                <a:cs typeface="Courier New"/>
                <a:sym typeface="Courier New"/>
              </a:rPr>
              <a:t>"submit"</a:t>
            </a:r>
            <a:r>
              <a:rPr lang="en-IN" sz="2450">
                <a:solidFill>
                  <a:srgbClr val="39BAE6"/>
                </a:solidFill>
                <a:highlight>
                  <a:srgbClr val="0D1017"/>
                </a:highlight>
                <a:latin typeface="Courier New"/>
                <a:ea typeface="Courier New"/>
                <a:cs typeface="Courier New"/>
                <a:sym typeface="Courier New"/>
              </a:rPr>
              <a:t>&gt;</a:t>
            </a:r>
            <a:r>
              <a:rPr lang="en-IN" sz="2450">
                <a:solidFill>
                  <a:srgbClr val="BFBDB6"/>
                </a:solidFill>
                <a:highlight>
                  <a:srgbClr val="0D1017"/>
                </a:highlight>
                <a:latin typeface="Courier New"/>
                <a:ea typeface="Courier New"/>
                <a:cs typeface="Courier New"/>
                <a:sym typeface="Courier New"/>
              </a:rPr>
              <a:t>Add Note</a:t>
            </a:r>
            <a:r>
              <a:rPr lang="en-IN" sz="2450">
                <a:solidFill>
                  <a:srgbClr val="39BAE6"/>
                </a:solidFill>
                <a:highlight>
                  <a:srgbClr val="0D1017"/>
                </a:highlight>
                <a:latin typeface="Courier New"/>
                <a:ea typeface="Courier New"/>
                <a:cs typeface="Courier New"/>
                <a:sym typeface="Courier New"/>
              </a:rPr>
              <a:t>&lt;/button&gt;</a:t>
            </a:r>
            <a:endParaRPr sz="2450">
              <a:solidFill>
                <a:srgbClr val="39BAE6"/>
              </a:solidFill>
              <a:highlight>
                <a:srgbClr val="0D1017"/>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IN" sz="2400"/>
              <a:t>Changed &lt;button&gt; to &lt;button type="submit"&gt; to ensure that clicking the button submits the form.</a:t>
            </a:r>
            <a:endParaRPr sz="2400"/>
          </a:p>
          <a:p>
            <a:pPr indent="0" lvl="0" marL="0" rtl="0" algn="l">
              <a:lnSpc>
                <a:spcPct val="135714"/>
              </a:lnSpc>
              <a:spcBef>
                <a:spcPts val="0"/>
              </a:spcBef>
              <a:spcAft>
                <a:spcPts val="0"/>
              </a:spcAft>
              <a:buNone/>
            </a:pPr>
            <a:r>
              <a:t/>
            </a:r>
            <a:endParaRPr sz="2400"/>
          </a:p>
          <a:p>
            <a:pPr indent="0" lvl="0" marL="0" rtl="0" algn="l">
              <a:lnSpc>
                <a:spcPct val="135714"/>
              </a:lnSpc>
              <a:spcBef>
                <a:spcPts val="0"/>
              </a:spcBef>
              <a:spcAft>
                <a:spcPts val="0"/>
              </a:spcAft>
              <a:buNone/>
            </a:pPr>
            <a:r>
              <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