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6489f5d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6489f5d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6468781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6468781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4138b6f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4138b6f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4138b6f6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4138b6f6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64687811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64687811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64687811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64687811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64687811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64687811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6468781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6468781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64687811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64687811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Search Engine for 2018 TREC Precision Data / Clinical Data</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Divya Gandhi, </a:t>
            </a:r>
            <a:r>
              <a:rPr lang="en"/>
              <a:t>Pooja Ghatge, </a:t>
            </a:r>
            <a:r>
              <a:rPr lang="en"/>
              <a:t>Cai-Cian Song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2726825" y="1836025"/>
            <a:ext cx="4457700" cy="106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6000"/>
              <a:t>Thank You</a:t>
            </a:r>
            <a:endParaRPr b="1"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precision medicine system is a system that is designed to represent the potential for connecting patients with experimental treatments and scientific research if existing treatments were ineffective. </a:t>
            </a:r>
            <a:endParaRPr/>
          </a:p>
          <a:p>
            <a:pPr indent="-342900" lvl="0" marL="457200" rtl="0" algn="l">
              <a:spcBef>
                <a:spcPts val="0"/>
              </a:spcBef>
              <a:spcAft>
                <a:spcPts val="0"/>
              </a:spcAft>
              <a:buSzPts val="1800"/>
              <a:buChar char="●"/>
            </a:pPr>
            <a:r>
              <a:rPr lang="en"/>
              <a:t>Similar to </a:t>
            </a:r>
            <a:r>
              <a:rPr lang="en"/>
              <a:t>precision medicine</a:t>
            </a:r>
            <a:r>
              <a:rPr lang="en"/>
              <a:t> system our goal was to develop a search engine to fulfil the same goal.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problem</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There are two kind of search problems depended on the data that is provided.</a:t>
            </a:r>
            <a:endParaRPr/>
          </a:p>
          <a:p>
            <a:pPr indent="0" lvl="0" marL="0" rtl="0" algn="l">
              <a:lnSpc>
                <a:spcPct val="150000"/>
              </a:lnSpc>
              <a:spcBef>
                <a:spcPts val="1600"/>
              </a:spcBef>
              <a:spcAft>
                <a:spcPts val="0"/>
              </a:spcAft>
              <a:buNone/>
            </a:pPr>
            <a:r>
              <a:rPr lang="en" u="sng"/>
              <a:t>For Scientific Abstract </a:t>
            </a:r>
            <a:endParaRPr u="sng"/>
          </a:p>
          <a:p>
            <a:pPr indent="0" lvl="0" marL="0" rtl="0" algn="l">
              <a:lnSpc>
                <a:spcPct val="150000"/>
              </a:lnSpc>
              <a:spcBef>
                <a:spcPts val="1600"/>
              </a:spcBef>
              <a:spcAft>
                <a:spcPts val="0"/>
              </a:spcAft>
              <a:buNone/>
            </a:pPr>
            <a:r>
              <a:rPr lang="en"/>
              <a:t>Search Problem: </a:t>
            </a:r>
            <a:r>
              <a:rPr lang="en"/>
              <a:t>Retrieve</a:t>
            </a:r>
            <a:r>
              <a:rPr lang="en"/>
              <a:t> relevant research for given Patient’s condition from the collection</a:t>
            </a:r>
            <a:endParaRPr/>
          </a:p>
          <a:p>
            <a:pPr indent="0" lvl="0" marL="0" rtl="0" algn="l">
              <a:lnSpc>
                <a:spcPct val="150000"/>
              </a:lnSpc>
              <a:spcBef>
                <a:spcPts val="1600"/>
              </a:spcBef>
              <a:spcAft>
                <a:spcPts val="0"/>
              </a:spcAft>
              <a:buNone/>
            </a:pPr>
            <a:r>
              <a:rPr lang="en" u="sng"/>
              <a:t>For Clinical Trials</a:t>
            </a:r>
            <a:endParaRPr u="sng"/>
          </a:p>
          <a:p>
            <a:pPr indent="0" lvl="0" marL="0" rtl="0" algn="l">
              <a:lnSpc>
                <a:spcPct val="150000"/>
              </a:lnSpc>
              <a:spcBef>
                <a:spcPts val="1600"/>
              </a:spcBef>
              <a:spcAft>
                <a:spcPts val="1600"/>
              </a:spcAft>
              <a:buNone/>
            </a:pPr>
            <a:r>
              <a:rPr lang="en"/>
              <a:t>Search Problem: Retrieve relevant clinical trial for which the patient is eligible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major inputs/outputs of the </a:t>
            </a:r>
            <a:r>
              <a:rPr lang="en"/>
              <a:t>system</a:t>
            </a:r>
            <a:r>
              <a:rPr lang="en"/>
              <a:t>?</a:t>
            </a:r>
            <a:endParaRPr/>
          </a:p>
        </p:txBody>
      </p:sp>
      <p:sp>
        <p:nvSpPr>
          <p:cNvPr id="78" name="Google Shape;78;p16"/>
          <p:cNvSpPr txBox="1"/>
          <p:nvPr>
            <p:ph idx="1" type="body"/>
          </p:nvPr>
        </p:nvSpPr>
        <p:spPr>
          <a:xfrm>
            <a:off x="311700" y="1178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swald"/>
              <a:ea typeface="Oswald"/>
              <a:cs typeface="Oswald"/>
              <a:sym typeface="Oswald"/>
            </a:endParaRPr>
          </a:p>
          <a:p>
            <a:pPr indent="0" lvl="0" marL="0" rtl="0" algn="l">
              <a:spcBef>
                <a:spcPts val="1600"/>
              </a:spcBef>
              <a:spcAft>
                <a:spcPts val="1600"/>
              </a:spcAft>
              <a:buNone/>
            </a:pPr>
            <a:r>
              <a:t/>
            </a:r>
            <a:endParaRPr/>
          </a:p>
        </p:txBody>
      </p:sp>
      <p:sp>
        <p:nvSpPr>
          <p:cNvPr id="79" name="Google Shape;79;p16"/>
          <p:cNvSpPr txBox="1"/>
          <p:nvPr/>
        </p:nvSpPr>
        <p:spPr>
          <a:xfrm>
            <a:off x="2805550" y="2850050"/>
            <a:ext cx="3175500" cy="15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D9D9D9"/>
                </a:solidFill>
                <a:latin typeface="Average"/>
                <a:ea typeface="Average"/>
                <a:cs typeface="Average"/>
                <a:sym typeface="Average"/>
              </a:rPr>
              <a:t>Search dataset:</a:t>
            </a:r>
            <a:endParaRPr sz="1800">
              <a:solidFill>
                <a:srgbClr val="D9D9D9"/>
              </a:solidFill>
              <a:latin typeface="Average"/>
              <a:ea typeface="Average"/>
              <a:cs typeface="Average"/>
              <a:sym typeface="Average"/>
            </a:endParaRPr>
          </a:p>
          <a:p>
            <a:pPr indent="-342900" lvl="0" marL="457200" rtl="0" algn="l">
              <a:spcBef>
                <a:spcPts val="0"/>
              </a:spcBef>
              <a:spcAft>
                <a:spcPts val="0"/>
              </a:spcAft>
              <a:buClr>
                <a:srgbClr val="D9D9D9"/>
              </a:buClr>
              <a:buSzPts val="1800"/>
              <a:buFont typeface="Average"/>
              <a:buChar char="●"/>
            </a:pPr>
            <a:r>
              <a:rPr lang="en" sz="1800">
                <a:solidFill>
                  <a:srgbClr val="D9D9D9"/>
                </a:solidFill>
                <a:latin typeface="Average"/>
                <a:ea typeface="Average"/>
                <a:cs typeface="Average"/>
                <a:sym typeface="Average"/>
              </a:rPr>
              <a:t>Medline: medline</a:t>
            </a:r>
            <a:r>
              <a:rPr lang="en" sz="1800">
                <a:solidFill>
                  <a:srgbClr val="D9D9D9"/>
                </a:solidFill>
                <a:latin typeface="Average"/>
                <a:ea typeface="Average"/>
                <a:cs typeface="Average"/>
                <a:sym typeface="Average"/>
              </a:rPr>
              <a:t>_xml_part</a:t>
            </a:r>
            <a:r>
              <a:rPr lang="en" sz="1800">
                <a:solidFill>
                  <a:srgbClr val="D9D9D9"/>
                </a:solidFill>
                <a:latin typeface="Average"/>
                <a:ea typeface="Average"/>
                <a:cs typeface="Average"/>
                <a:sym typeface="Average"/>
              </a:rPr>
              <a:t>2</a:t>
            </a:r>
            <a:endParaRPr sz="1800">
              <a:solidFill>
                <a:srgbClr val="D9D9D9"/>
              </a:solidFill>
              <a:latin typeface="Average"/>
              <a:ea typeface="Average"/>
              <a:cs typeface="Average"/>
              <a:sym typeface="Average"/>
            </a:endParaRPr>
          </a:p>
          <a:p>
            <a:pPr indent="-342900" lvl="0" marL="457200" rtl="0" algn="l">
              <a:spcBef>
                <a:spcPts val="0"/>
              </a:spcBef>
              <a:spcAft>
                <a:spcPts val="0"/>
              </a:spcAft>
              <a:buClr>
                <a:srgbClr val="D9D9D9"/>
              </a:buClr>
              <a:buSzPts val="1800"/>
              <a:buFont typeface="Average"/>
              <a:buChar char="●"/>
            </a:pPr>
            <a:r>
              <a:rPr lang="en" sz="1800">
                <a:solidFill>
                  <a:srgbClr val="D9D9D9"/>
                </a:solidFill>
                <a:latin typeface="Average"/>
                <a:ea typeface="Average"/>
                <a:cs typeface="Average"/>
                <a:sym typeface="Average"/>
              </a:rPr>
              <a:t>Clinical Trial: clinicaltrials_xml</a:t>
            </a:r>
            <a:endParaRPr sz="1800">
              <a:solidFill>
                <a:srgbClr val="D9D9D9"/>
              </a:solidFill>
              <a:latin typeface="Average"/>
              <a:ea typeface="Average"/>
              <a:cs typeface="Average"/>
              <a:sym typeface="Average"/>
            </a:endParaRPr>
          </a:p>
        </p:txBody>
      </p:sp>
      <p:sp>
        <p:nvSpPr>
          <p:cNvPr id="80" name="Google Shape;80;p16"/>
          <p:cNvSpPr txBox="1"/>
          <p:nvPr/>
        </p:nvSpPr>
        <p:spPr>
          <a:xfrm>
            <a:off x="311700" y="1588325"/>
            <a:ext cx="2781000" cy="12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D9D9D9"/>
                </a:solidFill>
                <a:latin typeface="Average"/>
                <a:ea typeface="Average"/>
                <a:cs typeface="Average"/>
                <a:sym typeface="Average"/>
              </a:rPr>
              <a:t>Possible user Inputs:</a:t>
            </a:r>
            <a:endParaRPr sz="1800">
              <a:solidFill>
                <a:srgbClr val="D9D9D9"/>
              </a:solidFill>
              <a:latin typeface="Average"/>
              <a:ea typeface="Average"/>
              <a:cs typeface="Average"/>
              <a:sym typeface="Average"/>
            </a:endParaRPr>
          </a:p>
          <a:p>
            <a:pPr indent="0" lvl="0" marL="0" rtl="0" algn="l">
              <a:spcBef>
                <a:spcPts val="0"/>
              </a:spcBef>
              <a:spcAft>
                <a:spcPts val="0"/>
              </a:spcAft>
              <a:buNone/>
            </a:pPr>
            <a:r>
              <a:rPr lang="en" sz="1800">
                <a:solidFill>
                  <a:srgbClr val="D9D9D9"/>
                </a:solidFill>
                <a:latin typeface="Average"/>
                <a:ea typeface="Average"/>
                <a:cs typeface="Average"/>
                <a:sym typeface="Average"/>
              </a:rPr>
              <a:t>1)</a:t>
            </a:r>
            <a:r>
              <a:rPr lang="en" sz="1800">
                <a:solidFill>
                  <a:srgbClr val="D9D9D9"/>
                </a:solidFill>
                <a:latin typeface="Average"/>
                <a:ea typeface="Average"/>
                <a:cs typeface="Average"/>
                <a:sym typeface="Average"/>
              </a:rPr>
              <a:t>disease name</a:t>
            </a:r>
            <a:endParaRPr sz="1800">
              <a:solidFill>
                <a:srgbClr val="D9D9D9"/>
              </a:solidFill>
              <a:latin typeface="Average"/>
              <a:ea typeface="Average"/>
              <a:cs typeface="Average"/>
              <a:sym typeface="Average"/>
            </a:endParaRPr>
          </a:p>
          <a:p>
            <a:pPr indent="0" lvl="0" marL="0" rtl="0" algn="l">
              <a:spcBef>
                <a:spcPts val="0"/>
              </a:spcBef>
              <a:spcAft>
                <a:spcPts val="0"/>
              </a:spcAft>
              <a:buNone/>
            </a:pPr>
            <a:r>
              <a:rPr lang="en" sz="1800">
                <a:solidFill>
                  <a:srgbClr val="D9D9D9"/>
                </a:solidFill>
                <a:latin typeface="Average"/>
                <a:ea typeface="Average"/>
                <a:cs typeface="Average"/>
                <a:sym typeface="Average"/>
              </a:rPr>
              <a:t>2)symptoms</a:t>
            </a:r>
            <a:endParaRPr sz="1800">
              <a:solidFill>
                <a:srgbClr val="D9D9D9"/>
              </a:solidFill>
              <a:latin typeface="Average"/>
              <a:ea typeface="Average"/>
              <a:cs typeface="Average"/>
              <a:sym typeface="Average"/>
            </a:endParaRPr>
          </a:p>
          <a:p>
            <a:pPr indent="0" lvl="0" marL="0" rtl="0" algn="l">
              <a:spcBef>
                <a:spcPts val="0"/>
              </a:spcBef>
              <a:spcAft>
                <a:spcPts val="0"/>
              </a:spcAft>
              <a:buNone/>
            </a:pPr>
            <a:r>
              <a:rPr lang="en" sz="1800">
                <a:solidFill>
                  <a:srgbClr val="D9D9D9"/>
                </a:solidFill>
                <a:latin typeface="Average"/>
                <a:ea typeface="Average"/>
                <a:cs typeface="Average"/>
                <a:sym typeface="Average"/>
              </a:rPr>
              <a:t>3)medical condition</a:t>
            </a:r>
            <a:endParaRPr sz="1800">
              <a:solidFill>
                <a:srgbClr val="D9D9D9"/>
              </a:solidFill>
              <a:latin typeface="Average"/>
              <a:ea typeface="Average"/>
              <a:cs typeface="Average"/>
              <a:sym typeface="Average"/>
            </a:endParaRPr>
          </a:p>
          <a:p>
            <a:pPr indent="0" lvl="0" marL="0" rtl="0" algn="l">
              <a:spcBef>
                <a:spcPts val="0"/>
              </a:spcBef>
              <a:spcAft>
                <a:spcPts val="0"/>
              </a:spcAft>
              <a:buNone/>
            </a:pPr>
            <a:r>
              <a:rPr lang="en" sz="1800">
                <a:solidFill>
                  <a:srgbClr val="D9D9D9"/>
                </a:solidFill>
                <a:latin typeface="Average"/>
                <a:ea typeface="Average"/>
                <a:cs typeface="Average"/>
                <a:sym typeface="Average"/>
              </a:rPr>
              <a:t>4)gene name</a:t>
            </a:r>
            <a:endParaRPr sz="1800">
              <a:solidFill>
                <a:srgbClr val="D9D9D9"/>
              </a:solidFill>
              <a:latin typeface="Average"/>
              <a:ea typeface="Average"/>
              <a:cs typeface="Average"/>
              <a:sym typeface="Average"/>
            </a:endParaRPr>
          </a:p>
        </p:txBody>
      </p:sp>
      <p:sp>
        <p:nvSpPr>
          <p:cNvPr id="81" name="Google Shape;81;p16"/>
          <p:cNvSpPr txBox="1"/>
          <p:nvPr/>
        </p:nvSpPr>
        <p:spPr>
          <a:xfrm>
            <a:off x="6052700" y="1588325"/>
            <a:ext cx="2961300" cy="15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D9D9D9"/>
                </a:solidFill>
                <a:latin typeface="Average"/>
                <a:ea typeface="Average"/>
                <a:cs typeface="Average"/>
                <a:sym typeface="Average"/>
              </a:rPr>
              <a:t>Output:</a:t>
            </a:r>
            <a:endParaRPr sz="1800">
              <a:solidFill>
                <a:srgbClr val="D9D9D9"/>
              </a:solidFill>
              <a:latin typeface="Average"/>
              <a:ea typeface="Average"/>
              <a:cs typeface="Average"/>
              <a:sym typeface="Average"/>
            </a:endParaRPr>
          </a:p>
          <a:p>
            <a:pPr indent="0" lvl="0" marL="0" rtl="0" algn="l">
              <a:spcBef>
                <a:spcPts val="0"/>
              </a:spcBef>
              <a:spcAft>
                <a:spcPts val="0"/>
              </a:spcAft>
              <a:buNone/>
            </a:pPr>
            <a:r>
              <a:rPr lang="en" sz="1800">
                <a:solidFill>
                  <a:srgbClr val="D9D9D9"/>
                </a:solidFill>
                <a:latin typeface="Average"/>
                <a:ea typeface="Average"/>
                <a:cs typeface="Average"/>
                <a:sym typeface="Average"/>
              </a:rPr>
              <a:t>Relevant </a:t>
            </a:r>
            <a:r>
              <a:rPr lang="en" sz="1800">
                <a:solidFill>
                  <a:srgbClr val="D9D9D9"/>
                </a:solidFill>
                <a:latin typeface="Average"/>
                <a:ea typeface="Average"/>
                <a:cs typeface="Average"/>
                <a:sym typeface="Average"/>
              </a:rPr>
              <a:t>scientific abstracts</a:t>
            </a:r>
            <a:r>
              <a:rPr lang="en" sz="1800">
                <a:solidFill>
                  <a:srgbClr val="D9D9D9"/>
                </a:solidFill>
                <a:latin typeface="Average"/>
                <a:ea typeface="Average"/>
                <a:cs typeface="Average"/>
                <a:sym typeface="Average"/>
              </a:rPr>
              <a:t> and </a:t>
            </a:r>
            <a:r>
              <a:rPr lang="en" sz="1800">
                <a:solidFill>
                  <a:srgbClr val="D9D9D9"/>
                </a:solidFill>
                <a:latin typeface="Average"/>
                <a:ea typeface="Average"/>
                <a:cs typeface="Average"/>
                <a:sym typeface="Average"/>
              </a:rPr>
              <a:t>clinical</a:t>
            </a:r>
            <a:r>
              <a:rPr lang="en" sz="1800">
                <a:solidFill>
                  <a:srgbClr val="D9D9D9"/>
                </a:solidFill>
                <a:latin typeface="Average"/>
                <a:ea typeface="Average"/>
                <a:cs typeface="Average"/>
                <a:sym typeface="Average"/>
              </a:rPr>
              <a:t> </a:t>
            </a:r>
            <a:r>
              <a:rPr lang="en" sz="1800">
                <a:solidFill>
                  <a:srgbClr val="D9D9D9"/>
                </a:solidFill>
                <a:latin typeface="Average"/>
                <a:ea typeface="Average"/>
                <a:cs typeface="Average"/>
                <a:sym typeface="Average"/>
              </a:rPr>
              <a:t>trials ranked according to an accurate metric</a:t>
            </a:r>
            <a:endParaRPr sz="1800">
              <a:solidFill>
                <a:srgbClr val="D9D9D9"/>
              </a:solidFill>
              <a:latin typeface="Average"/>
              <a:ea typeface="Average"/>
              <a:cs typeface="Average"/>
              <a:sym typeface="Average"/>
            </a:endParaRPr>
          </a:p>
        </p:txBody>
      </p:sp>
      <p:cxnSp>
        <p:nvCxnSpPr>
          <p:cNvPr id="82" name="Google Shape;82;p16"/>
          <p:cNvCxnSpPr>
            <a:endCxn id="79" idx="1"/>
          </p:cNvCxnSpPr>
          <p:nvPr/>
        </p:nvCxnSpPr>
        <p:spPr>
          <a:xfrm>
            <a:off x="1311850" y="3143150"/>
            <a:ext cx="1493700" cy="489900"/>
          </a:xfrm>
          <a:prstGeom prst="bentConnector3">
            <a:avLst>
              <a:gd fmla="val 1739" name="adj1"/>
            </a:avLst>
          </a:prstGeom>
          <a:noFill/>
          <a:ln cap="flat" cmpd="sng" w="19050">
            <a:solidFill>
              <a:schemeClr val="dk2"/>
            </a:solidFill>
            <a:prstDash val="solid"/>
            <a:round/>
            <a:headEnd len="med" w="med" type="none"/>
            <a:tailEnd len="med" w="med" type="stealth"/>
          </a:ln>
        </p:spPr>
      </p:cxnSp>
      <p:cxnSp>
        <p:nvCxnSpPr>
          <p:cNvPr id="83" name="Google Shape;83;p16"/>
          <p:cNvCxnSpPr>
            <a:endCxn id="81" idx="2"/>
          </p:cNvCxnSpPr>
          <p:nvPr/>
        </p:nvCxnSpPr>
        <p:spPr>
          <a:xfrm flipH="1" rot="10800000">
            <a:off x="5715050" y="3154325"/>
            <a:ext cx="1818300" cy="482700"/>
          </a:xfrm>
          <a:prstGeom prst="bentConnector2">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Clinical Trials XML</a:t>
            </a:r>
            <a:endParaRPr/>
          </a:p>
        </p:txBody>
      </p:sp>
      <p:sp>
        <p:nvSpPr>
          <p:cNvPr id="89" name="Google Shape;89;p17"/>
          <p:cNvSpPr txBox="1"/>
          <p:nvPr>
            <p:ph idx="1" type="body"/>
          </p:nvPr>
        </p:nvSpPr>
        <p:spPr>
          <a:xfrm>
            <a:off x="258925" y="961975"/>
            <a:ext cx="5117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clinical trials collection consisted of about </a:t>
            </a:r>
            <a:r>
              <a:rPr lang="en"/>
              <a:t>250,000 </a:t>
            </a:r>
            <a:r>
              <a:rPr lang="en"/>
              <a:t>XML documents . </a:t>
            </a:r>
            <a:endParaRPr/>
          </a:p>
          <a:p>
            <a:pPr indent="-342900" lvl="0" marL="457200" rtl="0" algn="l">
              <a:spcBef>
                <a:spcPts val="0"/>
              </a:spcBef>
              <a:spcAft>
                <a:spcPts val="0"/>
              </a:spcAft>
              <a:buSzPts val="1800"/>
              <a:buChar char="●"/>
            </a:pPr>
            <a:r>
              <a:rPr lang="en"/>
              <a:t>Each of these documents consisted of numerous fields, such as the title, summary, description, eligibility criteria, and some pre-assigned keywords and MeSH terms.</a:t>
            </a:r>
            <a:endParaRPr/>
          </a:p>
          <a:p>
            <a:pPr indent="-342900" lvl="0" marL="457200" rtl="0" algn="l">
              <a:spcBef>
                <a:spcPts val="0"/>
              </a:spcBef>
              <a:spcAft>
                <a:spcPts val="0"/>
              </a:spcAft>
              <a:buSzPts val="1800"/>
              <a:buChar char="●"/>
            </a:pPr>
            <a:r>
              <a:rPr lang="en"/>
              <a:t>Each case describes the patient's disease (type of cancer), the relevant genetic variants (which genes), basic demographic information (age, sex), and other potential factors that may be relevant. 30 cases were made available for the retrieval task</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0" name="Google Shape;90;p17"/>
          <p:cNvPicPr preferRelativeResize="0"/>
          <p:nvPr/>
        </p:nvPicPr>
        <p:blipFill>
          <a:blip r:embed="rId3">
            <a:alphaModFix/>
          </a:blip>
          <a:stretch>
            <a:fillRect/>
          </a:stretch>
        </p:blipFill>
        <p:spPr>
          <a:xfrm>
            <a:off x="5376325" y="1071575"/>
            <a:ext cx="3565276" cy="3655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Approach-Clinical Trials</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approach makes use of the Elasticsearch search engine to index the available documents in the corpus. </a:t>
            </a:r>
            <a:endParaRPr/>
          </a:p>
          <a:p>
            <a:pPr indent="-342900" lvl="0" marL="457200" rtl="0" algn="l">
              <a:spcBef>
                <a:spcPts val="0"/>
              </a:spcBef>
              <a:spcAft>
                <a:spcPts val="0"/>
              </a:spcAft>
              <a:buSzPts val="1800"/>
              <a:buChar char="●"/>
            </a:pPr>
            <a:r>
              <a:rPr lang="en"/>
              <a:t>The following fields were extracted from each clinical trial-&gt; description: nct_id, brief_title, brief_summary, detailed_description, overall_status, condition, eligibility, gender, gender_based, minimum_age, maximum_age, keyword,and mesh_term. </a:t>
            </a:r>
            <a:endParaRPr/>
          </a:p>
          <a:p>
            <a:pPr indent="-342900" lvl="0" marL="457200" rtl="0" algn="l">
              <a:spcBef>
                <a:spcPts val="0"/>
              </a:spcBef>
              <a:spcAft>
                <a:spcPts val="0"/>
              </a:spcAft>
              <a:buSzPts val="1800"/>
              <a:buChar char="●"/>
            </a:pPr>
            <a:r>
              <a:rPr lang="en"/>
              <a:t>The entire text in all the fields was used for the purpose of indexing.</a:t>
            </a:r>
            <a:endParaRPr/>
          </a:p>
          <a:p>
            <a:pPr indent="-342900" lvl="0" marL="457200" rtl="0" algn="l">
              <a:spcBef>
                <a:spcPts val="0"/>
              </a:spcBef>
              <a:spcAft>
                <a:spcPts val="0"/>
              </a:spcAft>
              <a:buSzPts val="1800"/>
              <a:buChar char="●"/>
            </a:pPr>
            <a:r>
              <a:rPr lang="en"/>
              <a:t>After the indexing, the queries were run.</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15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Elastic Search indexing</a:t>
            </a:r>
            <a:endParaRPr/>
          </a:p>
        </p:txBody>
      </p:sp>
      <p:sp>
        <p:nvSpPr>
          <p:cNvPr id="102" name="Google Shape;102;p19"/>
          <p:cNvSpPr txBox="1"/>
          <p:nvPr>
            <p:ph idx="1" type="body"/>
          </p:nvPr>
        </p:nvSpPr>
        <p:spPr>
          <a:xfrm>
            <a:off x="311700" y="7151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Before assigning scores to documents, they are shortlisted by applying a boolean test, so only the documents that match the query are considered. </a:t>
            </a:r>
            <a:endParaRPr/>
          </a:p>
          <a:p>
            <a:pPr indent="-342900" lvl="0" marL="457200" rtl="0" algn="l">
              <a:spcBef>
                <a:spcPts val="0"/>
              </a:spcBef>
              <a:spcAft>
                <a:spcPts val="0"/>
              </a:spcAft>
              <a:buSzPts val="1800"/>
              <a:buChar char="●"/>
            </a:pPr>
            <a:r>
              <a:rPr lang="en"/>
              <a:t>Then scores are assigned based on a BM25 algorithm which is the default similarity algorithm used by Elasticsearch. </a:t>
            </a:r>
            <a:endParaRPr/>
          </a:p>
          <a:p>
            <a:pPr indent="-342900" lvl="0" marL="457200" rtl="0" algn="l">
              <a:spcBef>
                <a:spcPts val="0"/>
              </a:spcBef>
              <a:spcAft>
                <a:spcPts val="0"/>
              </a:spcAft>
              <a:buSzPts val="1800"/>
              <a:buChar char="●"/>
            </a:pPr>
            <a:r>
              <a:rPr lang="en"/>
              <a:t>More about the algorithm-&gt; This algorithm ranks a set of documents based on the query terms appearing in each document.  where 𝑓(𝑞i, D) is qi’s term frequency in document D, |D| is the length of the document, and avgdl is the average document length in the corpus. k1 and b are the parameters of the algorithm. k1 controls non-linear term frequency normalization (saturation); default= 1.2 and b controls to what degree document length normalizes tf (term frequency) values(default 0.75).</a:t>
            </a:r>
            <a:endParaRPr/>
          </a:p>
        </p:txBody>
      </p:sp>
      <p:pic>
        <p:nvPicPr>
          <p:cNvPr id="103" name="Google Shape;103;p19"/>
          <p:cNvPicPr preferRelativeResize="0"/>
          <p:nvPr/>
        </p:nvPicPr>
        <p:blipFill>
          <a:blip r:embed="rId3">
            <a:alphaModFix/>
          </a:blip>
          <a:stretch>
            <a:fillRect/>
          </a:stretch>
        </p:blipFill>
        <p:spPr>
          <a:xfrm>
            <a:off x="2884379" y="4048200"/>
            <a:ext cx="5476171" cy="86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Scientific Abstracts XML</a:t>
            </a:r>
            <a:endParaRPr/>
          </a:p>
        </p:txBody>
      </p:sp>
      <p:sp>
        <p:nvSpPr>
          <p:cNvPr id="109" name="Google Shape;109;p20"/>
          <p:cNvSpPr txBox="1"/>
          <p:nvPr>
            <p:ph idx="1" type="body"/>
          </p:nvPr>
        </p:nvSpPr>
        <p:spPr>
          <a:xfrm>
            <a:off x="153675" y="1152475"/>
            <a:ext cx="4628400" cy="379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Size: medline_xml.part2.tar.gz [4.9 GB]</a:t>
            </a:r>
            <a:endParaRPr/>
          </a:p>
          <a:p>
            <a:pPr indent="-342900" lvl="0" marL="457200" rtl="0" algn="l">
              <a:spcBef>
                <a:spcPts val="0"/>
              </a:spcBef>
              <a:spcAft>
                <a:spcPts val="0"/>
              </a:spcAft>
              <a:buSzPts val="1800"/>
              <a:buChar char="●"/>
            </a:pPr>
            <a:r>
              <a:rPr lang="en"/>
              <a:t>Files: 250 XML files of 207MB each.</a:t>
            </a:r>
            <a:endParaRPr/>
          </a:p>
          <a:p>
            <a:pPr indent="-342900" lvl="0" marL="457200" rtl="0" algn="l">
              <a:spcBef>
                <a:spcPts val="0"/>
              </a:spcBef>
              <a:spcAft>
                <a:spcPts val="0"/>
              </a:spcAft>
              <a:buSzPts val="1800"/>
              <a:buChar char="●"/>
            </a:pPr>
            <a:r>
              <a:rPr lang="en"/>
              <a:t>Total pubmed articles indexed: 600,000 articles</a:t>
            </a:r>
            <a:endParaRPr/>
          </a:p>
          <a:p>
            <a:pPr indent="-342900" lvl="0" marL="457200" rtl="0" algn="l">
              <a:spcBef>
                <a:spcPts val="0"/>
              </a:spcBef>
              <a:spcAft>
                <a:spcPts val="0"/>
              </a:spcAft>
              <a:buSzPts val="1800"/>
              <a:buChar char="●"/>
            </a:pPr>
            <a:r>
              <a:rPr lang="en"/>
              <a:t>Fields that were extracted from the XML files: Title, Abstract, Pubmed ID.</a:t>
            </a:r>
            <a:endParaRPr/>
          </a:p>
          <a:p>
            <a:pPr indent="-342900" lvl="0" marL="457200" rtl="0" algn="l">
              <a:spcBef>
                <a:spcPts val="0"/>
              </a:spcBef>
              <a:spcAft>
                <a:spcPts val="0"/>
              </a:spcAft>
              <a:buSzPts val="1800"/>
              <a:buChar char="●"/>
            </a:pPr>
            <a:r>
              <a:rPr lang="en"/>
              <a:t>Information: The scientific abstracts contain information related to role of certain mutated genes in causing diseases.</a:t>
            </a:r>
            <a:endParaRPr/>
          </a:p>
          <a:p>
            <a:pPr indent="0" lvl="0" marL="0" rtl="0" algn="l">
              <a:spcBef>
                <a:spcPts val="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110" name="Google Shape;110;p20"/>
          <p:cNvPicPr preferRelativeResize="0"/>
          <p:nvPr/>
        </p:nvPicPr>
        <p:blipFill>
          <a:blip r:embed="rId3">
            <a:alphaModFix/>
          </a:blip>
          <a:stretch>
            <a:fillRect/>
          </a:stretch>
        </p:blipFill>
        <p:spPr>
          <a:xfrm>
            <a:off x="4906775" y="727200"/>
            <a:ext cx="3925528"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 Scientific abstracts</a:t>
            </a:r>
            <a:endParaRPr/>
          </a:p>
        </p:txBody>
      </p:sp>
      <p:sp>
        <p:nvSpPr>
          <p:cNvPr id="116" name="Google Shape;116;p21"/>
          <p:cNvSpPr txBox="1"/>
          <p:nvPr>
            <p:ph idx="1" type="body"/>
          </p:nvPr>
        </p:nvSpPr>
        <p:spPr>
          <a:xfrm>
            <a:off x="311700" y="1017725"/>
            <a:ext cx="8520600" cy="3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t>
            </a:r>
            <a:endParaRPr/>
          </a:p>
          <a:p>
            <a:pPr indent="-342900" lvl="0" marL="457200" rtl="0" algn="l">
              <a:spcBef>
                <a:spcPts val="1600"/>
              </a:spcBef>
              <a:spcAft>
                <a:spcPts val="0"/>
              </a:spcAft>
              <a:buSzPts val="1800"/>
              <a:buChar char="-"/>
            </a:pPr>
            <a:r>
              <a:rPr lang="en"/>
              <a:t>Articles with no abstracts are not indexed.</a:t>
            </a:r>
            <a:endParaRPr/>
          </a:p>
          <a:p>
            <a:pPr indent="-342900" lvl="0" marL="457200" rtl="0" algn="l">
              <a:lnSpc>
                <a:spcPct val="100000"/>
              </a:lnSpc>
              <a:spcBef>
                <a:spcPts val="0"/>
              </a:spcBef>
              <a:spcAft>
                <a:spcPts val="0"/>
              </a:spcAft>
              <a:buSzPts val="1800"/>
              <a:buChar char="-"/>
            </a:pPr>
            <a:r>
              <a:rPr lang="en"/>
              <a:t>Fields that were ignored: publication date, author list, doi</a:t>
            </a:r>
            <a:endParaRPr/>
          </a:p>
          <a:p>
            <a:pPr indent="-342900" lvl="0" marL="457200" rtl="0" algn="l">
              <a:spcBef>
                <a:spcPts val="0"/>
              </a:spcBef>
              <a:spcAft>
                <a:spcPts val="0"/>
              </a:spcAft>
              <a:buSzPts val="1800"/>
              <a:buChar char="-"/>
            </a:pPr>
            <a:r>
              <a:rPr lang="en"/>
              <a:t>Many relevant articles did not have ‘doi’, hence doi was not extracted.</a:t>
            </a:r>
            <a:endParaRPr/>
          </a:p>
          <a:p>
            <a:pPr indent="-342900" lvl="0" marL="457200" rtl="0" algn="l">
              <a:spcBef>
                <a:spcPts val="0"/>
              </a:spcBef>
              <a:spcAft>
                <a:spcPts val="0"/>
              </a:spcAft>
              <a:buSzPts val="1800"/>
              <a:buChar char="-"/>
            </a:pPr>
            <a:r>
              <a:rPr lang="en"/>
              <a:t>The entire text from article and abstract is used.</a:t>
            </a:r>
            <a:endParaRPr/>
          </a:p>
          <a:p>
            <a:pPr indent="0" lvl="0" marL="0" rtl="0" algn="l">
              <a:spcBef>
                <a:spcPts val="1600"/>
              </a:spcBef>
              <a:spcAft>
                <a:spcPts val="0"/>
              </a:spcAft>
              <a:buNone/>
            </a:pPr>
            <a:r>
              <a:rPr lang="en"/>
              <a:t>Indexing : Elastic search</a:t>
            </a:r>
            <a:endParaRPr/>
          </a:p>
          <a:p>
            <a:pPr indent="0" lvl="0" marL="0" rtl="0" algn="l">
              <a:spcBef>
                <a:spcPts val="1600"/>
              </a:spcBef>
              <a:spcAft>
                <a:spcPts val="0"/>
              </a:spcAft>
              <a:buNone/>
            </a:pPr>
            <a:r>
              <a:rPr lang="en"/>
              <a:t>Retrieval and query formation:</a:t>
            </a:r>
            <a:endParaRPr/>
          </a:p>
          <a:p>
            <a:pPr indent="-342900" lvl="0" marL="457200" rtl="0" algn="l">
              <a:spcBef>
                <a:spcPts val="1600"/>
              </a:spcBef>
              <a:spcAft>
                <a:spcPts val="0"/>
              </a:spcAft>
              <a:buSzPts val="1800"/>
              <a:buChar char="-"/>
            </a:pPr>
            <a:r>
              <a:rPr lang="en"/>
              <a:t>Robust to spelling errors (FUZZINESS: AUTO)</a:t>
            </a:r>
            <a:endParaRPr/>
          </a:p>
          <a:p>
            <a:pPr indent="-342900" lvl="0" marL="457200" rtl="0" algn="l">
              <a:spcBef>
                <a:spcPts val="0"/>
              </a:spcBef>
              <a:spcAft>
                <a:spcPts val="0"/>
              </a:spcAft>
              <a:buSzPts val="1800"/>
              <a:buChar char="-"/>
            </a:pPr>
            <a:r>
              <a:rPr lang="en"/>
              <a:t>Query time boosting: The documents which contain query terms in the title are given higher score than in abstract.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