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slideshow.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36"/>
  </p:notesMasterIdLst>
  <p:sldIdLst>
    <p:sldId id="468" r:id="rId2"/>
    <p:sldId id="546" r:id="rId3"/>
    <p:sldId id="761" r:id="rId4"/>
    <p:sldId id="760" r:id="rId5"/>
    <p:sldId id="762" r:id="rId6"/>
    <p:sldId id="763" r:id="rId7"/>
    <p:sldId id="764" r:id="rId8"/>
    <p:sldId id="765" r:id="rId9"/>
    <p:sldId id="766" r:id="rId10"/>
    <p:sldId id="767" r:id="rId11"/>
    <p:sldId id="768" r:id="rId12"/>
    <p:sldId id="769" r:id="rId13"/>
    <p:sldId id="770" r:id="rId14"/>
    <p:sldId id="771" r:id="rId15"/>
    <p:sldId id="773" r:id="rId16"/>
    <p:sldId id="772" r:id="rId17"/>
    <p:sldId id="774" r:id="rId18"/>
    <p:sldId id="775" r:id="rId19"/>
    <p:sldId id="776" r:id="rId20"/>
    <p:sldId id="778" r:id="rId21"/>
    <p:sldId id="777" r:id="rId22"/>
    <p:sldId id="780" r:id="rId23"/>
    <p:sldId id="779" r:id="rId24"/>
    <p:sldId id="781" r:id="rId25"/>
    <p:sldId id="782" r:id="rId26"/>
    <p:sldId id="783" r:id="rId27"/>
    <p:sldId id="784" r:id="rId28"/>
    <p:sldId id="785" r:id="rId29"/>
    <p:sldId id="786" r:id="rId30"/>
    <p:sldId id="787" r:id="rId31"/>
    <p:sldId id="788" r:id="rId32"/>
    <p:sldId id="789" r:id="rId33"/>
    <p:sldId id="747" r:id="rId34"/>
    <p:sldId id="748" r:id="rId35"/>
  </p:sldIdLst>
  <p:sldSz cx="12192000" cy="665956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09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5455" autoAdjust="0"/>
  </p:normalViewPr>
  <p:slideViewPr>
    <p:cSldViewPr snapToGrid="0">
      <p:cViewPr varScale="1">
        <p:scale>
          <a:sx n="57" d="100"/>
          <a:sy n="57" d="100"/>
        </p:scale>
        <p:origin x="832" y="48"/>
      </p:cViewPr>
      <p:guideLst>
        <p:guide orient="horz" pos="2098"/>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3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A9EC43-FCB1-D28D-E5A5-F85137EB48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vl1pPr>
          </a:lstStyle>
          <a:p>
            <a:pPr>
              <a:defRPr/>
            </a:pPr>
            <a:endParaRPr lang="en-US"/>
          </a:p>
        </p:txBody>
      </p:sp>
      <p:sp>
        <p:nvSpPr>
          <p:cNvPr id="3" name="Date Placeholder 2">
            <a:extLst>
              <a:ext uri="{FF2B5EF4-FFF2-40B4-BE49-F238E27FC236}">
                <a16:creationId xmlns:a16="http://schemas.microsoft.com/office/drawing/2014/main" id="{1FD692D9-1CD6-3779-0FBC-754F0EA843B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vl1pPr>
          </a:lstStyle>
          <a:p>
            <a:pPr>
              <a:defRPr/>
            </a:pPr>
            <a:fld id="{A51C94BA-604F-41C8-9068-44889B1C82A8}" type="datetimeFigureOut">
              <a:rPr lang="en-US"/>
              <a:pPr>
                <a:defRPr/>
              </a:pPr>
              <a:t>7/10/2025</a:t>
            </a:fld>
            <a:endParaRPr lang="en-US"/>
          </a:p>
        </p:txBody>
      </p:sp>
      <p:sp>
        <p:nvSpPr>
          <p:cNvPr id="4" name="Slide Image Placeholder 3">
            <a:extLst>
              <a:ext uri="{FF2B5EF4-FFF2-40B4-BE49-F238E27FC236}">
                <a16:creationId xmlns:a16="http://schemas.microsoft.com/office/drawing/2014/main" id="{B12CC856-D797-AAFE-F406-D20AF41FB905}"/>
              </a:ext>
            </a:extLst>
          </p:cNvPr>
          <p:cNvSpPr>
            <a:spLocks noGrp="1" noRot="1" noChangeAspect="1"/>
          </p:cNvSpPr>
          <p:nvPr>
            <p:ph type="sldImg" idx="2"/>
          </p:nvPr>
        </p:nvSpPr>
        <p:spPr>
          <a:xfrm>
            <a:off x="604838" y="1143000"/>
            <a:ext cx="5648325"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05977D5-038C-13A5-5FF4-EC2236D8EB8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CABCDA1-59AE-17E6-4CD4-88A0D0A4AB0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vl1pPr>
          </a:lstStyle>
          <a:p>
            <a:pPr>
              <a:defRPr/>
            </a:pPr>
            <a:endParaRPr lang="en-US"/>
          </a:p>
        </p:txBody>
      </p:sp>
      <p:sp>
        <p:nvSpPr>
          <p:cNvPr id="7" name="Slide Number Placeholder 6">
            <a:extLst>
              <a:ext uri="{FF2B5EF4-FFF2-40B4-BE49-F238E27FC236}">
                <a16:creationId xmlns:a16="http://schemas.microsoft.com/office/drawing/2014/main" id="{98957B6F-FBF8-28DC-BB4E-53C1A9973379}"/>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2250B3E-E4F2-4A95-832B-18E2637E881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8DB5A65C-51EE-2992-3D12-D18E13FEDC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EC12273A-6046-714B-5C7D-F943E2B2AF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268" name="Slide Number Placeholder 3">
            <a:extLst>
              <a:ext uri="{FF2B5EF4-FFF2-40B4-BE49-F238E27FC236}">
                <a16:creationId xmlns:a16="http://schemas.microsoft.com/office/drawing/2014/main" id="{06D420DF-CF7F-637A-43EC-E5325F6516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7202E53-12AA-45B3-8FA4-CB2821BD0A23}"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1B9E5FA-8188-8038-730E-FF7500CFF5B9}"/>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29699" name="Rectangle 3">
            <a:extLst>
              <a:ext uri="{FF2B5EF4-FFF2-40B4-BE49-F238E27FC236}">
                <a16:creationId xmlns:a16="http://schemas.microsoft.com/office/drawing/2014/main" id="{E0F7062D-0FD0-DC9E-321D-7BC9788DC36A}"/>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DFA25D6-BEC1-452B-8093-D36A832663C6}" type="datetime1">
              <a:rPr lang="en-US" altLang="en-US" smtClean="0"/>
              <a:pPr/>
              <a:t>7/10/2025</a:t>
            </a:fld>
            <a:endParaRPr lang="en-US" altLang="en-US"/>
          </a:p>
        </p:txBody>
      </p:sp>
      <p:sp>
        <p:nvSpPr>
          <p:cNvPr id="29700" name="Rectangle 4">
            <a:extLst>
              <a:ext uri="{FF2B5EF4-FFF2-40B4-BE49-F238E27FC236}">
                <a16:creationId xmlns:a16="http://schemas.microsoft.com/office/drawing/2014/main" id="{17AF2E9F-AD45-3B2C-B495-9F041E9B4546}"/>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29701" name="Rectangle 5">
            <a:extLst>
              <a:ext uri="{FF2B5EF4-FFF2-40B4-BE49-F238E27FC236}">
                <a16:creationId xmlns:a16="http://schemas.microsoft.com/office/drawing/2014/main" id="{F1EF6611-C641-9D34-FC4D-796E1228F1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E65FCC1-6F5D-4F19-8F43-7A5E83A20864}" type="slidenum">
              <a:rPr lang="en-US" altLang="en-US"/>
              <a:pPr/>
              <a:t>10</a:t>
            </a:fld>
            <a:endParaRPr lang="en-US" altLang="en-US"/>
          </a:p>
        </p:txBody>
      </p:sp>
      <p:sp>
        <p:nvSpPr>
          <p:cNvPr id="29702" name="Rectangle 2">
            <a:extLst>
              <a:ext uri="{FF2B5EF4-FFF2-40B4-BE49-F238E27FC236}">
                <a16:creationId xmlns:a16="http://schemas.microsoft.com/office/drawing/2014/main" id="{AF7A89ED-1EA0-25C0-CECB-E81176863F58}"/>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3" name="Rectangle 3">
            <a:extLst>
              <a:ext uri="{FF2B5EF4-FFF2-40B4-BE49-F238E27FC236}">
                <a16:creationId xmlns:a16="http://schemas.microsoft.com/office/drawing/2014/main" id="{23BB1F87-DAC5-CB57-1AA7-3A96AAD3C3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E5832CC-DDA9-D56C-D8C8-AB48C7A5FB53}"/>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31747" name="Rectangle 3">
            <a:extLst>
              <a:ext uri="{FF2B5EF4-FFF2-40B4-BE49-F238E27FC236}">
                <a16:creationId xmlns:a16="http://schemas.microsoft.com/office/drawing/2014/main" id="{C93438E4-FF32-D2B7-9BFB-28034766FCE1}"/>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17FD37-FEB9-45D1-B4C6-A3AC1454FCA5}" type="datetime1">
              <a:rPr lang="en-US" altLang="en-US" smtClean="0"/>
              <a:pPr/>
              <a:t>7/10/2025</a:t>
            </a:fld>
            <a:endParaRPr lang="en-US" altLang="en-US"/>
          </a:p>
        </p:txBody>
      </p:sp>
      <p:sp>
        <p:nvSpPr>
          <p:cNvPr id="31748" name="Rectangle 4">
            <a:extLst>
              <a:ext uri="{FF2B5EF4-FFF2-40B4-BE49-F238E27FC236}">
                <a16:creationId xmlns:a16="http://schemas.microsoft.com/office/drawing/2014/main" id="{EB75E609-2850-23B9-5383-75DDBEE0A3A4}"/>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31749" name="Rectangle 5">
            <a:extLst>
              <a:ext uri="{FF2B5EF4-FFF2-40B4-BE49-F238E27FC236}">
                <a16:creationId xmlns:a16="http://schemas.microsoft.com/office/drawing/2014/main" id="{05826484-118B-03E3-40BF-561B0F4816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12B0690-AB56-4AB1-BCD4-D945597AA4A2}" type="slidenum">
              <a:rPr lang="en-US" altLang="en-US"/>
              <a:pPr/>
              <a:t>11</a:t>
            </a:fld>
            <a:endParaRPr lang="en-US" altLang="en-US"/>
          </a:p>
        </p:txBody>
      </p:sp>
      <p:sp>
        <p:nvSpPr>
          <p:cNvPr id="31750" name="Rectangle 2">
            <a:extLst>
              <a:ext uri="{FF2B5EF4-FFF2-40B4-BE49-F238E27FC236}">
                <a16:creationId xmlns:a16="http://schemas.microsoft.com/office/drawing/2014/main" id="{1D91E493-DBEA-E62A-F500-D4D225CE29D1}"/>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51" name="Rectangle 3">
            <a:extLst>
              <a:ext uri="{FF2B5EF4-FFF2-40B4-BE49-F238E27FC236}">
                <a16:creationId xmlns:a16="http://schemas.microsoft.com/office/drawing/2014/main" id="{0A82D415-BCB9-EEF2-6A78-4FFC55194C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CF4399C-ABD7-E941-0DC1-A264CADD255C}"/>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33795" name="Rectangle 3">
            <a:extLst>
              <a:ext uri="{FF2B5EF4-FFF2-40B4-BE49-F238E27FC236}">
                <a16:creationId xmlns:a16="http://schemas.microsoft.com/office/drawing/2014/main" id="{4CD25A9D-0DD3-78E3-473F-F177F3FACBBC}"/>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82434B6-8E51-42C2-BAD9-980EA32AF632}" type="datetime1">
              <a:rPr lang="en-US" altLang="en-US" smtClean="0"/>
              <a:pPr/>
              <a:t>7/10/2025</a:t>
            </a:fld>
            <a:endParaRPr lang="en-US" altLang="en-US"/>
          </a:p>
        </p:txBody>
      </p:sp>
      <p:sp>
        <p:nvSpPr>
          <p:cNvPr id="33796" name="Rectangle 4">
            <a:extLst>
              <a:ext uri="{FF2B5EF4-FFF2-40B4-BE49-F238E27FC236}">
                <a16:creationId xmlns:a16="http://schemas.microsoft.com/office/drawing/2014/main" id="{D5F0CF12-C19E-AB28-0C22-2447B82C3ECC}"/>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33797" name="Rectangle 5">
            <a:extLst>
              <a:ext uri="{FF2B5EF4-FFF2-40B4-BE49-F238E27FC236}">
                <a16:creationId xmlns:a16="http://schemas.microsoft.com/office/drawing/2014/main" id="{A11EDDD9-B048-1C26-4B7E-367963C98E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41C761B-920E-4156-BBE4-E4A95604EF11}" type="slidenum">
              <a:rPr lang="en-US" altLang="en-US"/>
              <a:pPr/>
              <a:t>12</a:t>
            </a:fld>
            <a:endParaRPr lang="en-US" altLang="en-US"/>
          </a:p>
        </p:txBody>
      </p:sp>
      <p:sp>
        <p:nvSpPr>
          <p:cNvPr id="33798" name="Rectangle 2">
            <a:extLst>
              <a:ext uri="{FF2B5EF4-FFF2-40B4-BE49-F238E27FC236}">
                <a16:creationId xmlns:a16="http://schemas.microsoft.com/office/drawing/2014/main" id="{7B9B6CDF-DA7A-15BA-4A72-2C2D709B0A98}"/>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9" name="Rectangle 3">
            <a:extLst>
              <a:ext uri="{FF2B5EF4-FFF2-40B4-BE49-F238E27FC236}">
                <a16:creationId xmlns:a16="http://schemas.microsoft.com/office/drawing/2014/main" id="{FA42B600-3959-DC76-0E59-282290C4CDB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B11A175-2806-41CB-47A1-1D5D17C36B6C}"/>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35843" name="Rectangle 3">
            <a:extLst>
              <a:ext uri="{FF2B5EF4-FFF2-40B4-BE49-F238E27FC236}">
                <a16:creationId xmlns:a16="http://schemas.microsoft.com/office/drawing/2014/main" id="{3BF384C8-57CC-66BB-5FB3-D7CF81970A59}"/>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6CEC6CB-8EB3-4828-A7A0-B6B4739A07B2}" type="datetime1">
              <a:rPr lang="en-US" altLang="en-US" smtClean="0"/>
              <a:pPr/>
              <a:t>7/10/2025</a:t>
            </a:fld>
            <a:endParaRPr lang="en-US" altLang="en-US"/>
          </a:p>
        </p:txBody>
      </p:sp>
      <p:sp>
        <p:nvSpPr>
          <p:cNvPr id="35844" name="Rectangle 4">
            <a:extLst>
              <a:ext uri="{FF2B5EF4-FFF2-40B4-BE49-F238E27FC236}">
                <a16:creationId xmlns:a16="http://schemas.microsoft.com/office/drawing/2014/main" id="{ACC20DD3-D5EA-F525-5593-9745334956AC}"/>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35845" name="Rectangle 5">
            <a:extLst>
              <a:ext uri="{FF2B5EF4-FFF2-40B4-BE49-F238E27FC236}">
                <a16:creationId xmlns:a16="http://schemas.microsoft.com/office/drawing/2014/main" id="{4DC2676D-2246-45BC-403D-2979385441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9AB9808-3320-46E5-8104-54A5C4AB08EE}" type="slidenum">
              <a:rPr lang="en-US" altLang="en-US"/>
              <a:pPr/>
              <a:t>13</a:t>
            </a:fld>
            <a:endParaRPr lang="en-US" altLang="en-US"/>
          </a:p>
        </p:txBody>
      </p:sp>
      <p:sp>
        <p:nvSpPr>
          <p:cNvPr id="35846" name="Rectangle 2">
            <a:extLst>
              <a:ext uri="{FF2B5EF4-FFF2-40B4-BE49-F238E27FC236}">
                <a16:creationId xmlns:a16="http://schemas.microsoft.com/office/drawing/2014/main" id="{62B9251F-E667-A45B-AF62-29D4C512B371}"/>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7" name="Rectangle 3">
            <a:extLst>
              <a:ext uri="{FF2B5EF4-FFF2-40B4-BE49-F238E27FC236}">
                <a16:creationId xmlns:a16="http://schemas.microsoft.com/office/drawing/2014/main" id="{3C11E8ED-50F1-F1DC-4B2D-2C8D6A65017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6DF8E3C-70FA-C017-8E96-7712FB61FBAF}"/>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37891" name="Rectangle 3">
            <a:extLst>
              <a:ext uri="{FF2B5EF4-FFF2-40B4-BE49-F238E27FC236}">
                <a16:creationId xmlns:a16="http://schemas.microsoft.com/office/drawing/2014/main" id="{28939E7D-B3DD-5B20-8B3D-FC7566DE9F07}"/>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2032490-BDFB-4341-97FF-AF604892BD35}" type="datetime1">
              <a:rPr lang="en-US" altLang="en-US" smtClean="0"/>
              <a:pPr/>
              <a:t>7/10/2025</a:t>
            </a:fld>
            <a:endParaRPr lang="en-US" altLang="en-US"/>
          </a:p>
        </p:txBody>
      </p:sp>
      <p:sp>
        <p:nvSpPr>
          <p:cNvPr id="37892" name="Rectangle 4">
            <a:extLst>
              <a:ext uri="{FF2B5EF4-FFF2-40B4-BE49-F238E27FC236}">
                <a16:creationId xmlns:a16="http://schemas.microsoft.com/office/drawing/2014/main" id="{9D7BB6D2-6803-74A2-8B12-7B143ACE61E9}"/>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37893" name="Rectangle 5">
            <a:extLst>
              <a:ext uri="{FF2B5EF4-FFF2-40B4-BE49-F238E27FC236}">
                <a16:creationId xmlns:a16="http://schemas.microsoft.com/office/drawing/2014/main" id="{052C61C6-E88C-A7D3-92C4-11C0AE1127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82B089F-D621-4578-B427-47220DE27D91}" type="slidenum">
              <a:rPr lang="en-US" altLang="en-US"/>
              <a:pPr/>
              <a:t>14</a:t>
            </a:fld>
            <a:endParaRPr lang="en-US" altLang="en-US"/>
          </a:p>
        </p:txBody>
      </p:sp>
      <p:sp>
        <p:nvSpPr>
          <p:cNvPr id="37894" name="Rectangle 2">
            <a:extLst>
              <a:ext uri="{FF2B5EF4-FFF2-40B4-BE49-F238E27FC236}">
                <a16:creationId xmlns:a16="http://schemas.microsoft.com/office/drawing/2014/main" id="{8C7FAB45-C6B8-8AEF-31F6-067BF211ABAC}"/>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5" name="Rectangle 3">
            <a:extLst>
              <a:ext uri="{FF2B5EF4-FFF2-40B4-BE49-F238E27FC236}">
                <a16:creationId xmlns:a16="http://schemas.microsoft.com/office/drawing/2014/main" id="{DC4D6810-E8F5-EB99-96E8-A3641B339A5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937D69BC-6A62-40B4-418D-B61DEDEF38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8DBB24B5-5C99-9BA1-0291-F4CD968A5B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9940" name="Slide Number Placeholder 3">
            <a:extLst>
              <a:ext uri="{FF2B5EF4-FFF2-40B4-BE49-F238E27FC236}">
                <a16:creationId xmlns:a16="http://schemas.microsoft.com/office/drawing/2014/main" id="{720BE946-042A-677F-CD50-557BFE3793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29A5F9C-16EB-4624-84B6-73CBE7A83A27}" type="slidenum">
              <a:rPr lang="en-US" altLang="en-US"/>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04E4F8C-8D4C-3434-D7B4-6289656B748E}"/>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41987" name="Rectangle 3">
            <a:extLst>
              <a:ext uri="{FF2B5EF4-FFF2-40B4-BE49-F238E27FC236}">
                <a16:creationId xmlns:a16="http://schemas.microsoft.com/office/drawing/2014/main" id="{CF093648-E4DD-5A77-8AD0-2333DA12A016}"/>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F07EE70-0283-42DC-8942-464C16C56DCD}" type="datetime1">
              <a:rPr lang="en-US" altLang="en-US" smtClean="0"/>
              <a:pPr/>
              <a:t>7/10/2025</a:t>
            </a:fld>
            <a:endParaRPr lang="en-US" altLang="en-US"/>
          </a:p>
        </p:txBody>
      </p:sp>
      <p:sp>
        <p:nvSpPr>
          <p:cNvPr id="41988" name="Rectangle 4">
            <a:extLst>
              <a:ext uri="{FF2B5EF4-FFF2-40B4-BE49-F238E27FC236}">
                <a16:creationId xmlns:a16="http://schemas.microsoft.com/office/drawing/2014/main" id="{E6F189C1-4E0F-3BA5-E1A4-362A031CD5B0}"/>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41989" name="Rectangle 5">
            <a:extLst>
              <a:ext uri="{FF2B5EF4-FFF2-40B4-BE49-F238E27FC236}">
                <a16:creationId xmlns:a16="http://schemas.microsoft.com/office/drawing/2014/main" id="{2C962B80-F1E0-CEEC-C5FC-B8FA70B52E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FDB3F56-5B8D-4536-8A3B-7E8E85AF3E87}" type="slidenum">
              <a:rPr lang="en-US" altLang="en-US"/>
              <a:pPr/>
              <a:t>16</a:t>
            </a:fld>
            <a:endParaRPr lang="en-US" altLang="en-US"/>
          </a:p>
        </p:txBody>
      </p:sp>
      <p:sp>
        <p:nvSpPr>
          <p:cNvPr id="41990" name="Rectangle 2">
            <a:extLst>
              <a:ext uri="{FF2B5EF4-FFF2-40B4-BE49-F238E27FC236}">
                <a16:creationId xmlns:a16="http://schemas.microsoft.com/office/drawing/2014/main" id="{890FCB0F-E1B1-8EB0-3598-E79C5F3F4B8F}"/>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91" name="Rectangle 3">
            <a:extLst>
              <a:ext uri="{FF2B5EF4-FFF2-40B4-BE49-F238E27FC236}">
                <a16:creationId xmlns:a16="http://schemas.microsoft.com/office/drawing/2014/main" id="{22421770-EB17-8F05-9B17-0D9FC924559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C59ADF9-4962-EBF9-4A8B-F77EA0DEB2A9}"/>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44035" name="Rectangle 3">
            <a:extLst>
              <a:ext uri="{FF2B5EF4-FFF2-40B4-BE49-F238E27FC236}">
                <a16:creationId xmlns:a16="http://schemas.microsoft.com/office/drawing/2014/main" id="{5B1C0172-E6C4-0A0E-C321-B2BA38D98870}"/>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B4808D4-44DE-4326-BF25-C1C289155055}" type="datetime1">
              <a:rPr lang="en-US" altLang="en-US" smtClean="0"/>
              <a:pPr/>
              <a:t>7/10/2025</a:t>
            </a:fld>
            <a:endParaRPr lang="en-US" altLang="en-US"/>
          </a:p>
        </p:txBody>
      </p:sp>
      <p:sp>
        <p:nvSpPr>
          <p:cNvPr id="44036" name="Rectangle 4">
            <a:extLst>
              <a:ext uri="{FF2B5EF4-FFF2-40B4-BE49-F238E27FC236}">
                <a16:creationId xmlns:a16="http://schemas.microsoft.com/office/drawing/2014/main" id="{9E303B10-6AFE-8284-342D-C20163B1E54A}"/>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44037" name="Rectangle 5">
            <a:extLst>
              <a:ext uri="{FF2B5EF4-FFF2-40B4-BE49-F238E27FC236}">
                <a16:creationId xmlns:a16="http://schemas.microsoft.com/office/drawing/2014/main" id="{6D3719FD-A039-6597-59B7-FC8848E5B1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CD19ACC-F54B-4B9E-B44B-15E1F8687F16}" type="slidenum">
              <a:rPr lang="en-US" altLang="en-US"/>
              <a:pPr/>
              <a:t>17</a:t>
            </a:fld>
            <a:endParaRPr lang="en-US" altLang="en-US"/>
          </a:p>
        </p:txBody>
      </p:sp>
      <p:sp>
        <p:nvSpPr>
          <p:cNvPr id="44038" name="Rectangle 2">
            <a:extLst>
              <a:ext uri="{FF2B5EF4-FFF2-40B4-BE49-F238E27FC236}">
                <a16:creationId xmlns:a16="http://schemas.microsoft.com/office/drawing/2014/main" id="{7F4D9FBC-45A1-53D3-F3C4-4E2FD59953E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9" name="Rectangle 3">
            <a:extLst>
              <a:ext uri="{FF2B5EF4-FFF2-40B4-BE49-F238E27FC236}">
                <a16:creationId xmlns:a16="http://schemas.microsoft.com/office/drawing/2014/main" id="{84231E5C-6764-9355-0DB3-04A9DBF10FC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749FE1F-D360-E3A2-7419-3FDBCE62F3CE}"/>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46083" name="Rectangle 3">
            <a:extLst>
              <a:ext uri="{FF2B5EF4-FFF2-40B4-BE49-F238E27FC236}">
                <a16:creationId xmlns:a16="http://schemas.microsoft.com/office/drawing/2014/main" id="{1C4CC944-464C-BA18-678F-59531E03B780}"/>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1E5F909-380B-49F6-8942-DC5EBB43E448}" type="datetime1">
              <a:rPr lang="en-US" altLang="en-US" smtClean="0"/>
              <a:pPr/>
              <a:t>7/10/2025</a:t>
            </a:fld>
            <a:endParaRPr lang="en-US" altLang="en-US"/>
          </a:p>
        </p:txBody>
      </p:sp>
      <p:sp>
        <p:nvSpPr>
          <p:cNvPr id="46084" name="Rectangle 4">
            <a:extLst>
              <a:ext uri="{FF2B5EF4-FFF2-40B4-BE49-F238E27FC236}">
                <a16:creationId xmlns:a16="http://schemas.microsoft.com/office/drawing/2014/main" id="{4AEB539A-98DA-A073-60CC-74CAE99585C1}"/>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46085" name="Rectangle 5">
            <a:extLst>
              <a:ext uri="{FF2B5EF4-FFF2-40B4-BE49-F238E27FC236}">
                <a16:creationId xmlns:a16="http://schemas.microsoft.com/office/drawing/2014/main" id="{E7168A6F-9497-1FD3-6DB5-86C007D5E5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1EA97B3-67D4-439D-8450-C98E52A6DC84}" type="slidenum">
              <a:rPr lang="en-US" altLang="en-US"/>
              <a:pPr/>
              <a:t>18</a:t>
            </a:fld>
            <a:endParaRPr lang="en-US" altLang="en-US"/>
          </a:p>
        </p:txBody>
      </p:sp>
      <p:sp>
        <p:nvSpPr>
          <p:cNvPr id="46086" name="Rectangle 2">
            <a:extLst>
              <a:ext uri="{FF2B5EF4-FFF2-40B4-BE49-F238E27FC236}">
                <a16:creationId xmlns:a16="http://schemas.microsoft.com/office/drawing/2014/main" id="{7C546D2C-3619-071C-EC81-A5DC0256E60C}"/>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7" name="Rectangle 3">
            <a:extLst>
              <a:ext uri="{FF2B5EF4-FFF2-40B4-BE49-F238E27FC236}">
                <a16:creationId xmlns:a16="http://schemas.microsoft.com/office/drawing/2014/main" id="{9FEEAC68-0BBE-F740-1918-280241A6393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8EC7403-A796-4FF2-E0C9-845CDCFD3ADA}"/>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48131" name="Rectangle 3">
            <a:extLst>
              <a:ext uri="{FF2B5EF4-FFF2-40B4-BE49-F238E27FC236}">
                <a16:creationId xmlns:a16="http://schemas.microsoft.com/office/drawing/2014/main" id="{72A80AC1-F20B-BE9B-A689-306D36C5DF29}"/>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2059CA7-1501-4752-9B4D-EC0022A0D6BE}" type="datetime1">
              <a:rPr lang="en-US" altLang="en-US" smtClean="0"/>
              <a:pPr/>
              <a:t>7/10/2025</a:t>
            </a:fld>
            <a:endParaRPr lang="en-US" altLang="en-US"/>
          </a:p>
        </p:txBody>
      </p:sp>
      <p:sp>
        <p:nvSpPr>
          <p:cNvPr id="48132" name="Rectangle 4">
            <a:extLst>
              <a:ext uri="{FF2B5EF4-FFF2-40B4-BE49-F238E27FC236}">
                <a16:creationId xmlns:a16="http://schemas.microsoft.com/office/drawing/2014/main" id="{7A9C7EC3-1CCD-630E-A6D7-E91A3DDD6427}"/>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48133" name="Rectangle 5">
            <a:extLst>
              <a:ext uri="{FF2B5EF4-FFF2-40B4-BE49-F238E27FC236}">
                <a16:creationId xmlns:a16="http://schemas.microsoft.com/office/drawing/2014/main" id="{5F55E433-1ED2-19C0-EB16-E13AED5619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743AB42-95D0-47C5-8B76-6AB43F7B1454}" type="slidenum">
              <a:rPr lang="en-US" altLang="en-US"/>
              <a:pPr/>
              <a:t>19</a:t>
            </a:fld>
            <a:endParaRPr lang="en-US" altLang="en-US"/>
          </a:p>
        </p:txBody>
      </p:sp>
      <p:sp>
        <p:nvSpPr>
          <p:cNvPr id="48134" name="Rectangle 2">
            <a:extLst>
              <a:ext uri="{FF2B5EF4-FFF2-40B4-BE49-F238E27FC236}">
                <a16:creationId xmlns:a16="http://schemas.microsoft.com/office/drawing/2014/main" id="{B934F091-E22D-1EE4-5A00-84C404D7217A}"/>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5" name="Rectangle 3">
            <a:extLst>
              <a:ext uri="{FF2B5EF4-FFF2-40B4-BE49-F238E27FC236}">
                <a16:creationId xmlns:a16="http://schemas.microsoft.com/office/drawing/2014/main" id="{F9A304C5-D8C0-86D9-E6CF-4DFC623FD279}"/>
              </a:ext>
            </a:extLst>
          </p:cNvPr>
          <p:cNvSpPr>
            <a:spLocks noGrp="1" noChangeArrowheads="1"/>
          </p:cNvSpPr>
          <p:nvPr>
            <p:ph type="body" idx="1"/>
          </p:nvPr>
        </p:nvSpPr>
        <p:spPr bwMode="auto"/>
        <p:txBody>
          <a:bodyPr wrap="square" numCol="1" anchor="t" anchorCtr="0" compatLnSpc="1">
            <a:prstTxWarp prst="textNoShape">
              <a:avLst/>
            </a:prstTxWarp>
          </a:bodyPr>
          <a:lstStyle/>
          <a:p>
            <a:pPr marL="990600" indent="-342900">
              <a:buFont typeface="Courier New" panose="02070309020205020404" pitchFamily="49" charset="0"/>
              <a:buChar char="o"/>
              <a:defRPr/>
            </a:pPr>
            <a:r>
              <a:rPr lang="en-GB" altLang="en-US" dirty="0"/>
              <a:t> </a:t>
            </a:r>
            <a:r>
              <a:rPr lang="en-US" altLang="en-US" dirty="0">
                <a:solidFill>
                  <a:prstClr val="black"/>
                </a:solidFill>
              </a:rPr>
              <a:t>A hash function needs to distribute keys among the cells of the hash table as evenly as possible. (This requirement makes it desirable, for most applications, to have a hash function dependent on all bits of a key, not just some of them.)</a:t>
            </a:r>
          </a:p>
          <a:p>
            <a:pPr>
              <a:defRPr/>
            </a:pPr>
            <a:endParaRPr lang="en-GB"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F8D2E5B8-559D-1543-66D0-CD167CBC29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D20CA850-9AEF-B202-E4DE-12A397D392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316" name="Slide Number Placeholder 3">
            <a:extLst>
              <a:ext uri="{FF2B5EF4-FFF2-40B4-BE49-F238E27FC236}">
                <a16:creationId xmlns:a16="http://schemas.microsoft.com/office/drawing/2014/main" id="{CEF7AA9D-05F4-6482-7D72-A3494FCCBF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75C2C44-B7A8-40F4-8FB6-50085E90AE9E}" type="slidenum">
              <a:rPr lang="en-US" altLang="en-US"/>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EE08D00-D92B-960D-5548-4F229DF0B302}"/>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50179" name="Rectangle 3">
            <a:extLst>
              <a:ext uri="{FF2B5EF4-FFF2-40B4-BE49-F238E27FC236}">
                <a16:creationId xmlns:a16="http://schemas.microsoft.com/office/drawing/2014/main" id="{EDC74860-5F58-6AFF-0E31-EE7790EAEA53}"/>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0C6D350-DF84-4F91-A206-056FF497E596}" type="datetime1">
              <a:rPr lang="en-US" altLang="en-US" smtClean="0"/>
              <a:pPr/>
              <a:t>7/10/2025</a:t>
            </a:fld>
            <a:endParaRPr lang="en-US" altLang="en-US"/>
          </a:p>
        </p:txBody>
      </p:sp>
      <p:sp>
        <p:nvSpPr>
          <p:cNvPr id="50180" name="Rectangle 4">
            <a:extLst>
              <a:ext uri="{FF2B5EF4-FFF2-40B4-BE49-F238E27FC236}">
                <a16:creationId xmlns:a16="http://schemas.microsoft.com/office/drawing/2014/main" id="{CCFC0C24-71E6-BA24-1EDB-B0FF8BE2CA37}"/>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50181" name="Rectangle 5">
            <a:extLst>
              <a:ext uri="{FF2B5EF4-FFF2-40B4-BE49-F238E27FC236}">
                <a16:creationId xmlns:a16="http://schemas.microsoft.com/office/drawing/2014/main" id="{F73CDC75-4870-3AC4-ED00-9815AE0628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931E3C5-AEAE-4CE5-8879-54A09EB6A34A}" type="slidenum">
              <a:rPr lang="en-US" altLang="en-US"/>
              <a:pPr/>
              <a:t>20</a:t>
            </a:fld>
            <a:endParaRPr lang="en-US" altLang="en-US"/>
          </a:p>
        </p:txBody>
      </p:sp>
      <p:sp>
        <p:nvSpPr>
          <p:cNvPr id="50182" name="Rectangle 2">
            <a:extLst>
              <a:ext uri="{FF2B5EF4-FFF2-40B4-BE49-F238E27FC236}">
                <a16:creationId xmlns:a16="http://schemas.microsoft.com/office/drawing/2014/main" id="{FD9C4085-D1D5-534C-B6A5-2ADC3C28F002}"/>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3" name="Rectangle 3">
            <a:extLst>
              <a:ext uri="{FF2B5EF4-FFF2-40B4-BE49-F238E27FC236}">
                <a16:creationId xmlns:a16="http://schemas.microsoft.com/office/drawing/2014/main" id="{307B1F4A-DDB8-CE5C-4BDE-3CAE5C6026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A007BF1-63AD-892C-B115-A3230970C705}"/>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52227" name="Rectangle 3">
            <a:extLst>
              <a:ext uri="{FF2B5EF4-FFF2-40B4-BE49-F238E27FC236}">
                <a16:creationId xmlns:a16="http://schemas.microsoft.com/office/drawing/2014/main" id="{4BE31125-7120-59F5-774A-C62274165218}"/>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214A190-C53E-4A4D-8E3C-3DDD14F6978E}" type="datetime1">
              <a:rPr lang="en-US" altLang="en-US" smtClean="0"/>
              <a:pPr/>
              <a:t>7/10/2025</a:t>
            </a:fld>
            <a:endParaRPr lang="en-US" altLang="en-US"/>
          </a:p>
        </p:txBody>
      </p:sp>
      <p:sp>
        <p:nvSpPr>
          <p:cNvPr id="52228" name="Rectangle 4">
            <a:extLst>
              <a:ext uri="{FF2B5EF4-FFF2-40B4-BE49-F238E27FC236}">
                <a16:creationId xmlns:a16="http://schemas.microsoft.com/office/drawing/2014/main" id="{E4AD5631-447B-3286-3C06-C839E5C05A3B}"/>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52229" name="Rectangle 5">
            <a:extLst>
              <a:ext uri="{FF2B5EF4-FFF2-40B4-BE49-F238E27FC236}">
                <a16:creationId xmlns:a16="http://schemas.microsoft.com/office/drawing/2014/main" id="{6FD51F9A-DCCD-CB17-BAB4-31FE6D7F34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B81F0BE-7ED5-4DCB-B533-9A91E973FB95}" type="slidenum">
              <a:rPr lang="en-US" altLang="en-US"/>
              <a:pPr/>
              <a:t>21</a:t>
            </a:fld>
            <a:endParaRPr lang="en-US" altLang="en-US"/>
          </a:p>
        </p:txBody>
      </p:sp>
      <p:sp>
        <p:nvSpPr>
          <p:cNvPr id="52230" name="Rectangle 2">
            <a:extLst>
              <a:ext uri="{FF2B5EF4-FFF2-40B4-BE49-F238E27FC236}">
                <a16:creationId xmlns:a16="http://schemas.microsoft.com/office/drawing/2014/main" id="{30851EC8-A570-5A00-A659-5A5642465AC2}"/>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31" name="Rectangle 3">
            <a:extLst>
              <a:ext uri="{FF2B5EF4-FFF2-40B4-BE49-F238E27FC236}">
                <a16:creationId xmlns:a16="http://schemas.microsoft.com/office/drawing/2014/main" id="{3F9162C1-EF1E-4E4B-D175-3CB3C0E5B8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278F202-651F-9820-1F68-6E4E954A35FE}"/>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54275" name="Rectangle 3">
            <a:extLst>
              <a:ext uri="{FF2B5EF4-FFF2-40B4-BE49-F238E27FC236}">
                <a16:creationId xmlns:a16="http://schemas.microsoft.com/office/drawing/2014/main" id="{A4AB5D75-6E6F-EFF6-ED01-74F248BF6EA8}"/>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BCC2E0E-D17B-48A8-BD0E-2FD30AF23A64}" type="datetime1">
              <a:rPr lang="en-US" altLang="en-US" smtClean="0"/>
              <a:pPr/>
              <a:t>7/10/2025</a:t>
            </a:fld>
            <a:endParaRPr lang="en-US" altLang="en-US"/>
          </a:p>
        </p:txBody>
      </p:sp>
      <p:sp>
        <p:nvSpPr>
          <p:cNvPr id="54276" name="Rectangle 4">
            <a:extLst>
              <a:ext uri="{FF2B5EF4-FFF2-40B4-BE49-F238E27FC236}">
                <a16:creationId xmlns:a16="http://schemas.microsoft.com/office/drawing/2014/main" id="{C344F13E-39B5-DFF6-D5CC-B60D93EDAAE1}"/>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54277" name="Rectangle 5">
            <a:extLst>
              <a:ext uri="{FF2B5EF4-FFF2-40B4-BE49-F238E27FC236}">
                <a16:creationId xmlns:a16="http://schemas.microsoft.com/office/drawing/2014/main" id="{42E510D6-8701-BD1F-DA75-0EE16155A8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E70AC4F-4200-436F-A659-60FB46962CA2}" type="slidenum">
              <a:rPr lang="en-US" altLang="en-US"/>
              <a:pPr/>
              <a:t>22</a:t>
            </a:fld>
            <a:endParaRPr lang="en-US" altLang="en-US"/>
          </a:p>
        </p:txBody>
      </p:sp>
      <p:sp>
        <p:nvSpPr>
          <p:cNvPr id="54278" name="Rectangle 2">
            <a:extLst>
              <a:ext uri="{FF2B5EF4-FFF2-40B4-BE49-F238E27FC236}">
                <a16:creationId xmlns:a16="http://schemas.microsoft.com/office/drawing/2014/main" id="{12A2905A-4AC9-07FA-E654-8D754BA17CB7}"/>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9" name="Rectangle 3">
            <a:extLst>
              <a:ext uri="{FF2B5EF4-FFF2-40B4-BE49-F238E27FC236}">
                <a16:creationId xmlns:a16="http://schemas.microsoft.com/office/drawing/2014/main" id="{A548367B-EA48-1ABA-219E-CF7D3470D0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AFE68A6-B8D7-AB49-2CF1-D7A25176DCB8}"/>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56323" name="Rectangle 3">
            <a:extLst>
              <a:ext uri="{FF2B5EF4-FFF2-40B4-BE49-F238E27FC236}">
                <a16:creationId xmlns:a16="http://schemas.microsoft.com/office/drawing/2014/main" id="{1E268B8B-33E0-2394-C5A9-824767EB1D46}"/>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FF7CBE6-E147-4B50-96A4-78DB4B5206DB}" type="datetime1">
              <a:rPr lang="en-US" altLang="en-US" smtClean="0"/>
              <a:pPr/>
              <a:t>7/10/2025</a:t>
            </a:fld>
            <a:endParaRPr lang="en-US" altLang="en-US"/>
          </a:p>
        </p:txBody>
      </p:sp>
      <p:sp>
        <p:nvSpPr>
          <p:cNvPr id="56324" name="Rectangle 4">
            <a:extLst>
              <a:ext uri="{FF2B5EF4-FFF2-40B4-BE49-F238E27FC236}">
                <a16:creationId xmlns:a16="http://schemas.microsoft.com/office/drawing/2014/main" id="{40403A97-7322-B405-DA4A-3609A910CF6A}"/>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56325" name="Rectangle 5">
            <a:extLst>
              <a:ext uri="{FF2B5EF4-FFF2-40B4-BE49-F238E27FC236}">
                <a16:creationId xmlns:a16="http://schemas.microsoft.com/office/drawing/2014/main" id="{B0E7F606-72EA-1A37-9ED3-06EB49E4F3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D30FA52-F678-48C2-8DDE-A0119A70A86C}" type="slidenum">
              <a:rPr lang="en-US" altLang="en-US"/>
              <a:pPr/>
              <a:t>23</a:t>
            </a:fld>
            <a:endParaRPr lang="en-US" altLang="en-US"/>
          </a:p>
        </p:txBody>
      </p:sp>
      <p:sp>
        <p:nvSpPr>
          <p:cNvPr id="56326" name="Rectangle 2">
            <a:extLst>
              <a:ext uri="{FF2B5EF4-FFF2-40B4-BE49-F238E27FC236}">
                <a16:creationId xmlns:a16="http://schemas.microsoft.com/office/drawing/2014/main" id="{0BF94F96-E097-0195-57D9-DE53C627E06F}"/>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7" name="Rectangle 3">
            <a:extLst>
              <a:ext uri="{FF2B5EF4-FFF2-40B4-BE49-F238E27FC236}">
                <a16:creationId xmlns:a16="http://schemas.microsoft.com/office/drawing/2014/main" id="{BBB7287D-E672-63D3-DD43-BE58E917DF9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F5663EB-5B55-AD21-D3EC-60BD0AD833C0}"/>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58371" name="Rectangle 3">
            <a:extLst>
              <a:ext uri="{FF2B5EF4-FFF2-40B4-BE49-F238E27FC236}">
                <a16:creationId xmlns:a16="http://schemas.microsoft.com/office/drawing/2014/main" id="{F59EDEFD-1DCF-EBBB-D3C4-78D5D9B9D986}"/>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7BE5848-1756-4FDF-B1DC-E139DD0C9BFA}" type="datetime1">
              <a:rPr lang="en-US" altLang="en-US" smtClean="0"/>
              <a:pPr/>
              <a:t>7/10/2025</a:t>
            </a:fld>
            <a:endParaRPr lang="en-US" altLang="en-US"/>
          </a:p>
        </p:txBody>
      </p:sp>
      <p:sp>
        <p:nvSpPr>
          <p:cNvPr id="58372" name="Rectangle 4">
            <a:extLst>
              <a:ext uri="{FF2B5EF4-FFF2-40B4-BE49-F238E27FC236}">
                <a16:creationId xmlns:a16="http://schemas.microsoft.com/office/drawing/2014/main" id="{E42F9220-C77C-6C4D-B686-70D3E36DDA99}"/>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58373" name="Rectangle 5">
            <a:extLst>
              <a:ext uri="{FF2B5EF4-FFF2-40B4-BE49-F238E27FC236}">
                <a16:creationId xmlns:a16="http://schemas.microsoft.com/office/drawing/2014/main" id="{3AD103F4-74D0-79FD-77E6-4A1115A9A5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DE30366-A3DD-450F-A915-B0A485D81D67}" type="slidenum">
              <a:rPr lang="en-US" altLang="en-US"/>
              <a:pPr/>
              <a:t>24</a:t>
            </a:fld>
            <a:endParaRPr lang="en-US" altLang="en-US"/>
          </a:p>
        </p:txBody>
      </p:sp>
      <p:sp>
        <p:nvSpPr>
          <p:cNvPr id="58374" name="Rectangle 2">
            <a:extLst>
              <a:ext uri="{FF2B5EF4-FFF2-40B4-BE49-F238E27FC236}">
                <a16:creationId xmlns:a16="http://schemas.microsoft.com/office/drawing/2014/main" id="{11D80EEB-4FE2-8583-1567-AE8FFF61D013}"/>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5" name="Rectangle 3">
            <a:extLst>
              <a:ext uri="{FF2B5EF4-FFF2-40B4-BE49-F238E27FC236}">
                <a16:creationId xmlns:a16="http://schemas.microsoft.com/office/drawing/2014/main" id="{6C7AA717-40C3-29FA-BA27-215CDF5640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1B738EE-ABF3-8802-C707-7E813BB3BAC8}"/>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60419" name="Rectangle 3">
            <a:extLst>
              <a:ext uri="{FF2B5EF4-FFF2-40B4-BE49-F238E27FC236}">
                <a16:creationId xmlns:a16="http://schemas.microsoft.com/office/drawing/2014/main" id="{4677E3A3-BB7D-333A-180C-AE847E9CACCE}"/>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9C16A63-24B4-40FB-BB22-5FA62A3969E2}" type="datetime1">
              <a:rPr lang="en-US" altLang="en-US" smtClean="0"/>
              <a:pPr/>
              <a:t>7/10/2025</a:t>
            </a:fld>
            <a:endParaRPr lang="en-US" altLang="en-US"/>
          </a:p>
        </p:txBody>
      </p:sp>
      <p:sp>
        <p:nvSpPr>
          <p:cNvPr id="60420" name="Rectangle 4">
            <a:extLst>
              <a:ext uri="{FF2B5EF4-FFF2-40B4-BE49-F238E27FC236}">
                <a16:creationId xmlns:a16="http://schemas.microsoft.com/office/drawing/2014/main" id="{581DB01D-94A7-8A54-8093-719FC0294172}"/>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60421" name="Rectangle 5">
            <a:extLst>
              <a:ext uri="{FF2B5EF4-FFF2-40B4-BE49-F238E27FC236}">
                <a16:creationId xmlns:a16="http://schemas.microsoft.com/office/drawing/2014/main" id="{45CEDCEF-63BA-77A7-9882-4E77F5FABF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37D3942-C14D-41DE-89D9-4BF8C66C2303}" type="slidenum">
              <a:rPr lang="en-US" altLang="en-US"/>
              <a:pPr/>
              <a:t>25</a:t>
            </a:fld>
            <a:endParaRPr lang="en-US" altLang="en-US"/>
          </a:p>
        </p:txBody>
      </p:sp>
      <p:sp>
        <p:nvSpPr>
          <p:cNvPr id="60422" name="Rectangle 2">
            <a:extLst>
              <a:ext uri="{FF2B5EF4-FFF2-40B4-BE49-F238E27FC236}">
                <a16:creationId xmlns:a16="http://schemas.microsoft.com/office/drawing/2014/main" id="{E3AB99CE-343C-7D14-F467-08952F717436}"/>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3" name="Rectangle 3">
            <a:extLst>
              <a:ext uri="{FF2B5EF4-FFF2-40B4-BE49-F238E27FC236}">
                <a16:creationId xmlns:a16="http://schemas.microsoft.com/office/drawing/2014/main" id="{09959ECA-CC27-A780-E1B8-ACE72A3157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B424BD0-41D6-319F-0054-EF408A020B08}"/>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62467" name="Rectangle 3">
            <a:extLst>
              <a:ext uri="{FF2B5EF4-FFF2-40B4-BE49-F238E27FC236}">
                <a16:creationId xmlns:a16="http://schemas.microsoft.com/office/drawing/2014/main" id="{413242DE-DC39-D0CB-B035-2DCEC679C511}"/>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10AC4DB-62B9-40D9-9A55-7B1A1FAD4CD6}" type="datetime1">
              <a:rPr lang="en-US" altLang="en-US" smtClean="0"/>
              <a:pPr/>
              <a:t>7/10/2025</a:t>
            </a:fld>
            <a:endParaRPr lang="en-US" altLang="en-US"/>
          </a:p>
        </p:txBody>
      </p:sp>
      <p:sp>
        <p:nvSpPr>
          <p:cNvPr id="62468" name="Rectangle 4">
            <a:extLst>
              <a:ext uri="{FF2B5EF4-FFF2-40B4-BE49-F238E27FC236}">
                <a16:creationId xmlns:a16="http://schemas.microsoft.com/office/drawing/2014/main" id="{D219FC87-C3BE-7B6E-D74B-8D8DC7551C84}"/>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62469" name="Rectangle 5">
            <a:extLst>
              <a:ext uri="{FF2B5EF4-FFF2-40B4-BE49-F238E27FC236}">
                <a16:creationId xmlns:a16="http://schemas.microsoft.com/office/drawing/2014/main" id="{D1978838-DFBB-30BD-4EB3-49841F3E8A0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F8C3749-5007-4358-BB43-1FC617CBF0A9}" type="slidenum">
              <a:rPr lang="en-US" altLang="en-US"/>
              <a:pPr/>
              <a:t>26</a:t>
            </a:fld>
            <a:endParaRPr lang="en-US" altLang="en-US"/>
          </a:p>
        </p:txBody>
      </p:sp>
      <p:sp>
        <p:nvSpPr>
          <p:cNvPr id="62470" name="Rectangle 2">
            <a:extLst>
              <a:ext uri="{FF2B5EF4-FFF2-40B4-BE49-F238E27FC236}">
                <a16:creationId xmlns:a16="http://schemas.microsoft.com/office/drawing/2014/main" id="{EDF5E696-B725-E285-F79A-F10607FC9775}"/>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71" name="Rectangle 3">
            <a:extLst>
              <a:ext uri="{FF2B5EF4-FFF2-40B4-BE49-F238E27FC236}">
                <a16:creationId xmlns:a16="http://schemas.microsoft.com/office/drawing/2014/main" id="{89FF924A-93D0-21D0-1675-138ED8DD3D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BF91A20-B588-DACE-D23B-DB9A662B78CB}"/>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64515" name="Rectangle 3">
            <a:extLst>
              <a:ext uri="{FF2B5EF4-FFF2-40B4-BE49-F238E27FC236}">
                <a16:creationId xmlns:a16="http://schemas.microsoft.com/office/drawing/2014/main" id="{25679FCC-C9E5-35B7-6554-15570C4EF75D}"/>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8396CBD-9C95-49D3-941E-05AA7B9B19AD}" type="datetime1">
              <a:rPr lang="en-US" altLang="en-US" smtClean="0"/>
              <a:pPr/>
              <a:t>7/10/2025</a:t>
            </a:fld>
            <a:endParaRPr lang="en-US" altLang="en-US"/>
          </a:p>
        </p:txBody>
      </p:sp>
      <p:sp>
        <p:nvSpPr>
          <p:cNvPr id="64516" name="Rectangle 4">
            <a:extLst>
              <a:ext uri="{FF2B5EF4-FFF2-40B4-BE49-F238E27FC236}">
                <a16:creationId xmlns:a16="http://schemas.microsoft.com/office/drawing/2014/main" id="{B3CCF336-23D2-9057-D968-FE34D58CEC70}"/>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64517" name="Rectangle 5">
            <a:extLst>
              <a:ext uri="{FF2B5EF4-FFF2-40B4-BE49-F238E27FC236}">
                <a16:creationId xmlns:a16="http://schemas.microsoft.com/office/drawing/2014/main" id="{0D4A9314-F816-2E65-CA20-5EFF41FCDC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4C318FD-DB2A-4261-A578-2E48970FC461}" type="slidenum">
              <a:rPr lang="en-US" altLang="en-US"/>
              <a:pPr/>
              <a:t>27</a:t>
            </a:fld>
            <a:endParaRPr lang="en-US" altLang="en-US"/>
          </a:p>
        </p:txBody>
      </p:sp>
      <p:sp>
        <p:nvSpPr>
          <p:cNvPr id="64518" name="Rectangle 2">
            <a:extLst>
              <a:ext uri="{FF2B5EF4-FFF2-40B4-BE49-F238E27FC236}">
                <a16:creationId xmlns:a16="http://schemas.microsoft.com/office/drawing/2014/main" id="{77096A44-58FD-8632-4830-DDA7949583CC}"/>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9" name="Rectangle 3">
            <a:extLst>
              <a:ext uri="{FF2B5EF4-FFF2-40B4-BE49-F238E27FC236}">
                <a16:creationId xmlns:a16="http://schemas.microsoft.com/office/drawing/2014/main" id="{A84A63E2-803B-AFCB-5932-0A49A287470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as the hash table gets closer to being full, the performance of linear probing deteriorates because of a phenomenon called clustering. A cluster in linear probing is a sequence of contiguously occupied cells (with a possible wrapping). Clusters are bad news in hashing because they make the dictionary operations less efficient. As clusters become larger, the probability that a new element will be attached to a cluster increases; in addition, large clusters increase the probability that two clusters will coalesce after a new key’s insertion, causing even more clustering.</a:t>
            </a:r>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6FBBF2D-5D91-91EF-AD63-36935537C751}"/>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66563" name="Rectangle 3">
            <a:extLst>
              <a:ext uri="{FF2B5EF4-FFF2-40B4-BE49-F238E27FC236}">
                <a16:creationId xmlns:a16="http://schemas.microsoft.com/office/drawing/2014/main" id="{88B343F4-EAA2-498F-6F60-00AC54DC63D2}"/>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A7274F4-C06C-43D5-AE97-A0F14BE44FB3}" type="datetime1">
              <a:rPr lang="en-US" altLang="en-US" smtClean="0"/>
              <a:pPr/>
              <a:t>7/10/2025</a:t>
            </a:fld>
            <a:endParaRPr lang="en-US" altLang="en-US"/>
          </a:p>
        </p:txBody>
      </p:sp>
      <p:sp>
        <p:nvSpPr>
          <p:cNvPr id="66564" name="Rectangle 4">
            <a:extLst>
              <a:ext uri="{FF2B5EF4-FFF2-40B4-BE49-F238E27FC236}">
                <a16:creationId xmlns:a16="http://schemas.microsoft.com/office/drawing/2014/main" id="{7F955D1B-DD89-8586-5BF0-927C12B0F5DB}"/>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66565" name="Rectangle 5">
            <a:extLst>
              <a:ext uri="{FF2B5EF4-FFF2-40B4-BE49-F238E27FC236}">
                <a16:creationId xmlns:a16="http://schemas.microsoft.com/office/drawing/2014/main" id="{859BA76F-BC3B-64F2-1450-17A18FCA90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5A17D42-8140-459F-91D8-8B8239241AC3}" type="slidenum">
              <a:rPr lang="en-US" altLang="en-US"/>
              <a:pPr/>
              <a:t>28</a:t>
            </a:fld>
            <a:endParaRPr lang="en-US" altLang="en-US"/>
          </a:p>
        </p:txBody>
      </p:sp>
      <p:sp>
        <p:nvSpPr>
          <p:cNvPr id="66566" name="Rectangle 2">
            <a:extLst>
              <a:ext uri="{FF2B5EF4-FFF2-40B4-BE49-F238E27FC236}">
                <a16:creationId xmlns:a16="http://schemas.microsoft.com/office/drawing/2014/main" id="{B2710FA0-3B08-A4F1-7B87-A673B81EE7F5}"/>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7" name="Rectangle 3">
            <a:extLst>
              <a:ext uri="{FF2B5EF4-FFF2-40B4-BE49-F238E27FC236}">
                <a16:creationId xmlns:a16="http://schemas.microsoft.com/office/drawing/2014/main" id="{43C1B6A2-801E-4F5C-19FD-1E61EC7B05E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7922E73-E5FA-ACBC-8C48-B29D69AE4F13}"/>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68611" name="Rectangle 3">
            <a:extLst>
              <a:ext uri="{FF2B5EF4-FFF2-40B4-BE49-F238E27FC236}">
                <a16:creationId xmlns:a16="http://schemas.microsoft.com/office/drawing/2014/main" id="{09A76679-CCCB-F9EC-F30B-CC4082300143}"/>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AD8566A-7FF4-4384-A0AB-094175DD1748}" type="datetime1">
              <a:rPr lang="en-US" altLang="en-US" smtClean="0"/>
              <a:pPr/>
              <a:t>7/10/2025</a:t>
            </a:fld>
            <a:endParaRPr lang="en-US" altLang="en-US"/>
          </a:p>
        </p:txBody>
      </p:sp>
      <p:sp>
        <p:nvSpPr>
          <p:cNvPr id="68612" name="Rectangle 4">
            <a:extLst>
              <a:ext uri="{FF2B5EF4-FFF2-40B4-BE49-F238E27FC236}">
                <a16:creationId xmlns:a16="http://schemas.microsoft.com/office/drawing/2014/main" id="{990634F5-0E54-C027-AD51-AF00B028FD10}"/>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68613" name="Rectangle 5">
            <a:extLst>
              <a:ext uri="{FF2B5EF4-FFF2-40B4-BE49-F238E27FC236}">
                <a16:creationId xmlns:a16="http://schemas.microsoft.com/office/drawing/2014/main" id="{5BB83B97-C6B8-A2D1-B22D-363FFE2213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DCA1F43-84C9-4FAD-B9BC-6D410C10B8E0}" type="slidenum">
              <a:rPr lang="en-US" altLang="en-US"/>
              <a:pPr/>
              <a:t>29</a:t>
            </a:fld>
            <a:endParaRPr lang="en-US" altLang="en-US"/>
          </a:p>
        </p:txBody>
      </p:sp>
      <p:sp>
        <p:nvSpPr>
          <p:cNvPr id="68614" name="Rectangle 2">
            <a:extLst>
              <a:ext uri="{FF2B5EF4-FFF2-40B4-BE49-F238E27FC236}">
                <a16:creationId xmlns:a16="http://schemas.microsoft.com/office/drawing/2014/main" id="{A89FCD28-94FE-7EE1-8604-6D7F5F33D898}"/>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5" name="Rectangle 3">
            <a:extLst>
              <a:ext uri="{FF2B5EF4-FFF2-40B4-BE49-F238E27FC236}">
                <a16:creationId xmlns:a16="http://schemas.microsoft.com/office/drawing/2014/main" id="{F9A18696-11BB-11BB-6714-BA32021DC8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712FDB-F352-5970-A282-2D85CFC86175}"/>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15363" name="Rectangle 3">
            <a:extLst>
              <a:ext uri="{FF2B5EF4-FFF2-40B4-BE49-F238E27FC236}">
                <a16:creationId xmlns:a16="http://schemas.microsoft.com/office/drawing/2014/main" id="{C0BC5D02-944A-DC7C-4670-9ABA647C4C77}"/>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718A7B8-97DD-4D22-97D7-57766104AB37}" type="datetime1">
              <a:rPr lang="en-US" altLang="en-US" smtClean="0"/>
              <a:pPr/>
              <a:t>7/10/2025</a:t>
            </a:fld>
            <a:endParaRPr lang="en-US" altLang="en-US"/>
          </a:p>
        </p:txBody>
      </p:sp>
      <p:sp>
        <p:nvSpPr>
          <p:cNvPr id="15364" name="Rectangle 4">
            <a:extLst>
              <a:ext uri="{FF2B5EF4-FFF2-40B4-BE49-F238E27FC236}">
                <a16:creationId xmlns:a16="http://schemas.microsoft.com/office/drawing/2014/main" id="{A888D89D-8880-2B5F-B480-E9392D64A8DC}"/>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15365" name="Rectangle 5">
            <a:extLst>
              <a:ext uri="{FF2B5EF4-FFF2-40B4-BE49-F238E27FC236}">
                <a16:creationId xmlns:a16="http://schemas.microsoft.com/office/drawing/2014/main" id="{D27D9C40-8508-529A-552A-5FBB21E58F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0AEA1B2-E14E-4945-8E0A-AEB3BFF1CE7A}" type="slidenum">
              <a:rPr lang="en-US" altLang="en-US"/>
              <a:pPr/>
              <a:t>3</a:t>
            </a:fld>
            <a:endParaRPr lang="en-US" altLang="en-US"/>
          </a:p>
        </p:txBody>
      </p:sp>
      <p:sp>
        <p:nvSpPr>
          <p:cNvPr id="15366" name="Rectangle 2">
            <a:extLst>
              <a:ext uri="{FF2B5EF4-FFF2-40B4-BE49-F238E27FC236}">
                <a16:creationId xmlns:a16="http://schemas.microsoft.com/office/drawing/2014/main" id="{4DCAA68A-89C5-121B-4A1C-F7B453175656}"/>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7" name="Rectangle 3">
            <a:extLst>
              <a:ext uri="{FF2B5EF4-FFF2-40B4-BE49-F238E27FC236}">
                <a16:creationId xmlns:a16="http://schemas.microsoft.com/office/drawing/2014/main" id="{84EB4CAA-66A5-B06B-B44E-D4A4D53AB81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On average, however, we should expect just a few comparisons before a pattern’s shift, and for</a:t>
            </a:r>
          </a:p>
          <a:p>
            <a:r>
              <a:rPr lang="en-US" altLang="en-US"/>
              <a:t>     random natural-language texts, the average-case  efficiency indeed turns out to be in O(n+ m).</a:t>
            </a:r>
          </a:p>
          <a:p>
            <a:endParaRPr lang="en-GB"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26BC4E4-8AA7-F1E7-E31A-4329C4C9CB2B}"/>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70659" name="Rectangle 3">
            <a:extLst>
              <a:ext uri="{FF2B5EF4-FFF2-40B4-BE49-F238E27FC236}">
                <a16:creationId xmlns:a16="http://schemas.microsoft.com/office/drawing/2014/main" id="{C8669311-9D01-6CFF-BD88-4A0FFAAEE14D}"/>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5E37456-DB6F-4F43-9EC5-D58AEC1FB0BA}" type="datetime1">
              <a:rPr lang="en-US" altLang="en-US" smtClean="0"/>
              <a:pPr/>
              <a:t>7/10/2025</a:t>
            </a:fld>
            <a:endParaRPr lang="en-US" altLang="en-US"/>
          </a:p>
        </p:txBody>
      </p:sp>
      <p:sp>
        <p:nvSpPr>
          <p:cNvPr id="70660" name="Rectangle 4">
            <a:extLst>
              <a:ext uri="{FF2B5EF4-FFF2-40B4-BE49-F238E27FC236}">
                <a16:creationId xmlns:a16="http://schemas.microsoft.com/office/drawing/2014/main" id="{027ECC0A-B6AC-D79A-5711-24B6517CABE5}"/>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70661" name="Rectangle 5">
            <a:extLst>
              <a:ext uri="{FF2B5EF4-FFF2-40B4-BE49-F238E27FC236}">
                <a16:creationId xmlns:a16="http://schemas.microsoft.com/office/drawing/2014/main" id="{41025275-E240-DAD5-11F4-7A9B5530C8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94D599E-98E3-46BC-9BA1-4EF0CA3464AD}" type="slidenum">
              <a:rPr lang="en-US" altLang="en-US"/>
              <a:pPr/>
              <a:t>30</a:t>
            </a:fld>
            <a:endParaRPr lang="en-US" altLang="en-US"/>
          </a:p>
        </p:txBody>
      </p:sp>
      <p:sp>
        <p:nvSpPr>
          <p:cNvPr id="70662" name="Rectangle 2">
            <a:extLst>
              <a:ext uri="{FF2B5EF4-FFF2-40B4-BE49-F238E27FC236}">
                <a16:creationId xmlns:a16="http://schemas.microsoft.com/office/drawing/2014/main" id="{78C3AA0C-B605-807D-17ED-3E281FCEABD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3" name="Rectangle 3">
            <a:extLst>
              <a:ext uri="{FF2B5EF4-FFF2-40B4-BE49-F238E27FC236}">
                <a16:creationId xmlns:a16="http://schemas.microsoft.com/office/drawing/2014/main" id="{089041CE-2868-2DBD-8902-08AB80DA6C7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as the hash table gets closer to being full, the performance of linear probing deteriorates because of a phenomenon called clustering. A cluster in linear probing is a sequence of contiguously occupied cells (with a possible wrapping). Clusters are bad news in hashing because they make the dictionary operations less efficient. As clusters become larger, the probability that a new element will be attached to a cluster increases; in addition, large clusters increase the probability that two clusters will coalesce after a new key’s insertion, causing even more clustering.</a:t>
            </a:r>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A809AA2-24DB-562C-E75E-C0B336A2B555}"/>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72707" name="Rectangle 3">
            <a:extLst>
              <a:ext uri="{FF2B5EF4-FFF2-40B4-BE49-F238E27FC236}">
                <a16:creationId xmlns:a16="http://schemas.microsoft.com/office/drawing/2014/main" id="{D8765633-CE97-17EB-AF79-C52B6ED0AD3F}"/>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6EFADD4-E66D-45FB-B6D0-6997E74A267C}" type="datetime1">
              <a:rPr lang="en-US" altLang="en-US" smtClean="0"/>
              <a:pPr/>
              <a:t>7/10/2025</a:t>
            </a:fld>
            <a:endParaRPr lang="en-US" altLang="en-US"/>
          </a:p>
        </p:txBody>
      </p:sp>
      <p:sp>
        <p:nvSpPr>
          <p:cNvPr id="72708" name="Rectangle 4">
            <a:extLst>
              <a:ext uri="{FF2B5EF4-FFF2-40B4-BE49-F238E27FC236}">
                <a16:creationId xmlns:a16="http://schemas.microsoft.com/office/drawing/2014/main" id="{8DF35B6D-58BD-A935-50FB-7E5C9E8384B4}"/>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72709" name="Rectangle 5">
            <a:extLst>
              <a:ext uri="{FF2B5EF4-FFF2-40B4-BE49-F238E27FC236}">
                <a16:creationId xmlns:a16="http://schemas.microsoft.com/office/drawing/2014/main" id="{F42EC615-73FC-D3B0-579C-76DD2CE3CD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2AD5553-51A9-47E7-A9C7-D604CE7D146E}" type="slidenum">
              <a:rPr lang="en-US" altLang="en-US"/>
              <a:pPr/>
              <a:t>31</a:t>
            </a:fld>
            <a:endParaRPr lang="en-US" altLang="en-US"/>
          </a:p>
        </p:txBody>
      </p:sp>
      <p:sp>
        <p:nvSpPr>
          <p:cNvPr id="72710" name="Rectangle 2">
            <a:extLst>
              <a:ext uri="{FF2B5EF4-FFF2-40B4-BE49-F238E27FC236}">
                <a16:creationId xmlns:a16="http://schemas.microsoft.com/office/drawing/2014/main" id="{A3E6030F-267D-1F63-A305-A2BA394CD10B}"/>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11" name="Rectangle 3">
            <a:extLst>
              <a:ext uri="{FF2B5EF4-FFF2-40B4-BE49-F238E27FC236}">
                <a16:creationId xmlns:a16="http://schemas.microsoft.com/office/drawing/2014/main" id="{6B604C79-9A02-9699-945B-E1DA0AEED9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as the hash table gets closer to being full, the performance of linear probing deteriorates because of a phenomenon called clustering. A cluster in linear probing is a sequence of contiguously occupied cells (with a possible wrapping). Clusters are bad news in hashing because they make the dictionary operations less efficient. As clusters become larger, the probability that a new element will be attached to a cluster increases; in addition, large clusters increase the probability that two clusters will coalesce after a new key’s insertion, causing even more clustering.</a:t>
            </a:r>
            <a:endParaRPr lang="en-GB"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A291175-D2D3-4255-0170-572B3C71EF70}"/>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74755" name="Rectangle 3">
            <a:extLst>
              <a:ext uri="{FF2B5EF4-FFF2-40B4-BE49-F238E27FC236}">
                <a16:creationId xmlns:a16="http://schemas.microsoft.com/office/drawing/2014/main" id="{6EA8CCB6-F2A0-FB28-61E3-B4AEF37120F6}"/>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F906736-8898-43BC-8FEB-48349CE35FBE}" type="datetime1">
              <a:rPr lang="en-US" altLang="en-US" smtClean="0"/>
              <a:pPr/>
              <a:t>7/10/2025</a:t>
            </a:fld>
            <a:endParaRPr lang="en-US" altLang="en-US"/>
          </a:p>
        </p:txBody>
      </p:sp>
      <p:sp>
        <p:nvSpPr>
          <p:cNvPr id="74756" name="Rectangle 4">
            <a:extLst>
              <a:ext uri="{FF2B5EF4-FFF2-40B4-BE49-F238E27FC236}">
                <a16:creationId xmlns:a16="http://schemas.microsoft.com/office/drawing/2014/main" id="{9AA44171-6900-5502-28EA-9875A5DB78D7}"/>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74757" name="Rectangle 5">
            <a:extLst>
              <a:ext uri="{FF2B5EF4-FFF2-40B4-BE49-F238E27FC236}">
                <a16:creationId xmlns:a16="http://schemas.microsoft.com/office/drawing/2014/main" id="{689A2043-8BCD-A0DA-81A2-FD96A70BC4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98C6063-639A-44C6-9C71-58A00EB95EFC}" type="slidenum">
              <a:rPr lang="en-US" altLang="en-US"/>
              <a:pPr/>
              <a:t>32</a:t>
            </a:fld>
            <a:endParaRPr lang="en-US" altLang="en-US"/>
          </a:p>
        </p:txBody>
      </p:sp>
      <p:sp>
        <p:nvSpPr>
          <p:cNvPr id="74758" name="Rectangle 2">
            <a:extLst>
              <a:ext uri="{FF2B5EF4-FFF2-40B4-BE49-F238E27FC236}">
                <a16:creationId xmlns:a16="http://schemas.microsoft.com/office/drawing/2014/main" id="{6E6B5826-2228-B441-03F6-F4044AF75B1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9" name="Rectangle 3">
            <a:extLst>
              <a:ext uri="{FF2B5EF4-FFF2-40B4-BE49-F238E27FC236}">
                <a16:creationId xmlns:a16="http://schemas.microsoft.com/office/drawing/2014/main" id="{6D8754F6-6023-1690-97C0-94A7626C021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as the hash table gets closer to being full, the performance of linear probing deteriorates because of a phenomenon called clustering. A cluster in linear probing is a sequence of contiguously occupied cells (with a possible wrapping). Clusters are bad news in hashing because they make the dictionary operations less efficient. As clusters become larger, the probability that a new element will be attached to a cluster increases; in addition, large clusters increase the probability that two clusters will coalesce after a new key’s insertion, causing even more clustering.</a:t>
            </a:r>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7C1C35F3-817C-8630-4295-2F48CAC583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E7771FE6-0157-1E70-054C-E2D5400ED1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85750" indent="-285750"/>
            <a:endParaRPr lang="en-US" altLang="en-US"/>
          </a:p>
        </p:txBody>
      </p:sp>
      <p:sp>
        <p:nvSpPr>
          <p:cNvPr id="76804" name="Slide Number Placeholder 3">
            <a:extLst>
              <a:ext uri="{FF2B5EF4-FFF2-40B4-BE49-F238E27FC236}">
                <a16:creationId xmlns:a16="http://schemas.microsoft.com/office/drawing/2014/main" id="{22EDE4B8-109C-45B5-023F-8C44758C18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E08268C-2573-4B21-8A72-B24BC60AE61E}" type="slidenum">
              <a:rPr lang="en-US" altLang="en-US"/>
              <a:pPr/>
              <a:t>33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7932E6F-D770-F85D-4589-F81E4F84D63D}"/>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17411" name="Rectangle 3">
            <a:extLst>
              <a:ext uri="{FF2B5EF4-FFF2-40B4-BE49-F238E27FC236}">
                <a16:creationId xmlns:a16="http://schemas.microsoft.com/office/drawing/2014/main" id="{AF9F9A48-1383-D0EE-2B70-DA69FFDB075A}"/>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0FEEC72-222F-418E-B660-5AD61800740A}" type="datetime1">
              <a:rPr lang="en-US" altLang="en-US" smtClean="0"/>
              <a:pPr/>
              <a:t>7/10/2025</a:t>
            </a:fld>
            <a:endParaRPr lang="en-US" altLang="en-US"/>
          </a:p>
        </p:txBody>
      </p:sp>
      <p:sp>
        <p:nvSpPr>
          <p:cNvPr id="17412" name="Rectangle 4">
            <a:extLst>
              <a:ext uri="{FF2B5EF4-FFF2-40B4-BE49-F238E27FC236}">
                <a16:creationId xmlns:a16="http://schemas.microsoft.com/office/drawing/2014/main" id="{8580D98D-02F9-21E1-9952-4F9CCDE37D83}"/>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17413" name="Rectangle 5">
            <a:extLst>
              <a:ext uri="{FF2B5EF4-FFF2-40B4-BE49-F238E27FC236}">
                <a16:creationId xmlns:a16="http://schemas.microsoft.com/office/drawing/2014/main" id="{4946D44C-EFDA-6208-A0D8-6DFF7DF2157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EDC79E9-C878-4BB6-8079-35ACFD458899}" type="slidenum">
              <a:rPr lang="en-US" altLang="en-US"/>
              <a:pPr/>
              <a:t>4</a:t>
            </a:fld>
            <a:endParaRPr lang="en-US" altLang="en-US"/>
          </a:p>
        </p:txBody>
      </p:sp>
      <p:sp>
        <p:nvSpPr>
          <p:cNvPr id="17414" name="Rectangle 2">
            <a:extLst>
              <a:ext uri="{FF2B5EF4-FFF2-40B4-BE49-F238E27FC236}">
                <a16:creationId xmlns:a16="http://schemas.microsoft.com/office/drawing/2014/main" id="{C2FF7A10-C2C9-F355-11D0-36414741041E}"/>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5" name="Rectangle 3">
            <a:extLst>
              <a:ext uri="{FF2B5EF4-FFF2-40B4-BE49-F238E27FC236}">
                <a16:creationId xmlns:a16="http://schemas.microsoft.com/office/drawing/2014/main" id="{9F9A8E27-8CF1-3970-962B-F98E482DC1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96B94DF-A3BD-6A83-8715-A6E8C7A83283}"/>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19459" name="Rectangle 3">
            <a:extLst>
              <a:ext uri="{FF2B5EF4-FFF2-40B4-BE49-F238E27FC236}">
                <a16:creationId xmlns:a16="http://schemas.microsoft.com/office/drawing/2014/main" id="{D0EDC567-EFA2-23F1-C99D-EBA392C950C1}"/>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5425F37-4550-4D81-A17F-50E9627EEC68}" type="datetime1">
              <a:rPr lang="en-US" altLang="en-US" smtClean="0"/>
              <a:pPr/>
              <a:t>7/10/2025</a:t>
            </a:fld>
            <a:endParaRPr lang="en-US" altLang="en-US"/>
          </a:p>
        </p:txBody>
      </p:sp>
      <p:sp>
        <p:nvSpPr>
          <p:cNvPr id="19460" name="Rectangle 4">
            <a:extLst>
              <a:ext uri="{FF2B5EF4-FFF2-40B4-BE49-F238E27FC236}">
                <a16:creationId xmlns:a16="http://schemas.microsoft.com/office/drawing/2014/main" id="{E519E7DE-55F5-FE01-6FA1-AB4E21A1F955}"/>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19461" name="Rectangle 5">
            <a:extLst>
              <a:ext uri="{FF2B5EF4-FFF2-40B4-BE49-F238E27FC236}">
                <a16:creationId xmlns:a16="http://schemas.microsoft.com/office/drawing/2014/main" id="{F4D2B001-6CA9-E82A-53EE-197700AFBE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460ADC9-299A-43D3-BAAA-EEBDD13B7B84}" type="slidenum">
              <a:rPr lang="en-US" altLang="en-US"/>
              <a:pPr/>
              <a:t>5</a:t>
            </a:fld>
            <a:endParaRPr lang="en-US" altLang="en-US"/>
          </a:p>
        </p:txBody>
      </p:sp>
      <p:sp>
        <p:nvSpPr>
          <p:cNvPr id="19462" name="Rectangle 2">
            <a:extLst>
              <a:ext uri="{FF2B5EF4-FFF2-40B4-BE49-F238E27FC236}">
                <a16:creationId xmlns:a16="http://schemas.microsoft.com/office/drawing/2014/main" id="{F3117FE1-0DE9-CE3A-96A7-56A8794360FB}"/>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3" name="Rectangle 3">
            <a:extLst>
              <a:ext uri="{FF2B5EF4-FFF2-40B4-BE49-F238E27FC236}">
                <a16:creationId xmlns:a16="http://schemas.microsoft.com/office/drawing/2014/main" id="{665B5DBF-78BD-6D0B-A3B9-287EB48E048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two best known algorithms of this type:the Knuth-Morris-Prattalgorithm[Knu77]and the Boyer-Moore algorithm [Boy77].</a:t>
            </a:r>
          </a:p>
          <a:p>
            <a:r>
              <a:rPr lang="en-US" altLang="en-US"/>
              <a:t>underlying idea of the Boyer-Moore algorithm is simple, its  actual implementation in a working method is less so. Therefore, we start our  discussion with a simplified version of the Boyer-Moore algorithm suggested by  R. Horspool [Hor80]. In addition to being simpler, Horspool’s algorithm is not  necessarily less efficient than the Boyer-Moore algorithm on random strings.</a:t>
            </a:r>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E23B3CD-3C4B-DF90-D5F3-11501E1D8076}"/>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21507" name="Rectangle 3">
            <a:extLst>
              <a:ext uri="{FF2B5EF4-FFF2-40B4-BE49-F238E27FC236}">
                <a16:creationId xmlns:a16="http://schemas.microsoft.com/office/drawing/2014/main" id="{3DE0375A-4FFC-2A0D-EA35-2460829D346A}"/>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D6FBE52-9FF0-4DEC-A586-BEA11E33CC94}" type="datetime1">
              <a:rPr lang="en-US" altLang="en-US" smtClean="0"/>
              <a:pPr/>
              <a:t>7/10/2025</a:t>
            </a:fld>
            <a:endParaRPr lang="en-US" altLang="en-US"/>
          </a:p>
        </p:txBody>
      </p:sp>
      <p:sp>
        <p:nvSpPr>
          <p:cNvPr id="21508" name="Rectangle 4">
            <a:extLst>
              <a:ext uri="{FF2B5EF4-FFF2-40B4-BE49-F238E27FC236}">
                <a16:creationId xmlns:a16="http://schemas.microsoft.com/office/drawing/2014/main" id="{76BDB678-499A-040B-A958-5EE6BF8870EF}"/>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21509" name="Rectangle 5">
            <a:extLst>
              <a:ext uri="{FF2B5EF4-FFF2-40B4-BE49-F238E27FC236}">
                <a16:creationId xmlns:a16="http://schemas.microsoft.com/office/drawing/2014/main" id="{BEB11A4E-C8AE-A6A2-C5BE-D9E2F5DF1A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803B030-FF1E-4003-BFC7-0C3F836B6487}" type="slidenum">
              <a:rPr lang="en-US" altLang="en-US"/>
              <a:pPr/>
              <a:t>6</a:t>
            </a:fld>
            <a:endParaRPr lang="en-US" altLang="en-US"/>
          </a:p>
        </p:txBody>
      </p:sp>
      <p:sp>
        <p:nvSpPr>
          <p:cNvPr id="21510" name="Rectangle 2">
            <a:extLst>
              <a:ext uri="{FF2B5EF4-FFF2-40B4-BE49-F238E27FC236}">
                <a16:creationId xmlns:a16="http://schemas.microsoft.com/office/drawing/2014/main" id="{AC8BA524-8640-C90A-395F-F20AF42664B4}"/>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11" name="Rectangle 3">
            <a:extLst>
              <a:ext uri="{FF2B5EF4-FFF2-40B4-BE49-F238E27FC236}">
                <a16:creationId xmlns:a16="http://schemas.microsoft.com/office/drawing/2014/main" id="{58AC9FE9-DDD4-E893-C101-384EA33DD40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98E7227-AD81-E93A-23E5-626A748C85B6}"/>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23555" name="Rectangle 3">
            <a:extLst>
              <a:ext uri="{FF2B5EF4-FFF2-40B4-BE49-F238E27FC236}">
                <a16:creationId xmlns:a16="http://schemas.microsoft.com/office/drawing/2014/main" id="{B9AF09D6-C15F-262C-B224-E4EDE55E1C80}"/>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9106636-E9A8-44E1-949F-07249D241407}" type="datetime1">
              <a:rPr lang="en-US" altLang="en-US" smtClean="0"/>
              <a:pPr/>
              <a:t>7/10/2025</a:t>
            </a:fld>
            <a:endParaRPr lang="en-US" altLang="en-US"/>
          </a:p>
        </p:txBody>
      </p:sp>
      <p:sp>
        <p:nvSpPr>
          <p:cNvPr id="23556" name="Rectangle 4">
            <a:extLst>
              <a:ext uri="{FF2B5EF4-FFF2-40B4-BE49-F238E27FC236}">
                <a16:creationId xmlns:a16="http://schemas.microsoft.com/office/drawing/2014/main" id="{35545D44-72D9-E687-69AA-C729E866A908}"/>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23557" name="Rectangle 5">
            <a:extLst>
              <a:ext uri="{FF2B5EF4-FFF2-40B4-BE49-F238E27FC236}">
                <a16:creationId xmlns:a16="http://schemas.microsoft.com/office/drawing/2014/main" id="{963A33D0-492F-D50A-AD0E-89A9CB2F17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3EE3D15-B91E-4983-99FC-0A88A9B5CF41}" type="slidenum">
              <a:rPr lang="en-US" altLang="en-US"/>
              <a:pPr/>
              <a:t>7</a:t>
            </a:fld>
            <a:endParaRPr lang="en-US" altLang="en-US"/>
          </a:p>
        </p:txBody>
      </p:sp>
      <p:sp>
        <p:nvSpPr>
          <p:cNvPr id="23558" name="Rectangle 2">
            <a:extLst>
              <a:ext uri="{FF2B5EF4-FFF2-40B4-BE49-F238E27FC236}">
                <a16:creationId xmlns:a16="http://schemas.microsoft.com/office/drawing/2014/main" id="{84F09EB0-9733-1CBF-2C0B-2A477BD4D29C}"/>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9" name="Rectangle 3">
            <a:extLst>
              <a:ext uri="{FF2B5EF4-FFF2-40B4-BE49-F238E27FC236}">
                <a16:creationId xmlns:a16="http://schemas.microsoft.com/office/drawing/2014/main" id="{212890CA-206D-7AE9-74AD-B3E2D607E85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3D56515-9942-2959-403D-5507122F4C19}"/>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25603" name="Rectangle 3">
            <a:extLst>
              <a:ext uri="{FF2B5EF4-FFF2-40B4-BE49-F238E27FC236}">
                <a16:creationId xmlns:a16="http://schemas.microsoft.com/office/drawing/2014/main" id="{8D394EB4-FE54-8592-CF62-17CC45CA8196}"/>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52951D5-1F49-4D59-8154-4A097EE5E5B3}" type="datetime1">
              <a:rPr lang="en-US" altLang="en-US" smtClean="0"/>
              <a:pPr/>
              <a:t>7/10/2025</a:t>
            </a:fld>
            <a:endParaRPr lang="en-US" altLang="en-US"/>
          </a:p>
        </p:txBody>
      </p:sp>
      <p:sp>
        <p:nvSpPr>
          <p:cNvPr id="25604" name="Rectangle 4">
            <a:extLst>
              <a:ext uri="{FF2B5EF4-FFF2-40B4-BE49-F238E27FC236}">
                <a16:creationId xmlns:a16="http://schemas.microsoft.com/office/drawing/2014/main" id="{2DBBA141-B034-8FC5-1A91-BE3FBA50961E}"/>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25605" name="Rectangle 5">
            <a:extLst>
              <a:ext uri="{FF2B5EF4-FFF2-40B4-BE49-F238E27FC236}">
                <a16:creationId xmlns:a16="http://schemas.microsoft.com/office/drawing/2014/main" id="{4F4F78C9-8ED5-CE0C-0CCF-2B7584EA735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C28D56C-FF29-4036-8867-092E33F9ED9B}" type="slidenum">
              <a:rPr lang="en-US" altLang="en-US"/>
              <a:pPr/>
              <a:t>8</a:t>
            </a:fld>
            <a:endParaRPr lang="en-US" altLang="en-US"/>
          </a:p>
        </p:txBody>
      </p:sp>
      <p:sp>
        <p:nvSpPr>
          <p:cNvPr id="25606" name="Rectangle 2">
            <a:extLst>
              <a:ext uri="{FF2B5EF4-FFF2-40B4-BE49-F238E27FC236}">
                <a16:creationId xmlns:a16="http://schemas.microsoft.com/office/drawing/2014/main" id="{EB55BE45-17BB-267C-4C80-35CD5C9CF145}"/>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7" name="Rectangle 3">
            <a:extLst>
              <a:ext uri="{FF2B5EF4-FFF2-40B4-BE49-F238E27FC236}">
                <a16:creationId xmlns:a16="http://schemas.microsoft.com/office/drawing/2014/main" id="{98E7D98F-EDC5-2AD4-E8C6-D85FD5C31AA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8BB4959-ED28-E521-16B1-0D5D81D83224}"/>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27651" name="Rectangle 3">
            <a:extLst>
              <a:ext uri="{FF2B5EF4-FFF2-40B4-BE49-F238E27FC236}">
                <a16:creationId xmlns:a16="http://schemas.microsoft.com/office/drawing/2014/main" id="{7F34B378-EEB6-341C-0212-AD15F901B5C1}"/>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565D1FE-3A03-4F9C-992A-5AE425B01374}" type="datetime1">
              <a:rPr lang="en-US" altLang="en-US" smtClean="0"/>
              <a:pPr/>
              <a:t>7/10/2025</a:t>
            </a:fld>
            <a:endParaRPr lang="en-US" altLang="en-US"/>
          </a:p>
        </p:txBody>
      </p:sp>
      <p:sp>
        <p:nvSpPr>
          <p:cNvPr id="27652" name="Rectangle 4">
            <a:extLst>
              <a:ext uri="{FF2B5EF4-FFF2-40B4-BE49-F238E27FC236}">
                <a16:creationId xmlns:a16="http://schemas.microsoft.com/office/drawing/2014/main" id="{30BF3C43-E4BF-E29E-9A6D-128D0BBE1430}"/>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27653" name="Rectangle 5">
            <a:extLst>
              <a:ext uri="{FF2B5EF4-FFF2-40B4-BE49-F238E27FC236}">
                <a16:creationId xmlns:a16="http://schemas.microsoft.com/office/drawing/2014/main" id="{41F5FD48-1B6C-10E6-C26D-61272F22ED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BE34C9F-5C9F-4F37-B215-98A305078A77}" type="slidenum">
              <a:rPr lang="en-US" altLang="en-US"/>
              <a:pPr/>
              <a:t>9</a:t>
            </a:fld>
            <a:endParaRPr lang="en-US" altLang="en-US"/>
          </a:p>
        </p:txBody>
      </p:sp>
      <p:sp>
        <p:nvSpPr>
          <p:cNvPr id="27654" name="Rectangle 2">
            <a:extLst>
              <a:ext uri="{FF2B5EF4-FFF2-40B4-BE49-F238E27FC236}">
                <a16:creationId xmlns:a16="http://schemas.microsoft.com/office/drawing/2014/main" id="{02209AF4-2824-A14C-7509-E8215DA7F876}"/>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5" name="Rectangle 3">
            <a:extLst>
              <a:ext uri="{FF2B5EF4-FFF2-40B4-BE49-F238E27FC236}">
                <a16:creationId xmlns:a16="http://schemas.microsoft.com/office/drawing/2014/main" id="{E3F3A38A-5AAA-E0AE-403F-DF01569AB71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C97285-70BB-698D-3DD1-66295CAF54EB}"/>
              </a:ext>
            </a:extLst>
          </p:cNvPr>
          <p:cNvSpPr/>
          <p:nvPr/>
        </p:nvSpPr>
        <p:spPr bwMode="white">
          <a:xfrm>
            <a:off x="0" y="5797550"/>
            <a:ext cx="12192000" cy="8620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Rectangle 2">
            <a:extLst>
              <a:ext uri="{FF2B5EF4-FFF2-40B4-BE49-F238E27FC236}">
                <a16:creationId xmlns:a16="http://schemas.microsoft.com/office/drawing/2014/main" id="{04D5A9F5-76F1-0D0D-0546-2AD6667B2806}"/>
              </a:ext>
            </a:extLst>
          </p:cNvPr>
          <p:cNvSpPr/>
          <p:nvPr/>
        </p:nvSpPr>
        <p:spPr>
          <a:xfrm>
            <a:off x="-12700" y="5876925"/>
            <a:ext cx="3000375" cy="69373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E7D902C8-013C-A836-5F42-9BF840715051}"/>
              </a:ext>
            </a:extLst>
          </p:cNvPr>
          <p:cNvSpPr/>
          <p:nvPr/>
        </p:nvSpPr>
        <p:spPr>
          <a:xfrm>
            <a:off x="3144838" y="5868988"/>
            <a:ext cx="9047162" cy="69373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3149600" y="3921743"/>
            <a:ext cx="8636000" cy="1775883"/>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3149600" y="5874978"/>
            <a:ext cx="8940800" cy="665956"/>
          </a:xfrm>
        </p:spPr>
        <p:txBody>
          <a:bodyPr anchor="ctr">
            <a:normAutofit/>
          </a:bodyPr>
          <a:lstStyle>
            <a:lvl1pPr marL="0" indent="0" algn="l">
              <a:buNone/>
              <a:defRPr sz="2525">
                <a:solidFill>
                  <a:srgbClr val="FFFFFF"/>
                </a:solidFill>
              </a:defRPr>
            </a:lvl1pPr>
            <a:lvl2pPr marL="443971" indent="0" algn="ctr">
              <a:buNone/>
            </a:lvl2pPr>
            <a:lvl3pPr marL="887943" indent="0" algn="ctr">
              <a:buNone/>
            </a:lvl3pPr>
            <a:lvl4pPr marL="1331914" indent="0" algn="ctr">
              <a:buNone/>
            </a:lvl4pPr>
            <a:lvl5pPr marL="1775886" indent="0" algn="ctr">
              <a:buNone/>
            </a:lvl5pPr>
            <a:lvl6pPr marL="2219857" indent="0" algn="ctr">
              <a:buNone/>
            </a:lvl6pPr>
            <a:lvl7pPr marL="2663829" indent="0" algn="ctr">
              <a:buNone/>
            </a:lvl7pPr>
            <a:lvl8pPr marL="3107800" indent="0" algn="ctr">
              <a:buNone/>
            </a:lvl8pPr>
            <a:lvl9pPr marL="3551772" indent="0" algn="ctr">
              <a:buNone/>
            </a:lvl9pPr>
          </a:lstStyle>
          <a:p>
            <a:r>
              <a:rPr lang="en-US"/>
              <a:t>Click to edit Master subtitle style</a:t>
            </a:r>
          </a:p>
        </p:txBody>
      </p:sp>
      <p:sp>
        <p:nvSpPr>
          <p:cNvPr id="5" name="Date Placeholder 27">
            <a:extLst>
              <a:ext uri="{FF2B5EF4-FFF2-40B4-BE49-F238E27FC236}">
                <a16:creationId xmlns:a16="http://schemas.microsoft.com/office/drawing/2014/main" id="{5635BB39-203A-DC37-7E99-51F4CE78A303}"/>
              </a:ext>
            </a:extLst>
          </p:cNvPr>
          <p:cNvSpPr>
            <a:spLocks noGrp="1"/>
          </p:cNvSpPr>
          <p:nvPr>
            <p:ph type="dt" sz="half" idx="10"/>
          </p:nvPr>
        </p:nvSpPr>
        <p:spPr>
          <a:xfrm>
            <a:off x="101600" y="5892800"/>
            <a:ext cx="2743200" cy="666750"/>
          </a:xfrm>
        </p:spPr>
        <p:txBody>
          <a:bodyPr>
            <a:noAutofit/>
          </a:bodyPr>
          <a:lstStyle>
            <a:lvl1pPr algn="ctr">
              <a:defRPr sz="1942">
                <a:solidFill>
                  <a:srgbClr val="FFFFFF"/>
                </a:solidFill>
              </a:defRPr>
            </a:lvl1pPr>
          </a:lstStyle>
          <a:p>
            <a:pPr>
              <a:defRPr/>
            </a:pPr>
            <a:fld id="{F5D075C0-55D3-4559-A097-4285A96C26C7}" type="datetime1">
              <a:rPr lang="en-US"/>
              <a:pPr>
                <a:defRPr/>
              </a:pPr>
              <a:t>7/10/2025</a:t>
            </a:fld>
            <a:endParaRPr lang="en-US"/>
          </a:p>
        </p:txBody>
      </p:sp>
      <p:sp>
        <p:nvSpPr>
          <p:cNvPr id="6" name="Footer Placeholder 16">
            <a:extLst>
              <a:ext uri="{FF2B5EF4-FFF2-40B4-BE49-F238E27FC236}">
                <a16:creationId xmlns:a16="http://schemas.microsoft.com/office/drawing/2014/main" id="{EE199DD4-5455-6224-DEE0-DCE7B305429F}"/>
              </a:ext>
            </a:extLst>
          </p:cNvPr>
          <p:cNvSpPr>
            <a:spLocks noGrp="1"/>
          </p:cNvSpPr>
          <p:nvPr>
            <p:ph type="ftr" sz="quarter" idx="11"/>
          </p:nvPr>
        </p:nvSpPr>
        <p:spPr>
          <a:xfrm>
            <a:off x="2781300" y="230188"/>
            <a:ext cx="7823200" cy="354012"/>
          </a:xfrm>
        </p:spPr>
        <p:txBody>
          <a:bodyPr/>
          <a:lstStyle>
            <a:lvl1pPr algn="r">
              <a:defRPr>
                <a:solidFill>
                  <a:schemeClr val="tx2"/>
                </a:solidFill>
              </a:defRPr>
            </a:lvl1pPr>
          </a:lstStyle>
          <a:p>
            <a:pPr>
              <a:defRPr/>
            </a:pPr>
            <a:endParaRPr lang="en-US"/>
          </a:p>
        </p:txBody>
      </p:sp>
      <p:sp>
        <p:nvSpPr>
          <p:cNvPr id="7" name="Slide Number Placeholder 28">
            <a:extLst>
              <a:ext uri="{FF2B5EF4-FFF2-40B4-BE49-F238E27FC236}">
                <a16:creationId xmlns:a16="http://schemas.microsoft.com/office/drawing/2014/main" id="{622BE8CB-FEBE-811C-04DD-68BC0C7A751E}"/>
              </a:ext>
            </a:extLst>
          </p:cNvPr>
          <p:cNvSpPr>
            <a:spLocks noGrp="1"/>
          </p:cNvSpPr>
          <p:nvPr>
            <p:ph type="sldNum" sz="quarter" idx="12"/>
          </p:nvPr>
        </p:nvSpPr>
        <p:spPr>
          <a:xfrm>
            <a:off x="10668000" y="222250"/>
            <a:ext cx="1117600" cy="369888"/>
          </a:xfrm>
        </p:spPr>
        <p:txBody>
          <a:bodyPr/>
          <a:lstStyle>
            <a:lvl1pPr>
              <a:defRPr>
                <a:solidFill>
                  <a:schemeClr val="tx2"/>
                </a:solidFill>
              </a:defRPr>
            </a:lvl1pPr>
          </a:lstStyle>
          <a:p>
            <a:fld id="{A4A5F5EF-53F8-43D1-AA63-3D5139916917}" type="slidenum">
              <a:rPr lang="en-US" altLang="en-US"/>
              <a:pPr/>
              <a:t>‹#›</a:t>
            </a:fld>
            <a:endParaRPr lang="en-US" altLang="en-US"/>
          </a:p>
        </p:txBody>
      </p:sp>
    </p:spTree>
    <p:extLst>
      <p:ext uri="{BB962C8B-B14F-4D97-AF65-F5344CB8AC3E}">
        <p14:creationId xmlns:p14="http://schemas.microsoft.com/office/powerpoint/2010/main" val="39645832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3ACE1D3E-9062-74CE-E684-1B79ABA4D56F}"/>
              </a:ext>
            </a:extLst>
          </p:cNvPr>
          <p:cNvSpPr>
            <a:spLocks noGrp="1"/>
          </p:cNvSpPr>
          <p:nvPr>
            <p:ph type="dt" sz="half" idx="10"/>
          </p:nvPr>
        </p:nvSpPr>
        <p:spPr/>
        <p:txBody>
          <a:bodyPr/>
          <a:lstStyle>
            <a:lvl1pPr>
              <a:defRPr/>
            </a:lvl1pPr>
          </a:lstStyle>
          <a:p>
            <a:pPr>
              <a:defRPr/>
            </a:pPr>
            <a:fld id="{F09D28FC-29AD-4709-9DBC-07F19276E9A4}" type="datetime1">
              <a:rPr lang="en-US"/>
              <a:pPr>
                <a:defRPr/>
              </a:pPr>
              <a:t>7/10/2025</a:t>
            </a:fld>
            <a:endParaRPr lang="en-US"/>
          </a:p>
        </p:txBody>
      </p:sp>
      <p:sp>
        <p:nvSpPr>
          <p:cNvPr id="5" name="Footer Placeholder 2">
            <a:extLst>
              <a:ext uri="{FF2B5EF4-FFF2-40B4-BE49-F238E27FC236}">
                <a16:creationId xmlns:a16="http://schemas.microsoft.com/office/drawing/2014/main" id="{E0862E55-B83C-DDB7-C253-95CCD4CCF44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B2F69FA6-7AE3-0773-6E18-B671ECF75A49}"/>
              </a:ext>
            </a:extLst>
          </p:cNvPr>
          <p:cNvSpPr>
            <a:spLocks noGrp="1"/>
          </p:cNvSpPr>
          <p:nvPr>
            <p:ph type="sldNum" sz="quarter" idx="12"/>
          </p:nvPr>
        </p:nvSpPr>
        <p:spPr/>
        <p:txBody>
          <a:bodyPr/>
          <a:lstStyle>
            <a:lvl1pPr>
              <a:defRPr/>
            </a:lvl1pPr>
          </a:lstStyle>
          <a:p>
            <a:fld id="{61E34AC6-B75F-4C34-825E-528E9A1C566B}" type="slidenum">
              <a:rPr lang="en-US" altLang="en-US"/>
              <a:pPr/>
              <a:t>‹#›</a:t>
            </a:fld>
            <a:endParaRPr lang="en-US" altLang="en-US"/>
          </a:p>
        </p:txBody>
      </p:sp>
    </p:spTree>
    <p:extLst>
      <p:ext uri="{BB962C8B-B14F-4D97-AF65-F5344CB8AC3E}">
        <p14:creationId xmlns:p14="http://schemas.microsoft.com/office/powerpoint/2010/main" val="32633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53E643-336D-415C-F13B-A0800D1DB865}"/>
              </a:ext>
            </a:extLst>
          </p:cNvPr>
          <p:cNvSpPr/>
          <p:nvPr/>
        </p:nvSpPr>
        <p:spPr bwMode="white">
          <a:xfrm>
            <a:off x="8128000" y="0"/>
            <a:ext cx="427038" cy="6659563"/>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2A6B558B-FA5F-9613-247A-5B7FA8481BFC}"/>
              </a:ext>
            </a:extLst>
          </p:cNvPr>
          <p:cNvSpPr/>
          <p:nvPr/>
        </p:nvSpPr>
        <p:spPr>
          <a:xfrm>
            <a:off x="8189913" y="592138"/>
            <a:ext cx="304800" cy="6067425"/>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48C0B5E7-7F38-DB5C-D223-CFE486F79A3C}"/>
              </a:ext>
            </a:extLst>
          </p:cNvPr>
          <p:cNvSpPr/>
          <p:nvPr/>
        </p:nvSpPr>
        <p:spPr>
          <a:xfrm>
            <a:off x="8189913" y="0"/>
            <a:ext cx="304800" cy="517525"/>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8737600" y="591967"/>
            <a:ext cx="2743200" cy="53569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591961"/>
            <a:ext cx="7416800" cy="53569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A1C87D2-6267-BF38-2326-267A217E5965}"/>
              </a:ext>
            </a:extLst>
          </p:cNvPr>
          <p:cNvSpPr>
            <a:spLocks noGrp="1"/>
          </p:cNvSpPr>
          <p:nvPr>
            <p:ph type="dt" sz="half" idx="10"/>
          </p:nvPr>
        </p:nvSpPr>
        <p:spPr>
          <a:xfrm>
            <a:off x="8737600" y="6067425"/>
            <a:ext cx="2946400" cy="354013"/>
          </a:xfrm>
        </p:spPr>
        <p:txBody>
          <a:bodyPr/>
          <a:lstStyle>
            <a:lvl1pPr>
              <a:defRPr/>
            </a:lvl1pPr>
          </a:lstStyle>
          <a:p>
            <a:pPr>
              <a:defRPr/>
            </a:pPr>
            <a:fld id="{36E90624-7FEF-4A5F-91D8-B7CA8543E312}" type="datetime1">
              <a:rPr lang="en-US"/>
              <a:pPr>
                <a:defRPr/>
              </a:pPr>
              <a:t>7/10/2025</a:t>
            </a:fld>
            <a:endParaRPr lang="en-US"/>
          </a:p>
        </p:txBody>
      </p:sp>
      <p:sp>
        <p:nvSpPr>
          <p:cNvPr id="8" name="Footer Placeholder 4">
            <a:extLst>
              <a:ext uri="{FF2B5EF4-FFF2-40B4-BE49-F238E27FC236}">
                <a16:creationId xmlns:a16="http://schemas.microsoft.com/office/drawing/2014/main" id="{103BE343-038A-96A2-7692-BF2074BD032F}"/>
              </a:ext>
            </a:extLst>
          </p:cNvPr>
          <p:cNvSpPr>
            <a:spLocks noGrp="1"/>
          </p:cNvSpPr>
          <p:nvPr>
            <p:ph type="ftr" sz="quarter" idx="11"/>
          </p:nvPr>
        </p:nvSpPr>
        <p:spPr>
          <a:xfrm>
            <a:off x="609600" y="6067425"/>
            <a:ext cx="7431088" cy="354013"/>
          </a:xfrm>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51D52B7-A845-521F-E071-5BB40B5DBE1A}"/>
              </a:ext>
            </a:extLst>
          </p:cNvPr>
          <p:cNvSpPr>
            <a:spLocks noGrp="1"/>
          </p:cNvSpPr>
          <p:nvPr>
            <p:ph type="sldNum" sz="quarter" idx="12"/>
          </p:nvPr>
        </p:nvSpPr>
        <p:spPr>
          <a:xfrm rot="5400000">
            <a:off x="8082756" y="96044"/>
            <a:ext cx="517525" cy="325438"/>
          </a:xfrm>
        </p:spPr>
        <p:txBody>
          <a:bodyPr/>
          <a:lstStyle>
            <a:lvl1pPr>
              <a:defRPr/>
            </a:lvl1pPr>
          </a:lstStyle>
          <a:p>
            <a:fld id="{3BF893EF-296B-4F75-AE13-B12DB861D0B8}" type="slidenum">
              <a:rPr lang="en-US" altLang="en-US"/>
              <a:pPr/>
              <a:t>‹#›</a:t>
            </a:fld>
            <a:endParaRPr lang="en-US" altLang="en-US"/>
          </a:p>
        </p:txBody>
      </p:sp>
    </p:spTree>
    <p:extLst>
      <p:ext uri="{BB962C8B-B14F-4D97-AF65-F5344CB8AC3E}">
        <p14:creationId xmlns:p14="http://schemas.microsoft.com/office/powerpoint/2010/main" val="391832173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1986"/>
            <a:ext cx="10871200" cy="961937"/>
          </a:xfrm>
        </p:spPr>
        <p:txBody>
          <a:bodyPr/>
          <a:lstStyle/>
          <a:p>
            <a:r>
              <a:rPr lang="en-US"/>
              <a:t>Click to edit Master title style</a:t>
            </a:r>
          </a:p>
        </p:txBody>
      </p:sp>
      <p:sp>
        <p:nvSpPr>
          <p:cNvPr id="8" name="Content Placeholder 7"/>
          <p:cNvSpPr>
            <a:spLocks noGrp="1"/>
          </p:cNvSpPr>
          <p:nvPr>
            <p:ph sz="quarter" idx="1"/>
          </p:nvPr>
        </p:nvSpPr>
        <p:spPr>
          <a:xfrm>
            <a:off x="816864" y="1553898"/>
            <a:ext cx="10871200" cy="4365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86353A8B-2F49-71BD-0963-7894161A81D8}"/>
              </a:ext>
            </a:extLst>
          </p:cNvPr>
          <p:cNvSpPr>
            <a:spLocks noGrp="1"/>
          </p:cNvSpPr>
          <p:nvPr>
            <p:ph type="dt" sz="half" idx="10"/>
          </p:nvPr>
        </p:nvSpPr>
        <p:spPr/>
        <p:txBody>
          <a:bodyPr/>
          <a:lstStyle>
            <a:lvl1pPr>
              <a:defRPr/>
            </a:lvl1pPr>
          </a:lstStyle>
          <a:p>
            <a:pPr>
              <a:defRPr/>
            </a:pPr>
            <a:fld id="{D87D8FBF-4287-4BB0-91E0-3613E80D39C5}" type="datetime1">
              <a:rPr lang="en-US"/>
              <a:pPr>
                <a:defRPr/>
              </a:pPr>
              <a:t>7/10/2025</a:t>
            </a:fld>
            <a:endParaRPr lang="en-US"/>
          </a:p>
        </p:txBody>
      </p:sp>
      <p:sp>
        <p:nvSpPr>
          <p:cNvPr id="4" name="Footer Placeholder 2">
            <a:extLst>
              <a:ext uri="{FF2B5EF4-FFF2-40B4-BE49-F238E27FC236}">
                <a16:creationId xmlns:a16="http://schemas.microsoft.com/office/drawing/2014/main" id="{B172D126-68EF-A600-E117-F919841F342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7CF7CF3B-D809-ACB7-EF94-398A2AD7F7ED}"/>
              </a:ext>
            </a:extLst>
          </p:cNvPr>
          <p:cNvSpPr>
            <a:spLocks noGrp="1"/>
          </p:cNvSpPr>
          <p:nvPr>
            <p:ph type="sldNum" sz="quarter" idx="12"/>
          </p:nvPr>
        </p:nvSpPr>
        <p:spPr/>
        <p:txBody>
          <a:bodyPr/>
          <a:lstStyle>
            <a:lvl1pPr>
              <a:defRPr/>
            </a:lvl1pPr>
          </a:lstStyle>
          <a:p>
            <a:fld id="{A03D0874-BA15-463B-AA26-CAE2A7CBFE01}" type="slidenum">
              <a:rPr lang="en-US" altLang="en-US"/>
              <a:pPr/>
              <a:t>‹#›</a:t>
            </a:fld>
            <a:endParaRPr lang="en-US" altLang="en-US"/>
          </a:p>
        </p:txBody>
      </p:sp>
    </p:spTree>
    <p:extLst>
      <p:ext uri="{BB962C8B-B14F-4D97-AF65-F5344CB8AC3E}">
        <p14:creationId xmlns:p14="http://schemas.microsoft.com/office/powerpoint/2010/main" val="307923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23A29D-DBA2-0A41-CA45-D658DBC5FF4B}"/>
              </a:ext>
            </a:extLst>
          </p:cNvPr>
          <p:cNvSpPr/>
          <p:nvPr/>
        </p:nvSpPr>
        <p:spPr bwMode="white">
          <a:xfrm>
            <a:off x="0" y="1481138"/>
            <a:ext cx="12192000" cy="11096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CB8BC500-D748-012E-9DBC-AA4D56C59FB2}"/>
              </a:ext>
            </a:extLst>
          </p:cNvPr>
          <p:cNvSpPr/>
          <p:nvPr/>
        </p:nvSpPr>
        <p:spPr>
          <a:xfrm>
            <a:off x="0" y="1552575"/>
            <a:ext cx="1727200" cy="96361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C295C12C-218E-1490-99EF-35B0CAB9B60D}"/>
              </a:ext>
            </a:extLst>
          </p:cNvPr>
          <p:cNvSpPr/>
          <p:nvPr/>
        </p:nvSpPr>
        <p:spPr>
          <a:xfrm>
            <a:off x="1828800" y="1552575"/>
            <a:ext cx="10363200" cy="963613"/>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828803" y="2663826"/>
            <a:ext cx="9497484" cy="1624810"/>
          </a:xfrm>
        </p:spPr>
        <p:txBody>
          <a:bodyPr/>
          <a:lstStyle>
            <a:lvl1pPr marL="0" indent="0">
              <a:buNone/>
              <a:defRPr sz="2719">
                <a:solidFill>
                  <a:schemeClr val="tx2"/>
                </a:solidFill>
              </a:defRPr>
            </a:lvl1pPr>
            <a:lvl2pPr>
              <a:buNone/>
              <a:defRPr sz="1747">
                <a:solidFill>
                  <a:schemeClr val="tx1">
                    <a:tint val="75000"/>
                  </a:schemeClr>
                </a:solidFill>
              </a:defRPr>
            </a:lvl2pPr>
            <a:lvl3pPr>
              <a:buNone/>
              <a:defRPr sz="1554">
                <a:solidFill>
                  <a:schemeClr val="tx1">
                    <a:tint val="75000"/>
                  </a:schemeClr>
                </a:solidFill>
              </a:defRPr>
            </a:lvl3pPr>
            <a:lvl4pPr>
              <a:buNone/>
              <a:defRPr sz="1360">
                <a:solidFill>
                  <a:schemeClr val="tx1">
                    <a:tint val="75000"/>
                  </a:schemeClr>
                </a:solidFill>
              </a:defRPr>
            </a:lvl4pPr>
            <a:lvl5pPr>
              <a:buNone/>
              <a:defRPr sz="136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828800" y="1553898"/>
            <a:ext cx="10160000" cy="961937"/>
          </a:xfrm>
        </p:spPr>
        <p:txBody>
          <a:bodyPr/>
          <a:lstStyle>
            <a:lvl1pPr algn="l">
              <a:buNone/>
              <a:defRPr sz="4273" b="0" cap="none">
                <a:solidFill>
                  <a:srgbClr val="FFFFFF"/>
                </a:solidFill>
              </a:defRPr>
            </a:lvl1pPr>
          </a:lstStyle>
          <a:p>
            <a:r>
              <a:rPr lang="en-US"/>
              <a:t>Click to edit Master title style</a:t>
            </a:r>
          </a:p>
        </p:txBody>
      </p:sp>
      <p:sp>
        <p:nvSpPr>
          <p:cNvPr id="7" name="Date Placeholder 11">
            <a:extLst>
              <a:ext uri="{FF2B5EF4-FFF2-40B4-BE49-F238E27FC236}">
                <a16:creationId xmlns:a16="http://schemas.microsoft.com/office/drawing/2014/main" id="{50494527-439B-35AA-AEB9-5EC6D472E02F}"/>
              </a:ext>
            </a:extLst>
          </p:cNvPr>
          <p:cNvSpPr>
            <a:spLocks noGrp="1"/>
          </p:cNvSpPr>
          <p:nvPr>
            <p:ph type="dt" sz="half" idx="10"/>
          </p:nvPr>
        </p:nvSpPr>
        <p:spPr/>
        <p:txBody>
          <a:bodyPr/>
          <a:lstStyle>
            <a:lvl1pPr>
              <a:defRPr/>
            </a:lvl1pPr>
          </a:lstStyle>
          <a:p>
            <a:pPr>
              <a:defRPr/>
            </a:pPr>
            <a:fld id="{77C8BEC7-2226-41E4-A920-884778808DFF}" type="datetime1">
              <a:rPr lang="en-US"/>
              <a:pPr>
                <a:defRPr/>
              </a:pPr>
              <a:t>7/10/2025</a:t>
            </a:fld>
            <a:endParaRPr lang="en-US"/>
          </a:p>
        </p:txBody>
      </p:sp>
      <p:sp>
        <p:nvSpPr>
          <p:cNvPr id="8" name="Slide Number Placeholder 12">
            <a:extLst>
              <a:ext uri="{FF2B5EF4-FFF2-40B4-BE49-F238E27FC236}">
                <a16:creationId xmlns:a16="http://schemas.microsoft.com/office/drawing/2014/main" id="{88EEAFAB-424A-1492-A142-5C28B8F4467B}"/>
              </a:ext>
            </a:extLst>
          </p:cNvPr>
          <p:cNvSpPr>
            <a:spLocks noGrp="1"/>
          </p:cNvSpPr>
          <p:nvPr>
            <p:ph type="sldNum" sz="quarter" idx="11"/>
          </p:nvPr>
        </p:nvSpPr>
        <p:spPr>
          <a:xfrm>
            <a:off x="0" y="1701800"/>
            <a:ext cx="1727200" cy="681038"/>
          </a:xfrm>
        </p:spPr>
        <p:txBody>
          <a:bodyPr>
            <a:noAutofit/>
          </a:bodyPr>
          <a:lstStyle>
            <a:lvl1pPr>
              <a:defRPr sz="2300"/>
            </a:lvl1pPr>
          </a:lstStyle>
          <a:p>
            <a:fld id="{B4450831-5D99-4A5F-AA82-27EC68669764}" type="slidenum">
              <a:rPr lang="en-US" altLang="en-US"/>
              <a:pPr/>
              <a:t>‹#›</a:t>
            </a:fld>
            <a:endParaRPr lang="en-US" altLang="en-US"/>
          </a:p>
        </p:txBody>
      </p:sp>
      <p:sp>
        <p:nvSpPr>
          <p:cNvPr id="9" name="Footer Placeholder 13">
            <a:extLst>
              <a:ext uri="{FF2B5EF4-FFF2-40B4-BE49-F238E27FC236}">
                <a16:creationId xmlns:a16="http://schemas.microsoft.com/office/drawing/2014/main" id="{6C273625-0F47-0779-3388-8FE794D4B086}"/>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9165399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812800" y="1543573"/>
            <a:ext cx="5181600" cy="4439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43573"/>
            <a:ext cx="5181600" cy="4439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7">
            <a:extLst>
              <a:ext uri="{FF2B5EF4-FFF2-40B4-BE49-F238E27FC236}">
                <a16:creationId xmlns:a16="http://schemas.microsoft.com/office/drawing/2014/main" id="{1FF988DD-4A13-298D-3A64-888A5B128B56}"/>
              </a:ext>
            </a:extLst>
          </p:cNvPr>
          <p:cNvSpPr>
            <a:spLocks noGrp="1"/>
          </p:cNvSpPr>
          <p:nvPr>
            <p:ph type="dt" sz="half" idx="10"/>
          </p:nvPr>
        </p:nvSpPr>
        <p:spPr/>
        <p:txBody>
          <a:bodyPr rtlCol="0"/>
          <a:lstStyle>
            <a:lvl1pPr>
              <a:defRPr/>
            </a:lvl1pPr>
          </a:lstStyle>
          <a:p>
            <a:pPr>
              <a:defRPr/>
            </a:pPr>
            <a:fld id="{4BC8096C-6E89-4CA0-8F1C-2FC8F85E1ED5}" type="datetime1">
              <a:rPr lang="en-US"/>
              <a:pPr>
                <a:defRPr/>
              </a:pPr>
              <a:t>7/10/2025</a:t>
            </a:fld>
            <a:endParaRPr lang="en-US"/>
          </a:p>
        </p:txBody>
      </p:sp>
      <p:sp>
        <p:nvSpPr>
          <p:cNvPr id="4" name="Slide Number Placeholder 9">
            <a:extLst>
              <a:ext uri="{FF2B5EF4-FFF2-40B4-BE49-F238E27FC236}">
                <a16:creationId xmlns:a16="http://schemas.microsoft.com/office/drawing/2014/main" id="{2D776101-891D-5523-CE88-3A8AF9F5DC40}"/>
              </a:ext>
            </a:extLst>
          </p:cNvPr>
          <p:cNvSpPr>
            <a:spLocks noGrp="1"/>
          </p:cNvSpPr>
          <p:nvPr>
            <p:ph type="sldNum" sz="quarter" idx="11"/>
          </p:nvPr>
        </p:nvSpPr>
        <p:spPr/>
        <p:txBody>
          <a:bodyPr/>
          <a:lstStyle>
            <a:lvl1pPr>
              <a:defRPr/>
            </a:lvl1pPr>
          </a:lstStyle>
          <a:p>
            <a:fld id="{031C79BD-CB3C-443D-B161-DC6D860C6146}" type="slidenum">
              <a:rPr lang="en-US" altLang="en-US"/>
              <a:pPr/>
              <a:t>‹#›</a:t>
            </a:fld>
            <a:endParaRPr lang="en-US" altLang="en-US"/>
          </a:p>
        </p:txBody>
      </p:sp>
      <p:sp>
        <p:nvSpPr>
          <p:cNvPr id="5" name="Footer Placeholder 11">
            <a:extLst>
              <a:ext uri="{FF2B5EF4-FFF2-40B4-BE49-F238E27FC236}">
                <a16:creationId xmlns:a16="http://schemas.microsoft.com/office/drawing/2014/main" id="{57E337CE-1C71-C56F-4485-2182407E008D}"/>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98206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65150"/>
            <a:ext cx="10871200" cy="844778"/>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812800" y="2367845"/>
            <a:ext cx="5181600" cy="34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367845"/>
            <a:ext cx="5181600" cy="34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01889"/>
            <a:ext cx="5181600" cy="621559"/>
          </a:xfrm>
          <a:solidFill>
            <a:schemeClr val="accent2"/>
          </a:solidFill>
        </p:spPr>
        <p:txBody>
          <a:bodyPr rtlCol="0" anchor="ctr"/>
          <a:lstStyle>
            <a:lvl1pPr marL="0" indent="0">
              <a:buFontTx/>
              <a:buNone/>
              <a:defRPr sz="1942"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01889"/>
            <a:ext cx="5181600" cy="621559"/>
          </a:xfrm>
          <a:solidFill>
            <a:schemeClr val="accent4"/>
          </a:solidFill>
        </p:spPr>
        <p:txBody>
          <a:bodyPr rtlCol="0" anchor="ctr"/>
          <a:lstStyle>
            <a:lvl1pPr marL="0" indent="0">
              <a:buFontTx/>
              <a:buNone/>
              <a:defRPr sz="1942" b="1">
                <a:solidFill>
                  <a:srgbClr val="FFFFFF"/>
                </a:solidFill>
              </a:defRPr>
            </a:lvl1pPr>
          </a:lstStyle>
          <a:p>
            <a:pPr lvl="0"/>
            <a:r>
              <a:rPr lang="en-US"/>
              <a:t>Click to edit Master text styles</a:t>
            </a:r>
          </a:p>
        </p:txBody>
      </p:sp>
      <p:sp>
        <p:nvSpPr>
          <p:cNvPr id="3" name="Date Placeholder 9">
            <a:extLst>
              <a:ext uri="{FF2B5EF4-FFF2-40B4-BE49-F238E27FC236}">
                <a16:creationId xmlns:a16="http://schemas.microsoft.com/office/drawing/2014/main" id="{B1A18545-934E-DAFB-65F9-D7543A350B66}"/>
              </a:ext>
            </a:extLst>
          </p:cNvPr>
          <p:cNvSpPr>
            <a:spLocks noGrp="1"/>
          </p:cNvSpPr>
          <p:nvPr>
            <p:ph type="dt" sz="half" idx="10"/>
          </p:nvPr>
        </p:nvSpPr>
        <p:spPr/>
        <p:txBody>
          <a:bodyPr rtlCol="0"/>
          <a:lstStyle>
            <a:lvl1pPr>
              <a:defRPr/>
            </a:lvl1pPr>
          </a:lstStyle>
          <a:p>
            <a:pPr>
              <a:defRPr/>
            </a:pPr>
            <a:fld id="{AC5E6597-A1B1-47D6-BDB5-282EAD97F9A3}" type="datetime1">
              <a:rPr lang="en-US"/>
              <a:pPr>
                <a:defRPr/>
              </a:pPr>
              <a:t>7/10/2025</a:t>
            </a:fld>
            <a:endParaRPr lang="en-US"/>
          </a:p>
        </p:txBody>
      </p:sp>
      <p:sp>
        <p:nvSpPr>
          <p:cNvPr id="4" name="Slide Number Placeholder 11">
            <a:extLst>
              <a:ext uri="{FF2B5EF4-FFF2-40B4-BE49-F238E27FC236}">
                <a16:creationId xmlns:a16="http://schemas.microsoft.com/office/drawing/2014/main" id="{AA89FF0C-67C2-A6AE-699E-94D523210BAD}"/>
              </a:ext>
            </a:extLst>
          </p:cNvPr>
          <p:cNvSpPr>
            <a:spLocks noGrp="1"/>
          </p:cNvSpPr>
          <p:nvPr>
            <p:ph type="sldNum" sz="quarter" idx="11"/>
          </p:nvPr>
        </p:nvSpPr>
        <p:spPr/>
        <p:txBody>
          <a:bodyPr/>
          <a:lstStyle>
            <a:lvl1pPr>
              <a:defRPr/>
            </a:lvl1pPr>
          </a:lstStyle>
          <a:p>
            <a:fld id="{53C90F7A-3B0C-4D36-8C3D-FC47003046F1}" type="slidenum">
              <a:rPr lang="en-US" altLang="en-US"/>
              <a:pPr/>
              <a:t>‹#›</a:t>
            </a:fld>
            <a:endParaRPr lang="en-US" altLang="en-US"/>
          </a:p>
        </p:txBody>
      </p:sp>
      <p:sp>
        <p:nvSpPr>
          <p:cNvPr id="5" name="Footer Placeholder 13">
            <a:extLst>
              <a:ext uri="{FF2B5EF4-FFF2-40B4-BE49-F238E27FC236}">
                <a16:creationId xmlns:a16="http://schemas.microsoft.com/office/drawing/2014/main" id="{F71005E0-D1A3-8AFC-C8E2-5321F58E0168}"/>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33652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BB2D8617-B5B7-6CDB-5D3F-DFDFB7797CD3}"/>
              </a:ext>
            </a:extLst>
          </p:cNvPr>
          <p:cNvSpPr>
            <a:spLocks noGrp="1"/>
          </p:cNvSpPr>
          <p:nvPr>
            <p:ph type="dt" sz="half" idx="10"/>
          </p:nvPr>
        </p:nvSpPr>
        <p:spPr/>
        <p:txBody>
          <a:bodyPr/>
          <a:lstStyle>
            <a:lvl1pPr>
              <a:defRPr/>
            </a:lvl1pPr>
          </a:lstStyle>
          <a:p>
            <a:pPr>
              <a:defRPr/>
            </a:pPr>
            <a:fld id="{448FEB0E-551E-4044-9A59-138A1F2A793A}" type="datetime1">
              <a:rPr lang="en-US"/>
              <a:pPr>
                <a:defRPr/>
              </a:pPr>
              <a:t>7/10/2025</a:t>
            </a:fld>
            <a:endParaRPr lang="en-US"/>
          </a:p>
        </p:txBody>
      </p:sp>
      <p:sp>
        <p:nvSpPr>
          <p:cNvPr id="4" name="Footer Placeholder 2">
            <a:extLst>
              <a:ext uri="{FF2B5EF4-FFF2-40B4-BE49-F238E27FC236}">
                <a16:creationId xmlns:a16="http://schemas.microsoft.com/office/drawing/2014/main" id="{9DA98CB1-B999-0851-26D7-8F4F2C52C25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591780A9-4D7C-32A5-A9E2-4C05ADEF3E01}"/>
              </a:ext>
            </a:extLst>
          </p:cNvPr>
          <p:cNvSpPr>
            <a:spLocks noGrp="1"/>
          </p:cNvSpPr>
          <p:nvPr>
            <p:ph type="sldNum" sz="quarter" idx="12"/>
          </p:nvPr>
        </p:nvSpPr>
        <p:spPr/>
        <p:txBody>
          <a:bodyPr/>
          <a:lstStyle>
            <a:lvl1pPr>
              <a:defRPr/>
            </a:lvl1pPr>
          </a:lstStyle>
          <a:p>
            <a:fld id="{126224F7-D7CF-4227-B844-E202E9395759}" type="slidenum">
              <a:rPr lang="en-US" altLang="en-US"/>
              <a:pPr/>
              <a:t>‹#›</a:t>
            </a:fld>
            <a:endParaRPr lang="en-US" altLang="en-US"/>
          </a:p>
        </p:txBody>
      </p:sp>
    </p:spTree>
    <p:extLst>
      <p:ext uri="{BB962C8B-B14F-4D97-AF65-F5344CB8AC3E}">
        <p14:creationId xmlns:p14="http://schemas.microsoft.com/office/powerpoint/2010/main" val="12965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287D5E-CEB5-6677-11F5-AF93E8B7947B}"/>
              </a:ext>
            </a:extLst>
          </p:cNvPr>
          <p:cNvSpPr>
            <a:spLocks noGrp="1"/>
          </p:cNvSpPr>
          <p:nvPr>
            <p:ph type="dt" sz="half" idx="10"/>
          </p:nvPr>
        </p:nvSpPr>
        <p:spPr/>
        <p:txBody>
          <a:bodyPr/>
          <a:lstStyle>
            <a:lvl1pPr>
              <a:defRPr/>
            </a:lvl1pPr>
          </a:lstStyle>
          <a:p>
            <a:pPr>
              <a:defRPr/>
            </a:pPr>
            <a:fld id="{362EA137-7674-4DDC-8D8A-2ECFD15180E6}" type="datetime1">
              <a:rPr lang="en-US"/>
              <a:pPr>
                <a:defRPr/>
              </a:pPr>
              <a:t>7/10/2025</a:t>
            </a:fld>
            <a:endParaRPr lang="en-US"/>
          </a:p>
        </p:txBody>
      </p:sp>
      <p:sp>
        <p:nvSpPr>
          <p:cNvPr id="3" name="Footer Placeholder 2">
            <a:extLst>
              <a:ext uri="{FF2B5EF4-FFF2-40B4-BE49-F238E27FC236}">
                <a16:creationId xmlns:a16="http://schemas.microsoft.com/office/drawing/2014/main" id="{5E36E5FE-64E2-4B97-67A7-D4E4970816D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24159B6E-F984-7DFC-B0BE-40149D7AE791}"/>
              </a:ext>
            </a:extLst>
          </p:cNvPr>
          <p:cNvSpPr>
            <a:spLocks noGrp="1"/>
          </p:cNvSpPr>
          <p:nvPr>
            <p:ph type="sldNum" sz="quarter" idx="12"/>
          </p:nvPr>
        </p:nvSpPr>
        <p:spPr>
          <a:xfrm>
            <a:off x="0" y="6067425"/>
            <a:ext cx="711200" cy="369888"/>
          </a:xfrm>
        </p:spPr>
        <p:txBody>
          <a:bodyPr/>
          <a:lstStyle>
            <a:lvl1pPr>
              <a:defRPr>
                <a:solidFill>
                  <a:schemeClr val="tx2"/>
                </a:solidFill>
              </a:defRPr>
            </a:lvl1pPr>
          </a:lstStyle>
          <a:p>
            <a:fld id="{47A912D5-12E9-4E6F-9406-DDA64E97585D}" type="slidenum">
              <a:rPr lang="en-US" altLang="en-US"/>
              <a:pPr/>
              <a:t>‹#›</a:t>
            </a:fld>
            <a:endParaRPr lang="en-US" altLang="en-US"/>
          </a:p>
        </p:txBody>
      </p:sp>
    </p:spTree>
    <p:extLst>
      <p:ext uri="{BB962C8B-B14F-4D97-AF65-F5344CB8AC3E}">
        <p14:creationId xmlns:p14="http://schemas.microsoft.com/office/powerpoint/2010/main" val="204633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65150"/>
            <a:ext cx="10769600" cy="844778"/>
          </a:xfrm>
        </p:spPr>
        <p:txBody>
          <a:bodyPr/>
          <a:lstStyle>
            <a:lvl1pPr algn="l">
              <a:buNone/>
              <a:defRPr sz="4273" b="0"/>
            </a:lvl1pPr>
          </a:lstStyle>
          <a:p>
            <a:r>
              <a:rPr lang="en-US"/>
              <a:t>Click to edit Master title style</a:t>
            </a:r>
          </a:p>
        </p:txBody>
      </p:sp>
      <p:sp>
        <p:nvSpPr>
          <p:cNvPr id="3" name="Text Placeholder 2"/>
          <p:cNvSpPr>
            <a:spLocks noGrp="1"/>
          </p:cNvSpPr>
          <p:nvPr>
            <p:ph type="body" idx="2"/>
          </p:nvPr>
        </p:nvSpPr>
        <p:spPr>
          <a:xfrm>
            <a:off x="812800" y="1701889"/>
            <a:ext cx="2133600" cy="4217723"/>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972"/>
              </a:spcAft>
              <a:buNone/>
              <a:defRPr sz="1747"/>
            </a:lvl1pPr>
            <a:lvl2pPr>
              <a:buNone/>
              <a:defRPr sz="1165"/>
            </a:lvl2pPr>
            <a:lvl3pPr>
              <a:buNone/>
              <a:defRPr sz="972"/>
            </a:lvl3pPr>
            <a:lvl4pPr>
              <a:buNone/>
              <a:defRPr sz="874"/>
            </a:lvl4pPr>
            <a:lvl5pPr>
              <a:buNone/>
              <a:defRPr sz="874"/>
            </a:lvl5pPr>
          </a:lstStyle>
          <a:p>
            <a:pPr lvl="0"/>
            <a:r>
              <a:rPr lang="en-US"/>
              <a:t>Click to edit Master text styles</a:t>
            </a:r>
          </a:p>
        </p:txBody>
      </p:sp>
      <p:sp>
        <p:nvSpPr>
          <p:cNvPr id="9" name="Content Placeholder 8"/>
          <p:cNvSpPr>
            <a:spLocks noGrp="1"/>
          </p:cNvSpPr>
          <p:nvPr>
            <p:ph sz="quarter" idx="1"/>
          </p:nvPr>
        </p:nvSpPr>
        <p:spPr>
          <a:xfrm>
            <a:off x="3149600" y="1701888"/>
            <a:ext cx="8534400" cy="42917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10E4C64-7AE2-0A27-C027-06D358205956}"/>
              </a:ext>
            </a:extLst>
          </p:cNvPr>
          <p:cNvSpPr>
            <a:spLocks noGrp="1"/>
          </p:cNvSpPr>
          <p:nvPr>
            <p:ph type="dt" sz="half" idx="10"/>
          </p:nvPr>
        </p:nvSpPr>
        <p:spPr/>
        <p:txBody>
          <a:bodyPr/>
          <a:lstStyle>
            <a:lvl1pPr>
              <a:defRPr/>
            </a:lvl1pPr>
          </a:lstStyle>
          <a:p>
            <a:pPr>
              <a:defRPr/>
            </a:pPr>
            <a:fld id="{7B098D34-6CF0-4034-AD1D-9DEF34CAAB19}" type="datetime1">
              <a:rPr lang="en-US"/>
              <a:pPr>
                <a:defRPr/>
              </a:pPr>
              <a:t>7/10/2025</a:t>
            </a:fld>
            <a:endParaRPr lang="en-US"/>
          </a:p>
        </p:txBody>
      </p:sp>
      <p:sp>
        <p:nvSpPr>
          <p:cNvPr id="5" name="Footer Placeholder 2">
            <a:extLst>
              <a:ext uri="{FF2B5EF4-FFF2-40B4-BE49-F238E27FC236}">
                <a16:creationId xmlns:a16="http://schemas.microsoft.com/office/drawing/2014/main" id="{75D98ACF-1B57-7AF9-5BBD-0FF3ECA4FCB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EB0405BF-7256-7FD6-22C3-0646E8BDAA91}"/>
              </a:ext>
            </a:extLst>
          </p:cNvPr>
          <p:cNvSpPr>
            <a:spLocks noGrp="1"/>
          </p:cNvSpPr>
          <p:nvPr>
            <p:ph type="sldNum" sz="quarter" idx="12"/>
          </p:nvPr>
        </p:nvSpPr>
        <p:spPr/>
        <p:txBody>
          <a:bodyPr/>
          <a:lstStyle>
            <a:lvl1pPr>
              <a:defRPr/>
            </a:lvl1pPr>
          </a:lstStyle>
          <a:p>
            <a:fld id="{D9D7E4A6-1CFD-4C95-B3F3-3A90FB5FB30E}" type="slidenum">
              <a:rPr lang="en-US" altLang="en-US"/>
              <a:pPr/>
              <a:t>‹#›</a:t>
            </a:fld>
            <a:endParaRPr lang="en-US" altLang="en-US"/>
          </a:p>
        </p:txBody>
      </p:sp>
    </p:spTree>
    <p:extLst>
      <p:ext uri="{BB962C8B-B14F-4D97-AF65-F5344CB8AC3E}">
        <p14:creationId xmlns:p14="http://schemas.microsoft.com/office/powerpoint/2010/main" val="352088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D3EB81E-86A7-EF41-56C3-8433393F2B7F}"/>
              </a:ext>
            </a:extLst>
          </p:cNvPr>
          <p:cNvSpPr/>
          <p:nvPr/>
        </p:nvSpPr>
        <p:spPr bwMode="white">
          <a:xfrm>
            <a:off x="-12700" y="4440238"/>
            <a:ext cx="12192000" cy="8604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540C59DB-8D5C-C496-1F1B-1E9EC5ABDDFE}"/>
              </a:ext>
            </a:extLst>
          </p:cNvPr>
          <p:cNvSpPr/>
          <p:nvPr/>
        </p:nvSpPr>
        <p:spPr>
          <a:xfrm>
            <a:off x="-12700" y="4529138"/>
            <a:ext cx="1951038" cy="6921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D32B3F01-269A-F3FD-837F-2420B54A81A4}"/>
              </a:ext>
            </a:extLst>
          </p:cNvPr>
          <p:cNvSpPr/>
          <p:nvPr/>
        </p:nvSpPr>
        <p:spPr>
          <a:xfrm>
            <a:off x="2060575" y="4521200"/>
            <a:ext cx="10131425" cy="690563"/>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6595467F-39CC-653E-D44E-BD8279DB8F96}"/>
              </a:ext>
            </a:extLst>
          </p:cNvPr>
          <p:cNvSpPr/>
          <p:nvPr/>
        </p:nvSpPr>
        <p:spPr bwMode="white">
          <a:xfrm>
            <a:off x="1930400" y="0"/>
            <a:ext cx="133350" cy="666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Text Placeholder 3"/>
          <p:cNvSpPr>
            <a:spLocks noGrp="1"/>
          </p:cNvSpPr>
          <p:nvPr>
            <p:ph type="body" sz="half" idx="2"/>
          </p:nvPr>
        </p:nvSpPr>
        <p:spPr>
          <a:xfrm>
            <a:off x="2133600" y="5327650"/>
            <a:ext cx="9753600" cy="665956"/>
          </a:xfrm>
        </p:spPr>
        <p:txBody>
          <a:bodyPr/>
          <a:lstStyle>
            <a:lvl1pPr marL="0" indent="0">
              <a:buFontTx/>
              <a:buNone/>
              <a:defRPr sz="1651"/>
            </a:lvl1pPr>
            <a:lvl2pPr>
              <a:buFontTx/>
              <a:buNone/>
              <a:defRPr sz="1165"/>
            </a:lvl2pPr>
            <a:lvl3pPr>
              <a:buFontTx/>
              <a:buNone/>
              <a:defRPr sz="972"/>
            </a:lvl3pPr>
            <a:lvl4pPr>
              <a:buFontTx/>
              <a:buNone/>
              <a:defRPr sz="874"/>
            </a:lvl4pPr>
            <a:lvl5pPr>
              <a:buFontTx/>
              <a:buNone/>
              <a:defRPr sz="874"/>
            </a:lvl5pPr>
          </a:lstStyle>
          <a:p>
            <a:pPr lvl="0"/>
            <a:r>
              <a:rPr lang="en-US"/>
              <a:t>Click to edit Master text styles</a:t>
            </a:r>
          </a:p>
        </p:txBody>
      </p:sp>
      <p:sp>
        <p:nvSpPr>
          <p:cNvPr id="2" name="Title 1"/>
          <p:cNvSpPr>
            <a:spLocks noGrp="1"/>
          </p:cNvSpPr>
          <p:nvPr>
            <p:ph type="title"/>
          </p:nvPr>
        </p:nvSpPr>
        <p:spPr>
          <a:xfrm>
            <a:off x="2133600" y="4513704"/>
            <a:ext cx="9753600" cy="665956"/>
          </a:xfrm>
        </p:spPr>
        <p:txBody>
          <a:bodyPr/>
          <a:lstStyle>
            <a:lvl1pPr algn="l">
              <a:buNone/>
              <a:defRPr sz="2719"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436748"/>
          </a:xfrm>
          <a:solidFill>
            <a:schemeClr val="accent1">
              <a:tint val="40000"/>
            </a:schemeClr>
          </a:solidFill>
          <a:ln>
            <a:noFill/>
          </a:ln>
        </p:spPr>
        <p:txBody>
          <a:bodyPr>
            <a:normAutofit/>
          </a:bodyPr>
          <a:lstStyle>
            <a:lvl1pPr marL="0" indent="0">
              <a:buNone/>
              <a:defRPr sz="3107"/>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id="{A579A48A-06E9-EC3E-B3C3-0BAC205A1D4E}"/>
              </a:ext>
            </a:extLst>
          </p:cNvPr>
          <p:cNvSpPr>
            <a:spLocks noGrp="1"/>
          </p:cNvSpPr>
          <p:nvPr>
            <p:ph type="dt" sz="half" idx="10"/>
          </p:nvPr>
        </p:nvSpPr>
        <p:spPr>
          <a:xfrm>
            <a:off x="8331200" y="6067425"/>
            <a:ext cx="3556000" cy="354013"/>
          </a:xfrm>
        </p:spPr>
        <p:txBody>
          <a:bodyPr rtlCol="0"/>
          <a:lstStyle>
            <a:lvl1pPr>
              <a:defRPr/>
            </a:lvl1pPr>
          </a:lstStyle>
          <a:p>
            <a:pPr>
              <a:defRPr/>
            </a:pPr>
            <a:fld id="{2E935628-561C-4F54-BF27-9CCAC6D38C23}" type="datetime1">
              <a:rPr lang="en-US"/>
              <a:pPr>
                <a:defRPr/>
              </a:pPr>
              <a:t>7/10/2025</a:t>
            </a:fld>
            <a:endParaRPr lang="en-US"/>
          </a:p>
        </p:txBody>
      </p:sp>
      <p:sp>
        <p:nvSpPr>
          <p:cNvPr id="10" name="Slide Number Placeholder 12">
            <a:extLst>
              <a:ext uri="{FF2B5EF4-FFF2-40B4-BE49-F238E27FC236}">
                <a16:creationId xmlns:a16="http://schemas.microsoft.com/office/drawing/2014/main" id="{2029AFCE-B2E7-ADDE-D694-38C1F496B8A7}"/>
              </a:ext>
            </a:extLst>
          </p:cNvPr>
          <p:cNvSpPr>
            <a:spLocks noGrp="1"/>
          </p:cNvSpPr>
          <p:nvPr>
            <p:ph type="sldNum" sz="quarter" idx="11"/>
          </p:nvPr>
        </p:nvSpPr>
        <p:spPr>
          <a:xfrm>
            <a:off x="0" y="4532313"/>
            <a:ext cx="1930400" cy="642937"/>
          </a:xfrm>
        </p:spPr>
        <p:txBody>
          <a:bodyPr/>
          <a:lstStyle>
            <a:lvl1pPr>
              <a:defRPr sz="2700"/>
            </a:lvl1pPr>
          </a:lstStyle>
          <a:p>
            <a:fld id="{502B56F2-5B7B-412B-A92A-48AD709AB4D5}" type="slidenum">
              <a:rPr lang="en-US" altLang="en-US"/>
              <a:pPr/>
              <a:t>‹#›</a:t>
            </a:fld>
            <a:endParaRPr lang="en-US" altLang="en-US"/>
          </a:p>
        </p:txBody>
      </p:sp>
      <p:sp>
        <p:nvSpPr>
          <p:cNvPr id="11" name="Footer Placeholder 13">
            <a:extLst>
              <a:ext uri="{FF2B5EF4-FFF2-40B4-BE49-F238E27FC236}">
                <a16:creationId xmlns:a16="http://schemas.microsoft.com/office/drawing/2014/main" id="{855F8A69-8604-1B84-4068-81330AD158C1}"/>
              </a:ext>
            </a:extLst>
          </p:cNvPr>
          <p:cNvSpPr>
            <a:spLocks noGrp="1"/>
          </p:cNvSpPr>
          <p:nvPr>
            <p:ph type="ftr" sz="quarter" idx="12"/>
          </p:nvPr>
        </p:nvSpPr>
        <p:spPr>
          <a:xfrm>
            <a:off x="2133600" y="6067425"/>
            <a:ext cx="6096000" cy="354013"/>
          </a:xfrm>
        </p:spPr>
        <p:txBody>
          <a:bodyPr rtlCol="0"/>
          <a:lstStyle>
            <a:lvl1pPr>
              <a:defRPr/>
            </a:lvl1pPr>
          </a:lstStyle>
          <a:p>
            <a:pPr>
              <a:defRPr/>
            </a:pPr>
            <a:endParaRPr lang="en-US"/>
          </a:p>
        </p:txBody>
      </p:sp>
    </p:spTree>
    <p:extLst>
      <p:ext uri="{BB962C8B-B14F-4D97-AF65-F5344CB8AC3E}">
        <p14:creationId xmlns:p14="http://schemas.microsoft.com/office/powerpoint/2010/main" val="294185421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12547DE2-0327-9B7C-6948-DE65331248AF}"/>
              </a:ext>
            </a:extLst>
          </p:cNvPr>
          <p:cNvSpPr>
            <a:spLocks noGrp="1"/>
          </p:cNvSpPr>
          <p:nvPr>
            <p:ph type="title"/>
          </p:nvPr>
        </p:nvSpPr>
        <p:spPr bwMode="auto">
          <a:xfrm>
            <a:off x="812800" y="222250"/>
            <a:ext cx="10871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728C5F3B-514F-5D30-C83C-9B6B0A1906B3}"/>
              </a:ext>
            </a:extLst>
          </p:cNvPr>
          <p:cNvSpPr>
            <a:spLocks noGrp="1"/>
          </p:cNvSpPr>
          <p:nvPr>
            <p:ph type="body" idx="1"/>
          </p:nvPr>
        </p:nvSpPr>
        <p:spPr bwMode="auto">
          <a:xfrm>
            <a:off x="817563" y="1552575"/>
            <a:ext cx="10871200"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F1773137-9D1C-A8B9-614E-A1BD2D701E89}"/>
              </a:ext>
            </a:extLst>
          </p:cNvPr>
          <p:cNvSpPr>
            <a:spLocks noGrp="1"/>
          </p:cNvSpPr>
          <p:nvPr>
            <p:ph type="dt" sz="half" idx="2"/>
          </p:nvPr>
        </p:nvSpPr>
        <p:spPr>
          <a:xfrm>
            <a:off x="8128000" y="6067425"/>
            <a:ext cx="3556000" cy="354013"/>
          </a:xfrm>
          <a:prstGeom prst="rect">
            <a:avLst/>
          </a:prstGeom>
        </p:spPr>
        <p:txBody>
          <a:bodyPr vert="horz" anchor="ctr" anchorCtr="0"/>
          <a:lstStyle>
            <a:lvl1pPr algn="l" eaLnBrk="1" latinLnBrk="0" hangingPunct="1">
              <a:defRPr kumimoji="0" sz="1360">
                <a:solidFill>
                  <a:schemeClr val="tx2"/>
                </a:solidFill>
              </a:defRPr>
            </a:lvl1pPr>
          </a:lstStyle>
          <a:p>
            <a:pPr>
              <a:defRPr/>
            </a:pPr>
            <a:fld id="{2E936FC3-6BA0-4117-A854-B45355C58207}" type="datetime1">
              <a:rPr lang="en-US"/>
              <a:pPr>
                <a:defRPr/>
              </a:pPr>
              <a:t>7/10/2025</a:t>
            </a:fld>
            <a:endParaRPr lang="en-US"/>
          </a:p>
        </p:txBody>
      </p:sp>
      <p:sp>
        <p:nvSpPr>
          <p:cNvPr id="3" name="Footer Placeholder 2">
            <a:extLst>
              <a:ext uri="{FF2B5EF4-FFF2-40B4-BE49-F238E27FC236}">
                <a16:creationId xmlns:a16="http://schemas.microsoft.com/office/drawing/2014/main" id="{BE0BA3FD-01A8-20DB-81E1-37B8391833C0}"/>
              </a:ext>
            </a:extLst>
          </p:cNvPr>
          <p:cNvSpPr>
            <a:spLocks noGrp="1"/>
          </p:cNvSpPr>
          <p:nvPr>
            <p:ph type="ftr" sz="quarter" idx="3"/>
          </p:nvPr>
        </p:nvSpPr>
        <p:spPr>
          <a:xfrm>
            <a:off x="812800" y="6067425"/>
            <a:ext cx="7227888" cy="354013"/>
          </a:xfrm>
          <a:prstGeom prst="rect">
            <a:avLst/>
          </a:prstGeom>
        </p:spPr>
        <p:txBody>
          <a:bodyPr vert="horz" anchor="ctr"/>
          <a:lstStyle>
            <a:lvl1pPr algn="r" eaLnBrk="1" latinLnBrk="0" hangingPunct="1">
              <a:defRPr kumimoji="0" sz="1360">
                <a:solidFill>
                  <a:schemeClr val="tx2"/>
                </a:solidFill>
              </a:defRPr>
            </a:lvl1pPr>
          </a:lstStyle>
          <a:p>
            <a:pPr>
              <a:defRPr/>
            </a:pPr>
            <a:endParaRPr lang="en-US"/>
          </a:p>
        </p:txBody>
      </p:sp>
      <p:sp>
        <p:nvSpPr>
          <p:cNvPr id="7" name="Rectangle 6">
            <a:extLst>
              <a:ext uri="{FF2B5EF4-FFF2-40B4-BE49-F238E27FC236}">
                <a16:creationId xmlns:a16="http://schemas.microsoft.com/office/drawing/2014/main" id="{E627851E-B613-B8A5-74F5-2A63EE0C3D8F}"/>
              </a:ext>
            </a:extLst>
          </p:cNvPr>
          <p:cNvSpPr/>
          <p:nvPr/>
        </p:nvSpPr>
        <p:spPr bwMode="white">
          <a:xfrm>
            <a:off x="0" y="1198563"/>
            <a:ext cx="12192000" cy="3111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439A5C6B-E57F-309A-B4B5-EC1A6C4BF62B}"/>
              </a:ext>
            </a:extLst>
          </p:cNvPr>
          <p:cNvSpPr/>
          <p:nvPr/>
        </p:nvSpPr>
        <p:spPr>
          <a:xfrm>
            <a:off x="0" y="1243013"/>
            <a:ext cx="711200" cy="2222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a:extLst>
              <a:ext uri="{FF2B5EF4-FFF2-40B4-BE49-F238E27FC236}">
                <a16:creationId xmlns:a16="http://schemas.microsoft.com/office/drawing/2014/main" id="{1406CFF8-EA55-F067-DF02-30D51857D8E2}"/>
              </a:ext>
            </a:extLst>
          </p:cNvPr>
          <p:cNvSpPr/>
          <p:nvPr/>
        </p:nvSpPr>
        <p:spPr>
          <a:xfrm>
            <a:off x="787400" y="1243013"/>
            <a:ext cx="11404600" cy="2222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a:extLst>
              <a:ext uri="{FF2B5EF4-FFF2-40B4-BE49-F238E27FC236}">
                <a16:creationId xmlns:a16="http://schemas.microsoft.com/office/drawing/2014/main" id="{AAF83EA6-B938-C5F2-5837-7DC33EDD7354}"/>
              </a:ext>
            </a:extLst>
          </p:cNvPr>
          <p:cNvSpPr>
            <a:spLocks noGrp="1"/>
          </p:cNvSpPr>
          <p:nvPr>
            <p:ph type="sldNum" sz="quarter" idx="4"/>
          </p:nvPr>
        </p:nvSpPr>
        <p:spPr>
          <a:xfrm>
            <a:off x="0" y="1235075"/>
            <a:ext cx="711200" cy="23812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300" b="1">
                <a:solidFill>
                  <a:srgbClr val="FFFFFF"/>
                </a:solidFill>
              </a:defRPr>
            </a:lvl1pPr>
          </a:lstStyle>
          <a:p>
            <a:fld id="{5F59E275-573C-4132-94FF-D6327E28308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7163" r:id="rId1"/>
    <p:sldLayoutId id="2147487159" r:id="rId2"/>
    <p:sldLayoutId id="2147487164" r:id="rId3"/>
    <p:sldLayoutId id="2147487165" r:id="rId4"/>
    <p:sldLayoutId id="2147487166" r:id="rId5"/>
    <p:sldLayoutId id="2147487160" r:id="rId6"/>
    <p:sldLayoutId id="2147487167" r:id="rId7"/>
    <p:sldLayoutId id="2147487161" r:id="rId8"/>
    <p:sldLayoutId id="2147487168" r:id="rId9"/>
    <p:sldLayoutId id="2147487162" r:id="rId10"/>
    <p:sldLayoutId id="2147487169" r:id="rId11"/>
  </p:sldLayoutIdLst>
  <p:hf hdr="0" ftr="0" dt="0"/>
  <p:txStyles>
    <p:titleStyle>
      <a:lvl1pPr algn="l" rtl="0" eaLnBrk="0" fontAlgn="base" hangingPunct="0">
        <a:spcBef>
          <a:spcPct val="0"/>
        </a:spcBef>
        <a:spcAft>
          <a:spcPct val="0"/>
        </a:spcAft>
        <a:defRPr sz="4100" kern="1200">
          <a:solidFill>
            <a:schemeClr val="tx2"/>
          </a:solidFill>
          <a:latin typeface="+mj-lt"/>
          <a:ea typeface="+mj-ea"/>
          <a:cs typeface="+mj-cs"/>
        </a:defRPr>
      </a:lvl1pPr>
      <a:lvl2pPr algn="l" rtl="0" eaLnBrk="0" fontAlgn="base" hangingPunct="0">
        <a:spcBef>
          <a:spcPct val="0"/>
        </a:spcBef>
        <a:spcAft>
          <a:spcPct val="0"/>
        </a:spcAft>
        <a:defRPr sz="4100">
          <a:solidFill>
            <a:schemeClr val="tx2"/>
          </a:solidFill>
          <a:latin typeface="Tw Cen MT" pitchFamily="34" charset="0"/>
        </a:defRPr>
      </a:lvl2pPr>
      <a:lvl3pPr algn="l" rtl="0" eaLnBrk="0" fontAlgn="base" hangingPunct="0">
        <a:spcBef>
          <a:spcPct val="0"/>
        </a:spcBef>
        <a:spcAft>
          <a:spcPct val="0"/>
        </a:spcAft>
        <a:defRPr sz="4100">
          <a:solidFill>
            <a:schemeClr val="tx2"/>
          </a:solidFill>
          <a:latin typeface="Tw Cen MT" pitchFamily="34" charset="0"/>
        </a:defRPr>
      </a:lvl3pPr>
      <a:lvl4pPr algn="l" rtl="0" eaLnBrk="0" fontAlgn="base" hangingPunct="0">
        <a:spcBef>
          <a:spcPct val="0"/>
        </a:spcBef>
        <a:spcAft>
          <a:spcPct val="0"/>
        </a:spcAft>
        <a:defRPr sz="4100">
          <a:solidFill>
            <a:schemeClr val="tx2"/>
          </a:solidFill>
          <a:latin typeface="Tw Cen MT" pitchFamily="34" charset="0"/>
        </a:defRPr>
      </a:lvl4pPr>
      <a:lvl5pPr algn="l" rtl="0" eaLnBrk="0" fontAlgn="base" hangingPunct="0">
        <a:spcBef>
          <a:spcPct val="0"/>
        </a:spcBef>
        <a:spcAft>
          <a:spcPct val="0"/>
        </a:spcAft>
        <a:defRPr sz="4100">
          <a:solidFill>
            <a:schemeClr val="tx2"/>
          </a:solidFill>
          <a:latin typeface="Tw Cen MT" pitchFamily="34" charset="0"/>
        </a:defRPr>
      </a:lvl5pPr>
      <a:lvl6pPr marL="443971" algn="l" rtl="0" fontAlgn="base">
        <a:spcBef>
          <a:spcPct val="0"/>
        </a:spcBef>
        <a:spcAft>
          <a:spcPct val="0"/>
        </a:spcAft>
        <a:defRPr sz="4273">
          <a:solidFill>
            <a:schemeClr val="tx2"/>
          </a:solidFill>
          <a:latin typeface="Tw Cen MT" pitchFamily="34" charset="0"/>
        </a:defRPr>
      </a:lvl6pPr>
      <a:lvl7pPr marL="887943" algn="l" rtl="0" fontAlgn="base">
        <a:spcBef>
          <a:spcPct val="0"/>
        </a:spcBef>
        <a:spcAft>
          <a:spcPct val="0"/>
        </a:spcAft>
        <a:defRPr sz="4273">
          <a:solidFill>
            <a:schemeClr val="tx2"/>
          </a:solidFill>
          <a:latin typeface="Tw Cen MT" pitchFamily="34" charset="0"/>
        </a:defRPr>
      </a:lvl7pPr>
      <a:lvl8pPr marL="1331914" algn="l" rtl="0" fontAlgn="base">
        <a:spcBef>
          <a:spcPct val="0"/>
        </a:spcBef>
        <a:spcAft>
          <a:spcPct val="0"/>
        </a:spcAft>
        <a:defRPr sz="4273">
          <a:solidFill>
            <a:schemeClr val="tx2"/>
          </a:solidFill>
          <a:latin typeface="Tw Cen MT" pitchFamily="34" charset="0"/>
        </a:defRPr>
      </a:lvl8pPr>
      <a:lvl9pPr marL="1775886" algn="l" rtl="0" fontAlgn="base">
        <a:spcBef>
          <a:spcPct val="0"/>
        </a:spcBef>
        <a:spcAft>
          <a:spcPct val="0"/>
        </a:spcAft>
        <a:defRPr sz="4273">
          <a:solidFill>
            <a:schemeClr val="tx2"/>
          </a:solidFill>
          <a:latin typeface="Tw Cen MT" pitchFamily="34" charset="0"/>
        </a:defRPr>
      </a:lvl9pPr>
    </p:titleStyle>
    <p:bodyStyle>
      <a:lvl1pPr marL="307975" indent="-307975" algn="l" rtl="0" eaLnBrk="0" fontAlgn="base" hangingPunct="0">
        <a:spcBef>
          <a:spcPts val="675"/>
        </a:spcBef>
        <a:spcAft>
          <a:spcPct val="0"/>
        </a:spcAft>
        <a:buClr>
          <a:schemeClr val="accent2"/>
        </a:buClr>
        <a:buSzPct val="60000"/>
        <a:buFont typeface="Wingdings" panose="05000000000000000000" pitchFamily="2" charset="2"/>
        <a:buChar char=""/>
        <a:defRPr sz="2700" kern="1200">
          <a:solidFill>
            <a:schemeClr val="tx1"/>
          </a:solidFill>
          <a:latin typeface="+mn-lt"/>
          <a:ea typeface="+mn-ea"/>
          <a:cs typeface="+mn-cs"/>
        </a:defRPr>
      </a:lvl1pPr>
      <a:lvl2pPr marL="619125" indent="-263525" algn="l" rtl="0" eaLnBrk="0" fontAlgn="base" hangingPunct="0">
        <a:spcBef>
          <a:spcPts val="538"/>
        </a:spcBef>
        <a:spcAft>
          <a:spcPct val="0"/>
        </a:spcAft>
        <a:buClr>
          <a:schemeClr val="accent1"/>
        </a:buClr>
        <a:buSzPct val="70000"/>
        <a:buFont typeface="Wingdings 2" panose="05020102010507070707" pitchFamily="18" charset="2"/>
        <a:buChar char=""/>
        <a:defRPr sz="2400" kern="1200">
          <a:solidFill>
            <a:schemeClr val="tx1"/>
          </a:solidFill>
          <a:latin typeface="+mn-lt"/>
          <a:ea typeface="+mn-ea"/>
          <a:cs typeface="+mn-cs"/>
        </a:defRPr>
      </a:lvl2pPr>
      <a:lvl3pPr marL="885825" indent="-220663" algn="l" rtl="0" eaLnBrk="0" fontAlgn="base" hangingPunct="0">
        <a:spcBef>
          <a:spcPts val="488"/>
        </a:spcBef>
        <a:spcAft>
          <a:spcPct val="0"/>
        </a:spcAft>
        <a:buClr>
          <a:schemeClr val="accent2"/>
        </a:buClr>
        <a:buSzPct val="75000"/>
        <a:buFont typeface="Wingdings" panose="05000000000000000000" pitchFamily="2" charset="2"/>
        <a:buChar char=""/>
        <a:defRPr sz="2100" kern="1200">
          <a:solidFill>
            <a:schemeClr val="tx1"/>
          </a:solidFill>
          <a:latin typeface="+mn-lt"/>
          <a:ea typeface="+mn-ea"/>
          <a:cs typeface="+mn-cs"/>
        </a:defRPr>
      </a:lvl3pPr>
      <a:lvl4pPr marL="1330325" indent="-220663" algn="l" rtl="0" eaLnBrk="0" fontAlgn="base" hangingPunct="0">
        <a:spcBef>
          <a:spcPts val="388"/>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774825" indent="-220663" algn="l" rtl="0" eaLnBrk="0" fontAlgn="base" hangingPunct="0">
        <a:spcBef>
          <a:spcPts val="388"/>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042269" indent="-221986" algn="l" rtl="0" eaLnBrk="1" latinLnBrk="0" hangingPunct="1">
        <a:spcBef>
          <a:spcPct val="20000"/>
        </a:spcBef>
        <a:buClr>
          <a:schemeClr val="accent1"/>
        </a:buClr>
        <a:buFont typeface="Wingdings"/>
        <a:buChar char="§"/>
        <a:defRPr kumimoji="0" sz="1747" kern="1200" baseline="0">
          <a:solidFill>
            <a:schemeClr val="tx1"/>
          </a:solidFill>
          <a:latin typeface="+mn-lt"/>
          <a:ea typeface="+mn-ea"/>
          <a:cs typeface="+mn-cs"/>
        </a:defRPr>
      </a:lvl6pPr>
      <a:lvl7pPr marL="2308651" indent="-221986" algn="l" rtl="0" eaLnBrk="1" latinLnBrk="0" hangingPunct="1">
        <a:spcBef>
          <a:spcPct val="20000"/>
        </a:spcBef>
        <a:buClr>
          <a:schemeClr val="accent2"/>
        </a:buClr>
        <a:buFont typeface="Wingdings"/>
        <a:buChar char="§"/>
        <a:defRPr kumimoji="0" sz="1747" kern="1200" baseline="0">
          <a:solidFill>
            <a:schemeClr val="tx1"/>
          </a:solidFill>
          <a:latin typeface="+mn-lt"/>
          <a:ea typeface="+mn-ea"/>
          <a:cs typeface="+mn-cs"/>
        </a:defRPr>
      </a:lvl7pPr>
      <a:lvl8pPr marL="2575035" indent="-221986" algn="l" rtl="0" eaLnBrk="1" latinLnBrk="0" hangingPunct="1">
        <a:spcBef>
          <a:spcPct val="20000"/>
        </a:spcBef>
        <a:buClr>
          <a:schemeClr val="accent3"/>
        </a:buClr>
        <a:buFont typeface="Wingdings"/>
        <a:buChar char="§"/>
        <a:defRPr kumimoji="0" sz="1747" kern="1200" baseline="0">
          <a:solidFill>
            <a:schemeClr val="tx1"/>
          </a:solidFill>
          <a:latin typeface="+mn-lt"/>
          <a:ea typeface="+mn-ea"/>
          <a:cs typeface="+mn-cs"/>
        </a:defRPr>
      </a:lvl8pPr>
      <a:lvl9pPr marL="2841418" indent="-221986" algn="l" rtl="0" eaLnBrk="1" latinLnBrk="0" hangingPunct="1">
        <a:spcBef>
          <a:spcPct val="20000"/>
        </a:spcBef>
        <a:buClr>
          <a:schemeClr val="accent4"/>
        </a:buClr>
        <a:buFont typeface="Wingdings"/>
        <a:buChar char="§"/>
        <a:defRPr kumimoji="0" sz="1747"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43971" algn="l" rtl="0" eaLnBrk="1" latinLnBrk="0" hangingPunct="1">
        <a:defRPr kumimoji="0" kern="1200">
          <a:solidFill>
            <a:schemeClr val="tx1"/>
          </a:solidFill>
          <a:latin typeface="+mn-lt"/>
          <a:ea typeface="+mn-ea"/>
          <a:cs typeface="+mn-cs"/>
        </a:defRPr>
      </a:lvl2pPr>
      <a:lvl3pPr marL="887943" algn="l" rtl="0" eaLnBrk="1" latinLnBrk="0" hangingPunct="1">
        <a:defRPr kumimoji="0" kern="1200">
          <a:solidFill>
            <a:schemeClr val="tx1"/>
          </a:solidFill>
          <a:latin typeface="+mn-lt"/>
          <a:ea typeface="+mn-ea"/>
          <a:cs typeface="+mn-cs"/>
        </a:defRPr>
      </a:lvl3pPr>
      <a:lvl4pPr marL="1331914" algn="l" rtl="0" eaLnBrk="1" latinLnBrk="0" hangingPunct="1">
        <a:defRPr kumimoji="0" kern="1200">
          <a:solidFill>
            <a:schemeClr val="tx1"/>
          </a:solidFill>
          <a:latin typeface="+mn-lt"/>
          <a:ea typeface="+mn-ea"/>
          <a:cs typeface="+mn-cs"/>
        </a:defRPr>
      </a:lvl4pPr>
      <a:lvl5pPr marL="1775886" algn="l" rtl="0" eaLnBrk="1" latinLnBrk="0" hangingPunct="1">
        <a:defRPr kumimoji="0" kern="1200">
          <a:solidFill>
            <a:schemeClr val="tx1"/>
          </a:solidFill>
          <a:latin typeface="+mn-lt"/>
          <a:ea typeface="+mn-ea"/>
          <a:cs typeface="+mn-cs"/>
        </a:defRPr>
      </a:lvl5pPr>
      <a:lvl6pPr marL="2219857" algn="l" rtl="0" eaLnBrk="1" latinLnBrk="0" hangingPunct="1">
        <a:defRPr kumimoji="0" kern="1200">
          <a:solidFill>
            <a:schemeClr val="tx1"/>
          </a:solidFill>
          <a:latin typeface="+mn-lt"/>
          <a:ea typeface="+mn-ea"/>
          <a:cs typeface="+mn-cs"/>
        </a:defRPr>
      </a:lvl6pPr>
      <a:lvl7pPr marL="2663829" algn="l" rtl="0" eaLnBrk="1" latinLnBrk="0" hangingPunct="1">
        <a:defRPr kumimoji="0" kern="1200">
          <a:solidFill>
            <a:schemeClr val="tx1"/>
          </a:solidFill>
          <a:latin typeface="+mn-lt"/>
          <a:ea typeface="+mn-ea"/>
          <a:cs typeface="+mn-cs"/>
        </a:defRPr>
      </a:lvl7pPr>
      <a:lvl8pPr marL="3107800" algn="l" rtl="0" eaLnBrk="1" latinLnBrk="0" hangingPunct="1">
        <a:defRPr kumimoji="0" kern="1200">
          <a:solidFill>
            <a:schemeClr val="tx1"/>
          </a:solidFill>
          <a:latin typeface="+mn-lt"/>
          <a:ea typeface="+mn-ea"/>
          <a:cs typeface="+mn-cs"/>
        </a:defRPr>
      </a:lvl8pPr>
      <a:lvl9pPr marL="35517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7B838645-99B8-1D82-973F-EBE77AC2BD49}"/>
              </a:ext>
            </a:extLst>
          </p:cNvPr>
          <p:cNvSpPr>
            <a:spLocks noGrp="1"/>
          </p:cNvSpPr>
          <p:nvPr>
            <p:ph sz="quarter" idx="1"/>
          </p:nvPr>
        </p:nvSpPr>
        <p:spPr>
          <a:xfrm>
            <a:off x="398463" y="1500188"/>
            <a:ext cx="11552237" cy="4621212"/>
          </a:xfrm>
        </p:spPr>
        <p:txBody>
          <a:bodyPr/>
          <a:lstStyle/>
          <a:p>
            <a:pPr marL="309855" indent="-309855" algn="ctr">
              <a:spcBef>
                <a:spcPts val="680"/>
              </a:spcBef>
              <a:buFont typeface="Wingdings" panose="05000000000000000000" pitchFamily="2" charset="2"/>
              <a:buNone/>
              <a:defRPr/>
            </a:pPr>
            <a:endParaRPr lang="en-US" sz="4000" b="1" dirty="0">
              <a:latin typeface="Times New Roman" panose="02020603050405020304" pitchFamily="18" charset="0"/>
              <a:cs typeface="Times New Roman" panose="02020603050405020304" pitchFamily="18" charset="0"/>
            </a:endParaRPr>
          </a:p>
          <a:p>
            <a:pPr marL="309855" indent="-309855" algn="ctr">
              <a:spcBef>
                <a:spcPts val="680"/>
              </a:spcBef>
              <a:buFont typeface="Wingdings" panose="05000000000000000000" pitchFamily="2" charset="2"/>
              <a:buNone/>
              <a:defRPr/>
            </a:pPr>
            <a:r>
              <a:rPr lang="en-US" sz="4000" b="1" dirty="0">
                <a:latin typeface="Times New Roman" panose="02020603050405020304" pitchFamily="18" charset="0"/>
                <a:cs typeface="Times New Roman" panose="02020603050405020304" pitchFamily="18" charset="0"/>
              </a:rPr>
              <a:t>Chapter – 7</a:t>
            </a:r>
          </a:p>
          <a:p>
            <a:pPr marL="0" indent="0" algn="ctr">
              <a:spcBef>
                <a:spcPts val="680"/>
              </a:spcBef>
              <a:buFont typeface="Wingdings" panose="05000000000000000000" pitchFamily="2" charset="2"/>
              <a:buNone/>
              <a:defRPr/>
            </a:pPr>
            <a:r>
              <a:rPr lang="en-US" sz="5400" b="1" dirty="0">
                <a:latin typeface="Calibri" pitchFamily="34" charset="0"/>
                <a:cs typeface="Arial" pitchFamily="34" charset="0"/>
              </a:rPr>
              <a:t>   Space and Time Tradeoffs </a:t>
            </a:r>
            <a:endParaRPr lang="en-US" sz="4400" dirty="0">
              <a:solidFill>
                <a:srgbClr val="00B050"/>
              </a:solidFill>
              <a:latin typeface="Calibri" pitchFamily="34" charset="0"/>
              <a:cs typeface="Arial" pitchFamily="34" charset="0"/>
            </a:endParaRPr>
          </a:p>
        </p:txBody>
      </p:sp>
      <p:sp>
        <p:nvSpPr>
          <p:cNvPr id="10243" name="Rectangle 1">
            <a:extLst>
              <a:ext uri="{FF2B5EF4-FFF2-40B4-BE49-F238E27FC236}">
                <a16:creationId xmlns:a16="http://schemas.microsoft.com/office/drawing/2014/main" id="{E4E9C6B6-FD45-22AA-E2C7-2581E4A7BE13}"/>
              </a:ext>
            </a:extLst>
          </p:cNvPr>
          <p:cNvSpPr>
            <a:spLocks noChangeArrowheads="1"/>
          </p:cNvSpPr>
          <p:nvPr/>
        </p:nvSpPr>
        <p:spPr bwMode="auto">
          <a:xfrm>
            <a:off x="5783263" y="579755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buFontTx/>
              <a:buChar char="-"/>
            </a:pPr>
            <a:r>
              <a:rPr lang="en-US" altLang="en-US"/>
              <a:t>By  Dr. Shashikumar G. Totad</a:t>
            </a:r>
          </a:p>
        </p:txBody>
      </p:sp>
      <p:sp>
        <p:nvSpPr>
          <p:cNvPr id="10244" name="Slide Number Placeholder 1">
            <a:extLst>
              <a:ext uri="{FF2B5EF4-FFF2-40B4-BE49-F238E27FC236}">
                <a16:creationId xmlns:a16="http://schemas.microsoft.com/office/drawing/2014/main" id="{99462A57-B654-1F35-5EC4-23EBB95B50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70000"/>
              </a:lnSpc>
            </a:pPr>
            <a:fld id="{9E3148CD-88A3-472C-85BE-D0AC9633FFD5}" type="slidenum">
              <a:rPr lang="en-US" altLang="en-US" sz="1200">
                <a:solidFill>
                  <a:srgbClr val="FFFFFF"/>
                </a:solidFill>
              </a:rPr>
              <a:pPr>
                <a:lnSpc>
                  <a:spcPct val="70000"/>
                </a:lnSpc>
              </a:pPr>
              <a:t>1</a:t>
            </a:fld>
            <a:endParaRPr lang="en-US" altLang="en-US" sz="1200">
              <a:solidFill>
                <a:srgbClr val="FFFFFF"/>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C4128D32-4976-D8B7-20B5-C13E8600E8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4070971D-9915-499B-9246-5657D39B6ABE}" type="slidenum">
              <a:rPr lang="en-US" altLang="en-US" sz="1100">
                <a:solidFill>
                  <a:srgbClr val="FFFFFF"/>
                </a:solidFill>
              </a:rPr>
              <a:pPr>
                <a:lnSpc>
                  <a:spcPct val="80000"/>
                </a:lnSpc>
              </a:pPr>
              <a:t>10</a:t>
            </a:fld>
            <a:endParaRPr lang="en-US" altLang="en-US" sz="1100">
              <a:solidFill>
                <a:srgbClr val="FFFFFF"/>
              </a:solidFill>
            </a:endParaRPr>
          </a:p>
        </p:txBody>
      </p:sp>
      <p:sp>
        <p:nvSpPr>
          <p:cNvPr id="14341" name="Rectangle 9">
            <a:extLst>
              <a:ext uri="{FF2B5EF4-FFF2-40B4-BE49-F238E27FC236}">
                <a16:creationId xmlns:a16="http://schemas.microsoft.com/office/drawing/2014/main" id="{62A4A0A3-1C2A-02D7-11BE-33D9066012D4}"/>
              </a:ext>
            </a:extLst>
          </p:cNvPr>
          <p:cNvSpPr>
            <a:spLocks noChangeArrowheads="1"/>
          </p:cNvSpPr>
          <p:nvPr/>
        </p:nvSpPr>
        <p:spPr bwMode="auto">
          <a:xfrm>
            <a:off x="211138" y="1512888"/>
            <a:ext cx="11891962" cy="280035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i="1" dirty="0"/>
              <a:t>  </a:t>
            </a:r>
            <a:r>
              <a:rPr lang="en-US" altLang="en-US" sz="2200" dirty="0">
                <a:solidFill>
                  <a:prstClr val="black"/>
                </a:solidFill>
              </a:rPr>
              <a:t> </a:t>
            </a:r>
            <a:r>
              <a:rPr lang="en-US" altLang="en-US" sz="2200" dirty="0" err="1">
                <a:solidFill>
                  <a:prstClr val="black"/>
                </a:solidFill>
              </a:rPr>
              <a:t>Horspool’s</a:t>
            </a:r>
            <a:r>
              <a:rPr lang="en-US" altLang="en-US" sz="2200" dirty="0">
                <a:solidFill>
                  <a:prstClr val="black"/>
                </a:solidFill>
              </a:rPr>
              <a:t> Algorithm: . . .</a:t>
            </a:r>
          </a:p>
          <a:p>
            <a:pPr marL="457200" indent="-336550">
              <a:buFont typeface="Wingdings" panose="05000000000000000000" pitchFamily="2" charset="2"/>
              <a:buChar char="q"/>
              <a:defRPr/>
            </a:pPr>
            <a:endParaRPr lang="en-US" altLang="en-US" sz="2200" dirty="0">
              <a:solidFill>
                <a:prstClr val="black"/>
              </a:solidFill>
            </a:endParaRPr>
          </a:p>
          <a:p>
            <a:pPr marL="1082675" indent="-342900">
              <a:buFont typeface="Courier New" panose="02070309020205020404" pitchFamily="49" charset="0"/>
              <a:buChar char="o"/>
              <a:defRPr/>
            </a:pPr>
            <a:r>
              <a:rPr lang="en-US" altLang="en-US" sz="2200" dirty="0">
                <a:solidFill>
                  <a:prstClr val="black"/>
                </a:solidFill>
              </a:rPr>
              <a:t> Shift sizes can be precompute and stored in a table.</a:t>
            </a:r>
          </a:p>
          <a:p>
            <a:pPr marL="1082675" indent="-342900">
              <a:buFont typeface="Courier New" panose="02070309020205020404" pitchFamily="49" charset="0"/>
              <a:buChar char="o"/>
              <a:defRPr/>
            </a:pPr>
            <a:endParaRPr lang="en-US" altLang="en-US" sz="2200" dirty="0">
              <a:solidFill>
                <a:prstClr val="black"/>
              </a:solidFill>
            </a:endParaRPr>
          </a:p>
          <a:p>
            <a:pPr marL="1082675" indent="-342900">
              <a:buFont typeface="Courier New" panose="02070309020205020404" pitchFamily="49" charset="0"/>
              <a:buChar char="o"/>
              <a:defRPr/>
            </a:pPr>
            <a:r>
              <a:rPr lang="en-US" altLang="en-US" sz="2200" dirty="0">
                <a:solidFill>
                  <a:prstClr val="black"/>
                </a:solidFill>
              </a:rPr>
              <a:t> The table will be indexed by all possible characters that can be encountered in a text,</a:t>
            </a:r>
          </a:p>
          <a:p>
            <a:pPr marL="739775">
              <a:defRPr/>
            </a:pPr>
            <a:r>
              <a:rPr lang="en-US" altLang="en-US" sz="2200" dirty="0">
                <a:solidFill>
                  <a:prstClr val="black"/>
                </a:solidFill>
              </a:rPr>
              <a:t>       including, the space, punctuation symbols, and other special characters.</a:t>
            </a:r>
          </a:p>
          <a:p>
            <a:pPr marL="739775">
              <a:defRPr/>
            </a:pPr>
            <a:endParaRPr lang="en-US" altLang="en-US" sz="2200" dirty="0">
              <a:solidFill>
                <a:prstClr val="black"/>
              </a:solidFill>
            </a:endParaRPr>
          </a:p>
          <a:p>
            <a:pPr marL="1082675" indent="-342900">
              <a:buFont typeface="Courier New" panose="02070309020205020404" pitchFamily="49" charset="0"/>
              <a:buChar char="o"/>
              <a:defRPr/>
            </a:pPr>
            <a:r>
              <a:rPr lang="en-US" altLang="en-US" sz="2200" dirty="0">
                <a:solidFill>
                  <a:prstClr val="black"/>
                </a:solidFill>
              </a:rPr>
              <a:t> The table’s entries will indicate the shift sizes computed by the formula:</a:t>
            </a:r>
          </a:p>
        </p:txBody>
      </p:sp>
      <p:sp>
        <p:nvSpPr>
          <p:cNvPr id="28676" name="Rectangle 1">
            <a:extLst>
              <a:ext uri="{FF2B5EF4-FFF2-40B4-BE49-F238E27FC236}">
                <a16:creationId xmlns:a16="http://schemas.microsoft.com/office/drawing/2014/main" id="{D9A8C7D0-C4BA-9B42-F9A5-831843DB8912}"/>
              </a:ext>
            </a:extLst>
          </p:cNvPr>
          <p:cNvSpPr>
            <a:spLocks noChangeArrowheads="1"/>
          </p:cNvSpPr>
          <p:nvPr/>
        </p:nvSpPr>
        <p:spPr bwMode="auto">
          <a:xfrm>
            <a:off x="711200" y="534988"/>
            <a:ext cx="7134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Input Enhancement in String Matching</a:t>
            </a:r>
          </a:p>
        </p:txBody>
      </p:sp>
      <p:pic>
        <p:nvPicPr>
          <p:cNvPr id="28677" name="Picture 1">
            <a:extLst>
              <a:ext uri="{FF2B5EF4-FFF2-40B4-BE49-F238E27FC236}">
                <a16:creationId xmlns:a16="http://schemas.microsoft.com/office/drawing/2014/main" id="{93C7EAF1-4171-8E95-1825-03E31D5132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8388" y="4810125"/>
            <a:ext cx="784066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3E6BA3F9-652F-93D8-317B-B2B0F11B1A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DDDD97F4-E29E-420B-AD88-9DD20FE95327}" type="slidenum">
              <a:rPr lang="en-US" altLang="en-US" sz="1100">
                <a:solidFill>
                  <a:srgbClr val="FFFFFF"/>
                </a:solidFill>
              </a:rPr>
              <a:pPr>
                <a:lnSpc>
                  <a:spcPct val="80000"/>
                </a:lnSpc>
              </a:pPr>
              <a:t>11</a:t>
            </a:fld>
            <a:endParaRPr lang="en-US" altLang="en-US" sz="1100">
              <a:solidFill>
                <a:srgbClr val="FFFFFF"/>
              </a:solidFill>
            </a:endParaRPr>
          </a:p>
        </p:txBody>
      </p:sp>
      <p:sp>
        <p:nvSpPr>
          <p:cNvPr id="14341" name="Rectangle 9">
            <a:extLst>
              <a:ext uri="{FF2B5EF4-FFF2-40B4-BE49-F238E27FC236}">
                <a16:creationId xmlns:a16="http://schemas.microsoft.com/office/drawing/2014/main" id="{19FFA2B3-497A-687D-1186-058BEA867869}"/>
              </a:ext>
            </a:extLst>
          </p:cNvPr>
          <p:cNvSpPr>
            <a:spLocks noChangeArrowheads="1"/>
          </p:cNvSpPr>
          <p:nvPr/>
        </p:nvSpPr>
        <p:spPr bwMode="auto">
          <a:xfrm>
            <a:off x="211138" y="1512888"/>
            <a:ext cx="11891962" cy="769937"/>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i="1" dirty="0"/>
              <a:t>  </a:t>
            </a:r>
            <a:r>
              <a:rPr lang="en-US" altLang="en-US" sz="2200" dirty="0">
                <a:solidFill>
                  <a:prstClr val="black"/>
                </a:solidFill>
              </a:rPr>
              <a:t> </a:t>
            </a:r>
            <a:r>
              <a:rPr lang="en-US" altLang="en-US" sz="2200" dirty="0" err="1">
                <a:solidFill>
                  <a:prstClr val="black"/>
                </a:solidFill>
              </a:rPr>
              <a:t>Horspool’s</a:t>
            </a:r>
            <a:r>
              <a:rPr lang="en-US" altLang="en-US" sz="2200" dirty="0">
                <a:solidFill>
                  <a:prstClr val="black"/>
                </a:solidFill>
              </a:rPr>
              <a:t> Algorithm: . . .</a:t>
            </a:r>
          </a:p>
          <a:p>
            <a:pPr marL="739775">
              <a:defRPr/>
            </a:pPr>
            <a:endParaRPr lang="en-US" altLang="en-US" sz="2200" dirty="0">
              <a:solidFill>
                <a:prstClr val="black"/>
              </a:solidFill>
            </a:endParaRPr>
          </a:p>
        </p:txBody>
      </p:sp>
      <p:sp>
        <p:nvSpPr>
          <p:cNvPr id="30724" name="Rectangle 1">
            <a:extLst>
              <a:ext uri="{FF2B5EF4-FFF2-40B4-BE49-F238E27FC236}">
                <a16:creationId xmlns:a16="http://schemas.microsoft.com/office/drawing/2014/main" id="{4502FB13-FCFD-D67F-D92F-275719070B5A}"/>
              </a:ext>
            </a:extLst>
          </p:cNvPr>
          <p:cNvSpPr>
            <a:spLocks noChangeArrowheads="1"/>
          </p:cNvSpPr>
          <p:nvPr/>
        </p:nvSpPr>
        <p:spPr bwMode="auto">
          <a:xfrm>
            <a:off x="711200" y="534988"/>
            <a:ext cx="7134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Input Enhancement in String Matching</a:t>
            </a:r>
          </a:p>
        </p:txBody>
      </p:sp>
      <p:sp>
        <p:nvSpPr>
          <p:cNvPr id="30725" name="Rectangle 2">
            <a:extLst>
              <a:ext uri="{FF2B5EF4-FFF2-40B4-BE49-F238E27FC236}">
                <a16:creationId xmlns:a16="http://schemas.microsoft.com/office/drawing/2014/main" id="{E7C6A73C-BE3B-5C5B-B2DF-03B7F74DB946}"/>
              </a:ext>
            </a:extLst>
          </p:cNvPr>
          <p:cNvSpPr>
            <a:spLocks noChangeArrowheads="1"/>
          </p:cNvSpPr>
          <p:nvPr/>
        </p:nvSpPr>
        <p:spPr bwMode="auto">
          <a:xfrm>
            <a:off x="1560513" y="3005138"/>
            <a:ext cx="818515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a:t> ALGORITHM ShiftTable(P[0..m−1])</a:t>
            </a:r>
          </a:p>
          <a:p>
            <a:r>
              <a:rPr lang="en-US" altLang="en-US" sz="2000"/>
              <a:t> //Fills the shift table used by Horspool’s and Boyer-Moore algorithms</a:t>
            </a:r>
          </a:p>
          <a:p>
            <a:r>
              <a:rPr lang="en-US" altLang="en-US" sz="2000"/>
              <a:t> //Input: Pattern P[0..m − 1]and an alphabet of possible characters</a:t>
            </a:r>
          </a:p>
          <a:p>
            <a:r>
              <a:rPr lang="en-US" altLang="en-US" sz="2000"/>
              <a:t> //Output: Table[0..size − 1] indexed by the alphabet’s characters and</a:t>
            </a:r>
          </a:p>
          <a:p>
            <a:r>
              <a:rPr lang="en-US" altLang="en-US" sz="2000"/>
              <a:t> //  filled with shift sizes computed by the formula’</a:t>
            </a:r>
          </a:p>
          <a:p>
            <a:endParaRPr lang="en-US" altLang="en-US" sz="2000"/>
          </a:p>
          <a:p>
            <a:r>
              <a:rPr lang="en-US" altLang="en-US" sz="2000"/>
              <a:t> for i ←0 to size−1 do Table[i]←m</a:t>
            </a:r>
          </a:p>
          <a:p>
            <a:r>
              <a:rPr lang="en-US" altLang="en-US" sz="2000"/>
              <a:t> for j ←0 to m−2 do Table[P[j]]←m−1−j</a:t>
            </a:r>
          </a:p>
          <a:p>
            <a:r>
              <a:rPr lang="en-US" altLang="en-US" sz="2000"/>
              <a:t> return Table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65D1AD0E-371A-AB8B-DD33-F585B7E4F3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06F829B6-EA1D-4DB7-9983-1108E56C543F}" type="slidenum">
              <a:rPr lang="en-US" altLang="en-US" sz="1100">
                <a:solidFill>
                  <a:srgbClr val="FFFFFF"/>
                </a:solidFill>
              </a:rPr>
              <a:pPr>
                <a:lnSpc>
                  <a:spcPct val="80000"/>
                </a:lnSpc>
              </a:pPr>
              <a:t>12</a:t>
            </a:fld>
            <a:endParaRPr lang="en-US" altLang="en-US" sz="1100">
              <a:solidFill>
                <a:srgbClr val="FFFFFF"/>
              </a:solidFill>
            </a:endParaRPr>
          </a:p>
        </p:txBody>
      </p:sp>
      <p:sp>
        <p:nvSpPr>
          <p:cNvPr id="14341" name="Rectangle 9">
            <a:extLst>
              <a:ext uri="{FF2B5EF4-FFF2-40B4-BE49-F238E27FC236}">
                <a16:creationId xmlns:a16="http://schemas.microsoft.com/office/drawing/2014/main" id="{6DBAACC8-A57A-D925-A2AB-5BA9CA2BC67E}"/>
              </a:ext>
            </a:extLst>
          </p:cNvPr>
          <p:cNvSpPr>
            <a:spLocks noChangeArrowheads="1"/>
          </p:cNvSpPr>
          <p:nvPr/>
        </p:nvSpPr>
        <p:spPr bwMode="auto">
          <a:xfrm>
            <a:off x="211138" y="1512888"/>
            <a:ext cx="11891962" cy="769937"/>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i="1" dirty="0"/>
              <a:t>  </a:t>
            </a:r>
            <a:r>
              <a:rPr lang="en-US" altLang="en-US" sz="2200" dirty="0">
                <a:solidFill>
                  <a:prstClr val="black"/>
                </a:solidFill>
              </a:rPr>
              <a:t> </a:t>
            </a:r>
            <a:r>
              <a:rPr lang="en-US" altLang="en-US" sz="2200" dirty="0" err="1">
                <a:solidFill>
                  <a:prstClr val="black"/>
                </a:solidFill>
              </a:rPr>
              <a:t>Horspool’s</a:t>
            </a:r>
            <a:r>
              <a:rPr lang="en-US" altLang="en-US" sz="2200" dirty="0">
                <a:solidFill>
                  <a:prstClr val="black"/>
                </a:solidFill>
              </a:rPr>
              <a:t> Algorithm: . . .</a:t>
            </a:r>
          </a:p>
          <a:p>
            <a:pPr marL="1082675" indent="-342900">
              <a:buFont typeface="Courier New" panose="02070309020205020404" pitchFamily="49" charset="0"/>
              <a:buChar char="o"/>
              <a:defRPr/>
            </a:pPr>
            <a:r>
              <a:rPr lang="en-US" altLang="en-US" sz="2200" dirty="0">
                <a:solidFill>
                  <a:prstClr val="black"/>
                </a:solidFill>
              </a:rPr>
              <a:t> </a:t>
            </a:r>
            <a:r>
              <a:rPr lang="en-US" altLang="en-US" sz="2200" b="1" i="1" dirty="0">
                <a:solidFill>
                  <a:prstClr val="black"/>
                </a:solidFill>
              </a:rPr>
              <a:t>The Algorithm</a:t>
            </a:r>
          </a:p>
        </p:txBody>
      </p:sp>
      <p:sp>
        <p:nvSpPr>
          <p:cNvPr id="32772" name="Rectangle 1">
            <a:extLst>
              <a:ext uri="{FF2B5EF4-FFF2-40B4-BE49-F238E27FC236}">
                <a16:creationId xmlns:a16="http://schemas.microsoft.com/office/drawing/2014/main" id="{55D72CBB-B920-7F78-573E-B2E25DADA7C6}"/>
              </a:ext>
            </a:extLst>
          </p:cNvPr>
          <p:cNvSpPr>
            <a:spLocks noChangeArrowheads="1"/>
          </p:cNvSpPr>
          <p:nvPr/>
        </p:nvSpPr>
        <p:spPr bwMode="auto">
          <a:xfrm>
            <a:off x="711200" y="534988"/>
            <a:ext cx="7134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Input Enhancement in String Matching</a:t>
            </a:r>
          </a:p>
        </p:txBody>
      </p:sp>
      <p:sp>
        <p:nvSpPr>
          <p:cNvPr id="30725" name="Rectangle 2">
            <a:extLst>
              <a:ext uri="{FF2B5EF4-FFF2-40B4-BE49-F238E27FC236}">
                <a16:creationId xmlns:a16="http://schemas.microsoft.com/office/drawing/2014/main" id="{70C1727F-CBA7-30F2-2275-785CFD46DA29}"/>
              </a:ext>
            </a:extLst>
          </p:cNvPr>
          <p:cNvSpPr>
            <a:spLocks noChangeArrowheads="1"/>
          </p:cNvSpPr>
          <p:nvPr/>
        </p:nvSpPr>
        <p:spPr bwMode="auto">
          <a:xfrm>
            <a:off x="711200" y="2322513"/>
            <a:ext cx="11152188" cy="3786187"/>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en-US" sz="2000" dirty="0"/>
              <a:t> </a:t>
            </a:r>
          </a:p>
          <a:p>
            <a:pPr marL="806450" indent="-806450">
              <a:defRPr/>
            </a:pPr>
            <a:r>
              <a:rPr lang="en-US" altLang="en-US" sz="2000" dirty="0"/>
              <a:t> Step 1:  For a given pattern of length m and the alphabet used in both the pattern and text, construct the shift table as described above.</a:t>
            </a:r>
          </a:p>
          <a:p>
            <a:pPr marL="806450" indent="-806450">
              <a:defRPr/>
            </a:pPr>
            <a:endParaRPr lang="en-US" altLang="en-US" sz="2000" dirty="0"/>
          </a:p>
          <a:p>
            <a:pPr marL="806450" indent="-806450">
              <a:defRPr/>
            </a:pPr>
            <a:r>
              <a:rPr lang="en-US" altLang="en-US" sz="2000" dirty="0"/>
              <a:t> Step 2: Align the pattern against the beginning of the text.</a:t>
            </a:r>
          </a:p>
          <a:p>
            <a:pPr marL="806450" indent="-806450">
              <a:defRPr/>
            </a:pPr>
            <a:endParaRPr lang="en-US" altLang="en-US" sz="2000" dirty="0"/>
          </a:p>
          <a:p>
            <a:pPr marL="806450" indent="-806450">
              <a:defRPr/>
            </a:pPr>
            <a:r>
              <a:rPr lang="en-US" altLang="en-US" sz="2000" dirty="0"/>
              <a:t> Step 3: Repeat the following until either a matching substring is found or the pattern reaches beyond the last character of the text. Starting with the last character in the pattern, compare the corresponding characters in the pattern and text until either all m characters are matched (then stop) or a mismatching pair is encountered. In the latter case, retrieve the entry </a:t>
            </a:r>
            <a:r>
              <a:rPr lang="en-US" altLang="en-US" sz="2000" b="1" i="1" dirty="0"/>
              <a:t>t(c)</a:t>
            </a:r>
            <a:r>
              <a:rPr lang="en-US" altLang="en-US" sz="2000" dirty="0"/>
              <a:t> from the </a:t>
            </a:r>
            <a:r>
              <a:rPr lang="en-US" altLang="en-US" sz="2000" b="1" dirty="0"/>
              <a:t>c</a:t>
            </a:r>
            <a:r>
              <a:rPr lang="en-US" altLang="en-US" sz="2000" dirty="0"/>
              <a:t>’s column of the shift table where </a:t>
            </a:r>
            <a:r>
              <a:rPr lang="en-US" altLang="en-US" sz="2000" b="1" i="1" dirty="0"/>
              <a:t>c</a:t>
            </a:r>
            <a:r>
              <a:rPr lang="en-US" altLang="en-US" sz="2000" dirty="0"/>
              <a:t> is the text’s character currently aligned against the last character of the pattern, and shift the pattern by </a:t>
            </a:r>
            <a:r>
              <a:rPr lang="en-US" altLang="en-US" sz="2000" b="1" i="1" dirty="0"/>
              <a:t>t(c)</a:t>
            </a:r>
            <a:r>
              <a:rPr lang="en-US" altLang="en-US" sz="2000" dirty="0"/>
              <a:t> characters to the right along the text.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5EA40213-BF2C-C28E-AEAD-579CEF6329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48C7ECF2-FF26-49FB-B060-3AB339762EAB}" type="slidenum">
              <a:rPr lang="en-US" altLang="en-US" sz="1100">
                <a:solidFill>
                  <a:srgbClr val="FFFFFF"/>
                </a:solidFill>
              </a:rPr>
              <a:pPr>
                <a:lnSpc>
                  <a:spcPct val="80000"/>
                </a:lnSpc>
              </a:pPr>
              <a:t>13</a:t>
            </a:fld>
            <a:endParaRPr lang="en-US" altLang="en-US" sz="1100">
              <a:solidFill>
                <a:srgbClr val="FFFFFF"/>
              </a:solidFill>
            </a:endParaRPr>
          </a:p>
        </p:txBody>
      </p:sp>
      <p:sp>
        <p:nvSpPr>
          <p:cNvPr id="14341" name="Rectangle 9">
            <a:extLst>
              <a:ext uri="{FF2B5EF4-FFF2-40B4-BE49-F238E27FC236}">
                <a16:creationId xmlns:a16="http://schemas.microsoft.com/office/drawing/2014/main" id="{992B4132-AA93-55BA-485A-1D99068EEE3D}"/>
              </a:ext>
            </a:extLst>
          </p:cNvPr>
          <p:cNvSpPr>
            <a:spLocks noChangeArrowheads="1"/>
          </p:cNvSpPr>
          <p:nvPr/>
        </p:nvSpPr>
        <p:spPr bwMode="auto">
          <a:xfrm>
            <a:off x="211138" y="1512888"/>
            <a:ext cx="11891962" cy="769937"/>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i="1" dirty="0"/>
              <a:t>  </a:t>
            </a:r>
            <a:r>
              <a:rPr lang="en-US" altLang="en-US" sz="2200" dirty="0">
                <a:solidFill>
                  <a:prstClr val="black"/>
                </a:solidFill>
              </a:rPr>
              <a:t> </a:t>
            </a:r>
            <a:r>
              <a:rPr lang="en-US" altLang="en-US" sz="2200" dirty="0" err="1">
                <a:solidFill>
                  <a:prstClr val="black"/>
                </a:solidFill>
              </a:rPr>
              <a:t>Horspool’s</a:t>
            </a:r>
            <a:r>
              <a:rPr lang="en-US" altLang="en-US" sz="2200" dirty="0">
                <a:solidFill>
                  <a:prstClr val="black"/>
                </a:solidFill>
              </a:rPr>
              <a:t> Algorithm: . . .</a:t>
            </a:r>
          </a:p>
          <a:p>
            <a:pPr marL="1082675" indent="-342900">
              <a:buFont typeface="Courier New" panose="02070309020205020404" pitchFamily="49" charset="0"/>
              <a:buChar char="o"/>
              <a:defRPr/>
            </a:pPr>
            <a:r>
              <a:rPr lang="en-US" altLang="en-US" sz="2200" dirty="0">
                <a:solidFill>
                  <a:prstClr val="black"/>
                </a:solidFill>
              </a:rPr>
              <a:t> </a:t>
            </a:r>
            <a:r>
              <a:rPr lang="en-US" altLang="en-US" sz="2200" b="1" i="1" dirty="0">
                <a:solidFill>
                  <a:prstClr val="black"/>
                </a:solidFill>
              </a:rPr>
              <a:t>The Algorithm</a:t>
            </a:r>
          </a:p>
        </p:txBody>
      </p:sp>
      <p:sp>
        <p:nvSpPr>
          <p:cNvPr id="34820" name="Rectangle 1">
            <a:extLst>
              <a:ext uri="{FF2B5EF4-FFF2-40B4-BE49-F238E27FC236}">
                <a16:creationId xmlns:a16="http://schemas.microsoft.com/office/drawing/2014/main" id="{0908DEC2-B0CA-EB28-FAAC-D95CE43D817A}"/>
              </a:ext>
            </a:extLst>
          </p:cNvPr>
          <p:cNvSpPr>
            <a:spLocks noChangeArrowheads="1"/>
          </p:cNvSpPr>
          <p:nvPr/>
        </p:nvSpPr>
        <p:spPr bwMode="auto">
          <a:xfrm>
            <a:off x="711200" y="534988"/>
            <a:ext cx="7134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Input Enhancement in String Matching</a:t>
            </a:r>
          </a:p>
        </p:txBody>
      </p:sp>
      <p:sp>
        <p:nvSpPr>
          <p:cNvPr id="30725" name="Rectangle 2">
            <a:extLst>
              <a:ext uri="{FF2B5EF4-FFF2-40B4-BE49-F238E27FC236}">
                <a16:creationId xmlns:a16="http://schemas.microsoft.com/office/drawing/2014/main" id="{D323DA19-81AF-A63A-A086-85BB2323BCCF}"/>
              </a:ext>
            </a:extLst>
          </p:cNvPr>
          <p:cNvSpPr>
            <a:spLocks noChangeArrowheads="1"/>
          </p:cNvSpPr>
          <p:nvPr/>
        </p:nvSpPr>
        <p:spPr bwMode="auto">
          <a:xfrm>
            <a:off x="1528763" y="2322513"/>
            <a:ext cx="10334625" cy="4094162"/>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en-US" sz="2000" dirty="0"/>
              <a:t>  ALGORITHM </a:t>
            </a:r>
            <a:r>
              <a:rPr lang="en-US" altLang="en-US" sz="2000" dirty="0" err="1"/>
              <a:t>HorspoolMatching</a:t>
            </a:r>
            <a:r>
              <a:rPr lang="en-US" altLang="en-US" sz="2000" dirty="0"/>
              <a:t>(P[0..m−1],T[0..n−1])</a:t>
            </a:r>
          </a:p>
          <a:p>
            <a:pPr marL="806450" indent="-806450">
              <a:defRPr/>
            </a:pPr>
            <a:r>
              <a:rPr lang="en-US" altLang="en-US" sz="2000" dirty="0"/>
              <a:t> //Implements </a:t>
            </a:r>
            <a:r>
              <a:rPr lang="en-US" altLang="en-US" sz="2000" dirty="0" err="1"/>
              <a:t>Horspool’s</a:t>
            </a:r>
            <a:r>
              <a:rPr lang="en-US" altLang="en-US" sz="2000" dirty="0"/>
              <a:t> algorithm for string matching</a:t>
            </a:r>
          </a:p>
          <a:p>
            <a:pPr marL="806450" indent="-806450">
              <a:defRPr/>
            </a:pPr>
            <a:r>
              <a:rPr lang="en-US" altLang="en-US" sz="2000" dirty="0"/>
              <a:t> //Input: Pattern P[0..m − 1]and text T[0..n − 1]</a:t>
            </a:r>
          </a:p>
          <a:p>
            <a:pPr marL="806450" indent="-806450">
              <a:defRPr/>
            </a:pPr>
            <a:r>
              <a:rPr lang="en-US" altLang="en-US" sz="2000" dirty="0"/>
              <a:t> //Output: The index of the left end of the first matching substring or −1 if there are no matches.</a:t>
            </a:r>
          </a:p>
          <a:p>
            <a:pPr marL="806450" indent="-806450">
              <a:defRPr/>
            </a:pPr>
            <a:r>
              <a:rPr lang="en-US" altLang="en-US" sz="2000" dirty="0"/>
              <a:t> </a:t>
            </a:r>
            <a:r>
              <a:rPr lang="en-US" altLang="en-US" sz="2000" dirty="0" err="1"/>
              <a:t>ShiftTable</a:t>
            </a:r>
            <a:r>
              <a:rPr lang="en-US" altLang="en-US" sz="2000" dirty="0"/>
              <a:t>(P[0..m − 1])  //generate Table of shifts</a:t>
            </a:r>
          </a:p>
          <a:p>
            <a:pPr marL="806450" indent="-806450">
              <a:defRPr/>
            </a:pPr>
            <a:r>
              <a:rPr lang="en-US" altLang="en-US" sz="2000" dirty="0"/>
              <a:t> </a:t>
            </a:r>
            <a:r>
              <a:rPr lang="en-US" altLang="en-US" sz="2000" dirty="0" err="1"/>
              <a:t>i</a:t>
            </a:r>
            <a:r>
              <a:rPr lang="en-US" altLang="en-US" sz="2000" dirty="0"/>
              <a:t> ←m−1  //position of the pattern’s right end</a:t>
            </a:r>
          </a:p>
          <a:p>
            <a:pPr marL="806450" indent="-806450">
              <a:defRPr/>
            </a:pPr>
            <a:r>
              <a:rPr lang="en-US" altLang="en-US" sz="2000" dirty="0"/>
              <a:t> while (</a:t>
            </a:r>
            <a:r>
              <a:rPr lang="en-US" altLang="en-US" sz="2000" dirty="0" err="1"/>
              <a:t>i</a:t>
            </a:r>
            <a:r>
              <a:rPr lang="en-US" altLang="en-US" sz="2000" dirty="0"/>
              <a:t> ≤n−1) do</a:t>
            </a:r>
          </a:p>
          <a:p>
            <a:pPr marL="806450" indent="-806450">
              <a:defRPr/>
            </a:pPr>
            <a:r>
              <a:rPr lang="en-US" altLang="en-US" sz="2000" dirty="0"/>
              <a:t>       k ←0     //number of matched characters</a:t>
            </a:r>
          </a:p>
          <a:p>
            <a:pPr marL="806450" indent="-806450">
              <a:defRPr/>
            </a:pPr>
            <a:r>
              <a:rPr lang="en-US" altLang="en-US" sz="2000" dirty="0"/>
              <a:t>       while (k ≤m−1 </a:t>
            </a:r>
            <a:r>
              <a:rPr lang="en-US" altLang="en-US" sz="2000" b="1" i="1" dirty="0"/>
              <a:t>and</a:t>
            </a:r>
            <a:r>
              <a:rPr lang="en-US" altLang="en-US" sz="2000" dirty="0"/>
              <a:t> P[m−1−k]=T[</a:t>
            </a:r>
            <a:r>
              <a:rPr lang="en-US" altLang="en-US" sz="2000" dirty="0" err="1"/>
              <a:t>i</a:t>
            </a:r>
            <a:r>
              <a:rPr lang="en-US" altLang="en-US" sz="2000" dirty="0"/>
              <a:t> −k]) do</a:t>
            </a:r>
          </a:p>
          <a:p>
            <a:pPr marL="806450" indent="-806450">
              <a:defRPr/>
            </a:pPr>
            <a:r>
              <a:rPr lang="en-US" altLang="en-US" sz="2000" dirty="0"/>
              <a:t>               k ←k+1</a:t>
            </a:r>
          </a:p>
          <a:p>
            <a:pPr marL="806450" indent="-806450">
              <a:defRPr/>
            </a:pPr>
            <a:r>
              <a:rPr lang="en-US" altLang="en-US" sz="2000" dirty="0"/>
              <a:t>        if k =m   return </a:t>
            </a:r>
            <a:r>
              <a:rPr lang="en-US" altLang="en-US" sz="2000" dirty="0" err="1"/>
              <a:t>i</a:t>
            </a:r>
            <a:r>
              <a:rPr lang="en-US" altLang="en-US" sz="2000" dirty="0"/>
              <a:t> − m+1</a:t>
            </a:r>
          </a:p>
          <a:p>
            <a:pPr marL="806450" indent="-806450">
              <a:defRPr/>
            </a:pPr>
            <a:r>
              <a:rPr lang="en-US" altLang="en-US" sz="2000" dirty="0"/>
              <a:t>        else </a:t>
            </a:r>
            <a:r>
              <a:rPr lang="en-US" altLang="en-US" sz="2000" dirty="0" err="1"/>
              <a:t>i</a:t>
            </a:r>
            <a:r>
              <a:rPr lang="en-US" altLang="en-US" sz="2000" dirty="0"/>
              <a:t> ←</a:t>
            </a:r>
            <a:r>
              <a:rPr lang="en-US" altLang="en-US" sz="2000" dirty="0" err="1"/>
              <a:t>i</a:t>
            </a:r>
            <a:r>
              <a:rPr lang="en-US" altLang="en-US" sz="2000" dirty="0"/>
              <a:t> +Table[T[</a:t>
            </a:r>
            <a:r>
              <a:rPr lang="en-US" altLang="en-US" sz="2000" dirty="0" err="1"/>
              <a:t>i</a:t>
            </a:r>
            <a:r>
              <a:rPr lang="en-US" altLang="en-US" sz="2000" dirty="0"/>
              <a:t>]]</a:t>
            </a:r>
          </a:p>
          <a:p>
            <a:pPr marL="806450" indent="-806450">
              <a:defRPr/>
            </a:pPr>
            <a:r>
              <a:rPr lang="en-US" altLang="en-US" sz="2000" dirty="0"/>
              <a:t> return −1</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AB7BD84F-8863-02D2-D49F-AB318383EE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D11B210B-415A-4C87-A14B-97C906E612FF}" type="slidenum">
              <a:rPr lang="en-US" altLang="en-US" sz="1100">
                <a:solidFill>
                  <a:srgbClr val="FFFFFF"/>
                </a:solidFill>
              </a:rPr>
              <a:pPr>
                <a:lnSpc>
                  <a:spcPct val="80000"/>
                </a:lnSpc>
              </a:pPr>
              <a:t>14</a:t>
            </a:fld>
            <a:endParaRPr lang="en-US" altLang="en-US" sz="1100">
              <a:solidFill>
                <a:srgbClr val="FFFFFF"/>
              </a:solidFill>
            </a:endParaRPr>
          </a:p>
        </p:txBody>
      </p:sp>
      <p:sp>
        <p:nvSpPr>
          <p:cNvPr id="14341" name="Rectangle 9">
            <a:extLst>
              <a:ext uri="{FF2B5EF4-FFF2-40B4-BE49-F238E27FC236}">
                <a16:creationId xmlns:a16="http://schemas.microsoft.com/office/drawing/2014/main" id="{AA6DF3F2-0D27-F9E9-D141-ADF1D51CAC14}"/>
              </a:ext>
            </a:extLst>
          </p:cNvPr>
          <p:cNvSpPr>
            <a:spLocks noChangeArrowheads="1"/>
          </p:cNvSpPr>
          <p:nvPr/>
        </p:nvSpPr>
        <p:spPr bwMode="auto">
          <a:xfrm>
            <a:off x="211138" y="1512888"/>
            <a:ext cx="11891962" cy="1446212"/>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i="1" dirty="0"/>
              <a:t>  </a:t>
            </a:r>
            <a:r>
              <a:rPr lang="en-US" altLang="en-US" sz="2200" dirty="0">
                <a:solidFill>
                  <a:prstClr val="black"/>
                </a:solidFill>
              </a:rPr>
              <a:t> </a:t>
            </a:r>
            <a:r>
              <a:rPr lang="en-US" altLang="en-US" sz="2200" dirty="0" err="1">
                <a:solidFill>
                  <a:prstClr val="black"/>
                </a:solidFill>
              </a:rPr>
              <a:t>Horspool’s</a:t>
            </a:r>
            <a:r>
              <a:rPr lang="en-US" altLang="en-US" sz="2200" dirty="0">
                <a:solidFill>
                  <a:prstClr val="black"/>
                </a:solidFill>
              </a:rPr>
              <a:t> Algorithm: . . .</a:t>
            </a:r>
          </a:p>
          <a:p>
            <a:pPr marL="1082675" indent="-342900">
              <a:buFont typeface="Courier New" panose="02070309020205020404" pitchFamily="49" charset="0"/>
              <a:buChar char="o"/>
              <a:defRPr/>
            </a:pPr>
            <a:r>
              <a:rPr lang="en-US" altLang="en-US" sz="2200" dirty="0">
                <a:solidFill>
                  <a:prstClr val="black"/>
                </a:solidFill>
              </a:rPr>
              <a:t> </a:t>
            </a:r>
            <a:r>
              <a:rPr lang="en-US" altLang="en-US" sz="2200" b="1" i="1" dirty="0">
                <a:solidFill>
                  <a:prstClr val="black"/>
                </a:solidFill>
              </a:rPr>
              <a:t>Example: </a:t>
            </a:r>
            <a:r>
              <a:rPr lang="en-US" altLang="en-US" sz="2200" i="1" dirty="0">
                <a:solidFill>
                  <a:prstClr val="black"/>
                </a:solidFill>
              </a:rPr>
              <a:t>searching for the pattern BARBER in a text that comprises English letters</a:t>
            </a:r>
          </a:p>
          <a:p>
            <a:pPr marL="2286000">
              <a:defRPr/>
            </a:pPr>
            <a:r>
              <a:rPr lang="en-US" altLang="en-US" sz="2200" i="1" dirty="0">
                <a:solidFill>
                  <a:prstClr val="black"/>
                </a:solidFill>
              </a:rPr>
              <a:t> and spaces (denoted by underscores). The shift table, as we mentioned, is filled as</a:t>
            </a:r>
          </a:p>
          <a:p>
            <a:pPr marL="2286000">
              <a:defRPr/>
            </a:pPr>
            <a:r>
              <a:rPr lang="en-US" altLang="en-US" sz="2200" i="1" dirty="0">
                <a:solidFill>
                  <a:prstClr val="black"/>
                </a:solidFill>
              </a:rPr>
              <a:t> follows: </a:t>
            </a:r>
          </a:p>
        </p:txBody>
      </p:sp>
      <p:sp>
        <p:nvSpPr>
          <p:cNvPr id="36868" name="Rectangle 1">
            <a:extLst>
              <a:ext uri="{FF2B5EF4-FFF2-40B4-BE49-F238E27FC236}">
                <a16:creationId xmlns:a16="http://schemas.microsoft.com/office/drawing/2014/main" id="{019F2E1C-60FC-6ABC-64F0-8443C6C7FBC4}"/>
              </a:ext>
            </a:extLst>
          </p:cNvPr>
          <p:cNvSpPr>
            <a:spLocks noChangeArrowheads="1"/>
          </p:cNvSpPr>
          <p:nvPr/>
        </p:nvSpPr>
        <p:spPr bwMode="auto">
          <a:xfrm>
            <a:off x="711200" y="534988"/>
            <a:ext cx="7134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Input Enhancement in String Matching</a:t>
            </a:r>
          </a:p>
        </p:txBody>
      </p:sp>
      <p:pic>
        <p:nvPicPr>
          <p:cNvPr id="36869" name="Picture 2">
            <a:extLst>
              <a:ext uri="{FF2B5EF4-FFF2-40B4-BE49-F238E27FC236}">
                <a16:creationId xmlns:a16="http://schemas.microsoft.com/office/drawing/2014/main" id="{A94A64F1-FDFE-45E1-9BEE-D68386EF6F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3060700"/>
            <a:ext cx="7961312"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EABCF8FA-4BBA-2E44-D6D6-322CE23C97F4}"/>
              </a:ext>
            </a:extLst>
          </p:cNvPr>
          <p:cNvSpPr>
            <a:spLocks noGrp="1"/>
          </p:cNvSpPr>
          <p:nvPr>
            <p:ph sz="quarter" idx="1"/>
          </p:nvPr>
        </p:nvSpPr>
        <p:spPr>
          <a:xfrm>
            <a:off x="1665288" y="1760538"/>
            <a:ext cx="9107487" cy="4311650"/>
          </a:xfrm>
        </p:spPr>
        <p:txBody>
          <a:bodyPr/>
          <a:lstStyle/>
          <a:p>
            <a:pPr marL="0" indent="0" algn="ctr">
              <a:spcBef>
                <a:spcPts val="680"/>
              </a:spcBef>
              <a:buFont typeface="Wingdings" panose="05000000000000000000" pitchFamily="2" charset="2"/>
              <a:buNone/>
              <a:defRPr/>
            </a:pPr>
            <a:r>
              <a:rPr lang="en-US" sz="2800" b="1" dirty="0">
                <a:latin typeface="Calibri" panose="020F0502020204030204" pitchFamily="34" charset="0"/>
                <a:cs typeface="Calibri" panose="020F0502020204030204" pitchFamily="34" charset="0"/>
              </a:rPr>
              <a:t>Contents</a:t>
            </a:r>
            <a:r>
              <a:rPr lang="en-US" sz="2400" dirty="0">
                <a:latin typeface="Calibri" panose="020F0502020204030204" pitchFamily="34" charset="0"/>
                <a:cs typeface="Calibri" panose="020F0502020204030204" pitchFamily="34" charset="0"/>
              </a:rPr>
              <a:t>                                 </a:t>
            </a:r>
          </a:p>
          <a:p>
            <a:pPr marL="443971" indent="-443971">
              <a:lnSpc>
                <a:spcPct val="200000"/>
              </a:lnSpc>
              <a:spcBef>
                <a:spcPts val="0"/>
              </a:spcBef>
              <a:buClrTx/>
              <a:buSzPct val="100000"/>
              <a:buFont typeface="+mj-lt"/>
              <a:buAutoNum type="arabicPeriod"/>
              <a:defRPr/>
            </a:pPr>
            <a:r>
              <a:rPr lang="en-US" sz="2400" dirty="0">
                <a:latin typeface="Calibri" panose="020F0502020204030204" pitchFamily="34" charset="0"/>
                <a:cs typeface="Calibri" panose="020F0502020204030204" pitchFamily="34" charset="0"/>
              </a:rPr>
              <a:t>Input Enhancement in String Matching, </a:t>
            </a:r>
          </a:p>
          <a:p>
            <a:pPr marL="443971" indent="-443971">
              <a:lnSpc>
                <a:spcPct val="200000"/>
              </a:lnSpc>
              <a:spcBef>
                <a:spcPts val="0"/>
              </a:spcBef>
              <a:buClrTx/>
              <a:buSzPct val="100000"/>
              <a:buFont typeface="+mj-lt"/>
              <a:buAutoNum type="arabicPeriod"/>
              <a:defRPr/>
            </a:pPr>
            <a:r>
              <a:rPr lang="en-US" sz="2400" b="1" dirty="0">
                <a:solidFill>
                  <a:srgbClr val="00B050"/>
                </a:solidFill>
                <a:latin typeface="Calibri" panose="020F0502020204030204" pitchFamily="34" charset="0"/>
                <a:cs typeface="Calibri" panose="020F0502020204030204" pitchFamily="34" charset="0"/>
              </a:rPr>
              <a:t>Hashing </a:t>
            </a:r>
          </a:p>
        </p:txBody>
      </p:sp>
      <p:sp>
        <p:nvSpPr>
          <p:cNvPr id="38915" name="Slide Number Placeholder 1">
            <a:extLst>
              <a:ext uri="{FF2B5EF4-FFF2-40B4-BE49-F238E27FC236}">
                <a16:creationId xmlns:a16="http://schemas.microsoft.com/office/drawing/2014/main" id="{6104EDA2-10D0-47B5-5BA2-91A1A27DA2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70000"/>
              </a:lnSpc>
            </a:pPr>
            <a:fld id="{BEE47DE7-72C3-4A6F-9A2A-90860D9621E2}" type="slidenum">
              <a:rPr lang="en-US" altLang="en-US" sz="1200">
                <a:solidFill>
                  <a:srgbClr val="FFFFFF"/>
                </a:solidFill>
              </a:rPr>
              <a:pPr>
                <a:lnSpc>
                  <a:spcPct val="70000"/>
                </a:lnSpc>
              </a:pPr>
              <a:t>15</a:t>
            </a:fld>
            <a:endParaRPr lang="en-US" altLang="en-US" sz="1200">
              <a:solidFill>
                <a:srgbClr val="FFFFFF"/>
              </a:solidFill>
            </a:endParaRPr>
          </a:p>
        </p:txBody>
      </p:sp>
      <p:sp>
        <p:nvSpPr>
          <p:cNvPr id="4" name="Rectangle 3">
            <a:extLst>
              <a:ext uri="{FF2B5EF4-FFF2-40B4-BE49-F238E27FC236}">
                <a16:creationId xmlns:a16="http://schemas.microsoft.com/office/drawing/2014/main" id="{927A067A-07F8-DBD5-8941-34B12308310E}"/>
              </a:ext>
            </a:extLst>
          </p:cNvPr>
          <p:cNvSpPr/>
          <p:nvPr/>
        </p:nvSpPr>
        <p:spPr>
          <a:xfrm>
            <a:off x="2601913" y="96838"/>
            <a:ext cx="6096000" cy="1106487"/>
          </a:xfrm>
          <a:prstGeom prst="rect">
            <a:avLst/>
          </a:prstGeom>
        </p:spPr>
        <p:txBody>
          <a:bodyPr>
            <a:spAutoFit/>
          </a:bodyPr>
          <a:lstStyle/>
          <a:p>
            <a:pPr marL="309855" indent="-309855" algn="ctr">
              <a:spcBef>
                <a:spcPts val="680"/>
              </a:spcBef>
              <a:buFont typeface="Wingdings" pitchFamily="2" charset="2"/>
              <a:buNone/>
              <a:defRPr/>
            </a:pPr>
            <a:r>
              <a:rPr lang="en-US" sz="2800" b="1" dirty="0">
                <a:latin typeface="Times New Roman" panose="02020603050405020304" pitchFamily="18" charset="0"/>
                <a:cs typeface="Times New Roman" panose="02020603050405020304" pitchFamily="18" charset="0"/>
              </a:rPr>
              <a:t>   Chapter – 7</a:t>
            </a:r>
          </a:p>
          <a:p>
            <a:pPr algn="ctr">
              <a:spcBef>
                <a:spcPts val="680"/>
              </a:spcBef>
              <a:buFont typeface="Wingdings" pitchFamily="2" charset="2"/>
              <a:buNone/>
              <a:defRPr/>
            </a:pPr>
            <a:r>
              <a:rPr lang="en-US" sz="3200" b="1" dirty="0">
                <a:cs typeface="Arial" pitchFamily="34" charset="0"/>
              </a:rPr>
              <a:t>   Space and Time Tradeoffs </a:t>
            </a:r>
            <a:endParaRPr lang="en-US" sz="3200" dirty="0">
              <a:solidFill>
                <a:srgbClr val="00B050"/>
              </a:solidFill>
              <a:cs typeface="Arial" pitchFamily="34"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2CE9AD54-373D-058C-40EE-D5394B8925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40066253-D996-42D5-9BFA-56632524F1D2}" type="slidenum">
              <a:rPr lang="en-US" altLang="en-US" sz="1100">
                <a:solidFill>
                  <a:srgbClr val="FFFFFF"/>
                </a:solidFill>
              </a:rPr>
              <a:pPr>
                <a:lnSpc>
                  <a:spcPct val="80000"/>
                </a:lnSpc>
              </a:pPr>
              <a:t>16</a:t>
            </a:fld>
            <a:endParaRPr lang="en-US" altLang="en-US" sz="1100">
              <a:solidFill>
                <a:srgbClr val="FFFFFF"/>
              </a:solidFill>
            </a:endParaRPr>
          </a:p>
        </p:txBody>
      </p:sp>
      <p:sp>
        <p:nvSpPr>
          <p:cNvPr id="40963" name="Rectangle 9">
            <a:extLst>
              <a:ext uri="{FF2B5EF4-FFF2-40B4-BE49-F238E27FC236}">
                <a16:creationId xmlns:a16="http://schemas.microsoft.com/office/drawing/2014/main" id="{017C071F-DC2C-DF21-1CC7-3B61E886A746}"/>
              </a:ext>
            </a:extLst>
          </p:cNvPr>
          <p:cNvSpPr>
            <a:spLocks noChangeArrowheads="1"/>
          </p:cNvSpPr>
          <p:nvPr/>
        </p:nvSpPr>
        <p:spPr bwMode="auto">
          <a:xfrm>
            <a:off x="211138" y="1512888"/>
            <a:ext cx="1189196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3365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q"/>
            </a:pPr>
            <a:r>
              <a:rPr lang="en-US" altLang="en-US" sz="2200" i="1"/>
              <a:t>  </a:t>
            </a:r>
            <a:r>
              <a:rPr lang="en-US" altLang="en-US" sz="2200">
                <a:solidFill>
                  <a:srgbClr val="000000"/>
                </a:solidFill>
              </a:rPr>
              <a:t> Hashing is a technique used in data structures that efficiently stores and retrieves data in a way that allows for quick access.</a:t>
            </a:r>
          </a:p>
          <a:p>
            <a:pPr>
              <a:buFont typeface="Wingdings" panose="05000000000000000000" pitchFamily="2" charset="2"/>
              <a:buChar char="q"/>
            </a:pPr>
            <a:endParaRPr lang="en-US" altLang="en-US" sz="2200">
              <a:solidFill>
                <a:srgbClr val="000000"/>
              </a:solidFill>
            </a:endParaRPr>
          </a:p>
          <a:p>
            <a:pPr>
              <a:buFont typeface="Wingdings" panose="05000000000000000000" pitchFamily="2" charset="2"/>
              <a:buChar char="q"/>
            </a:pPr>
            <a:r>
              <a:rPr lang="en-US" altLang="en-US" sz="2200">
                <a:solidFill>
                  <a:srgbClr val="000000"/>
                </a:solidFill>
              </a:rPr>
              <a:t>Hashing involves mapping data to a specific index in a hash table (an array of items) using a </a:t>
            </a:r>
            <a:r>
              <a:rPr lang="en-US" altLang="en-US" sz="2200" b="1" i="1">
                <a:solidFill>
                  <a:srgbClr val="000000"/>
                </a:solidFill>
              </a:rPr>
              <a:t>hash function</a:t>
            </a:r>
            <a:r>
              <a:rPr lang="en-US" altLang="en-US" sz="2200">
                <a:solidFill>
                  <a:srgbClr val="000000"/>
                </a:solidFill>
              </a:rPr>
              <a:t>. It enables fast retrieval of information based on its </a:t>
            </a:r>
            <a:r>
              <a:rPr lang="en-US" altLang="en-US" sz="2200" b="1" i="1">
                <a:solidFill>
                  <a:srgbClr val="000000"/>
                </a:solidFill>
              </a:rPr>
              <a:t>key</a:t>
            </a:r>
            <a:r>
              <a:rPr lang="en-US" altLang="en-US" sz="2200">
                <a:solidFill>
                  <a:srgbClr val="000000"/>
                </a:solidFill>
              </a:rPr>
              <a:t>.</a:t>
            </a:r>
          </a:p>
          <a:p>
            <a:pPr>
              <a:buFont typeface="Wingdings" panose="05000000000000000000" pitchFamily="2" charset="2"/>
              <a:buChar char="q"/>
            </a:pPr>
            <a:endParaRPr lang="en-US" altLang="en-US" sz="2200">
              <a:solidFill>
                <a:srgbClr val="000000"/>
              </a:solidFill>
            </a:endParaRPr>
          </a:p>
          <a:p>
            <a:pPr>
              <a:buFont typeface="Wingdings" panose="05000000000000000000" pitchFamily="2" charset="2"/>
              <a:buChar char="q"/>
            </a:pPr>
            <a:r>
              <a:rPr lang="en-US" altLang="en-US" sz="2200">
                <a:solidFill>
                  <a:srgbClr val="000000"/>
                </a:solidFill>
              </a:rPr>
              <a:t>The great thing about hashing is, we can achieve all three operations (search, insert and delete) in O(1) time on average.</a:t>
            </a:r>
          </a:p>
          <a:p>
            <a:pPr>
              <a:buFont typeface="Wingdings" panose="05000000000000000000" pitchFamily="2" charset="2"/>
              <a:buChar char="q"/>
            </a:pPr>
            <a:endParaRPr lang="en-US" altLang="en-US" sz="2200">
              <a:solidFill>
                <a:srgbClr val="000000"/>
              </a:solidFill>
            </a:endParaRPr>
          </a:p>
          <a:p>
            <a:pPr>
              <a:buFont typeface="Wingdings" panose="05000000000000000000" pitchFamily="2" charset="2"/>
              <a:buChar char="q"/>
            </a:pPr>
            <a:r>
              <a:rPr lang="en-US" altLang="en-US" sz="2200">
                <a:solidFill>
                  <a:srgbClr val="000000"/>
                </a:solidFill>
              </a:rPr>
              <a:t>Hashing is mainly used to implement a </a:t>
            </a:r>
            <a:r>
              <a:rPr lang="en-US" altLang="en-US" sz="2200" b="1" i="1">
                <a:solidFill>
                  <a:srgbClr val="000000"/>
                </a:solidFill>
              </a:rPr>
              <a:t>set of distinct items (only keys) and dictionaries (key value pairs).</a:t>
            </a:r>
          </a:p>
        </p:txBody>
      </p:sp>
      <p:sp>
        <p:nvSpPr>
          <p:cNvPr id="40964" name="Rectangle 1">
            <a:extLst>
              <a:ext uri="{FF2B5EF4-FFF2-40B4-BE49-F238E27FC236}">
                <a16:creationId xmlns:a16="http://schemas.microsoft.com/office/drawing/2014/main" id="{A3439AA0-78D5-A1B6-D345-BF1D8B02D6AF}"/>
              </a:ext>
            </a:extLst>
          </p:cNvPr>
          <p:cNvSpPr>
            <a:spLocks noChangeArrowheads="1"/>
          </p:cNvSpPr>
          <p:nvPr/>
        </p:nvSpPr>
        <p:spPr bwMode="auto">
          <a:xfrm>
            <a:off x="711200" y="534988"/>
            <a:ext cx="1954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66590E01-4AB6-2136-AAC2-B87EC357ADB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65AE5BA0-2504-401E-A950-FEC5F741DF19}" type="slidenum">
              <a:rPr lang="en-US" altLang="en-US" sz="1100">
                <a:solidFill>
                  <a:srgbClr val="FFFFFF"/>
                </a:solidFill>
              </a:rPr>
              <a:pPr>
                <a:lnSpc>
                  <a:spcPct val="80000"/>
                </a:lnSpc>
              </a:pPr>
              <a:t>17</a:t>
            </a:fld>
            <a:endParaRPr lang="en-US" altLang="en-US" sz="1100">
              <a:solidFill>
                <a:srgbClr val="FFFFFF"/>
              </a:solidFill>
            </a:endParaRPr>
          </a:p>
        </p:txBody>
      </p:sp>
      <p:sp>
        <p:nvSpPr>
          <p:cNvPr id="14341" name="Rectangle 9">
            <a:extLst>
              <a:ext uri="{FF2B5EF4-FFF2-40B4-BE49-F238E27FC236}">
                <a16:creationId xmlns:a16="http://schemas.microsoft.com/office/drawing/2014/main" id="{15BD8AE1-586A-CA26-0B8B-456002F44D95}"/>
              </a:ext>
            </a:extLst>
          </p:cNvPr>
          <p:cNvSpPr>
            <a:spLocks noChangeArrowheads="1"/>
          </p:cNvSpPr>
          <p:nvPr/>
        </p:nvSpPr>
        <p:spPr bwMode="auto">
          <a:xfrm>
            <a:off x="211138" y="1512888"/>
            <a:ext cx="11891962" cy="483235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i="1" dirty="0"/>
              <a:t> A</a:t>
            </a:r>
            <a:r>
              <a:rPr lang="en-US" altLang="en-US" sz="2200" dirty="0">
                <a:solidFill>
                  <a:prstClr val="black"/>
                </a:solidFill>
              </a:rPr>
              <a:t>ssume that we have to implement a dictionary of n records with keys </a:t>
            </a:r>
            <a:r>
              <a:rPr lang="en-US" altLang="en-US" sz="2200" b="1" i="1" dirty="0">
                <a:solidFill>
                  <a:prstClr val="black"/>
                </a:solidFill>
              </a:rPr>
              <a:t>K</a:t>
            </a:r>
            <a:r>
              <a:rPr lang="en-US" altLang="en-US" sz="2200" b="1" i="1" baseline="-25000" dirty="0">
                <a:solidFill>
                  <a:prstClr val="black"/>
                </a:solidFill>
              </a:rPr>
              <a:t>1</a:t>
            </a:r>
            <a:r>
              <a:rPr lang="en-US" altLang="en-US" sz="2200" b="1" i="1" dirty="0">
                <a:solidFill>
                  <a:prstClr val="black"/>
                </a:solidFill>
              </a:rPr>
              <a:t>, K</a:t>
            </a:r>
            <a:r>
              <a:rPr lang="en-US" altLang="en-US" sz="2200" b="1" i="1" baseline="-25000" dirty="0">
                <a:solidFill>
                  <a:prstClr val="black"/>
                </a:solidFill>
              </a:rPr>
              <a:t>2</a:t>
            </a:r>
            <a:r>
              <a:rPr lang="en-US" altLang="en-US" sz="2200" b="1" i="1" dirty="0">
                <a:solidFill>
                  <a:prstClr val="black"/>
                </a:solidFill>
              </a:rPr>
              <a:t>, . . . , K</a:t>
            </a:r>
            <a:r>
              <a:rPr lang="en-US" altLang="en-US" sz="2200" b="1" i="1" baseline="-25000" dirty="0">
                <a:solidFill>
                  <a:prstClr val="black"/>
                </a:solidFill>
              </a:rPr>
              <a:t>n</a:t>
            </a:r>
            <a:r>
              <a:rPr lang="en-US" altLang="en-US" sz="2200" dirty="0">
                <a:solidFill>
                  <a:prstClr val="black"/>
                </a:solidFill>
              </a:rPr>
              <a:t>.</a:t>
            </a:r>
          </a:p>
          <a:p>
            <a:pPr marL="457200" indent="-336550">
              <a:buFont typeface="Wingdings" panose="05000000000000000000" pitchFamily="2" charset="2"/>
              <a:buChar char="q"/>
              <a:defRPr/>
            </a:pPr>
            <a:endParaRPr lang="en-US" altLang="en-US" sz="2200" dirty="0">
              <a:solidFill>
                <a:prstClr val="black"/>
              </a:solidFill>
            </a:endParaRPr>
          </a:p>
          <a:p>
            <a:pPr marL="457200" indent="-336550">
              <a:buFont typeface="Wingdings" panose="05000000000000000000" pitchFamily="2" charset="2"/>
              <a:buChar char="q"/>
              <a:defRPr/>
            </a:pPr>
            <a:r>
              <a:rPr lang="en-US" altLang="en-US" sz="2200" dirty="0">
                <a:solidFill>
                  <a:prstClr val="black"/>
                </a:solidFill>
              </a:rPr>
              <a:t>Hashing is based on the idea of distributing keys among a one-dimensional array H[0..m − 1] called a </a:t>
            </a:r>
            <a:r>
              <a:rPr lang="en-US" altLang="en-US" sz="2200" b="1" i="1" dirty="0">
                <a:solidFill>
                  <a:prstClr val="black"/>
                </a:solidFill>
              </a:rPr>
              <a:t>hash table</a:t>
            </a:r>
            <a:r>
              <a:rPr lang="en-US" altLang="en-US" sz="2200" dirty="0">
                <a:solidFill>
                  <a:prstClr val="black"/>
                </a:solidFill>
              </a:rPr>
              <a:t>. </a:t>
            </a:r>
          </a:p>
          <a:p>
            <a:pPr marL="457200" indent="-336550">
              <a:buFont typeface="Wingdings" panose="05000000000000000000" pitchFamily="2" charset="2"/>
              <a:buChar char="q"/>
              <a:defRPr/>
            </a:pPr>
            <a:endParaRPr lang="en-US" altLang="en-US" sz="2200" dirty="0">
              <a:solidFill>
                <a:prstClr val="black"/>
              </a:solidFill>
            </a:endParaRPr>
          </a:p>
          <a:p>
            <a:pPr marL="457200" indent="-336550">
              <a:buFont typeface="Wingdings" panose="05000000000000000000" pitchFamily="2" charset="2"/>
              <a:buChar char="q"/>
              <a:defRPr/>
            </a:pPr>
            <a:r>
              <a:rPr lang="en-US" altLang="en-US" sz="2200" dirty="0">
                <a:solidFill>
                  <a:prstClr val="black"/>
                </a:solidFill>
              </a:rPr>
              <a:t>The distribution is done by computing, for each of the keys, the value of some predefined function </a:t>
            </a:r>
            <a:r>
              <a:rPr lang="en-US" altLang="en-US" sz="2200" b="1" i="1" dirty="0">
                <a:solidFill>
                  <a:prstClr val="black"/>
                </a:solidFill>
              </a:rPr>
              <a:t>h</a:t>
            </a:r>
            <a:r>
              <a:rPr lang="en-US" altLang="en-US" sz="2200" dirty="0">
                <a:solidFill>
                  <a:prstClr val="black"/>
                </a:solidFill>
              </a:rPr>
              <a:t> called the hash function.</a:t>
            </a:r>
          </a:p>
          <a:p>
            <a:pPr marL="457200" indent="-336550">
              <a:buFont typeface="Wingdings" panose="05000000000000000000" pitchFamily="2" charset="2"/>
              <a:buChar char="q"/>
              <a:defRPr/>
            </a:pPr>
            <a:endParaRPr lang="en-US" altLang="en-US" sz="2200" dirty="0">
              <a:solidFill>
                <a:prstClr val="black"/>
              </a:solidFill>
            </a:endParaRPr>
          </a:p>
          <a:p>
            <a:pPr marL="457200" indent="-336550">
              <a:buFont typeface="Wingdings" panose="05000000000000000000" pitchFamily="2" charset="2"/>
              <a:buChar char="q"/>
              <a:defRPr/>
            </a:pPr>
            <a:r>
              <a:rPr lang="en-US" altLang="en-US" sz="2200" dirty="0">
                <a:solidFill>
                  <a:prstClr val="black"/>
                </a:solidFill>
              </a:rPr>
              <a:t>This function assigns an integer between 0 and m − 1, called the hash address, to a key.</a:t>
            </a:r>
          </a:p>
          <a:p>
            <a:pPr marL="457200" indent="-336550">
              <a:buFont typeface="Wingdings" panose="05000000000000000000" pitchFamily="2" charset="2"/>
              <a:buChar char="q"/>
              <a:defRPr/>
            </a:pPr>
            <a:endParaRPr lang="en-US" altLang="en-US" sz="2200" dirty="0">
              <a:solidFill>
                <a:prstClr val="black"/>
              </a:solidFill>
            </a:endParaRPr>
          </a:p>
          <a:p>
            <a:pPr marL="457200" indent="-336550">
              <a:buFont typeface="Wingdings" panose="05000000000000000000" pitchFamily="2" charset="2"/>
              <a:buChar char="q"/>
              <a:defRPr/>
            </a:pPr>
            <a:r>
              <a:rPr lang="en-US" altLang="en-US" sz="2200" dirty="0">
                <a:solidFill>
                  <a:prstClr val="black"/>
                </a:solidFill>
              </a:rPr>
              <a:t>Example:  if keys are nonnegative integers, a hash function can be of the form h(K) = K mod m;</a:t>
            </a:r>
          </a:p>
          <a:p>
            <a:pPr marL="809625" indent="-277813">
              <a:buFont typeface="Courier New" panose="02070309020205020404" pitchFamily="49" charset="0"/>
              <a:buChar char="o"/>
              <a:defRPr/>
            </a:pPr>
            <a:r>
              <a:rPr lang="en-US" altLang="en-US" sz="2200" dirty="0">
                <a:solidFill>
                  <a:prstClr val="black"/>
                </a:solidFill>
              </a:rPr>
              <a:t>Remainder of division by m is always between 0 </a:t>
            </a:r>
            <a:r>
              <a:rPr lang="en-US" altLang="en-US" sz="2200" dirty="0" err="1">
                <a:solidFill>
                  <a:prstClr val="black"/>
                </a:solidFill>
              </a:rPr>
              <a:t>andm</a:t>
            </a:r>
            <a:r>
              <a:rPr lang="en-US" altLang="en-US" sz="2200" dirty="0">
                <a:solidFill>
                  <a:prstClr val="black"/>
                </a:solidFill>
              </a:rPr>
              <a:t> − 1. </a:t>
            </a:r>
          </a:p>
          <a:p>
            <a:pPr marL="809625" indent="-277813">
              <a:buFont typeface="Courier New" panose="02070309020205020404" pitchFamily="49" charset="0"/>
              <a:buChar char="o"/>
              <a:defRPr/>
            </a:pPr>
            <a:r>
              <a:rPr lang="en-US" altLang="en-US" sz="2200" dirty="0">
                <a:solidFill>
                  <a:prstClr val="black"/>
                </a:solidFill>
              </a:rPr>
              <a:t>If keys are letters of some alphabet, we can first assign a letter its position in the alphabet, denoted here </a:t>
            </a:r>
            <a:r>
              <a:rPr lang="en-US" altLang="en-US" sz="2200" dirty="0" err="1">
                <a:solidFill>
                  <a:prstClr val="black"/>
                </a:solidFill>
              </a:rPr>
              <a:t>ord</a:t>
            </a:r>
            <a:r>
              <a:rPr lang="en-US" altLang="en-US" sz="2200" dirty="0">
                <a:solidFill>
                  <a:prstClr val="black"/>
                </a:solidFill>
              </a:rPr>
              <a:t>(K), and then apply the same kind of a function used for integers.</a:t>
            </a:r>
          </a:p>
        </p:txBody>
      </p:sp>
      <p:sp>
        <p:nvSpPr>
          <p:cNvPr id="43012" name="Rectangle 1">
            <a:extLst>
              <a:ext uri="{FF2B5EF4-FFF2-40B4-BE49-F238E27FC236}">
                <a16:creationId xmlns:a16="http://schemas.microsoft.com/office/drawing/2014/main" id="{C9EE17A3-DD1A-F52F-AA5A-DC671A48463C}"/>
              </a:ext>
            </a:extLst>
          </p:cNvPr>
          <p:cNvSpPr>
            <a:spLocks noChangeArrowheads="1"/>
          </p:cNvSpPr>
          <p:nvPr/>
        </p:nvSpPr>
        <p:spPr bwMode="auto">
          <a:xfrm>
            <a:off x="711200" y="534988"/>
            <a:ext cx="2560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BE436AD2-F414-6BF3-6308-95EE4BD2CA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B2CCA0D3-443E-47B6-B4EF-16CC1803D057}" type="slidenum">
              <a:rPr lang="en-US" altLang="en-US" sz="1100">
                <a:solidFill>
                  <a:srgbClr val="FFFFFF"/>
                </a:solidFill>
              </a:rPr>
              <a:pPr>
                <a:lnSpc>
                  <a:spcPct val="80000"/>
                </a:lnSpc>
              </a:pPr>
              <a:t>18</a:t>
            </a:fld>
            <a:endParaRPr lang="en-US" altLang="en-US" sz="1100">
              <a:solidFill>
                <a:srgbClr val="FFFFFF"/>
              </a:solidFill>
            </a:endParaRPr>
          </a:p>
        </p:txBody>
      </p:sp>
      <p:sp>
        <p:nvSpPr>
          <p:cNvPr id="45059" name="Rectangle 1">
            <a:extLst>
              <a:ext uri="{FF2B5EF4-FFF2-40B4-BE49-F238E27FC236}">
                <a16:creationId xmlns:a16="http://schemas.microsoft.com/office/drawing/2014/main" id="{70A8826F-44B3-9082-6608-B669D0381A5C}"/>
              </a:ext>
            </a:extLst>
          </p:cNvPr>
          <p:cNvSpPr>
            <a:spLocks noChangeArrowheads="1"/>
          </p:cNvSpPr>
          <p:nvPr/>
        </p:nvSpPr>
        <p:spPr bwMode="auto">
          <a:xfrm>
            <a:off x="711200" y="534988"/>
            <a:ext cx="2560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a:t>
            </a:r>
          </a:p>
        </p:txBody>
      </p:sp>
      <p:pic>
        <p:nvPicPr>
          <p:cNvPr id="45060" name="Picture 3">
            <a:extLst>
              <a:ext uri="{FF2B5EF4-FFF2-40B4-BE49-F238E27FC236}">
                <a16:creationId xmlns:a16="http://schemas.microsoft.com/office/drawing/2014/main" id="{FB5014CB-13BD-C932-ADC8-3C7680DCD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1635125"/>
            <a:ext cx="85217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7B21C5A7-6739-4870-B076-86C44C6CAA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69AD5445-0E5A-4089-95B6-BF372F183084}" type="slidenum">
              <a:rPr lang="en-US" altLang="en-US" sz="1100">
                <a:solidFill>
                  <a:srgbClr val="FFFFFF"/>
                </a:solidFill>
              </a:rPr>
              <a:pPr>
                <a:lnSpc>
                  <a:spcPct val="80000"/>
                </a:lnSpc>
              </a:pPr>
              <a:t>19</a:t>
            </a:fld>
            <a:endParaRPr lang="en-US" altLang="en-US" sz="1100">
              <a:solidFill>
                <a:srgbClr val="FFFFFF"/>
              </a:solidFill>
            </a:endParaRPr>
          </a:p>
        </p:txBody>
      </p:sp>
      <p:sp>
        <p:nvSpPr>
          <p:cNvPr id="47107" name="Rectangle 1">
            <a:extLst>
              <a:ext uri="{FF2B5EF4-FFF2-40B4-BE49-F238E27FC236}">
                <a16:creationId xmlns:a16="http://schemas.microsoft.com/office/drawing/2014/main" id="{B1EE89F4-93A1-9668-2B76-5BA63564CA96}"/>
              </a:ext>
            </a:extLst>
          </p:cNvPr>
          <p:cNvSpPr>
            <a:spLocks noChangeArrowheads="1"/>
          </p:cNvSpPr>
          <p:nvPr/>
        </p:nvSpPr>
        <p:spPr bwMode="auto">
          <a:xfrm>
            <a:off x="711200" y="534988"/>
            <a:ext cx="2560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a:t>
            </a:r>
          </a:p>
        </p:txBody>
      </p:sp>
      <p:sp>
        <p:nvSpPr>
          <p:cNvPr id="2" name="Rectangle 9">
            <a:extLst>
              <a:ext uri="{FF2B5EF4-FFF2-40B4-BE49-F238E27FC236}">
                <a16:creationId xmlns:a16="http://schemas.microsoft.com/office/drawing/2014/main" id="{76DE4A61-B16E-57B5-2CDD-95D8B06FC60C}"/>
              </a:ext>
            </a:extLst>
          </p:cNvPr>
          <p:cNvSpPr>
            <a:spLocks noRot="1" noChangeAspect="1" noMove="1" noResize="1" noEditPoints="1" noAdjustHandles="1" noChangeArrowheads="1" noChangeShapeType="1" noTextEdit="1"/>
          </p:cNvSpPr>
          <p:nvPr/>
        </p:nvSpPr>
        <p:spPr bwMode="auto">
          <a:xfrm>
            <a:off x="211138" y="1512888"/>
            <a:ext cx="11891962" cy="4540474"/>
          </a:xfrm>
          <a:prstGeom prst="rect">
            <a:avLst/>
          </a:prstGeom>
          <a:blipFill>
            <a:blip r:embed="rId3"/>
            <a:stretch>
              <a:fillRect t="-5503" b="-1879"/>
            </a:stretch>
          </a:blipFill>
          <a:ln>
            <a:noFill/>
          </a:ln>
        </p:spPr>
        <p:txBody>
          <a:bodyPr/>
          <a:lstStyle/>
          <a:p>
            <a:pPr>
              <a:defRPr/>
            </a:pPr>
            <a:r>
              <a:rPr lang="en-IN">
                <a:noFill/>
              </a:rPr>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AA48FDD7-AA02-3C67-3266-FB337591C5A8}"/>
              </a:ext>
            </a:extLst>
          </p:cNvPr>
          <p:cNvSpPr>
            <a:spLocks noGrp="1"/>
          </p:cNvSpPr>
          <p:nvPr>
            <p:ph sz="quarter" idx="1"/>
          </p:nvPr>
        </p:nvSpPr>
        <p:spPr>
          <a:xfrm>
            <a:off x="1665288" y="1760538"/>
            <a:ext cx="9107487" cy="4311650"/>
          </a:xfrm>
        </p:spPr>
        <p:txBody>
          <a:bodyPr/>
          <a:lstStyle/>
          <a:p>
            <a:pPr marL="0" indent="0" algn="ctr">
              <a:spcBef>
                <a:spcPts val="680"/>
              </a:spcBef>
              <a:buFont typeface="Wingdings" panose="05000000000000000000" pitchFamily="2" charset="2"/>
              <a:buNone/>
              <a:defRPr/>
            </a:pPr>
            <a:r>
              <a:rPr lang="en-US" sz="2800" b="1" dirty="0">
                <a:latin typeface="Calibri" panose="020F0502020204030204" pitchFamily="34" charset="0"/>
                <a:cs typeface="Calibri" panose="020F0502020204030204" pitchFamily="34" charset="0"/>
              </a:rPr>
              <a:t>Contents</a:t>
            </a:r>
            <a:r>
              <a:rPr lang="en-US" sz="2400" dirty="0">
                <a:latin typeface="Calibri" panose="020F0502020204030204" pitchFamily="34" charset="0"/>
                <a:cs typeface="Calibri" panose="020F0502020204030204" pitchFamily="34" charset="0"/>
              </a:rPr>
              <a:t>                                 </a:t>
            </a:r>
          </a:p>
          <a:p>
            <a:pPr marL="443971" indent="-443971">
              <a:lnSpc>
                <a:spcPct val="200000"/>
              </a:lnSpc>
              <a:spcBef>
                <a:spcPts val="0"/>
              </a:spcBef>
              <a:buClrTx/>
              <a:buSzPct val="100000"/>
              <a:buFont typeface="+mj-lt"/>
              <a:buAutoNum type="arabicPeriod"/>
              <a:defRPr/>
            </a:pPr>
            <a:r>
              <a:rPr lang="en-US" sz="2400" dirty="0">
                <a:latin typeface="Calibri" panose="020F0502020204030204" pitchFamily="34" charset="0"/>
                <a:cs typeface="Calibri" panose="020F0502020204030204" pitchFamily="34" charset="0"/>
              </a:rPr>
              <a:t>Input Enhancement in String Matching, </a:t>
            </a:r>
          </a:p>
          <a:p>
            <a:pPr marL="443971" indent="-443971">
              <a:lnSpc>
                <a:spcPct val="200000"/>
              </a:lnSpc>
              <a:spcBef>
                <a:spcPts val="0"/>
              </a:spcBef>
              <a:buClrTx/>
              <a:buSzPct val="100000"/>
              <a:buFont typeface="+mj-lt"/>
              <a:buAutoNum type="arabicPeriod"/>
              <a:defRPr/>
            </a:pPr>
            <a:r>
              <a:rPr lang="en-US" sz="2400" dirty="0">
                <a:latin typeface="Calibri" panose="020F0502020204030204" pitchFamily="34" charset="0"/>
                <a:cs typeface="Calibri" panose="020F0502020204030204" pitchFamily="34" charset="0"/>
              </a:rPr>
              <a:t>Hashing </a:t>
            </a:r>
          </a:p>
        </p:txBody>
      </p:sp>
      <p:sp>
        <p:nvSpPr>
          <p:cNvPr id="12291" name="Slide Number Placeholder 1">
            <a:extLst>
              <a:ext uri="{FF2B5EF4-FFF2-40B4-BE49-F238E27FC236}">
                <a16:creationId xmlns:a16="http://schemas.microsoft.com/office/drawing/2014/main" id="{927D8ECF-A579-5BF5-8497-F85AD58EFC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70000"/>
              </a:lnSpc>
            </a:pPr>
            <a:fld id="{F13476BA-FCC9-4578-A3AE-F43B395783CD}" type="slidenum">
              <a:rPr lang="en-US" altLang="en-US" sz="1200">
                <a:solidFill>
                  <a:srgbClr val="FFFFFF"/>
                </a:solidFill>
              </a:rPr>
              <a:pPr>
                <a:lnSpc>
                  <a:spcPct val="70000"/>
                </a:lnSpc>
              </a:pPr>
              <a:t>2</a:t>
            </a:fld>
            <a:endParaRPr lang="en-US" altLang="en-US" sz="1200">
              <a:solidFill>
                <a:srgbClr val="FFFFFF"/>
              </a:solidFill>
            </a:endParaRPr>
          </a:p>
        </p:txBody>
      </p:sp>
      <p:sp>
        <p:nvSpPr>
          <p:cNvPr id="4" name="Rectangle 3">
            <a:extLst>
              <a:ext uri="{FF2B5EF4-FFF2-40B4-BE49-F238E27FC236}">
                <a16:creationId xmlns:a16="http://schemas.microsoft.com/office/drawing/2014/main" id="{1A5C6AC6-2D7C-C0C4-A23A-64E7EBDFADF3}"/>
              </a:ext>
            </a:extLst>
          </p:cNvPr>
          <p:cNvSpPr/>
          <p:nvPr/>
        </p:nvSpPr>
        <p:spPr>
          <a:xfrm>
            <a:off x="2601913" y="96838"/>
            <a:ext cx="6096000" cy="1106487"/>
          </a:xfrm>
          <a:prstGeom prst="rect">
            <a:avLst/>
          </a:prstGeom>
        </p:spPr>
        <p:txBody>
          <a:bodyPr>
            <a:spAutoFit/>
          </a:bodyPr>
          <a:lstStyle/>
          <a:p>
            <a:pPr marL="309855" indent="-309855" algn="ctr">
              <a:spcBef>
                <a:spcPts val="680"/>
              </a:spcBef>
              <a:buFont typeface="Wingdings" pitchFamily="2" charset="2"/>
              <a:buNone/>
              <a:defRPr/>
            </a:pPr>
            <a:r>
              <a:rPr lang="en-US" sz="2800" b="1" dirty="0">
                <a:latin typeface="Times New Roman" panose="02020603050405020304" pitchFamily="18" charset="0"/>
                <a:cs typeface="Times New Roman" panose="02020603050405020304" pitchFamily="18" charset="0"/>
              </a:rPr>
              <a:t>   Chapter – 7</a:t>
            </a:r>
          </a:p>
          <a:p>
            <a:pPr algn="ctr">
              <a:spcBef>
                <a:spcPts val="680"/>
              </a:spcBef>
              <a:buFont typeface="Wingdings" pitchFamily="2" charset="2"/>
              <a:buNone/>
              <a:defRPr/>
            </a:pPr>
            <a:r>
              <a:rPr lang="en-US" sz="3200" b="1" dirty="0">
                <a:cs typeface="Arial" pitchFamily="34" charset="0"/>
              </a:rPr>
              <a:t>   Space and Time Tradeoffs </a:t>
            </a:r>
            <a:endParaRPr lang="en-US" sz="3200" dirty="0">
              <a:solidFill>
                <a:srgbClr val="00B050"/>
              </a:solidFill>
              <a:cs typeface="Arial" pitchFamily="34"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ABAFCE1F-FFDC-F9D2-E13C-3865BF00D7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C6C78726-5DF0-4673-B75A-1D10B665367F}" type="slidenum">
              <a:rPr lang="en-US" altLang="en-US" sz="1100">
                <a:solidFill>
                  <a:srgbClr val="FFFFFF"/>
                </a:solidFill>
              </a:rPr>
              <a:pPr>
                <a:lnSpc>
                  <a:spcPct val="80000"/>
                </a:lnSpc>
              </a:pPr>
              <a:t>20</a:t>
            </a:fld>
            <a:endParaRPr lang="en-US" altLang="en-US" sz="1100">
              <a:solidFill>
                <a:srgbClr val="FFFFFF"/>
              </a:solidFill>
            </a:endParaRPr>
          </a:p>
        </p:txBody>
      </p:sp>
      <p:sp>
        <p:nvSpPr>
          <p:cNvPr id="49155" name="Rectangle 1">
            <a:extLst>
              <a:ext uri="{FF2B5EF4-FFF2-40B4-BE49-F238E27FC236}">
                <a16:creationId xmlns:a16="http://schemas.microsoft.com/office/drawing/2014/main" id="{D2BBF567-88E8-AEA2-8927-AE666808498B}"/>
              </a:ext>
            </a:extLst>
          </p:cNvPr>
          <p:cNvSpPr>
            <a:spLocks noChangeArrowheads="1"/>
          </p:cNvSpPr>
          <p:nvPr/>
        </p:nvSpPr>
        <p:spPr bwMode="auto">
          <a:xfrm>
            <a:off x="711200" y="534988"/>
            <a:ext cx="4100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 Collision</a:t>
            </a:r>
          </a:p>
        </p:txBody>
      </p:sp>
      <p:sp>
        <p:nvSpPr>
          <p:cNvPr id="49156" name="Rectangle 9">
            <a:extLst>
              <a:ext uri="{FF2B5EF4-FFF2-40B4-BE49-F238E27FC236}">
                <a16:creationId xmlns:a16="http://schemas.microsoft.com/office/drawing/2014/main" id="{125D3BC5-7D59-AD78-345D-10F0D67B6681}"/>
              </a:ext>
            </a:extLst>
          </p:cNvPr>
          <p:cNvSpPr>
            <a:spLocks noChangeArrowheads="1"/>
          </p:cNvSpPr>
          <p:nvPr/>
        </p:nvSpPr>
        <p:spPr bwMode="auto">
          <a:xfrm>
            <a:off x="211138" y="1512888"/>
            <a:ext cx="118919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3365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q"/>
            </a:pPr>
            <a:r>
              <a:rPr lang="en-US" altLang="en-US" sz="2200" b="1" i="1"/>
              <a:t>Collision</a:t>
            </a:r>
            <a:r>
              <a:rPr lang="en-US" altLang="en-US" sz="2200" i="1"/>
              <a:t> is a phenomenon of two (or more) keys being hashed into the same cell of the hash table, i.e., When two or more keys have the same hash value. </a:t>
            </a:r>
          </a:p>
          <a:p>
            <a:pPr>
              <a:buFont typeface="Wingdings" panose="05000000000000000000" pitchFamily="2" charset="2"/>
              <a:buChar char="q"/>
            </a:pPr>
            <a:endParaRPr lang="en-US" altLang="en-US" sz="2200" i="1"/>
          </a:p>
          <a:p>
            <a:pPr>
              <a:buFont typeface="Wingdings" panose="05000000000000000000" pitchFamily="2" charset="2"/>
              <a:buChar char="q"/>
            </a:pPr>
            <a:r>
              <a:rPr lang="en-US" altLang="en-US" sz="2200" i="1"/>
              <a:t>Every hashing scheme must have a </a:t>
            </a:r>
            <a:r>
              <a:rPr lang="en-US" altLang="en-US" sz="2200" b="1"/>
              <a:t>collision resolution </a:t>
            </a:r>
            <a:r>
              <a:rPr lang="en-US" altLang="en-US" sz="2200" i="1"/>
              <a:t>mechanism. </a:t>
            </a:r>
          </a:p>
        </p:txBody>
      </p:sp>
      <p:pic>
        <p:nvPicPr>
          <p:cNvPr id="49157" name="Picture 3">
            <a:extLst>
              <a:ext uri="{FF2B5EF4-FFF2-40B4-BE49-F238E27FC236}">
                <a16:creationId xmlns:a16="http://schemas.microsoft.com/office/drawing/2014/main" id="{EBB64F16-4C25-BCBD-9F1B-F4A104039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2997200"/>
            <a:ext cx="6515100"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C66B1BDC-B093-8F82-8A38-584A86AB546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27BCB8A9-56A2-45D1-B77E-8197651B1BFF}" type="slidenum">
              <a:rPr lang="en-US" altLang="en-US" sz="1100">
                <a:solidFill>
                  <a:srgbClr val="FFFFFF"/>
                </a:solidFill>
              </a:rPr>
              <a:pPr>
                <a:lnSpc>
                  <a:spcPct val="80000"/>
                </a:lnSpc>
              </a:pPr>
              <a:t>21</a:t>
            </a:fld>
            <a:endParaRPr lang="en-US" altLang="en-US" sz="1100">
              <a:solidFill>
                <a:srgbClr val="FFFFFF"/>
              </a:solidFill>
            </a:endParaRPr>
          </a:p>
        </p:txBody>
      </p:sp>
      <p:sp>
        <p:nvSpPr>
          <p:cNvPr id="51203" name="Rectangle 1">
            <a:extLst>
              <a:ext uri="{FF2B5EF4-FFF2-40B4-BE49-F238E27FC236}">
                <a16:creationId xmlns:a16="http://schemas.microsoft.com/office/drawing/2014/main" id="{277B3116-02E6-2C25-0137-2580A18C3A27}"/>
              </a:ext>
            </a:extLst>
          </p:cNvPr>
          <p:cNvSpPr>
            <a:spLocks noChangeArrowheads="1"/>
          </p:cNvSpPr>
          <p:nvPr/>
        </p:nvSpPr>
        <p:spPr bwMode="auto">
          <a:xfrm>
            <a:off x="711200" y="534988"/>
            <a:ext cx="800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 Collision Resolution Techniques</a:t>
            </a:r>
          </a:p>
        </p:txBody>
      </p:sp>
      <p:sp>
        <p:nvSpPr>
          <p:cNvPr id="2" name="Rectangle 9">
            <a:extLst>
              <a:ext uri="{FF2B5EF4-FFF2-40B4-BE49-F238E27FC236}">
                <a16:creationId xmlns:a16="http://schemas.microsoft.com/office/drawing/2014/main" id="{09512C6A-DE17-94B5-F903-9E2D9C01BB19}"/>
              </a:ext>
            </a:extLst>
          </p:cNvPr>
          <p:cNvSpPr>
            <a:spLocks noChangeArrowheads="1"/>
          </p:cNvSpPr>
          <p:nvPr/>
        </p:nvSpPr>
        <p:spPr bwMode="auto">
          <a:xfrm>
            <a:off x="211138" y="1512888"/>
            <a:ext cx="11891962" cy="1446212"/>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dirty="0"/>
              <a:t>There are two </a:t>
            </a:r>
            <a:r>
              <a:rPr lang="en-US" altLang="en-US" sz="2200" i="1" dirty="0"/>
              <a:t>principal versions of hashing: </a:t>
            </a:r>
          </a:p>
          <a:p>
            <a:pPr marL="990600" indent="-342900">
              <a:buFont typeface="Courier New" panose="02070309020205020404" pitchFamily="49" charset="0"/>
              <a:buChar char="o"/>
              <a:defRPr/>
            </a:pPr>
            <a:r>
              <a:rPr lang="en-US" altLang="en-US" sz="2200" b="1" i="1" dirty="0"/>
              <a:t>Open hashing </a:t>
            </a:r>
            <a:r>
              <a:rPr lang="en-US" altLang="en-US" sz="2200" i="1" dirty="0"/>
              <a:t>(also called </a:t>
            </a:r>
            <a:r>
              <a:rPr lang="en-US" altLang="en-US" sz="2200" b="1" dirty="0"/>
              <a:t>separate chaining</a:t>
            </a:r>
            <a:r>
              <a:rPr lang="en-US" altLang="en-US" sz="2200" i="1" dirty="0"/>
              <a:t>)</a:t>
            </a:r>
          </a:p>
          <a:p>
            <a:pPr marL="990600" indent="-342900">
              <a:buFont typeface="Courier New" panose="02070309020205020404" pitchFamily="49" charset="0"/>
              <a:buChar char="o"/>
              <a:defRPr/>
            </a:pPr>
            <a:r>
              <a:rPr lang="en-US" altLang="en-US" sz="2200" b="1" dirty="0"/>
              <a:t>Closed hashing </a:t>
            </a:r>
            <a:r>
              <a:rPr lang="en-US" altLang="en-US" sz="2200" i="1" dirty="0"/>
              <a:t>(also called </a:t>
            </a:r>
            <a:r>
              <a:rPr lang="en-US" altLang="en-US" sz="2200" b="1" dirty="0"/>
              <a:t>open addressing</a:t>
            </a:r>
            <a:r>
              <a:rPr lang="en-US" altLang="en-US" sz="2200" i="1" dirty="0"/>
              <a:t>).</a:t>
            </a:r>
          </a:p>
          <a:p>
            <a:pPr marL="457200" indent="-336550">
              <a:buFont typeface="Wingdings" panose="05000000000000000000" pitchFamily="2" charset="2"/>
              <a:buChar char="q"/>
              <a:defRPr/>
            </a:pPr>
            <a:r>
              <a:rPr lang="en-US" altLang="en-US" sz="2200" dirty="0"/>
              <a:t>Collision</a:t>
            </a:r>
            <a:r>
              <a:rPr lang="en-US" altLang="en-US" sz="2200" b="1" dirty="0"/>
              <a:t> </a:t>
            </a:r>
            <a:r>
              <a:rPr lang="en-US" altLang="en-US" sz="2200" dirty="0"/>
              <a:t>resolution</a:t>
            </a:r>
            <a:r>
              <a:rPr lang="en-US" altLang="en-US" sz="2200" i="1" dirty="0"/>
              <a:t> mechanism is different in the two versions</a:t>
            </a:r>
            <a:endParaRPr lang="en-US" altLang="en-US" sz="2200" dirty="0">
              <a:solidFill>
                <a:prstClr val="black"/>
              </a:solidFill>
            </a:endParaRPr>
          </a:p>
        </p:txBody>
      </p:sp>
      <p:pic>
        <p:nvPicPr>
          <p:cNvPr id="51205" name="Picture 5">
            <a:extLst>
              <a:ext uri="{FF2B5EF4-FFF2-40B4-BE49-F238E27FC236}">
                <a16:creationId xmlns:a16="http://schemas.microsoft.com/office/drawing/2014/main" id="{096AEC07-384C-0A08-52DA-7698A5DAA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84513"/>
            <a:ext cx="5467350" cy="351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B5AAC6B7-6219-2830-FFC2-5D38FB799F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D238374D-E2D6-439E-8AB3-B4EAF1989AB7}" type="slidenum">
              <a:rPr lang="en-US" altLang="en-US" sz="1100">
                <a:solidFill>
                  <a:srgbClr val="FFFFFF"/>
                </a:solidFill>
              </a:rPr>
              <a:pPr>
                <a:lnSpc>
                  <a:spcPct val="80000"/>
                </a:lnSpc>
              </a:pPr>
              <a:t>22</a:t>
            </a:fld>
            <a:endParaRPr lang="en-US" altLang="en-US" sz="1100">
              <a:solidFill>
                <a:srgbClr val="FFFFFF"/>
              </a:solidFill>
            </a:endParaRPr>
          </a:p>
        </p:txBody>
      </p:sp>
      <p:sp>
        <p:nvSpPr>
          <p:cNvPr id="53251" name="Rectangle 1">
            <a:extLst>
              <a:ext uri="{FF2B5EF4-FFF2-40B4-BE49-F238E27FC236}">
                <a16:creationId xmlns:a16="http://schemas.microsoft.com/office/drawing/2014/main" id="{E6283F77-ED5E-F52D-6368-36227586F0F1}"/>
              </a:ext>
            </a:extLst>
          </p:cNvPr>
          <p:cNvSpPr>
            <a:spLocks noChangeArrowheads="1"/>
          </p:cNvSpPr>
          <p:nvPr/>
        </p:nvSpPr>
        <p:spPr bwMode="auto">
          <a:xfrm>
            <a:off x="711200" y="534988"/>
            <a:ext cx="800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 Collision Resolution Techniques</a:t>
            </a:r>
          </a:p>
        </p:txBody>
      </p:sp>
      <p:sp>
        <p:nvSpPr>
          <p:cNvPr id="2" name="Rectangle 9">
            <a:extLst>
              <a:ext uri="{FF2B5EF4-FFF2-40B4-BE49-F238E27FC236}">
                <a16:creationId xmlns:a16="http://schemas.microsoft.com/office/drawing/2014/main" id="{A070DC95-00CB-7D71-D510-FAA544BAB479}"/>
              </a:ext>
            </a:extLst>
          </p:cNvPr>
          <p:cNvSpPr>
            <a:spLocks noChangeArrowheads="1"/>
          </p:cNvSpPr>
          <p:nvPr/>
        </p:nvSpPr>
        <p:spPr bwMode="auto">
          <a:xfrm>
            <a:off x="211138" y="1512888"/>
            <a:ext cx="11891962" cy="2154237"/>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b="1" dirty="0"/>
              <a:t>Separate Chaining:</a:t>
            </a:r>
          </a:p>
          <a:p>
            <a:pPr marL="895350" indent="-342900">
              <a:buFont typeface="Courier New" panose="02070309020205020404" pitchFamily="49" charset="0"/>
              <a:buChar char="o"/>
              <a:defRPr/>
            </a:pPr>
            <a:r>
              <a:rPr lang="en-US" altLang="en-US" sz="2200" dirty="0"/>
              <a:t>The idea behind Separate Chaining is to make each cell of the hash table point to a linked list of records that have the same hash function value. Chaining is simple but requires additional memory outside the table.</a:t>
            </a:r>
          </a:p>
          <a:p>
            <a:pPr marL="895350" indent="-342900">
              <a:buFont typeface="Courier New" panose="02070309020205020404" pitchFamily="49" charset="0"/>
              <a:buChar char="o"/>
              <a:defRPr/>
            </a:pPr>
            <a:endParaRPr lang="en-US" altLang="en-US" sz="2200" dirty="0"/>
          </a:p>
          <a:p>
            <a:pPr marL="895350" indent="-342900">
              <a:buFont typeface="Courier New" panose="02070309020205020404" pitchFamily="49" charset="0"/>
              <a:buChar char="o"/>
              <a:defRPr/>
            </a:pPr>
            <a:r>
              <a:rPr lang="en-US" altLang="en-US" sz="2200" dirty="0"/>
              <a:t>Example: </a:t>
            </a:r>
            <a:r>
              <a:rPr lang="en-US" sz="2400" i="1" dirty="0"/>
              <a:t>Hash function = key % 5, Elements = 12, 15, 22, 25 and 37.</a:t>
            </a:r>
            <a:endParaRPr lang="en-US" altLang="en-US" sz="2200" dirty="0">
              <a:solidFill>
                <a:prstClr val="black"/>
              </a:solidFill>
            </a:endParaRPr>
          </a:p>
        </p:txBody>
      </p:sp>
      <p:pic>
        <p:nvPicPr>
          <p:cNvPr id="53253" name="Picture 9">
            <a:extLst>
              <a:ext uri="{FF2B5EF4-FFF2-40B4-BE49-F238E27FC236}">
                <a16:creationId xmlns:a16="http://schemas.microsoft.com/office/drawing/2014/main" id="{96AEBA9B-9EC7-77E8-C66A-1D1591F9F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3" y="3819525"/>
            <a:ext cx="463232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FAE9DB3B-ABDC-E438-C91E-906E66B2C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913" y="3819525"/>
            <a:ext cx="463391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6B3607AA-F2F7-A180-3A1F-2F62AFAA14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492F1A78-6650-49C7-9CB8-9B560D952F43}" type="slidenum">
              <a:rPr lang="en-US" altLang="en-US" sz="1100">
                <a:solidFill>
                  <a:srgbClr val="FFFFFF"/>
                </a:solidFill>
              </a:rPr>
              <a:pPr>
                <a:lnSpc>
                  <a:spcPct val="80000"/>
                </a:lnSpc>
              </a:pPr>
              <a:t>23</a:t>
            </a:fld>
            <a:endParaRPr lang="en-US" altLang="en-US" sz="1100">
              <a:solidFill>
                <a:srgbClr val="FFFFFF"/>
              </a:solidFill>
            </a:endParaRPr>
          </a:p>
        </p:txBody>
      </p:sp>
      <p:sp>
        <p:nvSpPr>
          <p:cNvPr id="55299" name="Rectangle 1">
            <a:extLst>
              <a:ext uri="{FF2B5EF4-FFF2-40B4-BE49-F238E27FC236}">
                <a16:creationId xmlns:a16="http://schemas.microsoft.com/office/drawing/2014/main" id="{37CB0665-3D96-D4B8-9FC0-8D6B0E34605C}"/>
              </a:ext>
            </a:extLst>
          </p:cNvPr>
          <p:cNvSpPr>
            <a:spLocks noChangeArrowheads="1"/>
          </p:cNvSpPr>
          <p:nvPr/>
        </p:nvSpPr>
        <p:spPr bwMode="auto">
          <a:xfrm>
            <a:off x="711200" y="534988"/>
            <a:ext cx="800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 Collision Resolution Techniques</a:t>
            </a:r>
          </a:p>
        </p:txBody>
      </p:sp>
      <p:sp>
        <p:nvSpPr>
          <p:cNvPr id="2" name="Rectangle 9">
            <a:extLst>
              <a:ext uri="{FF2B5EF4-FFF2-40B4-BE49-F238E27FC236}">
                <a16:creationId xmlns:a16="http://schemas.microsoft.com/office/drawing/2014/main" id="{2110A0B2-E281-5EF6-77C3-22D6DA4EE2FA}"/>
              </a:ext>
            </a:extLst>
          </p:cNvPr>
          <p:cNvSpPr>
            <a:spLocks noChangeArrowheads="1"/>
          </p:cNvSpPr>
          <p:nvPr/>
        </p:nvSpPr>
        <p:spPr bwMode="auto">
          <a:xfrm>
            <a:off x="211138" y="1512888"/>
            <a:ext cx="11891962" cy="80010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b="1" dirty="0"/>
              <a:t>Separate Chaining: . . .</a:t>
            </a:r>
          </a:p>
          <a:p>
            <a:pPr marL="895350" indent="-342900">
              <a:buFont typeface="Courier New" panose="02070309020205020404" pitchFamily="49" charset="0"/>
              <a:buChar char="o"/>
              <a:defRPr/>
            </a:pPr>
            <a:r>
              <a:rPr lang="en-US" altLang="en-US" sz="2200" dirty="0"/>
              <a:t>Example: </a:t>
            </a:r>
            <a:r>
              <a:rPr lang="en-US" sz="2400" i="1" dirty="0"/>
              <a:t>Hash function = key % 5, Elements = 12, 22, 15, 25 and 37.</a:t>
            </a:r>
            <a:endParaRPr lang="en-US" altLang="en-US" sz="2200" dirty="0">
              <a:solidFill>
                <a:prstClr val="black"/>
              </a:solidFill>
            </a:endParaRPr>
          </a:p>
        </p:txBody>
      </p:sp>
      <p:pic>
        <p:nvPicPr>
          <p:cNvPr id="55301" name="Picture 6">
            <a:extLst>
              <a:ext uri="{FF2B5EF4-FFF2-40B4-BE49-F238E27FC236}">
                <a16:creationId xmlns:a16="http://schemas.microsoft.com/office/drawing/2014/main" id="{60729EA6-6381-E1AA-1F36-4E2F51865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2844800"/>
            <a:ext cx="5407025"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8">
            <a:extLst>
              <a:ext uri="{FF2B5EF4-FFF2-40B4-BE49-F238E27FC236}">
                <a16:creationId xmlns:a16="http://schemas.microsoft.com/office/drawing/2014/main" id="{6F351F99-CCEC-E703-E730-94A48CD8E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2844800"/>
            <a:ext cx="503872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419F943E-2741-5AE5-79E3-87AF6A008E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789651E6-E3C4-4FCC-92F4-BE84869E1218}" type="slidenum">
              <a:rPr lang="en-US" altLang="en-US" sz="1100">
                <a:solidFill>
                  <a:srgbClr val="FFFFFF"/>
                </a:solidFill>
              </a:rPr>
              <a:pPr>
                <a:lnSpc>
                  <a:spcPct val="80000"/>
                </a:lnSpc>
              </a:pPr>
              <a:t>24</a:t>
            </a:fld>
            <a:endParaRPr lang="en-US" altLang="en-US" sz="1100">
              <a:solidFill>
                <a:srgbClr val="FFFFFF"/>
              </a:solidFill>
            </a:endParaRPr>
          </a:p>
        </p:txBody>
      </p:sp>
      <p:sp>
        <p:nvSpPr>
          <p:cNvPr id="57347" name="Rectangle 1">
            <a:extLst>
              <a:ext uri="{FF2B5EF4-FFF2-40B4-BE49-F238E27FC236}">
                <a16:creationId xmlns:a16="http://schemas.microsoft.com/office/drawing/2014/main" id="{9652EF67-9FE7-6227-2C1B-9CB9315C8C6E}"/>
              </a:ext>
            </a:extLst>
          </p:cNvPr>
          <p:cNvSpPr>
            <a:spLocks noChangeArrowheads="1"/>
          </p:cNvSpPr>
          <p:nvPr/>
        </p:nvSpPr>
        <p:spPr bwMode="auto">
          <a:xfrm>
            <a:off x="711200" y="534988"/>
            <a:ext cx="800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 Collision Resolution Techniques</a:t>
            </a:r>
          </a:p>
        </p:txBody>
      </p:sp>
      <p:sp>
        <p:nvSpPr>
          <p:cNvPr id="2" name="Rectangle 9">
            <a:extLst>
              <a:ext uri="{FF2B5EF4-FFF2-40B4-BE49-F238E27FC236}">
                <a16:creationId xmlns:a16="http://schemas.microsoft.com/office/drawing/2014/main" id="{A4DF1272-1243-6735-BE7A-F20CDEE99F74}"/>
              </a:ext>
            </a:extLst>
          </p:cNvPr>
          <p:cNvSpPr>
            <a:spLocks noChangeArrowheads="1"/>
          </p:cNvSpPr>
          <p:nvPr/>
        </p:nvSpPr>
        <p:spPr bwMode="auto">
          <a:xfrm>
            <a:off x="211138" y="1512888"/>
            <a:ext cx="11891962" cy="80010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b="1" dirty="0"/>
              <a:t>Separate Chaining: . . .</a:t>
            </a:r>
          </a:p>
          <a:p>
            <a:pPr marL="895350" indent="-342900">
              <a:buFont typeface="Courier New" panose="02070309020205020404" pitchFamily="49" charset="0"/>
              <a:buChar char="o"/>
              <a:defRPr/>
            </a:pPr>
            <a:r>
              <a:rPr lang="en-US" altLang="en-US" sz="2200" dirty="0"/>
              <a:t>Example: </a:t>
            </a:r>
            <a:r>
              <a:rPr lang="en-US" sz="2400" i="1" dirty="0"/>
              <a:t>Hash function = key % 5, Elements = 12, 15, 22, 25 and 37.</a:t>
            </a:r>
            <a:endParaRPr lang="en-US" altLang="en-US" sz="2200" dirty="0">
              <a:solidFill>
                <a:prstClr val="black"/>
              </a:solidFill>
            </a:endParaRPr>
          </a:p>
        </p:txBody>
      </p:sp>
      <p:pic>
        <p:nvPicPr>
          <p:cNvPr id="57349" name="Picture 3">
            <a:extLst>
              <a:ext uri="{FF2B5EF4-FFF2-40B4-BE49-F238E27FC236}">
                <a16:creationId xmlns:a16="http://schemas.microsoft.com/office/drawing/2014/main" id="{F1EA065F-80BD-C9C1-6767-AEC5E558A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338" y="2790825"/>
            <a:ext cx="5743575"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68325512-0125-8A94-D4C7-B8BBF0CDEF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61D30DAD-C515-446F-BB45-AE55CE80ED8D}" type="slidenum">
              <a:rPr lang="en-US" altLang="en-US" sz="1100">
                <a:solidFill>
                  <a:srgbClr val="FFFFFF"/>
                </a:solidFill>
              </a:rPr>
              <a:pPr>
                <a:lnSpc>
                  <a:spcPct val="80000"/>
                </a:lnSpc>
              </a:pPr>
              <a:t>25</a:t>
            </a:fld>
            <a:endParaRPr lang="en-US" altLang="en-US" sz="1100">
              <a:solidFill>
                <a:srgbClr val="FFFFFF"/>
              </a:solidFill>
            </a:endParaRPr>
          </a:p>
        </p:txBody>
      </p:sp>
      <p:sp>
        <p:nvSpPr>
          <p:cNvPr id="59395" name="Rectangle 1">
            <a:extLst>
              <a:ext uri="{FF2B5EF4-FFF2-40B4-BE49-F238E27FC236}">
                <a16:creationId xmlns:a16="http://schemas.microsoft.com/office/drawing/2014/main" id="{5CE802D3-4E25-BD09-AF89-249CF113FBF8}"/>
              </a:ext>
            </a:extLst>
          </p:cNvPr>
          <p:cNvSpPr>
            <a:spLocks noChangeArrowheads="1"/>
          </p:cNvSpPr>
          <p:nvPr/>
        </p:nvSpPr>
        <p:spPr bwMode="auto">
          <a:xfrm>
            <a:off x="711200" y="534988"/>
            <a:ext cx="800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 Collision Resolution Techniques</a:t>
            </a:r>
          </a:p>
        </p:txBody>
      </p:sp>
      <p:sp>
        <p:nvSpPr>
          <p:cNvPr id="2" name="Rectangle 9">
            <a:extLst>
              <a:ext uri="{FF2B5EF4-FFF2-40B4-BE49-F238E27FC236}">
                <a16:creationId xmlns:a16="http://schemas.microsoft.com/office/drawing/2014/main" id="{D47FFBEE-3481-2D0D-B642-B1AAD272B5FA}"/>
              </a:ext>
            </a:extLst>
          </p:cNvPr>
          <p:cNvSpPr>
            <a:spLocks noChangeArrowheads="1"/>
          </p:cNvSpPr>
          <p:nvPr/>
        </p:nvSpPr>
        <p:spPr bwMode="auto">
          <a:xfrm>
            <a:off x="211138" y="1512888"/>
            <a:ext cx="11891962" cy="4832350"/>
          </a:xfrm>
          <a:prstGeom prst="rect">
            <a:avLst/>
          </a:prstGeom>
          <a:noFill/>
          <a:ln>
            <a:noFill/>
          </a:ln>
        </p:spPr>
        <p:txBody>
          <a:bodyPr>
            <a:spAutoFit/>
          </a:bodyPr>
          <a:lstStyle>
            <a:lvl1pPr marL="457200" indent="-3365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q"/>
              <a:defRPr/>
            </a:pPr>
            <a:r>
              <a:rPr lang="en-US" altLang="en-US" sz="2200" b="1" dirty="0"/>
              <a:t>Separate Chaining: . . .</a:t>
            </a:r>
          </a:p>
          <a:p>
            <a:pPr marL="974725">
              <a:buFont typeface="Courier New" panose="02070309020205020404" pitchFamily="49" charset="0"/>
              <a:buChar char="o"/>
              <a:defRPr/>
            </a:pPr>
            <a:r>
              <a:rPr lang="en-US" altLang="en-US" sz="2200" dirty="0"/>
              <a:t>If the hash function distributes </a:t>
            </a:r>
            <a:r>
              <a:rPr lang="en-US" altLang="en-US" sz="2200" b="1" i="1" dirty="0"/>
              <a:t>n</a:t>
            </a:r>
            <a:r>
              <a:rPr lang="en-US" altLang="en-US" sz="2200" dirty="0"/>
              <a:t> keys among m cells of the hash table about evenly, each list will be about </a:t>
            </a:r>
            <a:r>
              <a:rPr lang="en-US" altLang="en-US" sz="2200" b="1" i="1" dirty="0"/>
              <a:t>n/m</a:t>
            </a:r>
            <a:r>
              <a:rPr lang="en-US" altLang="en-US" sz="2200" dirty="0"/>
              <a:t> keys long. </a:t>
            </a:r>
          </a:p>
          <a:p>
            <a:pPr marL="974725">
              <a:buFont typeface="Courier New" panose="02070309020205020404" pitchFamily="49" charset="0"/>
              <a:buChar char="o"/>
              <a:defRPr/>
            </a:pPr>
            <a:r>
              <a:rPr lang="en-US" altLang="en-US" sz="2200" b="1" dirty="0"/>
              <a:t>Load factor:  </a:t>
            </a:r>
            <a:r>
              <a:rPr lang="en-US" altLang="en-US" sz="2200" dirty="0"/>
              <a:t>The ratio </a:t>
            </a:r>
            <a:r>
              <a:rPr lang="en-US" altLang="en-US" sz="2200" b="1" i="1" dirty="0"/>
              <a:t>α = n/m </a:t>
            </a:r>
            <a:r>
              <a:rPr lang="en-US" altLang="en-US" sz="2200" dirty="0"/>
              <a:t>load factor of the hash table - plays a crucial role in the efficiency of hashing. </a:t>
            </a:r>
          </a:p>
          <a:p>
            <a:pPr marL="974725">
              <a:buFont typeface="Courier New" panose="02070309020205020404" pitchFamily="49" charset="0"/>
              <a:buChar char="o"/>
              <a:defRPr/>
            </a:pPr>
            <a:r>
              <a:rPr lang="en-US" altLang="en-US" sz="2200" dirty="0"/>
              <a:t>In particular, the average number of pointers (chain links) inspected in successful searches, </a:t>
            </a:r>
            <a:r>
              <a:rPr lang="en-US" altLang="en-US" sz="2200" b="1" dirty="0"/>
              <a:t>S</a:t>
            </a:r>
            <a:r>
              <a:rPr lang="en-US" altLang="en-US" sz="2200" dirty="0"/>
              <a:t>, and unsuccessful searches, </a:t>
            </a:r>
            <a:r>
              <a:rPr lang="en-US" altLang="en-US" sz="2200" b="1" dirty="0"/>
              <a:t>U</a:t>
            </a:r>
            <a:r>
              <a:rPr lang="en-US" altLang="en-US" sz="2200" dirty="0"/>
              <a:t>, turns out to be:</a:t>
            </a:r>
          </a:p>
          <a:p>
            <a:pPr>
              <a:defRPr/>
            </a:pPr>
            <a:r>
              <a:rPr lang="en-US" altLang="en-US" sz="2200" dirty="0">
                <a:solidFill>
                  <a:srgbClr val="000000"/>
                </a:solidFill>
              </a:rPr>
              <a:t>                                  </a:t>
            </a:r>
            <a:r>
              <a:rPr lang="en-US" altLang="en-US" sz="2200" b="1" i="1" dirty="0">
                <a:solidFill>
                  <a:srgbClr val="000000"/>
                </a:solidFill>
              </a:rPr>
              <a:t>S ≈ 1+ (α/2) and U = α</a:t>
            </a:r>
            <a:r>
              <a:rPr lang="en-US" altLang="en-US" sz="2200" dirty="0">
                <a:solidFill>
                  <a:srgbClr val="000000"/>
                </a:solidFill>
              </a:rPr>
              <a:t>,</a:t>
            </a:r>
          </a:p>
          <a:p>
            <a:pPr marL="1600200">
              <a:buFont typeface="Wingdings" panose="05000000000000000000" pitchFamily="2" charset="2"/>
              <a:buChar char="ü"/>
              <a:defRPr/>
            </a:pPr>
            <a:r>
              <a:rPr lang="en-US" altLang="en-US" sz="2200" dirty="0">
                <a:solidFill>
                  <a:srgbClr val="000000"/>
                </a:solidFill>
              </a:rPr>
              <a:t>respectively, under the standard assumptions of searching for a randomly selected element      and a hash function distributing keys uniformly among the table’s cells.  </a:t>
            </a:r>
          </a:p>
          <a:p>
            <a:pPr>
              <a:buFont typeface="Wingdings" panose="05000000000000000000" pitchFamily="2" charset="2"/>
              <a:buChar char="ü"/>
              <a:defRPr/>
            </a:pPr>
            <a:endParaRPr lang="en-US" altLang="en-US" sz="2200" dirty="0">
              <a:solidFill>
                <a:srgbClr val="000000"/>
              </a:solidFill>
            </a:endParaRPr>
          </a:p>
          <a:p>
            <a:pPr marL="974725">
              <a:buFont typeface="Courier New" panose="02070309020205020404" pitchFamily="49" charset="0"/>
              <a:buChar char="o"/>
              <a:defRPr/>
            </a:pPr>
            <a:r>
              <a:rPr lang="en-US" altLang="en-US" sz="2200" dirty="0">
                <a:solidFill>
                  <a:srgbClr val="000000"/>
                </a:solidFill>
              </a:rPr>
              <a:t>Load factor to be not far from 1. </a:t>
            </a:r>
          </a:p>
          <a:p>
            <a:pPr marL="974725">
              <a:buFont typeface="Courier New" panose="02070309020205020404" pitchFamily="49" charset="0"/>
              <a:buChar char="o"/>
              <a:defRPr/>
            </a:pPr>
            <a:r>
              <a:rPr lang="en-US" altLang="en-US" sz="2200" dirty="0">
                <a:solidFill>
                  <a:srgbClr val="000000"/>
                </a:solidFill>
              </a:rPr>
              <a:t>Having it too small would imply a lot of empty lists and hence inefficient use of space; </a:t>
            </a:r>
          </a:p>
          <a:p>
            <a:pPr marL="974725">
              <a:buFont typeface="Courier New" panose="02070309020205020404" pitchFamily="49" charset="0"/>
              <a:buChar char="o"/>
              <a:defRPr/>
            </a:pPr>
            <a:r>
              <a:rPr lang="en-US" altLang="en-US" sz="2200" dirty="0">
                <a:solidFill>
                  <a:srgbClr val="000000"/>
                </a:solidFill>
              </a:rPr>
              <a:t>Having it too large would mean longer linked lists and hence longer search times.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1B7BAB81-86C5-D871-E14D-5F0A234288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C35C97F5-75E4-4032-B9A6-0845DC9DDBF4}" type="slidenum">
              <a:rPr lang="en-US" altLang="en-US" sz="1100">
                <a:solidFill>
                  <a:srgbClr val="FFFFFF"/>
                </a:solidFill>
              </a:rPr>
              <a:pPr>
                <a:lnSpc>
                  <a:spcPct val="80000"/>
                </a:lnSpc>
              </a:pPr>
              <a:t>26</a:t>
            </a:fld>
            <a:endParaRPr lang="en-US" altLang="en-US" sz="1100">
              <a:solidFill>
                <a:srgbClr val="FFFFFF"/>
              </a:solidFill>
            </a:endParaRPr>
          </a:p>
        </p:txBody>
      </p:sp>
      <p:sp>
        <p:nvSpPr>
          <p:cNvPr id="61443" name="Rectangle 1">
            <a:extLst>
              <a:ext uri="{FF2B5EF4-FFF2-40B4-BE49-F238E27FC236}">
                <a16:creationId xmlns:a16="http://schemas.microsoft.com/office/drawing/2014/main" id="{C5C34E98-E8A5-C98C-C829-EB9E17CA2C2C}"/>
              </a:ext>
            </a:extLst>
          </p:cNvPr>
          <p:cNvSpPr>
            <a:spLocks noChangeArrowheads="1"/>
          </p:cNvSpPr>
          <p:nvPr/>
        </p:nvSpPr>
        <p:spPr bwMode="auto">
          <a:xfrm>
            <a:off x="711200" y="534988"/>
            <a:ext cx="800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 Collision Resolution Techniques</a:t>
            </a:r>
          </a:p>
        </p:txBody>
      </p:sp>
      <p:sp>
        <p:nvSpPr>
          <p:cNvPr id="2" name="Rectangle 9">
            <a:extLst>
              <a:ext uri="{FF2B5EF4-FFF2-40B4-BE49-F238E27FC236}">
                <a16:creationId xmlns:a16="http://schemas.microsoft.com/office/drawing/2014/main" id="{297AD26E-BBA5-CAA4-D3DB-6535FB6589AE}"/>
              </a:ext>
            </a:extLst>
          </p:cNvPr>
          <p:cNvSpPr>
            <a:spLocks noChangeArrowheads="1"/>
          </p:cNvSpPr>
          <p:nvPr/>
        </p:nvSpPr>
        <p:spPr bwMode="auto">
          <a:xfrm>
            <a:off x="211138" y="1512888"/>
            <a:ext cx="11891962" cy="5170487"/>
          </a:xfrm>
          <a:prstGeom prst="rect">
            <a:avLst/>
          </a:prstGeom>
          <a:noFill/>
          <a:ln>
            <a:noFill/>
          </a:ln>
        </p:spPr>
        <p:txBody>
          <a:bodyPr>
            <a:spAutoFit/>
          </a:bodyPr>
          <a:lstStyle>
            <a:lvl1pPr marL="457200" indent="-3365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q"/>
              <a:defRPr/>
            </a:pPr>
            <a:r>
              <a:rPr lang="en-US" altLang="en-US" sz="2200" b="1" dirty="0"/>
              <a:t>Open Addressing: </a:t>
            </a:r>
          </a:p>
          <a:p>
            <a:pPr marL="914400" indent="-342900">
              <a:buFont typeface="Courier New" panose="02070309020205020404" pitchFamily="49" charset="0"/>
              <a:buChar char="o"/>
              <a:defRPr/>
            </a:pPr>
            <a:r>
              <a:rPr lang="en-US" altLang="en-US" sz="2200" dirty="0"/>
              <a:t>In closed hashing, all keys are stored in the hash table itself without the use of linked lists. </a:t>
            </a:r>
          </a:p>
          <a:p>
            <a:pPr marL="914400" indent="-342900">
              <a:buFont typeface="Courier New" panose="02070309020205020404" pitchFamily="49" charset="0"/>
              <a:buChar char="o"/>
              <a:defRPr/>
            </a:pPr>
            <a:endParaRPr lang="en-US" altLang="en-US" sz="2200" dirty="0"/>
          </a:p>
          <a:p>
            <a:pPr marL="914400" indent="-342900">
              <a:buFont typeface="Courier New" panose="02070309020205020404" pitchFamily="49" charset="0"/>
              <a:buChar char="o"/>
              <a:defRPr/>
            </a:pPr>
            <a:r>
              <a:rPr lang="en-US" altLang="en-US" sz="2200" dirty="0"/>
              <a:t>The table size </a:t>
            </a:r>
            <a:r>
              <a:rPr lang="en-US" altLang="en-US" sz="2200" b="1" i="1" dirty="0"/>
              <a:t>m</a:t>
            </a:r>
            <a:r>
              <a:rPr lang="en-US" altLang="en-US" sz="2200" dirty="0"/>
              <a:t> must be at least as large as the number of keys </a:t>
            </a:r>
            <a:r>
              <a:rPr lang="en-US" altLang="en-US" sz="2200" b="1" i="1" dirty="0"/>
              <a:t>n</a:t>
            </a:r>
            <a:r>
              <a:rPr lang="en-US" altLang="en-US" sz="2200" dirty="0"/>
              <a:t>. </a:t>
            </a:r>
          </a:p>
          <a:p>
            <a:pPr marL="914400" indent="-342900">
              <a:buFont typeface="Courier New" panose="02070309020205020404" pitchFamily="49" charset="0"/>
              <a:buChar char="o"/>
              <a:defRPr/>
            </a:pPr>
            <a:endParaRPr lang="en-US" altLang="en-US" sz="2200" dirty="0"/>
          </a:p>
          <a:p>
            <a:pPr marL="914400" indent="-342900">
              <a:buFont typeface="Courier New" panose="02070309020205020404" pitchFamily="49" charset="0"/>
              <a:buChar char="o"/>
              <a:defRPr/>
            </a:pPr>
            <a:r>
              <a:rPr lang="en-US" altLang="en-US" sz="2200" dirty="0"/>
              <a:t>Different strategies can be employed for collision resolution: </a:t>
            </a:r>
          </a:p>
          <a:p>
            <a:pPr marL="1371600" indent="-342900">
              <a:buFont typeface="Arial" panose="020B0604020202020204" pitchFamily="34" charset="0"/>
              <a:buChar char="•"/>
              <a:defRPr/>
            </a:pPr>
            <a:r>
              <a:rPr lang="en-US" altLang="en-US" sz="2200" dirty="0"/>
              <a:t> linear probing, Quadratic Probing, Double hashing</a:t>
            </a:r>
          </a:p>
          <a:p>
            <a:pPr marL="1371600" indent="-342900">
              <a:buFont typeface="Arial" panose="020B0604020202020204" pitchFamily="34" charset="0"/>
              <a:buChar char="•"/>
              <a:defRPr/>
            </a:pPr>
            <a:endParaRPr lang="en-US" altLang="en-US" sz="2200" dirty="0"/>
          </a:p>
          <a:p>
            <a:pPr marL="914400" indent="-342900">
              <a:buFont typeface="Courier New" panose="02070309020205020404" pitchFamily="49" charset="0"/>
              <a:buChar char="o"/>
              <a:defRPr/>
            </a:pPr>
            <a:r>
              <a:rPr lang="en-US" altLang="en-US" sz="2200" b="1" dirty="0"/>
              <a:t>Linear probing: </a:t>
            </a:r>
          </a:p>
          <a:p>
            <a:pPr marL="1431925" indent="-342900">
              <a:buFont typeface="Arial" panose="020B0604020202020204" pitchFamily="34" charset="0"/>
              <a:buChar char="•"/>
              <a:defRPr/>
            </a:pPr>
            <a:r>
              <a:rPr lang="en-US" altLang="en-US" sz="2200" dirty="0"/>
              <a:t>Checks the cell following the one where the collision occurs. </a:t>
            </a:r>
          </a:p>
          <a:p>
            <a:pPr marL="1431925" indent="-342900">
              <a:buFont typeface="Arial" panose="020B0604020202020204" pitchFamily="34" charset="0"/>
              <a:buChar char="•"/>
              <a:defRPr/>
            </a:pPr>
            <a:r>
              <a:rPr lang="en-US" altLang="en-US" sz="2200" dirty="0"/>
              <a:t>If that cell is empty, the new key is installed there; </a:t>
            </a:r>
          </a:p>
          <a:p>
            <a:pPr marL="1431925" indent="-342900">
              <a:buFont typeface="Arial" panose="020B0604020202020204" pitchFamily="34" charset="0"/>
              <a:buChar char="•"/>
              <a:defRPr/>
            </a:pPr>
            <a:r>
              <a:rPr lang="en-US" altLang="en-US" sz="2200" dirty="0"/>
              <a:t>if the next cell is already occupied, the availability of that cell's immediate successor is checked, and so on. </a:t>
            </a:r>
          </a:p>
          <a:p>
            <a:pPr marL="1431925" indent="-342900">
              <a:buFont typeface="Arial" panose="020B0604020202020204" pitchFamily="34" charset="0"/>
              <a:buChar char="•"/>
              <a:defRPr/>
            </a:pPr>
            <a:r>
              <a:rPr lang="en-US" altLang="en-US" sz="2200" dirty="0"/>
              <a:t>Note that if the end of the hash table is reached, the search is wrapped to the beginning of the table; that is, it is treated as a circular array.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FFB8D917-3F65-4A08-B45F-918D3DE8B8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6F926400-47DD-4D63-B76C-37D89D94C030}" type="slidenum">
              <a:rPr lang="en-US" altLang="en-US" sz="1100">
                <a:solidFill>
                  <a:srgbClr val="FFFFFF"/>
                </a:solidFill>
              </a:rPr>
              <a:pPr>
                <a:lnSpc>
                  <a:spcPct val="80000"/>
                </a:lnSpc>
              </a:pPr>
              <a:t>27</a:t>
            </a:fld>
            <a:endParaRPr lang="en-US" altLang="en-US" sz="1100">
              <a:solidFill>
                <a:srgbClr val="FFFFFF"/>
              </a:solidFill>
            </a:endParaRPr>
          </a:p>
        </p:txBody>
      </p:sp>
      <p:sp>
        <p:nvSpPr>
          <p:cNvPr id="63491" name="Rectangle 1">
            <a:extLst>
              <a:ext uri="{FF2B5EF4-FFF2-40B4-BE49-F238E27FC236}">
                <a16:creationId xmlns:a16="http://schemas.microsoft.com/office/drawing/2014/main" id="{DD464220-E8F2-852A-9F23-072C222A7733}"/>
              </a:ext>
            </a:extLst>
          </p:cNvPr>
          <p:cNvSpPr>
            <a:spLocks noChangeArrowheads="1"/>
          </p:cNvSpPr>
          <p:nvPr/>
        </p:nvSpPr>
        <p:spPr bwMode="auto">
          <a:xfrm>
            <a:off x="711200" y="534988"/>
            <a:ext cx="800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 Collision Resolution Techniques</a:t>
            </a:r>
          </a:p>
        </p:txBody>
      </p:sp>
      <p:sp>
        <p:nvSpPr>
          <p:cNvPr id="2" name="Rectangle 9">
            <a:extLst>
              <a:ext uri="{FF2B5EF4-FFF2-40B4-BE49-F238E27FC236}">
                <a16:creationId xmlns:a16="http://schemas.microsoft.com/office/drawing/2014/main" id="{2DDB0B8A-477C-C343-5D78-5D48DD5E89CE}"/>
              </a:ext>
            </a:extLst>
          </p:cNvPr>
          <p:cNvSpPr>
            <a:spLocks noChangeArrowheads="1"/>
          </p:cNvSpPr>
          <p:nvPr/>
        </p:nvSpPr>
        <p:spPr bwMode="auto">
          <a:xfrm>
            <a:off x="211138" y="1512888"/>
            <a:ext cx="11891962" cy="1046162"/>
          </a:xfrm>
          <a:prstGeom prst="rect">
            <a:avLst/>
          </a:prstGeom>
          <a:noFill/>
          <a:ln>
            <a:noFill/>
          </a:ln>
        </p:spPr>
        <p:txBody>
          <a:bodyPr>
            <a:spAutoFit/>
          </a:bodyPr>
          <a:lstStyle>
            <a:lvl1pPr marL="457200" indent="-3365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q"/>
              <a:defRPr/>
            </a:pPr>
            <a:r>
              <a:rPr lang="en-US" altLang="en-US" sz="2200" b="1" dirty="0"/>
              <a:t>Closed Hashing(Open Addressing): . . .</a:t>
            </a:r>
          </a:p>
          <a:p>
            <a:pPr marL="854075">
              <a:buFont typeface="Courier New" panose="02070309020205020404" pitchFamily="49" charset="0"/>
              <a:buChar char="o"/>
              <a:defRPr/>
            </a:pPr>
            <a:r>
              <a:rPr lang="en-US" altLang="en-US" sz="2000" b="1" dirty="0"/>
              <a:t>Linear Probing </a:t>
            </a:r>
            <a:r>
              <a:rPr lang="en-US" altLang="en-US" sz="2000" dirty="0"/>
              <a:t>: . . .</a:t>
            </a:r>
            <a:r>
              <a:rPr lang="en-US" altLang="en-US" sz="2000" b="1" dirty="0"/>
              <a:t>Example: </a:t>
            </a:r>
            <a:r>
              <a:rPr lang="en-US" altLang="en-US" sz="2000" dirty="0"/>
              <a:t>hash function- key mod 5 ,  sequence of keys that are to be inserted are 50, 70, 76, 85, 93. </a:t>
            </a:r>
          </a:p>
        </p:txBody>
      </p:sp>
      <p:pic>
        <p:nvPicPr>
          <p:cNvPr id="63493" name="Picture 2">
            <a:extLst>
              <a:ext uri="{FF2B5EF4-FFF2-40B4-BE49-F238E27FC236}">
                <a16:creationId xmlns:a16="http://schemas.microsoft.com/office/drawing/2014/main" id="{E5EAA721-285A-C1D5-6FC3-D97B27C725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8" y="2597150"/>
            <a:ext cx="3800475"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D1A5777-868B-6BF7-7D11-0036D0E682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21163" y="2593975"/>
            <a:ext cx="3906837"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7A617BB6-2963-710F-4EF2-32AF9AC02FB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13738" y="2581275"/>
            <a:ext cx="3806825"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2B4E83A-4E97-B4F2-4C67-B67E03910A8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1138" y="4708525"/>
            <a:ext cx="380047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F12D9232-702E-2575-109C-6E22F63CA14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21163" y="4652963"/>
            <a:ext cx="3906837"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E4214323-75A8-D192-DDAF-F3D4A969D6EC}"/>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313738" y="4659313"/>
            <a:ext cx="378936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63994EFE-9495-8D33-230A-48EF943C05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A53FE548-A9D4-4B4B-BD73-0386737129DF}" type="slidenum">
              <a:rPr lang="en-US" altLang="en-US" sz="1100">
                <a:solidFill>
                  <a:srgbClr val="FFFFFF"/>
                </a:solidFill>
              </a:rPr>
              <a:pPr>
                <a:lnSpc>
                  <a:spcPct val="80000"/>
                </a:lnSpc>
              </a:pPr>
              <a:t>28</a:t>
            </a:fld>
            <a:endParaRPr lang="en-US" altLang="en-US" sz="1100">
              <a:solidFill>
                <a:srgbClr val="FFFFFF"/>
              </a:solidFill>
            </a:endParaRPr>
          </a:p>
        </p:txBody>
      </p:sp>
      <p:sp>
        <p:nvSpPr>
          <p:cNvPr id="65539" name="Rectangle 1">
            <a:extLst>
              <a:ext uri="{FF2B5EF4-FFF2-40B4-BE49-F238E27FC236}">
                <a16:creationId xmlns:a16="http://schemas.microsoft.com/office/drawing/2014/main" id="{164B8654-44CB-40B7-05BD-D3B03DB48C7A}"/>
              </a:ext>
            </a:extLst>
          </p:cNvPr>
          <p:cNvSpPr>
            <a:spLocks noChangeArrowheads="1"/>
          </p:cNvSpPr>
          <p:nvPr/>
        </p:nvSpPr>
        <p:spPr bwMode="auto">
          <a:xfrm>
            <a:off x="711200" y="534988"/>
            <a:ext cx="800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 Collision Resolution Techniques</a:t>
            </a:r>
          </a:p>
        </p:txBody>
      </p:sp>
      <p:sp>
        <p:nvSpPr>
          <p:cNvPr id="2" name="Rectangle 9">
            <a:extLst>
              <a:ext uri="{FF2B5EF4-FFF2-40B4-BE49-F238E27FC236}">
                <a16:creationId xmlns:a16="http://schemas.microsoft.com/office/drawing/2014/main" id="{A60FAA28-0359-6AF1-1ADA-6C4D19D5D7F3}"/>
              </a:ext>
            </a:extLst>
          </p:cNvPr>
          <p:cNvSpPr>
            <a:spLocks noChangeArrowheads="1"/>
          </p:cNvSpPr>
          <p:nvPr/>
        </p:nvSpPr>
        <p:spPr bwMode="auto">
          <a:xfrm>
            <a:off x="211138" y="1512888"/>
            <a:ext cx="11891962" cy="3970337"/>
          </a:xfrm>
          <a:prstGeom prst="rect">
            <a:avLst/>
          </a:prstGeom>
          <a:noFill/>
          <a:ln>
            <a:noFill/>
          </a:ln>
        </p:spPr>
        <p:txBody>
          <a:bodyPr>
            <a:spAutoFit/>
          </a:bodyPr>
          <a:lstStyle>
            <a:lvl1pPr marL="457200" indent="-3365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q"/>
              <a:defRPr/>
            </a:pPr>
            <a:r>
              <a:rPr lang="en-US" altLang="en-US" sz="2200" b="1" dirty="0"/>
              <a:t>Closed Hashing(Open Addressing): . . .</a:t>
            </a:r>
          </a:p>
          <a:p>
            <a:pPr marL="854075">
              <a:buFont typeface="Courier New" panose="02070309020205020404" pitchFamily="49" charset="0"/>
              <a:buChar char="o"/>
              <a:defRPr/>
            </a:pPr>
            <a:r>
              <a:rPr lang="en-US" altLang="en-US" sz="2000" b="1" dirty="0"/>
              <a:t>Linear Probing </a:t>
            </a:r>
            <a:r>
              <a:rPr lang="en-US" altLang="en-US" sz="2000" dirty="0"/>
              <a:t>: . . .</a:t>
            </a:r>
          </a:p>
          <a:p>
            <a:pPr marL="1146175" indent="-233363">
              <a:lnSpc>
                <a:spcPct val="150000"/>
              </a:lnSpc>
              <a:buFont typeface="Arial" panose="020B0604020202020204" pitchFamily="34" charset="0"/>
              <a:buChar char="•"/>
              <a:defRPr/>
            </a:pPr>
            <a:r>
              <a:rPr lang="en-US" altLang="en-US" sz="2000" dirty="0"/>
              <a:t> As the hash table gets closer to being full, the performance of linear probing deteriorates because of a phenomenon called </a:t>
            </a:r>
            <a:r>
              <a:rPr lang="en-US" altLang="en-US" sz="2000" b="1" dirty="0"/>
              <a:t>clustering</a:t>
            </a:r>
            <a:r>
              <a:rPr lang="en-US" altLang="en-US" sz="2000" dirty="0"/>
              <a:t>. </a:t>
            </a:r>
          </a:p>
          <a:p>
            <a:pPr marL="1146175" indent="-233363">
              <a:lnSpc>
                <a:spcPct val="150000"/>
              </a:lnSpc>
              <a:buFont typeface="Arial" panose="020B0604020202020204" pitchFamily="34" charset="0"/>
              <a:buChar char="•"/>
              <a:defRPr/>
            </a:pPr>
            <a:r>
              <a:rPr lang="en-US" altLang="en-US" sz="2000" dirty="0"/>
              <a:t>A cluster in linear probing is a sequence of contiguously occupied cells (with a possible wrapping).</a:t>
            </a:r>
          </a:p>
          <a:p>
            <a:pPr marL="1146175" indent="-233363">
              <a:lnSpc>
                <a:spcPct val="150000"/>
              </a:lnSpc>
              <a:buFont typeface="Arial" panose="020B0604020202020204" pitchFamily="34" charset="0"/>
              <a:buChar char="•"/>
              <a:defRPr/>
            </a:pPr>
            <a:r>
              <a:rPr lang="en-US" altLang="en-US" sz="2000" dirty="0"/>
              <a:t>Clusters are bad in hashing because they make the dictionary operations less efficient. </a:t>
            </a:r>
          </a:p>
          <a:p>
            <a:pPr marL="1146175" indent="-233363">
              <a:lnSpc>
                <a:spcPct val="150000"/>
              </a:lnSpc>
              <a:buFont typeface="Arial" panose="020B0604020202020204" pitchFamily="34" charset="0"/>
              <a:buChar char="•"/>
              <a:defRPr/>
            </a:pPr>
            <a:r>
              <a:rPr lang="en-US" altLang="en-US" sz="2000" dirty="0"/>
              <a:t>As clusters become larger, the probability that a new element will be attached to a cluster increases;</a:t>
            </a:r>
          </a:p>
          <a:p>
            <a:pPr marL="1146175" indent="-233363">
              <a:lnSpc>
                <a:spcPct val="150000"/>
              </a:lnSpc>
              <a:buFont typeface="Arial" panose="020B0604020202020204" pitchFamily="34" charset="0"/>
              <a:buChar char="•"/>
              <a:defRPr/>
            </a:pPr>
            <a:r>
              <a:rPr lang="en-US" altLang="en-US" sz="2000" dirty="0"/>
              <a:t>In addition, large clusters increase the probability that two clusters will merge after a new key’s insertion, causing even more clustering.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423AE2A5-4C12-76DB-389F-A2B01E6826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672598CE-F1A2-404B-A988-1F9FAA6CAD74}" type="slidenum">
              <a:rPr lang="en-US" altLang="en-US" sz="1100">
                <a:solidFill>
                  <a:srgbClr val="FFFFFF"/>
                </a:solidFill>
              </a:rPr>
              <a:pPr>
                <a:lnSpc>
                  <a:spcPct val="80000"/>
                </a:lnSpc>
              </a:pPr>
              <a:t>29</a:t>
            </a:fld>
            <a:endParaRPr lang="en-US" altLang="en-US" sz="1100">
              <a:solidFill>
                <a:srgbClr val="FFFFFF"/>
              </a:solidFill>
            </a:endParaRPr>
          </a:p>
        </p:txBody>
      </p:sp>
      <p:sp>
        <p:nvSpPr>
          <p:cNvPr id="67587" name="Rectangle 1">
            <a:extLst>
              <a:ext uri="{FF2B5EF4-FFF2-40B4-BE49-F238E27FC236}">
                <a16:creationId xmlns:a16="http://schemas.microsoft.com/office/drawing/2014/main" id="{95E2685A-EEB7-F419-CF80-9D7928181DCA}"/>
              </a:ext>
            </a:extLst>
          </p:cNvPr>
          <p:cNvSpPr>
            <a:spLocks noChangeArrowheads="1"/>
          </p:cNvSpPr>
          <p:nvPr/>
        </p:nvSpPr>
        <p:spPr bwMode="auto">
          <a:xfrm>
            <a:off x="711200" y="534988"/>
            <a:ext cx="800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 Collision Resolution Techniques</a:t>
            </a:r>
          </a:p>
        </p:txBody>
      </p:sp>
      <p:sp>
        <p:nvSpPr>
          <p:cNvPr id="2" name="Rectangle 9">
            <a:extLst>
              <a:ext uri="{FF2B5EF4-FFF2-40B4-BE49-F238E27FC236}">
                <a16:creationId xmlns:a16="http://schemas.microsoft.com/office/drawing/2014/main" id="{5E6204EE-CC36-1953-FAB8-2A030139C1C1}"/>
              </a:ext>
            </a:extLst>
          </p:cNvPr>
          <p:cNvSpPr>
            <a:spLocks noChangeArrowheads="1"/>
          </p:cNvSpPr>
          <p:nvPr/>
        </p:nvSpPr>
        <p:spPr bwMode="auto">
          <a:xfrm>
            <a:off x="211138" y="1512888"/>
            <a:ext cx="11891962" cy="5170487"/>
          </a:xfrm>
          <a:prstGeom prst="rect">
            <a:avLst/>
          </a:prstGeom>
          <a:noFill/>
          <a:ln>
            <a:noFill/>
          </a:ln>
        </p:spPr>
        <p:txBody>
          <a:bodyPr>
            <a:spAutoFit/>
          </a:bodyPr>
          <a:lstStyle>
            <a:lvl1pPr marL="457200" indent="-3365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q"/>
              <a:defRPr/>
            </a:pPr>
            <a:r>
              <a:rPr lang="en-US" altLang="en-US" sz="2200" b="1" dirty="0"/>
              <a:t>Closed Hashing(Open Addressing):  . . .</a:t>
            </a:r>
          </a:p>
          <a:p>
            <a:pPr marL="854075">
              <a:buFont typeface="Courier New" panose="02070309020205020404" pitchFamily="49" charset="0"/>
              <a:buChar char="o"/>
              <a:defRPr/>
            </a:pPr>
            <a:r>
              <a:rPr lang="en-US" altLang="en-US" sz="2200" b="1" dirty="0"/>
              <a:t>Quadratic Probing </a:t>
            </a:r>
            <a:r>
              <a:rPr lang="en-US" altLang="en-US" sz="2200" dirty="0"/>
              <a:t>: </a:t>
            </a:r>
          </a:p>
          <a:p>
            <a:pPr marL="1427163" indent="-280988">
              <a:buFont typeface="Arial" panose="020B0604020202020204" pitchFamily="34" charset="0"/>
              <a:buChar char="•"/>
              <a:defRPr/>
            </a:pPr>
            <a:r>
              <a:rPr lang="en-US" altLang="en-US" sz="2200" dirty="0"/>
              <a:t>Quadratic probing is a method with the help of which we can solve the problem of clustering that was discussed above.  </a:t>
            </a:r>
          </a:p>
          <a:p>
            <a:pPr marL="1427163" indent="-280988">
              <a:buFont typeface="Arial" panose="020B0604020202020204" pitchFamily="34" charset="0"/>
              <a:buChar char="•"/>
              <a:defRPr/>
            </a:pPr>
            <a:endParaRPr lang="en-US" altLang="en-US" sz="2200" dirty="0"/>
          </a:p>
          <a:p>
            <a:pPr marL="1427163" indent="-280988">
              <a:buFont typeface="Arial" panose="020B0604020202020204" pitchFamily="34" charset="0"/>
              <a:buChar char="•"/>
              <a:defRPr/>
            </a:pPr>
            <a:r>
              <a:rPr lang="en-US" altLang="en-US" sz="2200" dirty="0"/>
              <a:t>This method is also known as the </a:t>
            </a:r>
            <a:r>
              <a:rPr lang="en-US" altLang="en-US" sz="2200" b="1" i="1" dirty="0"/>
              <a:t>mid-square method </a:t>
            </a:r>
            <a:r>
              <a:rPr lang="en-US" altLang="en-US" sz="2200" dirty="0"/>
              <a:t>- we look for the i</a:t>
            </a:r>
            <a:r>
              <a:rPr lang="en-US" altLang="en-US" sz="2200" baseline="30000" dirty="0"/>
              <a:t>2'th</a:t>
            </a:r>
            <a:r>
              <a:rPr lang="en-US" altLang="en-US" sz="2200" dirty="0"/>
              <a:t> slot in the </a:t>
            </a:r>
            <a:r>
              <a:rPr lang="en-US" altLang="en-US" sz="2200" dirty="0" err="1"/>
              <a:t>i</a:t>
            </a:r>
            <a:r>
              <a:rPr lang="en-US" altLang="en-US" sz="2200" baseline="30000" dirty="0" err="1"/>
              <a:t>th</a:t>
            </a:r>
            <a:r>
              <a:rPr lang="en-US" altLang="en-US" sz="2200" dirty="0"/>
              <a:t> iteration. </a:t>
            </a:r>
          </a:p>
          <a:p>
            <a:pPr marL="1427163" indent="-280988">
              <a:buFont typeface="Arial" panose="020B0604020202020204" pitchFamily="34" charset="0"/>
              <a:buChar char="•"/>
              <a:defRPr/>
            </a:pPr>
            <a:endParaRPr lang="en-US" altLang="en-US" sz="2200" dirty="0"/>
          </a:p>
          <a:p>
            <a:pPr marL="1427163" indent="-280988">
              <a:buFont typeface="Arial" panose="020B0604020202020204" pitchFamily="34" charset="0"/>
              <a:buChar char="•"/>
              <a:defRPr/>
            </a:pPr>
            <a:r>
              <a:rPr lang="en-US" altLang="en-US" sz="2200" dirty="0"/>
              <a:t>We always start from the original hash location. If only the location is occupied then we check the other slots.</a:t>
            </a:r>
          </a:p>
          <a:p>
            <a:pPr marL="1427163" indent="-280988">
              <a:buFont typeface="Arial" panose="020B0604020202020204" pitchFamily="34" charset="0"/>
              <a:buChar char="•"/>
              <a:defRPr/>
            </a:pPr>
            <a:endParaRPr lang="en-US" altLang="en-US" sz="2200" dirty="0"/>
          </a:p>
          <a:p>
            <a:pPr marL="1427163" indent="-280988">
              <a:buFont typeface="Arial" panose="020B0604020202020204" pitchFamily="34" charset="0"/>
              <a:buChar char="•"/>
              <a:defRPr/>
            </a:pPr>
            <a:r>
              <a:rPr lang="en-US" altLang="en-US" sz="2200" dirty="0">
                <a:solidFill>
                  <a:srgbClr val="000000"/>
                </a:solidFill>
              </a:rPr>
              <a:t>Let hash(x) be the slot index computed using hash function: </a:t>
            </a:r>
          </a:p>
          <a:p>
            <a:pPr marL="1828800" indent="-342900">
              <a:buFont typeface="Wingdings" panose="05000000000000000000" pitchFamily="2" charset="2"/>
              <a:buChar char="ü"/>
              <a:defRPr/>
            </a:pPr>
            <a:r>
              <a:rPr lang="en-US" altLang="en-US" sz="2200" dirty="0">
                <a:solidFill>
                  <a:srgbClr val="000000"/>
                </a:solidFill>
              </a:rPr>
              <a:t>If slot hash(x) % S is full, then we try (hash(x) + 1*1) % S</a:t>
            </a:r>
          </a:p>
          <a:p>
            <a:pPr marL="1828800" indent="-342900">
              <a:buFont typeface="Wingdings" panose="05000000000000000000" pitchFamily="2" charset="2"/>
              <a:buChar char="ü"/>
              <a:defRPr/>
            </a:pPr>
            <a:r>
              <a:rPr lang="en-US" altLang="en-US" sz="2200" dirty="0">
                <a:solidFill>
                  <a:srgbClr val="000000"/>
                </a:solidFill>
              </a:rPr>
              <a:t>If (hash(x) + 1*1) % S is also full, then we try (hash(x) + 2*2) % S</a:t>
            </a:r>
          </a:p>
          <a:p>
            <a:pPr marL="1828800" indent="-342900">
              <a:buFont typeface="Wingdings" panose="05000000000000000000" pitchFamily="2" charset="2"/>
              <a:buChar char="ü"/>
              <a:defRPr/>
            </a:pPr>
            <a:r>
              <a:rPr lang="en-US" altLang="en-US" sz="2200" dirty="0">
                <a:solidFill>
                  <a:srgbClr val="000000"/>
                </a:solidFill>
              </a:rPr>
              <a:t>If (hash(x) + 2*2) % S is also full, then we try (hash(x) + 3*3) % 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B9747CE-B7C0-74DC-1C91-277541D027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314C1042-4137-418F-BB74-6D3F81C59AAE}" type="slidenum">
              <a:rPr lang="en-US" altLang="en-US" sz="1100">
                <a:solidFill>
                  <a:srgbClr val="FFFFFF"/>
                </a:solidFill>
              </a:rPr>
              <a:pPr>
                <a:lnSpc>
                  <a:spcPct val="80000"/>
                </a:lnSpc>
              </a:pPr>
              <a:t>3</a:t>
            </a:fld>
            <a:endParaRPr lang="en-US" altLang="en-US" sz="1100">
              <a:solidFill>
                <a:srgbClr val="FFFFFF"/>
              </a:solidFill>
            </a:endParaRPr>
          </a:p>
        </p:txBody>
      </p:sp>
      <p:sp>
        <p:nvSpPr>
          <p:cNvPr id="14341" name="Rectangle 9">
            <a:extLst>
              <a:ext uri="{FF2B5EF4-FFF2-40B4-BE49-F238E27FC236}">
                <a16:creationId xmlns:a16="http://schemas.microsoft.com/office/drawing/2014/main" id="{3332358D-F868-CA00-D906-F9FE047AF2E9}"/>
              </a:ext>
            </a:extLst>
          </p:cNvPr>
          <p:cNvSpPr>
            <a:spLocks noChangeArrowheads="1"/>
          </p:cNvSpPr>
          <p:nvPr/>
        </p:nvSpPr>
        <p:spPr bwMode="auto">
          <a:xfrm>
            <a:off x="128588" y="1703388"/>
            <a:ext cx="11887200" cy="178435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q"/>
              <a:defRPr/>
            </a:pPr>
            <a:r>
              <a:rPr lang="en-US" altLang="en-US" sz="2200" i="1" dirty="0"/>
              <a:t>  </a:t>
            </a:r>
            <a:r>
              <a:rPr lang="en-US" altLang="en-US" sz="2200" dirty="0"/>
              <a:t>Consider the  problem of computing values of a function at many points in its domain -  If it is </a:t>
            </a:r>
          </a:p>
          <a:p>
            <a:pPr>
              <a:defRPr/>
            </a:pPr>
            <a:r>
              <a:rPr lang="en-US" altLang="en-US" sz="2200" dirty="0"/>
              <a:t>      time that is at a premium, we can pre compute the function’s values and store them in a table. </a:t>
            </a:r>
          </a:p>
          <a:p>
            <a:pPr>
              <a:defRPr/>
            </a:pPr>
            <a:endParaRPr lang="en-US" altLang="en-US" sz="2200" dirty="0"/>
          </a:p>
          <a:p>
            <a:pPr marL="396875" indent="-396875">
              <a:buFont typeface="Wingdings" panose="05000000000000000000" pitchFamily="2" charset="2"/>
              <a:buChar char="q"/>
              <a:defRPr/>
            </a:pPr>
            <a:r>
              <a:rPr lang="en-US" altLang="en-US" sz="2200" b="1" dirty="0"/>
              <a:t>Input Enhancement Approach </a:t>
            </a:r>
            <a:r>
              <a:rPr lang="en-US" altLang="en-US" sz="2200" dirty="0"/>
              <a:t>- Idea is to preprocess the problem’s input, in whole or in part, and store the additional information obtained to accelerate solving the problem afterward.</a:t>
            </a:r>
          </a:p>
        </p:txBody>
      </p:sp>
      <p:sp>
        <p:nvSpPr>
          <p:cNvPr id="14340" name="Rectangle 1">
            <a:extLst>
              <a:ext uri="{FF2B5EF4-FFF2-40B4-BE49-F238E27FC236}">
                <a16:creationId xmlns:a16="http://schemas.microsoft.com/office/drawing/2014/main" id="{F84AE357-5A90-E63B-1887-4130B684F24F}"/>
              </a:ext>
            </a:extLst>
          </p:cNvPr>
          <p:cNvSpPr>
            <a:spLocks noChangeArrowheads="1"/>
          </p:cNvSpPr>
          <p:nvPr/>
        </p:nvSpPr>
        <p:spPr bwMode="auto">
          <a:xfrm>
            <a:off x="711200" y="534988"/>
            <a:ext cx="4624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Space and Time Tradeoffs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0A91ED4D-0328-FB25-5087-01E7C5DDFA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1B8C9BAE-5C1B-47BF-B94A-DE8D35390993}" type="slidenum">
              <a:rPr lang="en-US" altLang="en-US" sz="1100">
                <a:solidFill>
                  <a:srgbClr val="FFFFFF"/>
                </a:solidFill>
              </a:rPr>
              <a:pPr>
                <a:lnSpc>
                  <a:spcPct val="80000"/>
                </a:lnSpc>
              </a:pPr>
              <a:t>30</a:t>
            </a:fld>
            <a:endParaRPr lang="en-US" altLang="en-US" sz="1100">
              <a:solidFill>
                <a:srgbClr val="FFFFFF"/>
              </a:solidFill>
            </a:endParaRPr>
          </a:p>
        </p:txBody>
      </p:sp>
      <p:sp>
        <p:nvSpPr>
          <p:cNvPr id="69635" name="Rectangle 1">
            <a:extLst>
              <a:ext uri="{FF2B5EF4-FFF2-40B4-BE49-F238E27FC236}">
                <a16:creationId xmlns:a16="http://schemas.microsoft.com/office/drawing/2014/main" id="{CB465EBF-C943-8A82-3275-75203C3A0A35}"/>
              </a:ext>
            </a:extLst>
          </p:cNvPr>
          <p:cNvSpPr>
            <a:spLocks noChangeArrowheads="1"/>
          </p:cNvSpPr>
          <p:nvPr/>
        </p:nvSpPr>
        <p:spPr bwMode="auto">
          <a:xfrm>
            <a:off x="711200" y="534988"/>
            <a:ext cx="800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 Collision Resolution Techniques</a:t>
            </a:r>
          </a:p>
        </p:txBody>
      </p:sp>
      <p:sp>
        <p:nvSpPr>
          <p:cNvPr id="2" name="Rectangle 9">
            <a:extLst>
              <a:ext uri="{FF2B5EF4-FFF2-40B4-BE49-F238E27FC236}">
                <a16:creationId xmlns:a16="http://schemas.microsoft.com/office/drawing/2014/main" id="{AA5C1FFC-0CB0-B99C-6F19-E265F00125A0}"/>
              </a:ext>
            </a:extLst>
          </p:cNvPr>
          <p:cNvSpPr>
            <a:spLocks noChangeArrowheads="1"/>
          </p:cNvSpPr>
          <p:nvPr/>
        </p:nvSpPr>
        <p:spPr bwMode="auto">
          <a:xfrm>
            <a:off x="211138" y="1512888"/>
            <a:ext cx="11891962" cy="1046162"/>
          </a:xfrm>
          <a:prstGeom prst="rect">
            <a:avLst/>
          </a:prstGeom>
          <a:noFill/>
          <a:ln>
            <a:noFill/>
          </a:ln>
        </p:spPr>
        <p:txBody>
          <a:bodyPr>
            <a:spAutoFit/>
          </a:bodyPr>
          <a:lstStyle>
            <a:lvl1pPr marL="457200" indent="-3365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q"/>
              <a:defRPr/>
            </a:pPr>
            <a:r>
              <a:rPr lang="en-US" altLang="en-US" sz="2200" b="1" dirty="0"/>
              <a:t>Closed Hashing(Open Addressing): . . .</a:t>
            </a:r>
          </a:p>
          <a:p>
            <a:pPr marL="854075">
              <a:buFont typeface="Courier New" panose="02070309020205020404" pitchFamily="49" charset="0"/>
              <a:buChar char="o"/>
              <a:defRPr/>
            </a:pPr>
            <a:r>
              <a:rPr lang="en-US" altLang="en-US" sz="2000" b="1" dirty="0"/>
              <a:t>Quadratic Probing </a:t>
            </a:r>
            <a:r>
              <a:rPr lang="en-US" altLang="en-US" sz="2000" dirty="0"/>
              <a:t>: . . .</a:t>
            </a:r>
            <a:r>
              <a:rPr lang="en-US" altLang="en-US" sz="2000" b="1" dirty="0"/>
              <a:t>Example: </a:t>
            </a:r>
            <a:r>
              <a:rPr lang="en-US" altLang="en-US" sz="2000" dirty="0"/>
              <a:t>hash function- key mod 5 ,  sequence of keys that are to be inserted are 50, 70, 76, 85, 93. </a:t>
            </a:r>
          </a:p>
        </p:txBody>
      </p:sp>
      <p:pic>
        <p:nvPicPr>
          <p:cNvPr id="69637" name="Picture 8">
            <a:extLst>
              <a:ext uri="{FF2B5EF4-FFF2-40B4-BE49-F238E27FC236}">
                <a16:creationId xmlns:a16="http://schemas.microsoft.com/office/drawing/2014/main" id="{B119816A-62C5-8A43-C1EF-C610A122FF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8" y="2559050"/>
            <a:ext cx="3468687"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F11EAB3E-B617-5EB1-B362-081E778A4DC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49700" y="2559050"/>
            <a:ext cx="3754438"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3552207F-AC3B-B373-74E3-D8D404D1B9B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96250" y="2597150"/>
            <a:ext cx="361632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BB658B42-34DA-311E-1D61-693FFFD0458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49700" y="4773613"/>
            <a:ext cx="3468688"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8E525AE3-B244-AA9A-A476-6E41460EEC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693655DC-E72C-4C00-9536-1BBAF99036B7}" type="slidenum">
              <a:rPr lang="en-US" altLang="en-US" sz="1100">
                <a:solidFill>
                  <a:srgbClr val="FFFFFF"/>
                </a:solidFill>
              </a:rPr>
              <a:pPr>
                <a:lnSpc>
                  <a:spcPct val="80000"/>
                </a:lnSpc>
              </a:pPr>
              <a:t>31</a:t>
            </a:fld>
            <a:endParaRPr lang="en-US" altLang="en-US" sz="1100">
              <a:solidFill>
                <a:srgbClr val="FFFFFF"/>
              </a:solidFill>
            </a:endParaRPr>
          </a:p>
        </p:txBody>
      </p:sp>
      <p:sp>
        <p:nvSpPr>
          <p:cNvPr id="71683" name="Rectangle 1">
            <a:extLst>
              <a:ext uri="{FF2B5EF4-FFF2-40B4-BE49-F238E27FC236}">
                <a16:creationId xmlns:a16="http://schemas.microsoft.com/office/drawing/2014/main" id="{D27A7468-F25E-0E03-4DE2-0F07ECECF117}"/>
              </a:ext>
            </a:extLst>
          </p:cNvPr>
          <p:cNvSpPr>
            <a:spLocks noChangeArrowheads="1"/>
          </p:cNvSpPr>
          <p:nvPr/>
        </p:nvSpPr>
        <p:spPr bwMode="auto">
          <a:xfrm>
            <a:off x="711200" y="534988"/>
            <a:ext cx="800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 Collision Resolution Techniques</a:t>
            </a:r>
          </a:p>
        </p:txBody>
      </p:sp>
      <p:sp>
        <p:nvSpPr>
          <p:cNvPr id="2" name="Rectangle 9">
            <a:extLst>
              <a:ext uri="{FF2B5EF4-FFF2-40B4-BE49-F238E27FC236}">
                <a16:creationId xmlns:a16="http://schemas.microsoft.com/office/drawing/2014/main" id="{6A3DE572-69D2-C701-CB7E-A98EDC7ADBFD}"/>
              </a:ext>
            </a:extLst>
          </p:cNvPr>
          <p:cNvSpPr>
            <a:spLocks noChangeArrowheads="1"/>
          </p:cNvSpPr>
          <p:nvPr/>
        </p:nvSpPr>
        <p:spPr bwMode="auto">
          <a:xfrm>
            <a:off x="211138" y="1512888"/>
            <a:ext cx="11891962" cy="5200650"/>
          </a:xfrm>
          <a:prstGeom prst="rect">
            <a:avLst/>
          </a:prstGeom>
          <a:noFill/>
          <a:ln>
            <a:noFill/>
          </a:ln>
        </p:spPr>
        <p:txBody>
          <a:bodyPr>
            <a:spAutoFit/>
          </a:bodyPr>
          <a:lstStyle>
            <a:lvl1pPr marL="457200" indent="-3365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q"/>
              <a:defRPr/>
            </a:pPr>
            <a:r>
              <a:rPr lang="en-US" altLang="en-US" sz="2200" b="1" dirty="0"/>
              <a:t>Closed Hashing(Open Addressing): . . .</a:t>
            </a:r>
          </a:p>
          <a:p>
            <a:pPr marL="854075">
              <a:buFont typeface="Courier New" panose="02070309020205020404" pitchFamily="49" charset="0"/>
              <a:buChar char="o"/>
              <a:defRPr/>
            </a:pPr>
            <a:r>
              <a:rPr lang="en-US" altLang="en-US" sz="2000" b="1" dirty="0"/>
              <a:t>Double Hashing</a:t>
            </a:r>
            <a:r>
              <a:rPr lang="en-US" altLang="en-US" sz="2000" dirty="0"/>
              <a:t>: </a:t>
            </a:r>
          </a:p>
          <a:p>
            <a:pPr marL="1146175" indent="-233363">
              <a:lnSpc>
                <a:spcPct val="150000"/>
              </a:lnSpc>
              <a:buFont typeface="Arial" panose="020B0604020202020204" pitchFamily="34" charset="0"/>
              <a:buChar char="•"/>
              <a:defRPr/>
            </a:pPr>
            <a:r>
              <a:rPr lang="en-US" altLang="en-US" sz="2000" dirty="0"/>
              <a:t>The intervals that lie between probes are computed by another hash function. </a:t>
            </a:r>
          </a:p>
          <a:p>
            <a:pPr marL="1146175" indent="-233363">
              <a:lnSpc>
                <a:spcPct val="150000"/>
              </a:lnSpc>
              <a:buFont typeface="Arial" panose="020B0604020202020204" pitchFamily="34" charset="0"/>
              <a:buChar char="•"/>
              <a:defRPr/>
            </a:pPr>
            <a:r>
              <a:rPr lang="en-US" altLang="en-US" sz="2000" dirty="0"/>
              <a:t>Double hashing is a technique that reduces clustering in an optimized way. </a:t>
            </a:r>
          </a:p>
          <a:p>
            <a:pPr marL="1146175" indent="-233363">
              <a:lnSpc>
                <a:spcPct val="150000"/>
              </a:lnSpc>
              <a:buFont typeface="Arial" panose="020B0604020202020204" pitchFamily="34" charset="0"/>
              <a:buChar char="•"/>
              <a:defRPr/>
            </a:pPr>
            <a:r>
              <a:rPr lang="en-US" altLang="en-US" sz="2000" dirty="0"/>
              <a:t>In this technique, the increments for the probing sequence are computed by using another hash function. </a:t>
            </a:r>
          </a:p>
          <a:p>
            <a:pPr marL="1146175" indent="-233363">
              <a:lnSpc>
                <a:spcPct val="150000"/>
              </a:lnSpc>
              <a:buFont typeface="Arial" panose="020B0604020202020204" pitchFamily="34" charset="0"/>
              <a:buChar char="•"/>
              <a:defRPr/>
            </a:pPr>
            <a:r>
              <a:rPr lang="en-US" altLang="en-US" sz="2000" dirty="0"/>
              <a:t>We use another hash function hash2(x) and look for the </a:t>
            </a:r>
            <a:r>
              <a:rPr lang="en-US" altLang="en-US" sz="2000" dirty="0" err="1"/>
              <a:t>i</a:t>
            </a:r>
            <a:r>
              <a:rPr lang="en-US" altLang="en-US" sz="2000" dirty="0"/>
              <a:t>*hash2(x) slot in the </a:t>
            </a:r>
            <a:r>
              <a:rPr lang="en-US" altLang="en-US" sz="2000" dirty="0" err="1"/>
              <a:t>i</a:t>
            </a:r>
            <a:r>
              <a:rPr lang="en-US" altLang="en-US" sz="2000" baseline="30000" dirty="0" err="1"/>
              <a:t>th</a:t>
            </a:r>
            <a:r>
              <a:rPr lang="en-US" altLang="en-US" sz="2000" dirty="0"/>
              <a:t> rotation. </a:t>
            </a:r>
          </a:p>
          <a:p>
            <a:pPr marL="912812" indent="0">
              <a:defRPr/>
            </a:pPr>
            <a:r>
              <a:rPr lang="en-US" altLang="en-US" sz="2000" dirty="0"/>
              <a:t>     </a:t>
            </a:r>
          </a:p>
          <a:p>
            <a:pPr marL="1146175" indent="-233363">
              <a:lnSpc>
                <a:spcPct val="150000"/>
              </a:lnSpc>
              <a:buFont typeface="Arial" panose="020B0604020202020204" pitchFamily="34" charset="0"/>
              <a:buChar char="•"/>
              <a:defRPr/>
            </a:pPr>
            <a:r>
              <a:rPr lang="en-US" altLang="en-US" sz="2000" dirty="0"/>
              <a:t> let hash(x) be the slot index computed using hash function: </a:t>
            </a:r>
          </a:p>
          <a:p>
            <a:pPr marL="1828800" indent="-342900">
              <a:lnSpc>
                <a:spcPct val="150000"/>
              </a:lnSpc>
              <a:buFont typeface="Wingdings" panose="05000000000000000000" pitchFamily="2" charset="2"/>
              <a:buChar char="ü"/>
              <a:defRPr/>
            </a:pPr>
            <a:r>
              <a:rPr lang="en-US" altLang="en-US" sz="2000" dirty="0"/>
              <a:t>If slot hash(x) % S is full, then we try (hash(x) + 1*hash2(x)) % S</a:t>
            </a:r>
          </a:p>
          <a:p>
            <a:pPr marL="1828800" indent="-342900">
              <a:lnSpc>
                <a:spcPct val="150000"/>
              </a:lnSpc>
              <a:buFont typeface="Wingdings" panose="05000000000000000000" pitchFamily="2" charset="2"/>
              <a:buChar char="ü"/>
              <a:defRPr/>
            </a:pPr>
            <a:r>
              <a:rPr lang="en-US" altLang="en-US" sz="2000" dirty="0"/>
              <a:t>If (hash(x) + 1*hash2(x)) % S is also full, then we try (hash(x) + 2*hash2(x)) % S</a:t>
            </a:r>
          </a:p>
          <a:p>
            <a:pPr marL="1828800" indent="-342900">
              <a:lnSpc>
                <a:spcPct val="150000"/>
              </a:lnSpc>
              <a:buFont typeface="Wingdings" panose="05000000000000000000" pitchFamily="2" charset="2"/>
              <a:buChar char="ü"/>
              <a:defRPr/>
            </a:pPr>
            <a:r>
              <a:rPr lang="en-US" altLang="en-US" sz="2000" dirty="0"/>
              <a:t>If (hash(x) + 2*hash2(x)) % S is also full, then we try (hash(x) + 3*hash2(x)) % S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E6A7080F-ECE3-4709-2CAA-6D74269310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0CDA7FFE-F8D3-4B38-BCCA-D3753B49DFE3}" type="slidenum">
              <a:rPr lang="en-US" altLang="en-US" sz="1100">
                <a:solidFill>
                  <a:srgbClr val="FFFFFF"/>
                </a:solidFill>
              </a:rPr>
              <a:pPr>
                <a:lnSpc>
                  <a:spcPct val="80000"/>
                </a:lnSpc>
              </a:pPr>
              <a:t>32</a:t>
            </a:fld>
            <a:endParaRPr lang="en-US" altLang="en-US" sz="1100">
              <a:solidFill>
                <a:srgbClr val="FFFFFF"/>
              </a:solidFill>
            </a:endParaRPr>
          </a:p>
        </p:txBody>
      </p:sp>
      <p:sp>
        <p:nvSpPr>
          <p:cNvPr id="73731" name="Rectangle 1">
            <a:extLst>
              <a:ext uri="{FF2B5EF4-FFF2-40B4-BE49-F238E27FC236}">
                <a16:creationId xmlns:a16="http://schemas.microsoft.com/office/drawing/2014/main" id="{46887A8C-8F56-9094-8524-F90A1AD9B115}"/>
              </a:ext>
            </a:extLst>
          </p:cNvPr>
          <p:cNvSpPr>
            <a:spLocks noChangeArrowheads="1"/>
          </p:cNvSpPr>
          <p:nvPr/>
        </p:nvSpPr>
        <p:spPr bwMode="auto">
          <a:xfrm>
            <a:off x="711200" y="534988"/>
            <a:ext cx="800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Hashing . . . Collision Resolution Techniques</a:t>
            </a:r>
          </a:p>
        </p:txBody>
      </p:sp>
      <p:sp>
        <p:nvSpPr>
          <p:cNvPr id="2" name="Rectangle 9">
            <a:extLst>
              <a:ext uri="{FF2B5EF4-FFF2-40B4-BE49-F238E27FC236}">
                <a16:creationId xmlns:a16="http://schemas.microsoft.com/office/drawing/2014/main" id="{7E442B2C-1F84-97DC-2665-F1DF35A9BC54}"/>
              </a:ext>
            </a:extLst>
          </p:cNvPr>
          <p:cNvSpPr>
            <a:spLocks noChangeArrowheads="1"/>
          </p:cNvSpPr>
          <p:nvPr/>
        </p:nvSpPr>
        <p:spPr bwMode="auto">
          <a:xfrm>
            <a:off x="211138" y="1512888"/>
            <a:ext cx="11891962" cy="1046162"/>
          </a:xfrm>
          <a:prstGeom prst="rect">
            <a:avLst/>
          </a:prstGeom>
          <a:noFill/>
          <a:ln>
            <a:noFill/>
          </a:ln>
        </p:spPr>
        <p:txBody>
          <a:bodyPr>
            <a:spAutoFit/>
          </a:bodyPr>
          <a:lstStyle>
            <a:lvl1pPr marL="457200" indent="-3365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q"/>
              <a:defRPr/>
            </a:pPr>
            <a:r>
              <a:rPr lang="en-US" altLang="en-US" sz="2200" b="1" dirty="0"/>
              <a:t>Closed Hashing(Open Addressing): . . .</a:t>
            </a:r>
          </a:p>
          <a:p>
            <a:pPr marL="854075">
              <a:buFont typeface="Courier New" panose="02070309020205020404" pitchFamily="49" charset="0"/>
              <a:buChar char="o"/>
              <a:defRPr/>
            </a:pPr>
            <a:r>
              <a:rPr lang="en-US" altLang="en-US" sz="2000" b="1" dirty="0"/>
              <a:t>Double Hashing</a:t>
            </a:r>
            <a:r>
              <a:rPr lang="en-US" altLang="en-US" sz="2000" dirty="0"/>
              <a:t>: . . .</a:t>
            </a:r>
            <a:r>
              <a:rPr lang="en-US" altLang="en-US" sz="2000" b="1" dirty="0"/>
              <a:t>Example: </a:t>
            </a:r>
            <a:r>
              <a:rPr lang="en-US" altLang="en-US" sz="2000" dirty="0"/>
              <a:t>27, 43, 692, 72 into the Hash Table of size 7. where first hash-function is h1​(k) = k mod 7 and second hash-function is h2(k) = 1 + (k mod 5)</a:t>
            </a:r>
          </a:p>
        </p:txBody>
      </p:sp>
      <p:pic>
        <p:nvPicPr>
          <p:cNvPr id="73733" name="Picture 2">
            <a:extLst>
              <a:ext uri="{FF2B5EF4-FFF2-40B4-BE49-F238E27FC236}">
                <a16:creationId xmlns:a16="http://schemas.microsoft.com/office/drawing/2014/main" id="{176E0621-5E46-647F-BE02-CC84BF5A07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8" y="2559050"/>
            <a:ext cx="3462337"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4F5460D-995E-96E8-8981-DD343E4390B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75088" y="2559050"/>
            <a:ext cx="3687762"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D2A33C84-3BFF-7A2A-4341-AB6BBB5E34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726363" y="2559050"/>
            <a:ext cx="368935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8A7C221-DD95-3B15-BBA1-4F1191E6D1D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1138" y="4810125"/>
            <a:ext cx="3462337"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1894CC1E-20EE-3264-5475-A243C51F75C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46513" y="4797425"/>
            <a:ext cx="3627437"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4974E24E-599A-0BAD-A167-F597CA8E91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A8D03E92-8A2D-449B-88C1-66F8133F0A0E}" type="slidenum">
              <a:rPr lang="en-US" altLang="en-US" sz="1200" b="0">
                <a:solidFill>
                  <a:srgbClr val="A8CDF6"/>
                </a:solidFill>
                <a:latin typeface="Times New Roman" panose="02020603050405020304" pitchFamily="18" charset="0"/>
              </a:rPr>
              <a:pPr>
                <a:lnSpc>
                  <a:spcPct val="80000"/>
                </a:lnSpc>
              </a:pPr>
              <a:t>33</a:t>
            </a:fld>
            <a:endParaRPr lang="en-US" altLang="en-US" sz="1200" b="0">
              <a:solidFill>
                <a:srgbClr val="A8CDF6"/>
              </a:solidFill>
              <a:latin typeface="Times New Roman" panose="02020603050405020304" pitchFamily="18" charset="0"/>
            </a:endParaRPr>
          </a:p>
        </p:txBody>
      </p:sp>
      <p:sp>
        <p:nvSpPr>
          <p:cNvPr id="36871" name="Rectangle 1">
            <a:extLst>
              <a:ext uri="{FF2B5EF4-FFF2-40B4-BE49-F238E27FC236}">
                <a16:creationId xmlns:a16="http://schemas.microsoft.com/office/drawing/2014/main" id="{27828842-2997-9A61-0469-85D9526CCB74}"/>
              </a:ext>
            </a:extLst>
          </p:cNvPr>
          <p:cNvSpPr>
            <a:spLocks noChangeArrowheads="1"/>
          </p:cNvSpPr>
          <p:nvPr/>
        </p:nvSpPr>
        <p:spPr bwMode="auto">
          <a:xfrm>
            <a:off x="5181600" y="385763"/>
            <a:ext cx="2193925" cy="631825"/>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buFont typeface="Wingdings" panose="05000000000000000000" pitchFamily="2" charset="2"/>
              <a:buNone/>
              <a:defRPr/>
            </a:pPr>
            <a:r>
              <a:rPr lang="en-US" sz="3505" dirty="0">
                <a:solidFill>
                  <a:srgbClr val="00B0F0"/>
                </a:solidFill>
              </a:rPr>
              <a:t>References</a:t>
            </a:r>
            <a:endParaRPr lang="en-US" sz="4000" b="1" dirty="0">
              <a:cs typeface="Calibri" panose="020F0502020204030204" pitchFamily="34" charset="0"/>
            </a:endParaRPr>
          </a:p>
        </p:txBody>
      </p:sp>
      <p:sp>
        <p:nvSpPr>
          <p:cNvPr id="75780" name="Rectangle 1">
            <a:extLst>
              <a:ext uri="{FF2B5EF4-FFF2-40B4-BE49-F238E27FC236}">
                <a16:creationId xmlns:a16="http://schemas.microsoft.com/office/drawing/2014/main" id="{71C75AFA-9B5D-0DBB-D7C0-42FA047B36C4}"/>
              </a:ext>
            </a:extLst>
          </p:cNvPr>
          <p:cNvSpPr>
            <a:spLocks noChangeArrowheads="1"/>
          </p:cNvSpPr>
          <p:nvPr/>
        </p:nvSpPr>
        <p:spPr bwMode="auto">
          <a:xfrm>
            <a:off x="169863" y="1866900"/>
            <a:ext cx="114173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115000"/>
              </a:lnSpc>
              <a:spcBef>
                <a:spcPts val="300"/>
              </a:spcBef>
              <a:buFontTx/>
              <a:buAutoNum type="arabicPeriod"/>
            </a:pPr>
            <a:r>
              <a:rPr lang="en-US" altLang="en-US">
                <a:cs typeface="Arial" panose="020B0604020202020204" pitchFamily="34" charset="0"/>
              </a:rPr>
              <a:t>Anany Levitin: Introduction to the Design and Analysis of Algorithms, Third Edition, Pearson Education, 2012.</a:t>
            </a:r>
          </a:p>
          <a:p>
            <a:pPr algn="just">
              <a:lnSpc>
                <a:spcPct val="115000"/>
              </a:lnSpc>
              <a:spcBef>
                <a:spcPts val="300"/>
              </a:spcBef>
              <a:buFontTx/>
              <a:buAutoNum type="arabicPeriod"/>
            </a:pPr>
            <a:r>
              <a:rPr lang="en-US" altLang="en-US">
                <a:cs typeface="Arial" panose="020B0604020202020204" pitchFamily="34" charset="0"/>
              </a:rPr>
              <a:t>https://www.geeksforgeeks.org/dsa/hashing-data-structure/</a:t>
            </a:r>
            <a:endParaRPr lang="en-GB" altLang="en-US" sz="1400">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WordArt 7">
            <a:extLst>
              <a:ext uri="{FF2B5EF4-FFF2-40B4-BE49-F238E27FC236}">
                <a16:creationId xmlns:a16="http://schemas.microsoft.com/office/drawing/2014/main" id="{61DA606E-93AF-85EC-6464-82C7662CA636}"/>
              </a:ext>
            </a:extLst>
          </p:cNvPr>
          <p:cNvSpPr>
            <a:spLocks noChangeArrowheads="1" noChangeShapeType="1" noTextEdit="1"/>
          </p:cNvSpPr>
          <p:nvPr/>
        </p:nvSpPr>
        <p:spPr bwMode="auto">
          <a:xfrm rot="10800000">
            <a:off x="4506913" y="4772025"/>
            <a:ext cx="2886075" cy="630238"/>
          </a:xfrm>
          <a:prstGeom prst="rect">
            <a:avLst/>
          </a:prstGeom>
        </p:spPr>
        <p:txBody>
          <a:bodyPr spcFirstLastPara="1" wrap="none" fromWordArt="1">
            <a:prstTxWarp prst="textArchUp">
              <a:avLst>
                <a:gd name="adj" fmla="val 4"/>
              </a:avLst>
            </a:prstTxWarp>
          </a:bodyPr>
          <a:lstStyle/>
          <a:p>
            <a:pPr algn="ctr"/>
            <a:r>
              <a:rPr lang="en-IN" sz="3496" kern="10">
                <a:ln w="9525">
                  <a:solidFill>
                    <a:srgbClr val="000000"/>
                  </a:solidFill>
                  <a:round/>
                  <a:headEnd/>
                  <a:tailEnd/>
                </a:ln>
                <a:solidFill>
                  <a:srgbClr val="3366FF"/>
                </a:solidFill>
                <a:latin typeface="Bodoni MT" panose="02070603080606020203" pitchFamily="18" charset="0"/>
              </a:rPr>
              <a:t>! Thank You !</a:t>
            </a:r>
          </a:p>
        </p:txBody>
      </p:sp>
      <p:pic>
        <p:nvPicPr>
          <p:cNvPr id="77827" name="Picture 2" descr="C:\Documents and Settings\HODCSE\Desktop\images.jpg">
            <a:extLst>
              <a:ext uri="{FF2B5EF4-FFF2-40B4-BE49-F238E27FC236}">
                <a16:creationId xmlns:a16="http://schemas.microsoft.com/office/drawing/2014/main" id="{D1B41E44-444E-608F-C6A9-28A9D4953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076450"/>
            <a:ext cx="20828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Slide Number Placeholder 1">
            <a:extLst>
              <a:ext uri="{FF2B5EF4-FFF2-40B4-BE49-F238E27FC236}">
                <a16:creationId xmlns:a16="http://schemas.microsoft.com/office/drawing/2014/main" id="{A5190A8E-2200-34CC-C0C5-65304D242F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70000"/>
              </a:lnSpc>
            </a:pPr>
            <a:fld id="{4972B70D-1D2D-467A-966C-F60DCC552530}" type="slidenum">
              <a:rPr lang="en-US" altLang="en-US" sz="1200">
                <a:solidFill>
                  <a:srgbClr val="FFFFFF"/>
                </a:solidFill>
              </a:rPr>
              <a:pPr>
                <a:lnSpc>
                  <a:spcPct val="70000"/>
                </a:lnSpc>
              </a:pPr>
              <a:t>34</a:t>
            </a:fld>
            <a:endParaRPr lang="en-US" altLang="en-US" sz="12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4A503D52-580A-B01B-B3FF-9E1601B23C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CCE12013-081D-4B11-91F7-E7AD34B058E0}" type="slidenum">
              <a:rPr lang="en-US" altLang="en-US" sz="1100">
                <a:solidFill>
                  <a:srgbClr val="FFFFFF"/>
                </a:solidFill>
              </a:rPr>
              <a:pPr>
                <a:lnSpc>
                  <a:spcPct val="80000"/>
                </a:lnSpc>
              </a:pPr>
              <a:t>4</a:t>
            </a:fld>
            <a:endParaRPr lang="en-US" altLang="en-US" sz="1100">
              <a:solidFill>
                <a:srgbClr val="FFFFFF"/>
              </a:solidFill>
            </a:endParaRPr>
          </a:p>
        </p:txBody>
      </p:sp>
      <p:sp>
        <p:nvSpPr>
          <p:cNvPr id="14341" name="Rectangle 9">
            <a:extLst>
              <a:ext uri="{FF2B5EF4-FFF2-40B4-BE49-F238E27FC236}">
                <a16:creationId xmlns:a16="http://schemas.microsoft.com/office/drawing/2014/main" id="{EF88046E-7D6F-A9E6-07CF-4DA09FFF5332}"/>
              </a:ext>
            </a:extLst>
          </p:cNvPr>
          <p:cNvSpPr>
            <a:spLocks noChangeArrowheads="1"/>
          </p:cNvSpPr>
          <p:nvPr/>
        </p:nvSpPr>
        <p:spPr bwMode="auto">
          <a:xfrm>
            <a:off x="211138" y="1512888"/>
            <a:ext cx="11891962" cy="4894262"/>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i="1" dirty="0"/>
              <a:t>  </a:t>
            </a:r>
            <a:r>
              <a:rPr lang="en-US" altLang="en-US" sz="2200" dirty="0">
                <a:solidFill>
                  <a:prstClr val="black"/>
                </a:solidFill>
              </a:rPr>
              <a:t>Problem of string matching  requires finding an occurrence of a given string of </a:t>
            </a:r>
            <a:r>
              <a:rPr lang="en-US" altLang="en-US" sz="2200" b="1" i="1" dirty="0">
                <a:solidFill>
                  <a:prstClr val="black"/>
                </a:solidFill>
              </a:rPr>
              <a:t>m</a:t>
            </a:r>
            <a:r>
              <a:rPr lang="en-US" altLang="en-US" sz="2200" dirty="0">
                <a:solidFill>
                  <a:prstClr val="black"/>
                </a:solidFill>
              </a:rPr>
              <a:t> characters </a:t>
            </a:r>
          </a:p>
          <a:p>
            <a:pPr marL="120650">
              <a:defRPr/>
            </a:pPr>
            <a:r>
              <a:rPr lang="en-US" altLang="en-US" sz="2200" dirty="0">
                <a:solidFill>
                  <a:prstClr val="black"/>
                </a:solidFill>
              </a:rPr>
              <a:t>       called the pattern in a longer string of n characters called the text. </a:t>
            </a:r>
          </a:p>
          <a:p>
            <a:pPr marL="457200" indent="-336550">
              <a:defRPr/>
            </a:pPr>
            <a:endParaRPr lang="en-US" altLang="en-US" sz="1200" dirty="0">
              <a:solidFill>
                <a:prstClr val="black"/>
              </a:solidFill>
            </a:endParaRPr>
          </a:p>
          <a:p>
            <a:pPr marL="457200" indent="-336550">
              <a:buFont typeface="Wingdings" panose="05000000000000000000" pitchFamily="2" charset="2"/>
              <a:buChar char="q"/>
              <a:defRPr/>
            </a:pPr>
            <a:r>
              <a:rPr lang="en-US" altLang="en-US" sz="2200" dirty="0">
                <a:solidFill>
                  <a:prstClr val="black"/>
                </a:solidFill>
              </a:rPr>
              <a:t>  The brute-force algorithm simply matches corresponding pairs of characters in the pattern </a:t>
            </a:r>
          </a:p>
          <a:p>
            <a:pPr marL="457200" indent="-336550">
              <a:defRPr/>
            </a:pPr>
            <a:r>
              <a:rPr lang="en-US" altLang="en-US" sz="2200" dirty="0">
                <a:solidFill>
                  <a:prstClr val="black"/>
                </a:solidFill>
              </a:rPr>
              <a:t>        and the text left to right and, if a mismatch occurs, shifts the pattern one position to the right</a:t>
            </a:r>
          </a:p>
          <a:p>
            <a:pPr marL="457200" indent="-336550">
              <a:defRPr/>
            </a:pPr>
            <a:r>
              <a:rPr lang="en-US" altLang="en-US" sz="2200" dirty="0">
                <a:solidFill>
                  <a:prstClr val="black"/>
                </a:solidFill>
              </a:rPr>
              <a:t>        for the next trial. </a:t>
            </a:r>
          </a:p>
          <a:p>
            <a:pPr marL="457200" indent="-336550">
              <a:defRPr/>
            </a:pPr>
            <a:endParaRPr lang="en-US" altLang="en-US" sz="1200" dirty="0">
              <a:solidFill>
                <a:prstClr val="black"/>
              </a:solidFill>
            </a:endParaRPr>
          </a:p>
          <a:p>
            <a:pPr marL="457200" indent="-336550">
              <a:buFont typeface="Wingdings" panose="05000000000000000000" pitchFamily="2" charset="2"/>
              <a:buChar char="q"/>
              <a:defRPr/>
            </a:pPr>
            <a:r>
              <a:rPr lang="en-US" altLang="en-US" sz="2200" dirty="0">
                <a:solidFill>
                  <a:prstClr val="black"/>
                </a:solidFill>
              </a:rPr>
              <a:t>  Since the maximum number of such trials is (n − m+1) and, in the worst case, </a:t>
            </a:r>
            <a:r>
              <a:rPr lang="en-US" altLang="en-US" sz="2200" b="1" i="1" dirty="0">
                <a:solidFill>
                  <a:prstClr val="black"/>
                </a:solidFill>
              </a:rPr>
              <a:t>m </a:t>
            </a:r>
            <a:r>
              <a:rPr lang="en-US" altLang="en-US" sz="2200" dirty="0">
                <a:solidFill>
                  <a:prstClr val="black"/>
                </a:solidFill>
              </a:rPr>
              <a:t>comparisons </a:t>
            </a:r>
          </a:p>
          <a:p>
            <a:pPr marL="120650">
              <a:defRPr/>
            </a:pPr>
            <a:r>
              <a:rPr lang="en-US" altLang="en-US" sz="2200" dirty="0">
                <a:solidFill>
                  <a:prstClr val="black"/>
                </a:solidFill>
              </a:rPr>
              <a:t>       need to be made on each of them, the worst-case efficiency of the brute-force algorithm is O(nm). </a:t>
            </a:r>
          </a:p>
          <a:p>
            <a:pPr marL="457200" indent="-336550">
              <a:defRPr/>
            </a:pPr>
            <a:endParaRPr lang="en-US" altLang="en-US" sz="1200" dirty="0">
              <a:solidFill>
                <a:prstClr val="black"/>
              </a:solidFill>
            </a:endParaRPr>
          </a:p>
          <a:p>
            <a:pPr marL="457200" indent="-336550">
              <a:buFont typeface="Wingdings" panose="05000000000000000000" pitchFamily="2" charset="2"/>
              <a:buChar char="q"/>
              <a:defRPr/>
            </a:pPr>
            <a:r>
              <a:rPr lang="en-US" altLang="en-US" sz="2200" dirty="0">
                <a:solidFill>
                  <a:prstClr val="black"/>
                </a:solidFill>
              </a:rPr>
              <a:t>  Average-case  efficiency is O(n+ m).</a:t>
            </a:r>
          </a:p>
          <a:p>
            <a:pPr marL="457200" indent="-336550">
              <a:defRPr/>
            </a:pPr>
            <a:r>
              <a:rPr lang="en-US" altLang="en-US" sz="1200" dirty="0">
                <a:solidFill>
                  <a:prstClr val="black"/>
                </a:solidFill>
              </a:rPr>
              <a:t> </a:t>
            </a:r>
          </a:p>
          <a:p>
            <a:pPr marL="457200" indent="-336550">
              <a:buFont typeface="Wingdings" panose="05000000000000000000" pitchFamily="2" charset="2"/>
              <a:buChar char="q"/>
              <a:defRPr/>
            </a:pPr>
            <a:r>
              <a:rPr lang="en-US" altLang="en-US" sz="2200" dirty="0">
                <a:solidFill>
                  <a:prstClr val="black"/>
                </a:solidFill>
              </a:rPr>
              <a:t>  </a:t>
            </a:r>
            <a:r>
              <a:rPr lang="en-US" altLang="en-US" sz="2200" b="1" dirty="0">
                <a:solidFill>
                  <a:prstClr val="black"/>
                </a:solidFill>
              </a:rPr>
              <a:t>Input-Enhancement Idea:  </a:t>
            </a:r>
          </a:p>
          <a:p>
            <a:pPr marL="1035050" indent="-336550">
              <a:buFont typeface="+mj-lt"/>
              <a:buAutoNum type="arabicPeriod"/>
              <a:defRPr/>
            </a:pPr>
            <a:r>
              <a:rPr lang="en-US" altLang="en-US" sz="2200" dirty="0">
                <a:solidFill>
                  <a:prstClr val="black"/>
                </a:solidFill>
              </a:rPr>
              <a:t>preprocess the pattern to get some information about it, </a:t>
            </a:r>
          </a:p>
          <a:p>
            <a:pPr marL="1035050" indent="-336550">
              <a:buFont typeface="+mj-lt"/>
              <a:buAutoNum type="arabicPeriod"/>
              <a:defRPr/>
            </a:pPr>
            <a:r>
              <a:rPr lang="en-US" altLang="en-US" sz="2200" dirty="0">
                <a:solidFill>
                  <a:prstClr val="black"/>
                </a:solidFill>
              </a:rPr>
              <a:t>store this information in a table, </a:t>
            </a:r>
          </a:p>
          <a:p>
            <a:pPr marL="1035050" indent="-336550">
              <a:buFont typeface="+mj-lt"/>
              <a:buAutoNum type="arabicPeriod"/>
              <a:defRPr/>
            </a:pPr>
            <a:r>
              <a:rPr lang="en-US" altLang="en-US" sz="2200" dirty="0">
                <a:solidFill>
                  <a:prstClr val="black"/>
                </a:solidFill>
              </a:rPr>
              <a:t>use this information during an actual search for the pattern in a given text.</a:t>
            </a:r>
          </a:p>
        </p:txBody>
      </p:sp>
      <p:sp>
        <p:nvSpPr>
          <p:cNvPr id="16388" name="Rectangle 1">
            <a:extLst>
              <a:ext uri="{FF2B5EF4-FFF2-40B4-BE49-F238E27FC236}">
                <a16:creationId xmlns:a16="http://schemas.microsoft.com/office/drawing/2014/main" id="{9F7F413A-B82B-8716-03F6-612364D6C706}"/>
              </a:ext>
            </a:extLst>
          </p:cNvPr>
          <p:cNvSpPr>
            <a:spLocks noChangeArrowheads="1"/>
          </p:cNvSpPr>
          <p:nvPr/>
        </p:nvSpPr>
        <p:spPr bwMode="auto">
          <a:xfrm>
            <a:off x="711200" y="534988"/>
            <a:ext cx="7134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Input Enhancement in String Matching</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10445237-F9A9-7162-4BE8-097652380D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E578BBFE-DA71-41BB-8264-D67567D6BABA}" type="slidenum">
              <a:rPr lang="en-US" altLang="en-US" sz="1100">
                <a:solidFill>
                  <a:srgbClr val="FFFFFF"/>
                </a:solidFill>
              </a:rPr>
              <a:pPr>
                <a:lnSpc>
                  <a:spcPct val="80000"/>
                </a:lnSpc>
              </a:pPr>
              <a:t>5</a:t>
            </a:fld>
            <a:endParaRPr lang="en-US" altLang="en-US" sz="1100">
              <a:solidFill>
                <a:srgbClr val="FFFFFF"/>
              </a:solidFill>
            </a:endParaRPr>
          </a:p>
        </p:txBody>
      </p:sp>
      <p:sp>
        <p:nvSpPr>
          <p:cNvPr id="14341" name="Rectangle 9">
            <a:extLst>
              <a:ext uri="{FF2B5EF4-FFF2-40B4-BE49-F238E27FC236}">
                <a16:creationId xmlns:a16="http://schemas.microsoft.com/office/drawing/2014/main" id="{04A237C8-060F-1CE6-FC2C-85161BD3DD2C}"/>
              </a:ext>
            </a:extLst>
          </p:cNvPr>
          <p:cNvSpPr>
            <a:spLocks noChangeArrowheads="1"/>
          </p:cNvSpPr>
          <p:nvPr/>
        </p:nvSpPr>
        <p:spPr bwMode="auto">
          <a:xfrm>
            <a:off x="211138" y="1512888"/>
            <a:ext cx="11891962" cy="584835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i="1" dirty="0"/>
              <a:t>  </a:t>
            </a:r>
            <a:r>
              <a:rPr lang="en-US" altLang="en-US" sz="2200" dirty="0">
                <a:solidFill>
                  <a:prstClr val="black"/>
                </a:solidFill>
              </a:rPr>
              <a:t> </a:t>
            </a:r>
            <a:r>
              <a:rPr lang="en-US" altLang="en-US" sz="2200" dirty="0" err="1">
                <a:solidFill>
                  <a:prstClr val="black"/>
                </a:solidFill>
              </a:rPr>
              <a:t>Horspool’s</a:t>
            </a:r>
            <a:r>
              <a:rPr lang="en-US" altLang="en-US" sz="2200" dirty="0">
                <a:solidFill>
                  <a:prstClr val="black"/>
                </a:solidFill>
              </a:rPr>
              <a:t> Algorithm:</a:t>
            </a:r>
          </a:p>
          <a:p>
            <a:pPr marL="1082675" indent="-342900">
              <a:buFont typeface="Courier New" panose="02070309020205020404" pitchFamily="49" charset="0"/>
              <a:buChar char="o"/>
              <a:defRPr/>
            </a:pPr>
            <a:r>
              <a:rPr lang="en-US" altLang="en-US" sz="2200" dirty="0">
                <a:solidFill>
                  <a:prstClr val="black"/>
                </a:solidFill>
              </a:rPr>
              <a:t>Simplified version of the Boyer-Moore algorithm suggested by  R. </a:t>
            </a:r>
            <a:r>
              <a:rPr lang="en-US" altLang="en-US" sz="2200" dirty="0" err="1">
                <a:solidFill>
                  <a:prstClr val="black"/>
                </a:solidFill>
              </a:rPr>
              <a:t>Horspool</a:t>
            </a:r>
            <a:r>
              <a:rPr lang="en-US" altLang="en-US" sz="2200" dirty="0">
                <a:solidFill>
                  <a:prstClr val="black"/>
                </a:solidFill>
              </a:rPr>
              <a:t> [Hor80]. </a:t>
            </a:r>
          </a:p>
          <a:p>
            <a:pPr marL="1082675" indent="-342900">
              <a:buFont typeface="Courier New" panose="02070309020205020404" pitchFamily="49" charset="0"/>
              <a:buChar char="o"/>
              <a:defRPr/>
            </a:pPr>
            <a:r>
              <a:rPr lang="en-US" altLang="en-US" sz="2200" dirty="0" err="1">
                <a:solidFill>
                  <a:prstClr val="black"/>
                </a:solidFill>
              </a:rPr>
              <a:t>Horspool’s</a:t>
            </a:r>
            <a:r>
              <a:rPr lang="en-US" altLang="en-US" sz="2200" dirty="0">
                <a:solidFill>
                  <a:prstClr val="black"/>
                </a:solidFill>
              </a:rPr>
              <a:t> algorithm is not less efficient than the Boyer-Moore algorithm on random strings.</a:t>
            </a:r>
          </a:p>
          <a:p>
            <a:pPr marL="1082675" indent="-342900">
              <a:buFont typeface="Courier New" panose="02070309020205020404" pitchFamily="49" charset="0"/>
              <a:buChar char="o"/>
              <a:defRPr/>
            </a:pPr>
            <a:r>
              <a:rPr lang="en-US" altLang="en-US" sz="2200" b="1" dirty="0">
                <a:solidFill>
                  <a:prstClr val="black"/>
                </a:solidFill>
              </a:rPr>
              <a:t>Example:</a:t>
            </a:r>
            <a:r>
              <a:rPr lang="en-US" altLang="en-US" sz="2200" dirty="0">
                <a:solidFill>
                  <a:prstClr val="black"/>
                </a:solidFill>
              </a:rPr>
              <a:t> </a:t>
            </a:r>
            <a:r>
              <a:rPr lang="pt-BR" altLang="en-US" sz="2200" dirty="0">
                <a:solidFill>
                  <a:prstClr val="black"/>
                </a:solidFill>
              </a:rPr>
              <a:t> S</a:t>
            </a:r>
            <a:r>
              <a:rPr lang="en-US" altLang="en-US" sz="2200" dirty="0" err="1">
                <a:solidFill>
                  <a:prstClr val="black"/>
                </a:solidFill>
              </a:rPr>
              <a:t>earching</a:t>
            </a:r>
            <a:r>
              <a:rPr lang="en-US" altLang="en-US" sz="2200" dirty="0">
                <a:solidFill>
                  <a:prstClr val="black"/>
                </a:solidFill>
              </a:rPr>
              <a:t> for the pattern BARBER in some text:</a:t>
            </a:r>
          </a:p>
          <a:p>
            <a:pPr marL="1082675" indent="-342900">
              <a:buFont typeface="Courier New" panose="02070309020205020404" pitchFamily="49" charset="0"/>
              <a:buChar char="o"/>
              <a:defRPr/>
            </a:pPr>
            <a:endParaRPr lang="en-US" altLang="en-US" sz="2200" dirty="0">
              <a:solidFill>
                <a:prstClr val="black"/>
              </a:solidFill>
            </a:endParaRPr>
          </a:p>
          <a:p>
            <a:pPr marL="1082675" indent="-342900">
              <a:buFont typeface="Courier New" panose="02070309020205020404" pitchFamily="49" charset="0"/>
              <a:buChar char="o"/>
              <a:defRPr/>
            </a:pPr>
            <a:endParaRPr lang="en-US" altLang="en-US" sz="2200" dirty="0">
              <a:solidFill>
                <a:prstClr val="black"/>
              </a:solidFill>
            </a:endParaRPr>
          </a:p>
          <a:p>
            <a:pPr marL="1082675" indent="-342900">
              <a:buFont typeface="Courier New" panose="02070309020205020404" pitchFamily="49" charset="0"/>
              <a:buChar char="o"/>
              <a:defRPr/>
            </a:pPr>
            <a:endParaRPr lang="en-US" altLang="en-US" sz="2200" dirty="0">
              <a:solidFill>
                <a:prstClr val="black"/>
              </a:solidFill>
            </a:endParaRPr>
          </a:p>
          <a:p>
            <a:pPr marL="1082675" indent="-342900">
              <a:buFont typeface="Courier New" panose="02070309020205020404" pitchFamily="49" charset="0"/>
              <a:buChar char="o"/>
              <a:defRPr/>
            </a:pPr>
            <a:endParaRPr lang="en-US" altLang="en-US" sz="2200" dirty="0">
              <a:solidFill>
                <a:prstClr val="black"/>
              </a:solidFill>
            </a:endParaRPr>
          </a:p>
          <a:p>
            <a:pPr marL="1371600" indent="-342900">
              <a:buFont typeface="Wingdings" panose="05000000000000000000" pitchFamily="2" charset="2"/>
              <a:buChar char="Ø"/>
              <a:defRPr/>
            </a:pPr>
            <a:r>
              <a:rPr lang="en-US" altLang="en-US" sz="2200" dirty="0">
                <a:solidFill>
                  <a:prstClr val="black"/>
                </a:solidFill>
              </a:rPr>
              <a:t> Starting with the last R of the pattern and moving right to left, the  corresponding pairs of characters in the pattern and the text are compared. </a:t>
            </a:r>
          </a:p>
          <a:p>
            <a:pPr marL="1371600" indent="-342900">
              <a:buFont typeface="Wingdings" panose="05000000000000000000" pitchFamily="2" charset="2"/>
              <a:buChar char="Ø"/>
              <a:defRPr/>
            </a:pPr>
            <a:r>
              <a:rPr lang="en-US" altLang="en-US" sz="2200" dirty="0">
                <a:solidFill>
                  <a:prstClr val="black"/>
                </a:solidFill>
              </a:rPr>
              <a:t>If all the pattern’s characters match successfully, a matching substring is found - Then the search  can be either stopped altogether or continued if another occurrence of the same</a:t>
            </a:r>
          </a:p>
          <a:p>
            <a:pPr marL="1028700">
              <a:defRPr/>
            </a:pPr>
            <a:r>
              <a:rPr lang="en-US" altLang="en-US" sz="2200" dirty="0">
                <a:solidFill>
                  <a:prstClr val="black"/>
                </a:solidFill>
              </a:rPr>
              <a:t>     pattern is desired.</a:t>
            </a:r>
          </a:p>
          <a:p>
            <a:pPr marL="1371600" indent="-342900">
              <a:buFont typeface="Wingdings" panose="05000000000000000000" pitchFamily="2" charset="2"/>
              <a:buChar char="Ø"/>
              <a:defRPr/>
            </a:pPr>
            <a:r>
              <a:rPr lang="pt-BR" altLang="en-US" sz="2200" dirty="0">
                <a:solidFill>
                  <a:prstClr val="black"/>
                </a:solidFill>
              </a:rPr>
              <a:t> </a:t>
            </a:r>
            <a:r>
              <a:rPr lang="en-US" altLang="en-US" sz="2200" dirty="0">
                <a:solidFill>
                  <a:prstClr val="black"/>
                </a:solidFill>
              </a:rPr>
              <a:t>If a mismatch occurs, we need to shift the pattern to the right, making as large a shift as possible without risking the possibility of missing a matching substring in the text.</a:t>
            </a:r>
            <a:endParaRPr lang="pt-BR" altLang="en-US" sz="2200" dirty="0">
              <a:solidFill>
                <a:prstClr val="black"/>
              </a:solidFill>
            </a:endParaRPr>
          </a:p>
          <a:p>
            <a:pPr marL="739775">
              <a:defRPr/>
            </a:pPr>
            <a:r>
              <a:rPr lang="pt-BR" altLang="en-US" sz="2200" dirty="0">
                <a:solidFill>
                  <a:prstClr val="black"/>
                </a:solidFill>
              </a:rPr>
              <a:t>            </a:t>
            </a:r>
            <a:endParaRPr lang="en-US" altLang="en-US" sz="2200" dirty="0">
              <a:solidFill>
                <a:prstClr val="black"/>
              </a:solidFill>
            </a:endParaRPr>
          </a:p>
          <a:p>
            <a:pPr marL="1082675" indent="-342900">
              <a:buFont typeface="Courier New" panose="02070309020205020404" pitchFamily="49" charset="0"/>
              <a:buChar char="o"/>
              <a:defRPr/>
            </a:pPr>
            <a:endParaRPr lang="en-US" altLang="en-US" sz="2200" dirty="0">
              <a:solidFill>
                <a:prstClr val="black"/>
              </a:solidFill>
            </a:endParaRPr>
          </a:p>
        </p:txBody>
      </p:sp>
      <p:sp>
        <p:nvSpPr>
          <p:cNvPr id="18436" name="Rectangle 1">
            <a:extLst>
              <a:ext uri="{FF2B5EF4-FFF2-40B4-BE49-F238E27FC236}">
                <a16:creationId xmlns:a16="http://schemas.microsoft.com/office/drawing/2014/main" id="{065ED98E-7FF5-4B49-4281-274C691E2F9C}"/>
              </a:ext>
            </a:extLst>
          </p:cNvPr>
          <p:cNvSpPr>
            <a:spLocks noChangeArrowheads="1"/>
          </p:cNvSpPr>
          <p:nvPr/>
        </p:nvSpPr>
        <p:spPr bwMode="auto">
          <a:xfrm>
            <a:off x="711200" y="534988"/>
            <a:ext cx="7134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Input Enhancement in String Matching</a:t>
            </a:r>
          </a:p>
        </p:txBody>
      </p:sp>
      <p:sp>
        <p:nvSpPr>
          <p:cNvPr id="18437" name="TextBox 2">
            <a:extLst>
              <a:ext uri="{FF2B5EF4-FFF2-40B4-BE49-F238E27FC236}">
                <a16:creationId xmlns:a16="http://schemas.microsoft.com/office/drawing/2014/main" id="{6DC09088-321F-3E01-69F0-C43D9DD6FB7A}"/>
              </a:ext>
            </a:extLst>
          </p:cNvPr>
          <p:cNvSpPr txBox="1">
            <a:spLocks noChangeArrowheads="1"/>
          </p:cNvSpPr>
          <p:nvPr/>
        </p:nvSpPr>
        <p:spPr bwMode="auto">
          <a:xfrm>
            <a:off x="2514600" y="3041650"/>
            <a:ext cx="6234113" cy="7683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7397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pt-BR" altLang="en-US" sz="2200">
                <a:solidFill>
                  <a:srgbClr val="000000"/>
                </a:solidFill>
              </a:rPr>
              <a:t> s</a:t>
            </a:r>
            <a:r>
              <a:rPr lang="pt-BR" altLang="en-US" sz="2200" baseline="-25000">
                <a:solidFill>
                  <a:srgbClr val="000000"/>
                </a:solidFill>
              </a:rPr>
              <a:t>0</a:t>
            </a:r>
            <a:r>
              <a:rPr lang="pt-BR" altLang="en-US" sz="2200">
                <a:solidFill>
                  <a:srgbClr val="000000"/>
                </a:solidFill>
              </a:rPr>
              <a:t>              ...                     c             ...            s</a:t>
            </a:r>
            <a:r>
              <a:rPr lang="pt-BR" altLang="en-US" sz="2200" baseline="-25000">
                <a:solidFill>
                  <a:srgbClr val="000000"/>
                </a:solidFill>
              </a:rPr>
              <a:t>n−1</a:t>
            </a:r>
          </a:p>
          <a:p>
            <a:r>
              <a:rPr lang="pt-BR" altLang="en-US" sz="2200">
                <a:solidFill>
                  <a:srgbClr val="000000"/>
                </a:solidFill>
              </a:rPr>
              <a:t>                         B A R B E R</a:t>
            </a:r>
            <a:endParaRPr lang="en-US"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59B3B04A-EE14-816E-E046-D04F318643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675B2C7D-5A32-4FFC-BAE4-47FDEA2F88D1}" type="slidenum">
              <a:rPr lang="en-US" altLang="en-US" sz="1100">
                <a:solidFill>
                  <a:srgbClr val="FFFFFF"/>
                </a:solidFill>
              </a:rPr>
              <a:pPr>
                <a:lnSpc>
                  <a:spcPct val="80000"/>
                </a:lnSpc>
              </a:pPr>
              <a:t>6</a:t>
            </a:fld>
            <a:endParaRPr lang="en-US" altLang="en-US" sz="1100">
              <a:solidFill>
                <a:srgbClr val="FFFFFF"/>
              </a:solidFill>
            </a:endParaRPr>
          </a:p>
        </p:txBody>
      </p:sp>
      <p:sp>
        <p:nvSpPr>
          <p:cNvPr id="14341" name="Rectangle 9">
            <a:extLst>
              <a:ext uri="{FF2B5EF4-FFF2-40B4-BE49-F238E27FC236}">
                <a16:creationId xmlns:a16="http://schemas.microsoft.com/office/drawing/2014/main" id="{D40EFA03-07B0-B1E0-3A82-070EC84AF2A1}"/>
              </a:ext>
            </a:extLst>
          </p:cNvPr>
          <p:cNvSpPr>
            <a:spLocks noChangeArrowheads="1"/>
          </p:cNvSpPr>
          <p:nvPr/>
        </p:nvSpPr>
        <p:spPr bwMode="auto">
          <a:xfrm>
            <a:off x="211138" y="1512888"/>
            <a:ext cx="11891962" cy="480060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i="1" dirty="0"/>
              <a:t>  </a:t>
            </a:r>
            <a:r>
              <a:rPr lang="en-US" altLang="en-US" sz="2200" dirty="0">
                <a:solidFill>
                  <a:prstClr val="black"/>
                </a:solidFill>
              </a:rPr>
              <a:t> </a:t>
            </a:r>
            <a:r>
              <a:rPr lang="en-US" altLang="en-US" sz="2200" dirty="0" err="1">
                <a:solidFill>
                  <a:prstClr val="black"/>
                </a:solidFill>
              </a:rPr>
              <a:t>Horspool’s</a:t>
            </a:r>
            <a:r>
              <a:rPr lang="en-US" altLang="en-US" sz="2200" dirty="0">
                <a:solidFill>
                  <a:prstClr val="black"/>
                </a:solidFill>
              </a:rPr>
              <a:t> Algorithm: . . .</a:t>
            </a:r>
          </a:p>
          <a:p>
            <a:pPr marL="457200" indent="-336550">
              <a:buFont typeface="Wingdings" panose="05000000000000000000" pitchFamily="2" charset="2"/>
              <a:buChar char="q"/>
              <a:defRPr/>
            </a:pPr>
            <a:endParaRPr lang="en-US" altLang="en-US" sz="2200" dirty="0">
              <a:solidFill>
                <a:prstClr val="black"/>
              </a:solidFill>
            </a:endParaRPr>
          </a:p>
          <a:p>
            <a:pPr marL="1082675" indent="-342900">
              <a:buFont typeface="Courier New" panose="02070309020205020404" pitchFamily="49" charset="0"/>
              <a:buChar char="o"/>
              <a:defRPr/>
            </a:pPr>
            <a:r>
              <a:rPr lang="en-US" altLang="en-US" sz="2200" b="1" dirty="0">
                <a:solidFill>
                  <a:prstClr val="black"/>
                </a:solidFill>
              </a:rPr>
              <a:t>Example:</a:t>
            </a:r>
            <a:r>
              <a:rPr lang="en-US" altLang="en-US" sz="2200" dirty="0">
                <a:solidFill>
                  <a:prstClr val="black"/>
                </a:solidFill>
              </a:rPr>
              <a:t> </a:t>
            </a:r>
            <a:r>
              <a:rPr lang="pt-BR" altLang="en-US" sz="2200" dirty="0">
                <a:solidFill>
                  <a:prstClr val="black"/>
                </a:solidFill>
              </a:rPr>
              <a:t> S</a:t>
            </a:r>
            <a:r>
              <a:rPr lang="en-US" altLang="en-US" sz="2200" dirty="0" err="1">
                <a:solidFill>
                  <a:prstClr val="black"/>
                </a:solidFill>
              </a:rPr>
              <a:t>earching</a:t>
            </a:r>
            <a:r>
              <a:rPr lang="en-US" altLang="en-US" sz="2200" dirty="0">
                <a:solidFill>
                  <a:prstClr val="black"/>
                </a:solidFill>
              </a:rPr>
              <a:t> for the pattern BARBER in some text:</a:t>
            </a:r>
          </a:p>
          <a:p>
            <a:pPr marL="1082675" indent="-342900">
              <a:buFont typeface="Courier New" panose="02070309020205020404" pitchFamily="49" charset="0"/>
              <a:buChar char="o"/>
              <a:defRPr/>
            </a:pPr>
            <a:endParaRPr lang="en-US" altLang="en-US" sz="2200" dirty="0">
              <a:solidFill>
                <a:prstClr val="black"/>
              </a:solidFill>
            </a:endParaRPr>
          </a:p>
          <a:p>
            <a:pPr marL="1371600" indent="-342900">
              <a:buFont typeface="Wingdings" panose="05000000000000000000" pitchFamily="2" charset="2"/>
              <a:buChar char="Ø"/>
              <a:defRPr/>
            </a:pPr>
            <a:r>
              <a:rPr lang="en-US" altLang="en-US" sz="2200" dirty="0">
                <a:solidFill>
                  <a:prstClr val="black"/>
                </a:solidFill>
              </a:rPr>
              <a:t>Following four possibilities can occur:</a:t>
            </a:r>
            <a:r>
              <a:rPr lang="pt-BR" altLang="en-US" sz="2200" dirty="0">
                <a:solidFill>
                  <a:prstClr val="black"/>
                </a:solidFill>
              </a:rPr>
              <a:t>            </a:t>
            </a:r>
            <a:endParaRPr lang="en-US" altLang="en-US" sz="2200" dirty="0">
              <a:solidFill>
                <a:prstClr val="black"/>
              </a:solidFill>
            </a:endParaRPr>
          </a:p>
          <a:p>
            <a:pPr marL="739775">
              <a:defRPr/>
            </a:pPr>
            <a:r>
              <a:rPr lang="en-US" altLang="en-US" sz="2200" dirty="0">
                <a:solidFill>
                  <a:prstClr val="black"/>
                </a:solidFill>
              </a:rPr>
              <a:t>           </a:t>
            </a:r>
            <a:r>
              <a:rPr lang="en-US" altLang="en-US" sz="2200" b="1" dirty="0">
                <a:solidFill>
                  <a:prstClr val="black"/>
                </a:solidFill>
              </a:rPr>
              <a:t>Case-1:  </a:t>
            </a:r>
            <a:r>
              <a:rPr lang="en-US" altLang="en-US" sz="2200" dirty="0">
                <a:solidFill>
                  <a:prstClr val="black"/>
                </a:solidFill>
              </a:rPr>
              <a:t>If there are no </a:t>
            </a:r>
            <a:r>
              <a:rPr lang="en-US" altLang="en-US" sz="2200" b="1" dirty="0">
                <a:solidFill>
                  <a:prstClr val="black"/>
                </a:solidFill>
              </a:rPr>
              <a:t>c’</a:t>
            </a:r>
            <a:r>
              <a:rPr lang="en-US" altLang="en-US" sz="2200" dirty="0">
                <a:solidFill>
                  <a:prstClr val="black"/>
                </a:solidFill>
              </a:rPr>
              <a:t>s in the pattern we can safely shift the pattern by its entire length</a:t>
            </a:r>
          </a:p>
          <a:p>
            <a:pPr marL="739775">
              <a:defRPr/>
            </a:pPr>
            <a:endParaRPr lang="en-US" altLang="en-US" sz="2200" dirty="0">
              <a:solidFill>
                <a:prstClr val="black"/>
              </a:solidFill>
            </a:endParaRPr>
          </a:p>
          <a:p>
            <a:pPr marL="739775">
              <a:defRPr/>
            </a:pPr>
            <a:endParaRPr lang="en-US" altLang="en-US" sz="2200" dirty="0">
              <a:solidFill>
                <a:prstClr val="black"/>
              </a:solidFill>
            </a:endParaRPr>
          </a:p>
          <a:p>
            <a:pPr marL="739775">
              <a:defRPr/>
            </a:pPr>
            <a:endParaRPr lang="en-US" altLang="en-US" sz="2200" dirty="0">
              <a:solidFill>
                <a:prstClr val="black"/>
              </a:solidFill>
            </a:endParaRPr>
          </a:p>
          <a:p>
            <a:pPr marL="739775">
              <a:defRPr/>
            </a:pPr>
            <a:endParaRPr lang="en-US" altLang="en-US" sz="2200" dirty="0">
              <a:solidFill>
                <a:prstClr val="black"/>
              </a:solidFill>
            </a:endParaRPr>
          </a:p>
          <a:p>
            <a:pPr marL="739775">
              <a:defRPr/>
            </a:pPr>
            <a:endParaRPr lang="en-US" altLang="en-US" sz="2200" dirty="0">
              <a:solidFill>
                <a:prstClr val="black"/>
              </a:solidFill>
            </a:endParaRPr>
          </a:p>
          <a:p>
            <a:pPr marL="739775">
              <a:defRPr/>
            </a:pPr>
            <a:endParaRPr lang="en-US" altLang="en-US" sz="2200" dirty="0">
              <a:solidFill>
                <a:prstClr val="black"/>
              </a:solidFill>
            </a:endParaRPr>
          </a:p>
          <a:p>
            <a:pPr marL="739775">
              <a:defRPr/>
            </a:pPr>
            <a:endParaRPr lang="en-US" altLang="en-US" sz="2200" dirty="0">
              <a:solidFill>
                <a:prstClr val="black"/>
              </a:solidFill>
            </a:endParaRPr>
          </a:p>
          <a:p>
            <a:pPr marL="739775">
              <a:defRPr/>
            </a:pPr>
            <a:r>
              <a:rPr lang="en-US" altLang="en-US" sz="2000" dirty="0">
                <a:solidFill>
                  <a:prstClr val="black"/>
                </a:solidFill>
              </a:rPr>
              <a:t>          </a:t>
            </a:r>
          </a:p>
        </p:txBody>
      </p:sp>
      <p:sp>
        <p:nvSpPr>
          <p:cNvPr id="20484" name="Rectangle 1">
            <a:extLst>
              <a:ext uri="{FF2B5EF4-FFF2-40B4-BE49-F238E27FC236}">
                <a16:creationId xmlns:a16="http://schemas.microsoft.com/office/drawing/2014/main" id="{1E3D73D2-860C-3EFB-EB6B-96CADF1836DA}"/>
              </a:ext>
            </a:extLst>
          </p:cNvPr>
          <p:cNvSpPr>
            <a:spLocks noChangeArrowheads="1"/>
          </p:cNvSpPr>
          <p:nvPr/>
        </p:nvSpPr>
        <p:spPr bwMode="auto">
          <a:xfrm>
            <a:off x="711200" y="534988"/>
            <a:ext cx="7134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Input Enhancement in String Matching</a:t>
            </a:r>
          </a:p>
        </p:txBody>
      </p:sp>
      <p:sp>
        <p:nvSpPr>
          <p:cNvPr id="20485" name="TextBox 2">
            <a:extLst>
              <a:ext uri="{FF2B5EF4-FFF2-40B4-BE49-F238E27FC236}">
                <a16:creationId xmlns:a16="http://schemas.microsoft.com/office/drawing/2014/main" id="{629EF011-8552-3946-98FA-E5F5A4DB267A}"/>
              </a:ext>
            </a:extLst>
          </p:cNvPr>
          <p:cNvSpPr txBox="1">
            <a:spLocks noChangeArrowheads="1"/>
          </p:cNvSpPr>
          <p:nvPr/>
        </p:nvSpPr>
        <p:spPr bwMode="auto">
          <a:xfrm>
            <a:off x="3040063" y="4459288"/>
            <a:ext cx="6232525" cy="13954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7397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pt-BR" altLang="en-US" sz="2200">
                <a:solidFill>
                  <a:srgbClr val="000000"/>
                </a:solidFill>
              </a:rPr>
              <a:t> s</a:t>
            </a:r>
            <a:r>
              <a:rPr lang="pt-BR" altLang="en-US" sz="2200" baseline="-25000">
                <a:solidFill>
                  <a:srgbClr val="000000"/>
                </a:solidFill>
              </a:rPr>
              <a:t>0</a:t>
            </a:r>
            <a:r>
              <a:rPr lang="pt-BR" altLang="en-US" sz="2200">
                <a:solidFill>
                  <a:srgbClr val="000000"/>
                </a:solidFill>
              </a:rPr>
              <a:t>              ...                     S             ...            s</a:t>
            </a:r>
            <a:r>
              <a:rPr lang="pt-BR" altLang="en-US" sz="2200" baseline="-25000">
                <a:solidFill>
                  <a:srgbClr val="000000"/>
                </a:solidFill>
              </a:rPr>
              <a:t>n−1</a:t>
            </a:r>
          </a:p>
          <a:p>
            <a:r>
              <a:rPr lang="pt-BR" altLang="en-US" sz="2200" baseline="-25000">
                <a:solidFill>
                  <a:srgbClr val="000000"/>
                </a:solidFill>
              </a:rPr>
              <a:t>                                                                </a:t>
            </a:r>
            <a:r>
              <a:rPr lang="pt-BR" altLang="en-US" sz="2800" b="1" baseline="-25000">
                <a:solidFill>
                  <a:srgbClr val="000000"/>
                </a:solidFill>
              </a:rPr>
              <a:t>≠</a:t>
            </a:r>
            <a:endParaRPr lang="pt-BR" altLang="en-US" sz="2200" b="1" baseline="-25000">
              <a:solidFill>
                <a:srgbClr val="000000"/>
              </a:solidFill>
            </a:endParaRPr>
          </a:p>
          <a:p>
            <a:r>
              <a:rPr lang="pt-BR" altLang="en-US" sz="2200">
                <a:solidFill>
                  <a:srgbClr val="000000"/>
                </a:solidFill>
              </a:rPr>
              <a:t>                          B A R B E R</a:t>
            </a:r>
          </a:p>
          <a:p>
            <a:r>
              <a:rPr lang="pt-BR" altLang="en-US">
                <a:solidFill>
                  <a:srgbClr val="000000"/>
                </a:solidFill>
              </a:rPr>
              <a:t>                                                        </a:t>
            </a:r>
            <a:r>
              <a:rPr lang="pt-BR" altLang="en-US" sz="2200">
                <a:solidFill>
                  <a:srgbClr val="000000"/>
                </a:solidFill>
              </a:rPr>
              <a:t>B A R B E R</a:t>
            </a:r>
            <a:endParaRPr lang="en-US" altLang="en-US" sz="22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3FBDF8A6-6B39-C2A6-48EE-026CA073BE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ED974523-D701-44E1-9B39-E7EE6582A890}" type="slidenum">
              <a:rPr lang="en-US" altLang="en-US" sz="1100">
                <a:solidFill>
                  <a:srgbClr val="FFFFFF"/>
                </a:solidFill>
              </a:rPr>
              <a:pPr>
                <a:lnSpc>
                  <a:spcPct val="80000"/>
                </a:lnSpc>
              </a:pPr>
              <a:t>7</a:t>
            </a:fld>
            <a:endParaRPr lang="en-US" altLang="en-US" sz="1100">
              <a:solidFill>
                <a:srgbClr val="FFFFFF"/>
              </a:solidFill>
            </a:endParaRPr>
          </a:p>
        </p:txBody>
      </p:sp>
      <p:sp>
        <p:nvSpPr>
          <p:cNvPr id="14341" name="Rectangle 9">
            <a:extLst>
              <a:ext uri="{FF2B5EF4-FFF2-40B4-BE49-F238E27FC236}">
                <a16:creationId xmlns:a16="http://schemas.microsoft.com/office/drawing/2014/main" id="{827816E7-04C6-D317-7A5A-D7A11C0260E1}"/>
              </a:ext>
            </a:extLst>
          </p:cNvPr>
          <p:cNvSpPr>
            <a:spLocks noChangeArrowheads="1"/>
          </p:cNvSpPr>
          <p:nvPr/>
        </p:nvSpPr>
        <p:spPr bwMode="auto">
          <a:xfrm>
            <a:off x="211138" y="1512888"/>
            <a:ext cx="11891962" cy="2308225"/>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i="1" dirty="0"/>
              <a:t>  </a:t>
            </a:r>
            <a:r>
              <a:rPr lang="en-US" altLang="en-US" sz="2200" dirty="0">
                <a:solidFill>
                  <a:prstClr val="black"/>
                </a:solidFill>
              </a:rPr>
              <a:t> </a:t>
            </a:r>
            <a:r>
              <a:rPr lang="en-US" altLang="en-US" sz="2200" dirty="0" err="1">
                <a:solidFill>
                  <a:prstClr val="black"/>
                </a:solidFill>
              </a:rPr>
              <a:t>Horspool’s</a:t>
            </a:r>
            <a:r>
              <a:rPr lang="en-US" altLang="en-US" sz="2200" dirty="0">
                <a:solidFill>
                  <a:prstClr val="black"/>
                </a:solidFill>
              </a:rPr>
              <a:t> Algorithm: . . .</a:t>
            </a:r>
          </a:p>
          <a:p>
            <a:pPr marL="1082675" indent="-342900">
              <a:buFont typeface="Courier New" panose="02070309020205020404" pitchFamily="49" charset="0"/>
              <a:buChar char="o"/>
              <a:defRPr/>
            </a:pPr>
            <a:r>
              <a:rPr lang="en-US" altLang="en-US" sz="2000" b="1" dirty="0">
                <a:solidFill>
                  <a:prstClr val="black"/>
                </a:solidFill>
              </a:rPr>
              <a:t>Example:</a:t>
            </a:r>
            <a:r>
              <a:rPr lang="en-US" altLang="en-US" sz="2000" dirty="0">
                <a:solidFill>
                  <a:prstClr val="black"/>
                </a:solidFill>
              </a:rPr>
              <a:t> </a:t>
            </a:r>
            <a:r>
              <a:rPr lang="pt-BR" altLang="en-US" sz="2000" dirty="0">
                <a:solidFill>
                  <a:prstClr val="black"/>
                </a:solidFill>
              </a:rPr>
              <a:t> S</a:t>
            </a:r>
            <a:r>
              <a:rPr lang="en-US" altLang="en-US" sz="2000" dirty="0" err="1">
                <a:solidFill>
                  <a:prstClr val="black"/>
                </a:solidFill>
              </a:rPr>
              <a:t>earching</a:t>
            </a:r>
            <a:r>
              <a:rPr lang="en-US" altLang="en-US" sz="2000" dirty="0">
                <a:solidFill>
                  <a:prstClr val="black"/>
                </a:solidFill>
              </a:rPr>
              <a:t> for the pattern BARBER in some text:</a:t>
            </a:r>
          </a:p>
          <a:p>
            <a:pPr marL="1082675" indent="-342900">
              <a:buFont typeface="Courier New" panose="02070309020205020404" pitchFamily="49" charset="0"/>
              <a:buChar char="o"/>
              <a:defRPr/>
            </a:pPr>
            <a:endParaRPr lang="en-US" altLang="en-US" sz="2000" dirty="0">
              <a:solidFill>
                <a:prstClr val="black"/>
              </a:solidFill>
            </a:endParaRPr>
          </a:p>
          <a:p>
            <a:pPr marL="1371600" indent="-342900">
              <a:buFont typeface="Wingdings" panose="05000000000000000000" pitchFamily="2" charset="2"/>
              <a:buChar char="Ø"/>
              <a:defRPr/>
            </a:pPr>
            <a:r>
              <a:rPr lang="en-US" altLang="en-US" sz="2000" dirty="0">
                <a:solidFill>
                  <a:prstClr val="black"/>
                </a:solidFill>
              </a:rPr>
              <a:t>Following four possibilities can occur:</a:t>
            </a:r>
            <a:r>
              <a:rPr lang="pt-BR" altLang="en-US" sz="2000" dirty="0">
                <a:solidFill>
                  <a:prstClr val="black"/>
                </a:solidFill>
              </a:rPr>
              <a:t>  . . .           </a:t>
            </a:r>
          </a:p>
          <a:p>
            <a:pPr marL="1371600" indent="-342900">
              <a:buFont typeface="Wingdings" panose="05000000000000000000" pitchFamily="2" charset="2"/>
              <a:buChar char="Ø"/>
              <a:defRPr/>
            </a:pPr>
            <a:endParaRPr lang="en-US" altLang="en-US" sz="2000" dirty="0">
              <a:solidFill>
                <a:prstClr val="black"/>
              </a:solidFill>
            </a:endParaRPr>
          </a:p>
          <a:p>
            <a:pPr marL="739775">
              <a:defRPr/>
            </a:pPr>
            <a:r>
              <a:rPr lang="en-US" altLang="en-US" sz="2000" dirty="0">
                <a:solidFill>
                  <a:prstClr val="black"/>
                </a:solidFill>
              </a:rPr>
              <a:t>              </a:t>
            </a:r>
            <a:r>
              <a:rPr lang="en-US" altLang="en-US" sz="2200" b="1" dirty="0">
                <a:solidFill>
                  <a:prstClr val="black"/>
                </a:solidFill>
              </a:rPr>
              <a:t>Case-2</a:t>
            </a:r>
            <a:r>
              <a:rPr lang="en-US" altLang="en-US" sz="2000" b="1" dirty="0">
                <a:solidFill>
                  <a:prstClr val="black"/>
                </a:solidFill>
              </a:rPr>
              <a:t>:</a:t>
            </a:r>
            <a:r>
              <a:rPr lang="en-US" altLang="en-US" sz="2000" dirty="0">
                <a:solidFill>
                  <a:prstClr val="black"/>
                </a:solidFill>
              </a:rPr>
              <a:t>  If there are occurrences of character in the pattern but it is not the last one there,</a:t>
            </a:r>
          </a:p>
          <a:p>
            <a:pPr marL="739775">
              <a:defRPr/>
            </a:pPr>
            <a:r>
              <a:rPr lang="en-US" altLang="en-US" sz="2000" dirty="0">
                <a:solidFill>
                  <a:prstClr val="black"/>
                </a:solidFill>
              </a:rPr>
              <a:t>                              the shift should align the rightmost occurrence of </a:t>
            </a:r>
            <a:r>
              <a:rPr lang="en-US" altLang="en-US" sz="2000" b="1" i="1" dirty="0">
                <a:solidFill>
                  <a:prstClr val="black"/>
                </a:solidFill>
              </a:rPr>
              <a:t>c </a:t>
            </a:r>
            <a:r>
              <a:rPr lang="en-US" altLang="en-US" sz="2000" dirty="0">
                <a:solidFill>
                  <a:prstClr val="black"/>
                </a:solidFill>
              </a:rPr>
              <a:t>in the pattern with the </a:t>
            </a:r>
            <a:r>
              <a:rPr lang="en-US" altLang="en-US" sz="2000" b="1" i="1" dirty="0">
                <a:solidFill>
                  <a:prstClr val="black"/>
                </a:solidFill>
              </a:rPr>
              <a:t>c</a:t>
            </a:r>
            <a:r>
              <a:rPr lang="en-US" altLang="en-US" sz="2000" dirty="0">
                <a:solidFill>
                  <a:prstClr val="black"/>
                </a:solidFill>
              </a:rPr>
              <a:t> in the text:                     </a:t>
            </a:r>
          </a:p>
        </p:txBody>
      </p:sp>
      <p:sp>
        <p:nvSpPr>
          <p:cNvPr id="22532" name="Rectangle 1">
            <a:extLst>
              <a:ext uri="{FF2B5EF4-FFF2-40B4-BE49-F238E27FC236}">
                <a16:creationId xmlns:a16="http://schemas.microsoft.com/office/drawing/2014/main" id="{5704202F-9321-6A1C-4F7C-02B19AFFC8F8}"/>
              </a:ext>
            </a:extLst>
          </p:cNvPr>
          <p:cNvSpPr>
            <a:spLocks noChangeArrowheads="1"/>
          </p:cNvSpPr>
          <p:nvPr/>
        </p:nvSpPr>
        <p:spPr bwMode="auto">
          <a:xfrm>
            <a:off x="711200" y="534988"/>
            <a:ext cx="7134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Input Enhancement in String Matching</a:t>
            </a:r>
          </a:p>
        </p:txBody>
      </p:sp>
      <p:sp>
        <p:nvSpPr>
          <p:cNvPr id="22533" name="TextBox 5">
            <a:extLst>
              <a:ext uri="{FF2B5EF4-FFF2-40B4-BE49-F238E27FC236}">
                <a16:creationId xmlns:a16="http://schemas.microsoft.com/office/drawing/2014/main" id="{56687919-0745-F73F-0759-00C7CC95345B}"/>
              </a:ext>
            </a:extLst>
          </p:cNvPr>
          <p:cNvSpPr txBox="1">
            <a:spLocks noChangeArrowheads="1"/>
          </p:cNvSpPr>
          <p:nvPr/>
        </p:nvSpPr>
        <p:spPr bwMode="auto">
          <a:xfrm>
            <a:off x="2835275" y="4572000"/>
            <a:ext cx="6234113" cy="13954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7397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pt-BR" altLang="en-US" sz="2200">
                <a:solidFill>
                  <a:srgbClr val="000000"/>
                </a:solidFill>
              </a:rPr>
              <a:t> s</a:t>
            </a:r>
            <a:r>
              <a:rPr lang="pt-BR" altLang="en-US" sz="2200" baseline="-25000">
                <a:solidFill>
                  <a:srgbClr val="000000"/>
                </a:solidFill>
              </a:rPr>
              <a:t>0</a:t>
            </a:r>
            <a:r>
              <a:rPr lang="pt-BR" altLang="en-US" sz="2200">
                <a:solidFill>
                  <a:srgbClr val="000000"/>
                </a:solidFill>
              </a:rPr>
              <a:t>              ...                     B             ...            s</a:t>
            </a:r>
            <a:r>
              <a:rPr lang="pt-BR" altLang="en-US" sz="2200" baseline="-25000">
                <a:solidFill>
                  <a:srgbClr val="000000"/>
                </a:solidFill>
              </a:rPr>
              <a:t>n−1</a:t>
            </a:r>
          </a:p>
          <a:p>
            <a:r>
              <a:rPr lang="pt-BR" altLang="en-US" sz="2200" baseline="-25000">
                <a:solidFill>
                  <a:srgbClr val="000000"/>
                </a:solidFill>
              </a:rPr>
              <a:t>                                                                </a:t>
            </a:r>
            <a:r>
              <a:rPr lang="pt-BR" altLang="en-US" sz="2800" b="1" baseline="-25000">
                <a:solidFill>
                  <a:srgbClr val="000000"/>
                </a:solidFill>
              </a:rPr>
              <a:t>≠</a:t>
            </a:r>
            <a:endParaRPr lang="pt-BR" altLang="en-US" sz="2200" b="1" baseline="-25000">
              <a:solidFill>
                <a:srgbClr val="000000"/>
              </a:solidFill>
            </a:endParaRPr>
          </a:p>
          <a:p>
            <a:r>
              <a:rPr lang="pt-BR" altLang="en-US" sz="2200">
                <a:solidFill>
                  <a:srgbClr val="000000"/>
                </a:solidFill>
              </a:rPr>
              <a:t>                          B A R B E R</a:t>
            </a:r>
          </a:p>
          <a:p>
            <a:r>
              <a:rPr lang="pt-BR" altLang="en-US">
                <a:solidFill>
                  <a:srgbClr val="000000"/>
                </a:solidFill>
              </a:rPr>
              <a:t>                                        </a:t>
            </a:r>
            <a:r>
              <a:rPr lang="pt-BR" altLang="en-US" sz="2200">
                <a:solidFill>
                  <a:srgbClr val="000000"/>
                </a:solidFill>
              </a:rPr>
              <a:t>B A R B E R</a:t>
            </a:r>
            <a:endParaRPr lang="en-US" altLang="en-US" sz="22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FDE4CCCA-38C9-6510-335E-BAF0A6A809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1C311BE6-E116-4164-A1AA-2F68AAA52271}" type="slidenum">
              <a:rPr lang="en-US" altLang="en-US" sz="1100">
                <a:solidFill>
                  <a:srgbClr val="FFFFFF"/>
                </a:solidFill>
              </a:rPr>
              <a:pPr>
                <a:lnSpc>
                  <a:spcPct val="80000"/>
                </a:lnSpc>
              </a:pPr>
              <a:t>8</a:t>
            </a:fld>
            <a:endParaRPr lang="en-US" altLang="en-US" sz="1100">
              <a:solidFill>
                <a:srgbClr val="FFFFFF"/>
              </a:solidFill>
            </a:endParaRPr>
          </a:p>
        </p:txBody>
      </p:sp>
      <p:sp>
        <p:nvSpPr>
          <p:cNvPr id="14341" name="Rectangle 9">
            <a:extLst>
              <a:ext uri="{FF2B5EF4-FFF2-40B4-BE49-F238E27FC236}">
                <a16:creationId xmlns:a16="http://schemas.microsoft.com/office/drawing/2014/main" id="{CC2F0FA7-590E-E821-26A9-156D18A2D635}"/>
              </a:ext>
            </a:extLst>
          </p:cNvPr>
          <p:cNvSpPr>
            <a:spLocks noChangeArrowheads="1"/>
          </p:cNvSpPr>
          <p:nvPr/>
        </p:nvSpPr>
        <p:spPr bwMode="auto">
          <a:xfrm>
            <a:off x="211138" y="1512888"/>
            <a:ext cx="11891962" cy="301625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i="1" dirty="0"/>
              <a:t>  </a:t>
            </a:r>
            <a:r>
              <a:rPr lang="en-US" altLang="en-US" sz="2200" dirty="0">
                <a:solidFill>
                  <a:prstClr val="black"/>
                </a:solidFill>
              </a:rPr>
              <a:t> </a:t>
            </a:r>
            <a:r>
              <a:rPr lang="en-US" altLang="en-US" sz="2200" dirty="0" err="1">
                <a:solidFill>
                  <a:prstClr val="black"/>
                </a:solidFill>
              </a:rPr>
              <a:t>Horspool’s</a:t>
            </a:r>
            <a:r>
              <a:rPr lang="en-US" altLang="en-US" sz="2200" dirty="0">
                <a:solidFill>
                  <a:prstClr val="black"/>
                </a:solidFill>
              </a:rPr>
              <a:t> Algorithm: . . .</a:t>
            </a:r>
          </a:p>
          <a:p>
            <a:pPr marL="457200" indent="-336550">
              <a:buFont typeface="Wingdings" panose="05000000000000000000" pitchFamily="2" charset="2"/>
              <a:buChar char="q"/>
              <a:defRPr/>
            </a:pPr>
            <a:endParaRPr lang="en-US" altLang="en-US" sz="2200" dirty="0">
              <a:solidFill>
                <a:prstClr val="black"/>
              </a:solidFill>
            </a:endParaRPr>
          </a:p>
          <a:p>
            <a:pPr marL="1082675" indent="-342900">
              <a:buFont typeface="Courier New" panose="02070309020205020404" pitchFamily="49" charset="0"/>
              <a:buChar char="o"/>
              <a:defRPr/>
            </a:pPr>
            <a:r>
              <a:rPr lang="en-US" altLang="en-US" sz="2000" b="1" dirty="0">
                <a:solidFill>
                  <a:prstClr val="black"/>
                </a:solidFill>
              </a:rPr>
              <a:t>Example:</a:t>
            </a:r>
            <a:r>
              <a:rPr lang="en-US" altLang="en-US" sz="2000" dirty="0">
                <a:solidFill>
                  <a:prstClr val="black"/>
                </a:solidFill>
              </a:rPr>
              <a:t> </a:t>
            </a:r>
            <a:r>
              <a:rPr lang="pt-BR" altLang="en-US" sz="2000" dirty="0">
                <a:solidFill>
                  <a:prstClr val="black"/>
                </a:solidFill>
              </a:rPr>
              <a:t> S</a:t>
            </a:r>
            <a:r>
              <a:rPr lang="en-US" altLang="en-US" sz="2000" dirty="0" err="1">
                <a:solidFill>
                  <a:prstClr val="black"/>
                </a:solidFill>
              </a:rPr>
              <a:t>earching</a:t>
            </a:r>
            <a:r>
              <a:rPr lang="en-US" altLang="en-US" sz="2000" dirty="0">
                <a:solidFill>
                  <a:prstClr val="black"/>
                </a:solidFill>
              </a:rPr>
              <a:t> for the pattern BARBER in some text:</a:t>
            </a:r>
          </a:p>
          <a:p>
            <a:pPr marL="1082675" indent="-342900">
              <a:buFont typeface="Courier New" panose="02070309020205020404" pitchFamily="49" charset="0"/>
              <a:buChar char="o"/>
              <a:defRPr/>
            </a:pPr>
            <a:endParaRPr lang="en-US" altLang="en-US" sz="2000" dirty="0">
              <a:solidFill>
                <a:prstClr val="black"/>
              </a:solidFill>
            </a:endParaRPr>
          </a:p>
          <a:p>
            <a:pPr marL="1371600" indent="-342900">
              <a:buFont typeface="Wingdings" panose="05000000000000000000" pitchFamily="2" charset="2"/>
              <a:buChar char="Ø"/>
              <a:defRPr/>
            </a:pPr>
            <a:r>
              <a:rPr lang="en-US" altLang="en-US" sz="2000" dirty="0">
                <a:solidFill>
                  <a:prstClr val="black"/>
                </a:solidFill>
              </a:rPr>
              <a:t>Following four possibilities can occur:</a:t>
            </a:r>
            <a:r>
              <a:rPr lang="pt-BR" altLang="en-US" sz="2000" dirty="0">
                <a:solidFill>
                  <a:prstClr val="black"/>
                </a:solidFill>
              </a:rPr>
              <a:t>  . . .           </a:t>
            </a:r>
          </a:p>
          <a:p>
            <a:pPr marL="1371600" indent="-342900">
              <a:buFont typeface="Wingdings" panose="05000000000000000000" pitchFamily="2" charset="2"/>
              <a:buChar char="Ø"/>
              <a:defRPr/>
            </a:pPr>
            <a:endParaRPr lang="en-US" altLang="en-US" sz="2000" dirty="0">
              <a:solidFill>
                <a:prstClr val="black"/>
              </a:solidFill>
            </a:endParaRPr>
          </a:p>
          <a:p>
            <a:pPr marL="739775">
              <a:defRPr/>
            </a:pPr>
            <a:r>
              <a:rPr lang="en-US" altLang="en-US" sz="2000" dirty="0">
                <a:solidFill>
                  <a:prstClr val="black"/>
                </a:solidFill>
              </a:rPr>
              <a:t>              </a:t>
            </a:r>
            <a:r>
              <a:rPr lang="en-US" altLang="en-US" sz="2200" b="1" dirty="0">
                <a:solidFill>
                  <a:prstClr val="black"/>
                </a:solidFill>
              </a:rPr>
              <a:t>Case-3:</a:t>
            </a:r>
            <a:r>
              <a:rPr lang="en-US" altLang="en-US" sz="2200" dirty="0">
                <a:solidFill>
                  <a:prstClr val="black"/>
                </a:solidFill>
              </a:rPr>
              <a:t> </a:t>
            </a:r>
            <a:r>
              <a:rPr lang="en-US" sz="2200" dirty="0"/>
              <a:t>If </a:t>
            </a:r>
            <a:r>
              <a:rPr lang="en-US" sz="2200" b="1" i="1" dirty="0"/>
              <a:t>c</a:t>
            </a:r>
            <a:r>
              <a:rPr lang="en-US" sz="2200" dirty="0"/>
              <a:t> happens to be the last character in the pattern but there are no </a:t>
            </a:r>
            <a:r>
              <a:rPr lang="en-US" sz="2200" b="1" i="1" dirty="0"/>
              <a:t>c</a:t>
            </a:r>
            <a:r>
              <a:rPr lang="en-US" sz="2200" dirty="0"/>
              <a:t>’s among its </a:t>
            </a:r>
          </a:p>
          <a:p>
            <a:pPr marL="739775">
              <a:defRPr/>
            </a:pPr>
            <a:r>
              <a:rPr lang="en-US" sz="2200" dirty="0"/>
              <a:t>                         other </a:t>
            </a:r>
            <a:r>
              <a:rPr lang="en-US" sz="2200" b="1" i="1" dirty="0"/>
              <a:t>m−1</a:t>
            </a:r>
            <a:r>
              <a:rPr lang="en-US" sz="2200" dirty="0"/>
              <a:t> characters —the situation is similar to that of Case 1 and the pattern</a:t>
            </a:r>
          </a:p>
          <a:p>
            <a:pPr marL="739775">
              <a:defRPr/>
            </a:pPr>
            <a:r>
              <a:rPr lang="en-US" sz="2200" dirty="0"/>
              <a:t>                         should be shifted by the entire pattern’s length m: </a:t>
            </a:r>
            <a:endParaRPr lang="en-US" altLang="en-US" sz="2200" dirty="0">
              <a:solidFill>
                <a:prstClr val="black"/>
              </a:solidFill>
            </a:endParaRPr>
          </a:p>
        </p:txBody>
      </p:sp>
      <p:sp>
        <p:nvSpPr>
          <p:cNvPr id="24580" name="Rectangle 1">
            <a:extLst>
              <a:ext uri="{FF2B5EF4-FFF2-40B4-BE49-F238E27FC236}">
                <a16:creationId xmlns:a16="http://schemas.microsoft.com/office/drawing/2014/main" id="{AD84BD35-3F4C-4D68-68FC-C13E558C47AB}"/>
              </a:ext>
            </a:extLst>
          </p:cNvPr>
          <p:cNvSpPr>
            <a:spLocks noChangeArrowheads="1"/>
          </p:cNvSpPr>
          <p:nvPr/>
        </p:nvSpPr>
        <p:spPr bwMode="auto">
          <a:xfrm>
            <a:off x="711200" y="534988"/>
            <a:ext cx="7134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Input Enhancement in String Matching</a:t>
            </a:r>
          </a:p>
        </p:txBody>
      </p:sp>
      <p:sp>
        <p:nvSpPr>
          <p:cNvPr id="24581" name="TextBox 5">
            <a:extLst>
              <a:ext uri="{FF2B5EF4-FFF2-40B4-BE49-F238E27FC236}">
                <a16:creationId xmlns:a16="http://schemas.microsoft.com/office/drawing/2014/main" id="{71A4AA9B-B1EF-375D-6381-AFACB75CB97A}"/>
              </a:ext>
            </a:extLst>
          </p:cNvPr>
          <p:cNvSpPr txBox="1">
            <a:spLocks noChangeArrowheads="1"/>
          </p:cNvSpPr>
          <p:nvPr/>
        </p:nvSpPr>
        <p:spPr bwMode="auto">
          <a:xfrm>
            <a:off x="2808288" y="4922838"/>
            <a:ext cx="6234112" cy="13938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7397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pt-BR" altLang="en-US" sz="2200">
                <a:solidFill>
                  <a:srgbClr val="000000"/>
                </a:solidFill>
              </a:rPr>
              <a:t> s</a:t>
            </a:r>
            <a:r>
              <a:rPr lang="pt-BR" altLang="en-US" sz="2200" baseline="-25000">
                <a:solidFill>
                  <a:srgbClr val="000000"/>
                </a:solidFill>
              </a:rPr>
              <a:t>0</a:t>
            </a:r>
            <a:r>
              <a:rPr lang="pt-BR" altLang="en-US" sz="2200">
                <a:solidFill>
                  <a:srgbClr val="000000"/>
                </a:solidFill>
              </a:rPr>
              <a:t>              ...               M E R             ...            s</a:t>
            </a:r>
            <a:r>
              <a:rPr lang="pt-BR" altLang="en-US" sz="2200" baseline="-25000">
                <a:solidFill>
                  <a:srgbClr val="000000"/>
                </a:solidFill>
              </a:rPr>
              <a:t>n−1</a:t>
            </a:r>
          </a:p>
          <a:p>
            <a:r>
              <a:rPr lang="pt-BR" altLang="en-US" sz="2800" b="1" baseline="-25000">
                <a:solidFill>
                  <a:srgbClr val="000000"/>
                </a:solidFill>
              </a:rPr>
              <a:t>                                            ≠   =  =</a:t>
            </a:r>
            <a:endParaRPr lang="pt-BR" altLang="en-US" sz="2200" b="1" baseline="-25000">
              <a:solidFill>
                <a:srgbClr val="000000"/>
              </a:solidFill>
            </a:endParaRPr>
          </a:p>
          <a:p>
            <a:r>
              <a:rPr lang="pt-BR" altLang="en-US" sz="2200">
                <a:solidFill>
                  <a:srgbClr val="000000"/>
                </a:solidFill>
              </a:rPr>
              <a:t>                            L E A D E R</a:t>
            </a:r>
          </a:p>
          <a:p>
            <a:r>
              <a:rPr lang="pt-BR" altLang="en-US">
                <a:solidFill>
                  <a:srgbClr val="000000"/>
                </a:solidFill>
              </a:rPr>
              <a:t>                                                          </a:t>
            </a:r>
            <a:r>
              <a:rPr lang="pt-BR" altLang="en-US" sz="2200">
                <a:solidFill>
                  <a:srgbClr val="000000"/>
                </a:solidFill>
              </a:rPr>
              <a:t>L E A D E R</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DDA5D06A-A6C2-913C-37A6-3D03F9B559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651F1348-6320-4D5C-B43D-6634601D713D}" type="slidenum">
              <a:rPr lang="en-US" altLang="en-US" sz="1100">
                <a:solidFill>
                  <a:srgbClr val="FFFFFF"/>
                </a:solidFill>
              </a:rPr>
              <a:pPr>
                <a:lnSpc>
                  <a:spcPct val="80000"/>
                </a:lnSpc>
              </a:pPr>
              <a:t>9</a:t>
            </a:fld>
            <a:endParaRPr lang="en-US" altLang="en-US" sz="1100">
              <a:solidFill>
                <a:srgbClr val="FFFFFF"/>
              </a:solidFill>
            </a:endParaRPr>
          </a:p>
        </p:txBody>
      </p:sp>
      <p:sp>
        <p:nvSpPr>
          <p:cNvPr id="14341" name="Rectangle 9">
            <a:extLst>
              <a:ext uri="{FF2B5EF4-FFF2-40B4-BE49-F238E27FC236}">
                <a16:creationId xmlns:a16="http://schemas.microsoft.com/office/drawing/2014/main" id="{0FFFA8CD-D9BA-6259-9653-19AE6140C746}"/>
              </a:ext>
            </a:extLst>
          </p:cNvPr>
          <p:cNvSpPr>
            <a:spLocks noChangeArrowheads="1"/>
          </p:cNvSpPr>
          <p:nvPr/>
        </p:nvSpPr>
        <p:spPr bwMode="auto">
          <a:xfrm>
            <a:off x="211138" y="1512888"/>
            <a:ext cx="11891962" cy="3354387"/>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336550">
              <a:buFont typeface="Wingdings" panose="05000000000000000000" pitchFamily="2" charset="2"/>
              <a:buChar char="q"/>
              <a:defRPr/>
            </a:pPr>
            <a:r>
              <a:rPr lang="en-US" altLang="en-US" sz="2200" i="1" dirty="0"/>
              <a:t>  </a:t>
            </a:r>
            <a:r>
              <a:rPr lang="en-US" altLang="en-US" sz="2200" dirty="0">
                <a:solidFill>
                  <a:prstClr val="black"/>
                </a:solidFill>
              </a:rPr>
              <a:t> </a:t>
            </a:r>
            <a:r>
              <a:rPr lang="en-US" altLang="en-US" sz="2200" dirty="0" err="1">
                <a:solidFill>
                  <a:prstClr val="black"/>
                </a:solidFill>
              </a:rPr>
              <a:t>Horspool’s</a:t>
            </a:r>
            <a:r>
              <a:rPr lang="en-US" altLang="en-US" sz="2200" dirty="0">
                <a:solidFill>
                  <a:prstClr val="black"/>
                </a:solidFill>
              </a:rPr>
              <a:t> Algorithm: . . .</a:t>
            </a:r>
          </a:p>
          <a:p>
            <a:pPr marL="457200" indent="-336550">
              <a:buFont typeface="Wingdings" panose="05000000000000000000" pitchFamily="2" charset="2"/>
              <a:buChar char="q"/>
              <a:defRPr/>
            </a:pPr>
            <a:endParaRPr lang="en-US" altLang="en-US" sz="2200" dirty="0">
              <a:solidFill>
                <a:prstClr val="black"/>
              </a:solidFill>
            </a:endParaRPr>
          </a:p>
          <a:p>
            <a:pPr marL="1082675" indent="-342900">
              <a:buFont typeface="Courier New" panose="02070309020205020404" pitchFamily="49" charset="0"/>
              <a:buChar char="o"/>
              <a:defRPr/>
            </a:pPr>
            <a:r>
              <a:rPr lang="en-US" altLang="en-US" sz="2000" b="1" dirty="0">
                <a:solidFill>
                  <a:prstClr val="black"/>
                </a:solidFill>
              </a:rPr>
              <a:t>Example:</a:t>
            </a:r>
            <a:r>
              <a:rPr lang="en-US" altLang="en-US" sz="2000" dirty="0">
                <a:solidFill>
                  <a:prstClr val="black"/>
                </a:solidFill>
              </a:rPr>
              <a:t> </a:t>
            </a:r>
            <a:r>
              <a:rPr lang="pt-BR" altLang="en-US" sz="2000" dirty="0">
                <a:solidFill>
                  <a:prstClr val="black"/>
                </a:solidFill>
              </a:rPr>
              <a:t> S</a:t>
            </a:r>
            <a:r>
              <a:rPr lang="en-US" altLang="en-US" sz="2000" dirty="0" err="1">
                <a:solidFill>
                  <a:prstClr val="black"/>
                </a:solidFill>
              </a:rPr>
              <a:t>earching</a:t>
            </a:r>
            <a:r>
              <a:rPr lang="en-US" altLang="en-US" sz="2000" dirty="0">
                <a:solidFill>
                  <a:prstClr val="black"/>
                </a:solidFill>
              </a:rPr>
              <a:t> for the pattern BARBER in some text:</a:t>
            </a:r>
          </a:p>
          <a:p>
            <a:pPr marL="1082675" indent="-342900">
              <a:buFont typeface="Courier New" panose="02070309020205020404" pitchFamily="49" charset="0"/>
              <a:buChar char="o"/>
              <a:defRPr/>
            </a:pPr>
            <a:endParaRPr lang="en-US" altLang="en-US" sz="2000" dirty="0">
              <a:solidFill>
                <a:prstClr val="black"/>
              </a:solidFill>
            </a:endParaRPr>
          </a:p>
          <a:p>
            <a:pPr marL="1371600" indent="-342900">
              <a:buFont typeface="Wingdings" panose="05000000000000000000" pitchFamily="2" charset="2"/>
              <a:buChar char="Ø"/>
              <a:defRPr/>
            </a:pPr>
            <a:r>
              <a:rPr lang="en-US" altLang="en-US" sz="2000" dirty="0">
                <a:solidFill>
                  <a:prstClr val="black"/>
                </a:solidFill>
              </a:rPr>
              <a:t>Following four possibilities can occur:</a:t>
            </a:r>
            <a:r>
              <a:rPr lang="pt-BR" altLang="en-US" sz="2000" dirty="0">
                <a:solidFill>
                  <a:prstClr val="black"/>
                </a:solidFill>
              </a:rPr>
              <a:t>  . . .           </a:t>
            </a:r>
          </a:p>
          <a:p>
            <a:pPr marL="1371600" indent="-342900">
              <a:buFont typeface="Wingdings" panose="05000000000000000000" pitchFamily="2" charset="2"/>
              <a:buChar char="Ø"/>
              <a:defRPr/>
            </a:pPr>
            <a:endParaRPr lang="en-US" altLang="en-US" sz="2000" dirty="0">
              <a:solidFill>
                <a:prstClr val="black"/>
              </a:solidFill>
            </a:endParaRPr>
          </a:p>
          <a:p>
            <a:pPr marL="739775">
              <a:defRPr/>
            </a:pPr>
            <a:r>
              <a:rPr lang="en-US" altLang="en-US" sz="2000" dirty="0">
                <a:solidFill>
                  <a:prstClr val="black"/>
                </a:solidFill>
              </a:rPr>
              <a:t>              </a:t>
            </a:r>
            <a:r>
              <a:rPr lang="en-US" altLang="en-US" sz="2200" b="1" dirty="0">
                <a:solidFill>
                  <a:prstClr val="black"/>
                </a:solidFill>
              </a:rPr>
              <a:t>Case-4:</a:t>
            </a:r>
            <a:r>
              <a:rPr lang="en-US" altLang="en-US" sz="2000" dirty="0">
                <a:solidFill>
                  <a:prstClr val="black"/>
                </a:solidFill>
              </a:rPr>
              <a:t> </a:t>
            </a:r>
            <a:r>
              <a:rPr lang="en-US" sz="2200" dirty="0"/>
              <a:t> if </a:t>
            </a:r>
            <a:r>
              <a:rPr lang="en-US" sz="2200" b="1" i="1" dirty="0"/>
              <a:t>c</a:t>
            </a:r>
            <a:r>
              <a:rPr lang="en-US" sz="2200" dirty="0"/>
              <a:t> happens to be the last character in the pattern and there are other </a:t>
            </a:r>
            <a:r>
              <a:rPr lang="en-US" sz="2200" b="1" i="1" dirty="0"/>
              <a:t>c</a:t>
            </a:r>
            <a:r>
              <a:rPr lang="en-US" sz="2200" dirty="0"/>
              <a:t>’s among</a:t>
            </a:r>
          </a:p>
          <a:p>
            <a:pPr marL="739775">
              <a:defRPr/>
            </a:pPr>
            <a:r>
              <a:rPr lang="en-US" sz="2200" dirty="0"/>
              <a:t>                            its first </a:t>
            </a:r>
            <a:r>
              <a:rPr lang="en-US" sz="2200" b="1" i="1" dirty="0"/>
              <a:t>m − 1 </a:t>
            </a:r>
            <a:r>
              <a:rPr lang="en-US" sz="2200" dirty="0"/>
              <a:t>characters, the situation is similar to that of Case 2 and the right </a:t>
            </a:r>
          </a:p>
          <a:p>
            <a:pPr marL="739775">
              <a:defRPr/>
            </a:pPr>
            <a:r>
              <a:rPr lang="en-US" sz="2200" dirty="0"/>
              <a:t>                            most occurrence of </a:t>
            </a:r>
            <a:r>
              <a:rPr lang="en-US" sz="2200" b="1" i="1" dirty="0"/>
              <a:t>c</a:t>
            </a:r>
            <a:r>
              <a:rPr lang="en-US" sz="2200" dirty="0"/>
              <a:t> among the first </a:t>
            </a:r>
            <a:r>
              <a:rPr lang="en-US" sz="2200" b="1" i="1" dirty="0"/>
              <a:t>m −1 </a:t>
            </a:r>
            <a:r>
              <a:rPr lang="en-US" sz="2200" dirty="0"/>
              <a:t>characters in the pattern should be</a:t>
            </a:r>
          </a:p>
          <a:p>
            <a:pPr marL="739775">
              <a:defRPr/>
            </a:pPr>
            <a:r>
              <a:rPr lang="en-US" sz="2200" dirty="0"/>
              <a:t>                            aligned with the text’s </a:t>
            </a:r>
            <a:r>
              <a:rPr lang="en-US" sz="2200" b="1" i="1" dirty="0"/>
              <a:t>c</a:t>
            </a:r>
            <a:r>
              <a:rPr lang="en-US" sz="2200" dirty="0"/>
              <a:t>:</a:t>
            </a:r>
            <a:endParaRPr lang="en-US" altLang="en-US" sz="2200" dirty="0">
              <a:solidFill>
                <a:prstClr val="black"/>
              </a:solidFill>
            </a:endParaRPr>
          </a:p>
        </p:txBody>
      </p:sp>
      <p:sp>
        <p:nvSpPr>
          <p:cNvPr id="26628" name="Rectangle 1">
            <a:extLst>
              <a:ext uri="{FF2B5EF4-FFF2-40B4-BE49-F238E27FC236}">
                <a16:creationId xmlns:a16="http://schemas.microsoft.com/office/drawing/2014/main" id="{8CE7B167-0BA3-5544-03C8-0EC1585BB4DD}"/>
              </a:ext>
            </a:extLst>
          </p:cNvPr>
          <p:cNvSpPr>
            <a:spLocks noChangeArrowheads="1"/>
          </p:cNvSpPr>
          <p:nvPr/>
        </p:nvSpPr>
        <p:spPr bwMode="auto">
          <a:xfrm>
            <a:off x="711200" y="534988"/>
            <a:ext cx="7134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Input Enhancement in String Matching</a:t>
            </a:r>
          </a:p>
        </p:txBody>
      </p:sp>
      <p:sp>
        <p:nvSpPr>
          <p:cNvPr id="26629" name="TextBox 5">
            <a:extLst>
              <a:ext uri="{FF2B5EF4-FFF2-40B4-BE49-F238E27FC236}">
                <a16:creationId xmlns:a16="http://schemas.microsoft.com/office/drawing/2014/main" id="{AF2A7D98-0108-73E2-61D2-06627233AB60}"/>
              </a:ext>
            </a:extLst>
          </p:cNvPr>
          <p:cNvSpPr txBox="1">
            <a:spLocks noChangeArrowheads="1"/>
          </p:cNvSpPr>
          <p:nvPr/>
        </p:nvSpPr>
        <p:spPr bwMode="auto">
          <a:xfrm>
            <a:off x="2722563" y="4906963"/>
            <a:ext cx="6234112" cy="13954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7397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pt-BR" altLang="en-US" sz="2200">
                <a:solidFill>
                  <a:srgbClr val="000000"/>
                </a:solidFill>
              </a:rPr>
              <a:t> s</a:t>
            </a:r>
            <a:r>
              <a:rPr lang="pt-BR" altLang="en-US" sz="2200" baseline="-25000">
                <a:solidFill>
                  <a:srgbClr val="000000"/>
                </a:solidFill>
              </a:rPr>
              <a:t>0</a:t>
            </a:r>
            <a:r>
              <a:rPr lang="pt-BR" altLang="en-US" sz="2200">
                <a:solidFill>
                  <a:srgbClr val="000000"/>
                </a:solidFill>
              </a:rPr>
              <a:t>              ...                  A R             ...            s</a:t>
            </a:r>
            <a:r>
              <a:rPr lang="pt-BR" altLang="en-US" sz="2200" baseline="-25000">
                <a:solidFill>
                  <a:srgbClr val="000000"/>
                </a:solidFill>
              </a:rPr>
              <a:t>n−1</a:t>
            </a:r>
          </a:p>
          <a:p>
            <a:r>
              <a:rPr lang="pt-BR" altLang="en-US" sz="2800" b="1" baseline="-25000">
                <a:solidFill>
                  <a:srgbClr val="000000"/>
                </a:solidFill>
              </a:rPr>
              <a:t>                                               ≠  =</a:t>
            </a:r>
            <a:endParaRPr lang="pt-BR" altLang="en-US" sz="2200" b="1" baseline="-25000">
              <a:solidFill>
                <a:srgbClr val="000000"/>
              </a:solidFill>
            </a:endParaRPr>
          </a:p>
          <a:p>
            <a:r>
              <a:rPr lang="pt-BR" altLang="en-US" sz="2200">
                <a:solidFill>
                  <a:srgbClr val="000000"/>
                </a:solidFill>
              </a:rPr>
              <a:t>                      R E O R D E R</a:t>
            </a:r>
          </a:p>
          <a:p>
            <a:r>
              <a:rPr lang="pt-BR" altLang="en-US">
                <a:solidFill>
                  <a:srgbClr val="000000"/>
                </a:solidFill>
              </a:rPr>
              <a:t>                                       </a:t>
            </a:r>
            <a:r>
              <a:rPr lang="pt-BR" altLang="en-US" sz="2200">
                <a:solidFill>
                  <a:srgbClr val="000000"/>
                </a:solidFill>
              </a:rPr>
              <a:t>R E O R D E R</a:t>
            </a:r>
          </a:p>
        </p:txBody>
      </p:sp>
    </p:spTree>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15709</TotalTime>
  <Words>4011</Words>
  <Application>Microsoft Office PowerPoint</Application>
  <PresentationFormat>Custom</PresentationFormat>
  <Paragraphs>449</Paragraphs>
  <Slides>34</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Calibri</vt:lpstr>
      <vt:lpstr>Arial</vt:lpstr>
      <vt:lpstr>Tw Cen MT</vt:lpstr>
      <vt:lpstr>Wingdings</vt:lpstr>
      <vt:lpstr>Wingdings 2</vt:lpstr>
      <vt:lpstr>Times New Roman</vt:lpstr>
      <vt:lpstr>Courier New</vt:lpstr>
      <vt:lpstr>Median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Sunaina</dc:creator>
  <cp:lastModifiedBy>Shashikumar totad</cp:lastModifiedBy>
  <cp:revision>1659</cp:revision>
  <dcterms:created xsi:type="dcterms:W3CDTF">2016-06-01T10:05:59Z</dcterms:created>
  <dcterms:modified xsi:type="dcterms:W3CDTF">2025-07-10T14:49:26Z</dcterms:modified>
</cp:coreProperties>
</file>