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Mate"/>
      <p:regular r:id="rId27"/>
      <p: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36">
          <p15:clr>
            <a:srgbClr val="A4A3A4"/>
          </p15:clr>
        </p15:guide>
        <p15:guide id="2" pos="312">
          <p15:clr>
            <a:srgbClr val="A4A3A4"/>
          </p15:clr>
        </p15:guide>
      </p15:sldGuideLst>
    </p:ext>
    <p:ext uri="GoogleSlidesCustomDataVersion2">
      <go:slidesCustomData xmlns:go="http://customooxmlschemas.google.com/" r:id="rId33" roundtripDataSignature="AMtx7mjGeCYsAHmxxOq7AgFKG+/uniJA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36" orient="horz"/>
        <p:guide pos="31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ate-italic.fntdata"/><Relationship Id="rId27" Type="http://schemas.openxmlformats.org/officeDocument/2006/relationships/font" Target="fonts/Mat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6" name="Google Shape;6;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7" name="Google Shape;7;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 name="Google Shape;8;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4" name="Google Shape;24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8deb62a96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2f8deb62a96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21" name="Google Shape;321;g2f8deb62a96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f8deb62a96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2f8deb62a96_0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29" name="Google Shape;329;g2f8deb62a96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8deb62a96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2f8deb62a96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37" name="Google Shape;337;g2f8deb62a96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f8deb62a96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2f8deb62a96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45" name="Google Shape;345;g2f8deb62a96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7219364bf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307219364bf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53" name="Google Shape;353;g307219364bf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fe908eca5a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2fe908eca5a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61" name="Google Shape;361;g2fe908eca5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f8deb62a96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2f8deb62a96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70" name="Google Shape;370;g2f8deb62a96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8deb62a96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f8deb62a96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78" name="Google Shape;378;g2f8deb62a96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f95519260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2f95519260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93" name="Google Shape;393;g2f9551926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f8deb62a96_0_1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f8deb62a96_0_1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265" name="Google Shape;265;g2f8deb62a96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1" name="Google Shape;27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7219364bf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307219364bf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87" name="Google Shape;287;g307219364bf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7219364bf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g307219364bf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296" name="Google Shape;296;g307219364bf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fe908eca5a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fe908eca5a_0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05" name="Google Shape;305;g2fe908eca5a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f8deb62a96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f8deb62a96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
        <p:nvSpPr>
          <p:cNvPr id="313" name="Google Shape;313;g2f8deb62a9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Image">
  <p:cSld name="Title Slide with Image">
    <p:bg>
      <p:bgPr>
        <a:solidFill>
          <a:schemeClr val="accent6"/>
        </a:solidFill>
      </p:bgPr>
    </p:bg>
    <p:spTree>
      <p:nvGrpSpPr>
        <p:cNvPr id="14" name="Shape 14"/>
        <p:cNvGrpSpPr/>
        <p:nvPr/>
      </p:nvGrpSpPr>
      <p:grpSpPr>
        <a:xfrm>
          <a:off x="0" y="0"/>
          <a:ext cx="0" cy="0"/>
          <a:chOff x="0" y="0"/>
          <a:chExt cx="0" cy="0"/>
        </a:xfrm>
      </p:grpSpPr>
      <p:sp>
        <p:nvSpPr>
          <p:cNvPr id="15" name="Google Shape;15;p18"/>
          <p:cNvSpPr txBox="1"/>
          <p:nvPr>
            <p:ph type="title"/>
          </p:nvPr>
        </p:nvSpPr>
        <p:spPr>
          <a:xfrm>
            <a:off x="1484764" y="1986926"/>
            <a:ext cx="5257793" cy="2057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 name="Google Shape;16;p18"/>
          <p:cNvCxnSpPr/>
          <p:nvPr/>
        </p:nvCxnSpPr>
        <p:spPr>
          <a:xfrm>
            <a:off x="1509005" y="4172084"/>
            <a:ext cx="0" cy="760288"/>
          </a:xfrm>
          <a:prstGeom prst="straightConnector1">
            <a:avLst/>
          </a:prstGeom>
          <a:noFill/>
          <a:ln cap="flat" cmpd="sng" w="19050">
            <a:solidFill>
              <a:srgbClr val="D84400"/>
            </a:solidFill>
            <a:prstDash val="solid"/>
            <a:miter lim="800000"/>
            <a:headEnd len="sm" w="sm" type="none"/>
            <a:tailEnd len="sm" w="sm" type="none"/>
          </a:ln>
        </p:spPr>
      </p:cxnSp>
      <p:sp>
        <p:nvSpPr>
          <p:cNvPr descr="Click icon to add picture" id="17" name="Google Shape;17;p18"/>
          <p:cNvSpPr txBox="1"/>
          <p:nvPr>
            <p:ph idx="1" type="body"/>
          </p:nvPr>
        </p:nvSpPr>
        <p:spPr>
          <a:xfrm>
            <a:off x="1601366" y="4172084"/>
            <a:ext cx="1570612" cy="76028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18"/>
          <p:cNvSpPr/>
          <p:nvPr>
            <p:ph idx="2" type="pic"/>
          </p:nvPr>
        </p:nvSpPr>
        <p:spPr>
          <a:xfrm>
            <a:off x="6742557" y="821836"/>
            <a:ext cx="4405503" cy="5066346"/>
          </a:xfrm>
          <a:prstGeom prst="rect">
            <a:avLst/>
          </a:prstGeom>
          <a:noFill/>
          <a:ln>
            <a:noFill/>
          </a:ln>
        </p:spPr>
      </p:sp>
      <p:sp>
        <p:nvSpPr>
          <p:cNvPr id="19" name="Google Shape;19;p18"/>
          <p:cNvSpPr/>
          <p:nvPr/>
        </p:nvSpPr>
        <p:spPr>
          <a:xfrm>
            <a:off x="7441324" y="5568778"/>
            <a:ext cx="829927" cy="949454"/>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Tree>
  </p:cSld>
  <p:clrMapOvr>
    <a:masterClrMapping/>
  </p:clrMapOvr>
  <p:extLst>
    <p:ext uri="{DCECCB84-F9BA-43D5-87BE-67443E8EF086}">
      <p15:sldGuideLst>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design">
  <p:cSld name="Title and Content with design">
    <p:spTree>
      <p:nvGrpSpPr>
        <p:cNvPr id="104" name="Shape 104"/>
        <p:cNvGrpSpPr/>
        <p:nvPr/>
      </p:nvGrpSpPr>
      <p:grpSpPr>
        <a:xfrm>
          <a:off x="0" y="0"/>
          <a:ext cx="0" cy="0"/>
          <a:chOff x="0" y="0"/>
          <a:chExt cx="0" cy="0"/>
        </a:xfrm>
      </p:grpSpPr>
      <p:sp>
        <p:nvSpPr>
          <p:cNvPr id="105" name="Google Shape;105;p23"/>
          <p:cNvSpPr txBox="1"/>
          <p:nvPr>
            <p:ph type="title"/>
          </p:nvPr>
        </p:nvSpPr>
        <p:spPr>
          <a:xfrm>
            <a:off x="581709" y="721538"/>
            <a:ext cx="10889796" cy="141899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3"/>
          <p:cNvSpPr/>
          <p:nvPr>
            <p:ph idx="2" type="tbl"/>
          </p:nvPr>
        </p:nvSpPr>
        <p:spPr>
          <a:xfrm>
            <a:off x="581709" y="1614198"/>
            <a:ext cx="10889796" cy="431785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7" name="Google Shape;107;p23"/>
          <p:cNvSpPr/>
          <p:nvPr/>
        </p:nvSpPr>
        <p:spPr>
          <a:xfrm>
            <a:off x="10551278" y="4665388"/>
            <a:ext cx="603952" cy="68174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8" name="Google Shape;108;p23"/>
          <p:cNvSpPr/>
          <p:nvPr/>
        </p:nvSpPr>
        <p:spPr>
          <a:xfrm>
            <a:off x="10524774" y="5146146"/>
            <a:ext cx="1667226" cy="1711855"/>
          </a:xfrm>
          <a:custGeom>
            <a:rect b="b" l="l" r="r" t="t"/>
            <a:pathLst>
              <a:path extrusionOk="0" h="1711855" w="1667226">
                <a:moveTo>
                  <a:pt x="998834" y="0"/>
                </a:moveTo>
                <a:lnTo>
                  <a:pt x="1667226" y="373790"/>
                </a:lnTo>
                <a:lnTo>
                  <a:pt x="1667226" y="1711855"/>
                </a:lnTo>
                <a:lnTo>
                  <a:pt x="48502" y="1711855"/>
                </a:lnTo>
                <a:lnTo>
                  <a:pt x="0" y="1684915"/>
                </a:lnTo>
                <a:lnTo>
                  <a:pt x="0" y="56430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3"/>
          <p:cNvSpPr/>
          <p:nvPr/>
        </p:nvSpPr>
        <p:spPr>
          <a:xfrm>
            <a:off x="10177285" y="5347130"/>
            <a:ext cx="748554" cy="856361"/>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10" name="Google Shape;110;p23"/>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3"/>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p:cSld name="4 Team Members">
    <p:spTree>
      <p:nvGrpSpPr>
        <p:cNvPr id="112" name="Shape 112"/>
        <p:cNvGrpSpPr/>
        <p:nvPr/>
      </p:nvGrpSpPr>
      <p:grpSpPr>
        <a:xfrm>
          <a:off x="0" y="0"/>
          <a:ext cx="0" cy="0"/>
          <a:chOff x="0" y="0"/>
          <a:chExt cx="0" cy="0"/>
        </a:xfrm>
      </p:grpSpPr>
      <p:sp>
        <p:nvSpPr>
          <p:cNvPr id="113" name="Google Shape;11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p:nvPr>
            <p:ph idx="2" type="pic"/>
          </p:nvPr>
        </p:nvSpPr>
        <p:spPr>
          <a:xfrm>
            <a:off x="1114798" y="2560353"/>
            <a:ext cx="2368061" cy="2102177"/>
          </a:xfrm>
          <a:prstGeom prst="hexagon">
            <a:avLst>
              <a:gd fmla="val 28349" name="adj"/>
              <a:gd fmla="val 115470" name="vf"/>
            </a:avLst>
          </a:prstGeom>
          <a:noFill/>
          <a:ln>
            <a:noFill/>
          </a:ln>
        </p:spPr>
      </p:sp>
      <p:sp>
        <p:nvSpPr>
          <p:cNvPr descr="Click icon to add picture" id="115" name="Google Shape;115;p25"/>
          <p:cNvSpPr txBox="1"/>
          <p:nvPr>
            <p:ph idx="1" type="body"/>
          </p:nvPr>
        </p:nvSpPr>
        <p:spPr>
          <a:xfrm>
            <a:off x="1214003"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5"/>
          <p:cNvSpPr txBox="1"/>
          <p:nvPr>
            <p:ph idx="3" type="body"/>
          </p:nvPr>
        </p:nvSpPr>
        <p:spPr>
          <a:xfrm>
            <a:off x="1214003"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5"/>
          <p:cNvSpPr/>
          <p:nvPr>
            <p:ph idx="4" type="pic"/>
          </p:nvPr>
        </p:nvSpPr>
        <p:spPr>
          <a:xfrm>
            <a:off x="3623536" y="1840730"/>
            <a:ext cx="2368061" cy="2102177"/>
          </a:xfrm>
          <a:prstGeom prst="hexagon">
            <a:avLst>
              <a:gd fmla="val 28349" name="adj"/>
              <a:gd fmla="val 115470" name="vf"/>
            </a:avLst>
          </a:prstGeom>
          <a:noFill/>
          <a:ln>
            <a:noFill/>
          </a:ln>
        </p:spPr>
      </p:sp>
      <p:sp>
        <p:nvSpPr>
          <p:cNvPr descr="Click icon to add picture" id="118" name="Google Shape;118;p25"/>
          <p:cNvSpPr txBox="1"/>
          <p:nvPr>
            <p:ph idx="5" type="body"/>
          </p:nvPr>
        </p:nvSpPr>
        <p:spPr>
          <a:xfrm>
            <a:off x="37204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5"/>
          <p:cNvSpPr txBox="1"/>
          <p:nvPr>
            <p:ph idx="6" type="body"/>
          </p:nvPr>
        </p:nvSpPr>
        <p:spPr>
          <a:xfrm>
            <a:off x="37204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5"/>
          <p:cNvSpPr/>
          <p:nvPr>
            <p:ph idx="7" type="pic"/>
          </p:nvPr>
        </p:nvSpPr>
        <p:spPr>
          <a:xfrm>
            <a:off x="6113401" y="2560353"/>
            <a:ext cx="2368061" cy="2102177"/>
          </a:xfrm>
          <a:prstGeom prst="hexagon">
            <a:avLst>
              <a:gd fmla="val 28349" name="adj"/>
              <a:gd fmla="val 115470" name="vf"/>
            </a:avLst>
          </a:prstGeom>
          <a:noFill/>
          <a:ln>
            <a:noFill/>
          </a:ln>
        </p:spPr>
      </p:sp>
      <p:sp>
        <p:nvSpPr>
          <p:cNvPr descr="Click icon to add picture" id="121" name="Google Shape;121;p25"/>
          <p:cNvSpPr txBox="1"/>
          <p:nvPr>
            <p:ph idx="8" type="body"/>
          </p:nvPr>
        </p:nvSpPr>
        <p:spPr>
          <a:xfrm>
            <a:off x="6218710" y="4764289"/>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5"/>
          <p:cNvSpPr txBox="1"/>
          <p:nvPr>
            <p:ph idx="9" type="body"/>
          </p:nvPr>
        </p:nvSpPr>
        <p:spPr>
          <a:xfrm>
            <a:off x="6218710" y="5295180"/>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5"/>
          <p:cNvSpPr/>
          <p:nvPr>
            <p:ph idx="13" type="pic"/>
          </p:nvPr>
        </p:nvSpPr>
        <p:spPr>
          <a:xfrm>
            <a:off x="8500328" y="1836331"/>
            <a:ext cx="2368061" cy="2102177"/>
          </a:xfrm>
          <a:prstGeom prst="hexagon">
            <a:avLst>
              <a:gd fmla="val 28349" name="adj"/>
              <a:gd fmla="val 115470" name="vf"/>
            </a:avLst>
          </a:prstGeom>
          <a:noFill/>
          <a:ln>
            <a:noFill/>
          </a:ln>
        </p:spPr>
      </p:sp>
      <p:sp>
        <p:nvSpPr>
          <p:cNvPr descr="Click icon to add picture" id="124" name="Google Shape;124;p25"/>
          <p:cNvSpPr txBox="1"/>
          <p:nvPr>
            <p:ph idx="14" type="body"/>
          </p:nvPr>
        </p:nvSpPr>
        <p:spPr>
          <a:xfrm>
            <a:off x="8635340" y="4045832"/>
            <a:ext cx="2098039"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25"/>
          <p:cNvSpPr txBox="1"/>
          <p:nvPr>
            <p:ph idx="15" type="body"/>
          </p:nvPr>
        </p:nvSpPr>
        <p:spPr>
          <a:xfrm>
            <a:off x="8635340" y="4576723"/>
            <a:ext cx="2098038"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25"/>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5"/>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 Team Members">
  <p:cSld name="8 Team Members">
    <p:spTree>
      <p:nvGrpSpPr>
        <p:cNvPr id="128" name="Shape 128"/>
        <p:cNvGrpSpPr/>
        <p:nvPr/>
      </p:nvGrpSpPr>
      <p:grpSpPr>
        <a:xfrm>
          <a:off x="0" y="0"/>
          <a:ext cx="0" cy="0"/>
          <a:chOff x="0" y="0"/>
          <a:chExt cx="0" cy="0"/>
        </a:xfrm>
      </p:grpSpPr>
      <p:sp>
        <p:nvSpPr>
          <p:cNvPr id="129" name="Google Shape;129;p26"/>
          <p:cNvSpPr txBox="1"/>
          <p:nvPr>
            <p:ph type="title"/>
          </p:nvPr>
        </p:nvSpPr>
        <p:spPr>
          <a:xfrm>
            <a:off x="509574" y="2367293"/>
            <a:ext cx="3909993" cy="362970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6"/>
          <p:cNvSpPr/>
          <p:nvPr>
            <p:ph idx="2" type="pic"/>
          </p:nvPr>
        </p:nvSpPr>
        <p:spPr>
          <a:xfrm>
            <a:off x="4269796" y="436455"/>
            <a:ext cx="1173264" cy="1357920"/>
          </a:xfrm>
          <a:prstGeom prst="rect">
            <a:avLst/>
          </a:prstGeom>
          <a:noFill/>
          <a:ln>
            <a:noFill/>
          </a:ln>
        </p:spPr>
      </p:sp>
      <p:sp>
        <p:nvSpPr>
          <p:cNvPr descr="Click icon to add picture" id="131" name="Google Shape;131;p26"/>
          <p:cNvSpPr txBox="1"/>
          <p:nvPr>
            <p:ph idx="1" type="body"/>
          </p:nvPr>
        </p:nvSpPr>
        <p:spPr>
          <a:xfrm>
            <a:off x="5520210" y="522515"/>
            <a:ext cx="2289842" cy="626551"/>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6"/>
          <p:cNvSpPr txBox="1"/>
          <p:nvPr>
            <p:ph idx="3" type="body"/>
          </p:nvPr>
        </p:nvSpPr>
        <p:spPr>
          <a:xfrm>
            <a:off x="5520211" y="1165881"/>
            <a:ext cx="2289842" cy="50639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6"/>
          <p:cNvSpPr/>
          <p:nvPr>
            <p:ph idx="4" type="pic"/>
          </p:nvPr>
        </p:nvSpPr>
        <p:spPr>
          <a:xfrm>
            <a:off x="8059916" y="436455"/>
            <a:ext cx="1173264" cy="1357920"/>
          </a:xfrm>
          <a:prstGeom prst="rect">
            <a:avLst/>
          </a:prstGeom>
          <a:noFill/>
          <a:ln>
            <a:noFill/>
          </a:ln>
        </p:spPr>
      </p:sp>
      <p:sp>
        <p:nvSpPr>
          <p:cNvPr descr="Click icon to add picture" id="134" name="Google Shape;134;p26"/>
          <p:cNvSpPr txBox="1"/>
          <p:nvPr>
            <p:ph idx="5" type="body"/>
          </p:nvPr>
        </p:nvSpPr>
        <p:spPr>
          <a:xfrm>
            <a:off x="9309889" y="642667"/>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26"/>
          <p:cNvSpPr txBox="1"/>
          <p:nvPr>
            <p:ph idx="6" type="body"/>
          </p:nvPr>
        </p:nvSpPr>
        <p:spPr>
          <a:xfrm>
            <a:off x="9309891" y="1165881"/>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6" name="Google Shape;136;p26"/>
          <p:cNvSpPr/>
          <p:nvPr>
            <p:ph idx="7" type="pic"/>
          </p:nvPr>
        </p:nvSpPr>
        <p:spPr>
          <a:xfrm>
            <a:off x="4269796" y="2004222"/>
            <a:ext cx="1173264" cy="1357920"/>
          </a:xfrm>
          <a:prstGeom prst="rect">
            <a:avLst/>
          </a:prstGeom>
          <a:noFill/>
          <a:ln>
            <a:noFill/>
          </a:ln>
        </p:spPr>
      </p:sp>
      <p:sp>
        <p:nvSpPr>
          <p:cNvPr descr="Click icon to add picture" id="137" name="Google Shape;137;p26"/>
          <p:cNvSpPr txBox="1"/>
          <p:nvPr>
            <p:ph idx="8" type="body"/>
          </p:nvPr>
        </p:nvSpPr>
        <p:spPr>
          <a:xfrm>
            <a:off x="5520210" y="2105171"/>
            <a:ext cx="2193021" cy="6174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26"/>
          <p:cNvSpPr txBox="1"/>
          <p:nvPr>
            <p:ph idx="9" type="body"/>
          </p:nvPr>
        </p:nvSpPr>
        <p:spPr>
          <a:xfrm>
            <a:off x="5520212" y="2739721"/>
            <a:ext cx="2193021"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26"/>
          <p:cNvSpPr/>
          <p:nvPr>
            <p:ph idx="13" type="pic"/>
          </p:nvPr>
        </p:nvSpPr>
        <p:spPr>
          <a:xfrm>
            <a:off x="8059916" y="2004222"/>
            <a:ext cx="1173264" cy="1357920"/>
          </a:xfrm>
          <a:prstGeom prst="rect">
            <a:avLst/>
          </a:prstGeom>
          <a:noFill/>
          <a:ln>
            <a:noFill/>
          </a:ln>
        </p:spPr>
      </p:sp>
      <p:sp>
        <p:nvSpPr>
          <p:cNvPr descr="Click icon to add picture" id="140" name="Google Shape;140;p26"/>
          <p:cNvSpPr txBox="1"/>
          <p:nvPr>
            <p:ph idx="14" type="body"/>
          </p:nvPr>
        </p:nvSpPr>
        <p:spPr>
          <a:xfrm>
            <a:off x="9309890" y="2032203"/>
            <a:ext cx="2098039" cy="70114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1" name="Google Shape;141;p26"/>
          <p:cNvSpPr txBox="1"/>
          <p:nvPr>
            <p:ph idx="15" type="body"/>
          </p:nvPr>
        </p:nvSpPr>
        <p:spPr>
          <a:xfrm>
            <a:off x="9309890" y="274640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26"/>
          <p:cNvSpPr/>
          <p:nvPr>
            <p:ph idx="16" type="pic"/>
          </p:nvPr>
        </p:nvSpPr>
        <p:spPr>
          <a:xfrm>
            <a:off x="4269796" y="3571991"/>
            <a:ext cx="1173264" cy="1357920"/>
          </a:xfrm>
          <a:prstGeom prst="rect">
            <a:avLst/>
          </a:prstGeom>
          <a:noFill/>
          <a:ln>
            <a:noFill/>
          </a:ln>
        </p:spPr>
      </p:sp>
      <p:sp>
        <p:nvSpPr>
          <p:cNvPr descr="Click icon to add picture" id="143" name="Google Shape;143;p26"/>
          <p:cNvSpPr txBox="1"/>
          <p:nvPr>
            <p:ph idx="17" type="body"/>
          </p:nvPr>
        </p:nvSpPr>
        <p:spPr>
          <a:xfrm>
            <a:off x="5520210"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26"/>
          <p:cNvSpPr txBox="1"/>
          <p:nvPr>
            <p:ph idx="18" type="body"/>
          </p:nvPr>
        </p:nvSpPr>
        <p:spPr>
          <a:xfrm>
            <a:off x="552021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6"/>
          <p:cNvSpPr/>
          <p:nvPr>
            <p:ph idx="19" type="pic"/>
          </p:nvPr>
        </p:nvSpPr>
        <p:spPr>
          <a:xfrm>
            <a:off x="8059916" y="3571991"/>
            <a:ext cx="1173264" cy="1357920"/>
          </a:xfrm>
          <a:prstGeom prst="rect">
            <a:avLst/>
          </a:prstGeom>
          <a:noFill/>
          <a:ln>
            <a:noFill/>
          </a:ln>
        </p:spPr>
      </p:sp>
      <p:sp>
        <p:nvSpPr>
          <p:cNvPr descr="Click icon to add picture" id="146" name="Google Shape;146;p26"/>
          <p:cNvSpPr txBox="1"/>
          <p:nvPr>
            <p:ph idx="20" type="body"/>
          </p:nvPr>
        </p:nvSpPr>
        <p:spPr>
          <a:xfrm>
            <a:off x="9309889" y="3775516"/>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26"/>
          <p:cNvSpPr txBox="1"/>
          <p:nvPr>
            <p:ph idx="21" type="body"/>
          </p:nvPr>
        </p:nvSpPr>
        <p:spPr>
          <a:xfrm>
            <a:off x="9309891" y="4312077"/>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26"/>
          <p:cNvSpPr/>
          <p:nvPr>
            <p:ph idx="22" type="pic"/>
          </p:nvPr>
        </p:nvSpPr>
        <p:spPr>
          <a:xfrm>
            <a:off x="4269796" y="5153614"/>
            <a:ext cx="1173264" cy="1357920"/>
          </a:xfrm>
          <a:prstGeom prst="rect">
            <a:avLst/>
          </a:prstGeom>
          <a:noFill/>
          <a:ln>
            <a:noFill/>
          </a:ln>
        </p:spPr>
      </p:sp>
      <p:sp>
        <p:nvSpPr>
          <p:cNvPr descr="Click icon to add picture" id="149" name="Google Shape;149;p26"/>
          <p:cNvSpPr txBox="1"/>
          <p:nvPr>
            <p:ph idx="23" type="body"/>
          </p:nvPr>
        </p:nvSpPr>
        <p:spPr>
          <a:xfrm>
            <a:off x="5520210"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26"/>
          <p:cNvSpPr txBox="1"/>
          <p:nvPr>
            <p:ph idx="24" type="body"/>
          </p:nvPr>
        </p:nvSpPr>
        <p:spPr>
          <a:xfrm>
            <a:off x="552021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26"/>
          <p:cNvSpPr/>
          <p:nvPr>
            <p:ph idx="25" type="pic"/>
          </p:nvPr>
        </p:nvSpPr>
        <p:spPr>
          <a:xfrm>
            <a:off x="8059916" y="5153614"/>
            <a:ext cx="1173264" cy="1357920"/>
          </a:xfrm>
          <a:prstGeom prst="rect">
            <a:avLst/>
          </a:prstGeom>
          <a:noFill/>
          <a:ln>
            <a:noFill/>
          </a:ln>
        </p:spPr>
      </p:sp>
      <p:sp>
        <p:nvSpPr>
          <p:cNvPr descr="Click icon to add picture" id="152" name="Google Shape;152;p26"/>
          <p:cNvSpPr txBox="1"/>
          <p:nvPr>
            <p:ph idx="26" type="body"/>
          </p:nvPr>
        </p:nvSpPr>
        <p:spPr>
          <a:xfrm>
            <a:off x="9313612" y="5369449"/>
            <a:ext cx="2098039" cy="506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26"/>
          <p:cNvSpPr txBox="1"/>
          <p:nvPr>
            <p:ph idx="27" type="body"/>
          </p:nvPr>
        </p:nvSpPr>
        <p:spPr>
          <a:xfrm>
            <a:off x="9309891" y="5901594"/>
            <a:ext cx="2098038" cy="50639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p26"/>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26"/>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with Icons">
  <p:cSld name="5 Column with Icons">
    <p:spTree>
      <p:nvGrpSpPr>
        <p:cNvPr id="156" name="Shape 156"/>
        <p:cNvGrpSpPr/>
        <p:nvPr/>
      </p:nvGrpSpPr>
      <p:grpSpPr>
        <a:xfrm>
          <a:off x="0" y="0"/>
          <a:ext cx="0" cy="0"/>
          <a:chOff x="0" y="0"/>
          <a:chExt cx="0" cy="0"/>
        </a:xfrm>
      </p:grpSpPr>
      <p:sp>
        <p:nvSpPr>
          <p:cNvPr id="157" name="Google Shape;157;p27"/>
          <p:cNvSpPr/>
          <p:nvPr/>
        </p:nvSpPr>
        <p:spPr>
          <a:xfrm>
            <a:off x="2121636" y="2070606"/>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27"/>
          <p:cNvSpPr/>
          <p:nvPr/>
        </p:nvSpPr>
        <p:spPr>
          <a:xfrm>
            <a:off x="4174867" y="207344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27"/>
          <p:cNvSpPr/>
          <p:nvPr/>
        </p:nvSpPr>
        <p:spPr>
          <a:xfrm>
            <a:off x="6308379" y="206452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0" name="Google Shape;160;p27"/>
          <p:cNvSpPr/>
          <p:nvPr/>
        </p:nvSpPr>
        <p:spPr>
          <a:xfrm>
            <a:off x="8407152" y="2068980"/>
            <a:ext cx="1583013" cy="184155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161" name="Google Shape;161;p27"/>
          <p:cNvSpPr txBox="1"/>
          <p:nvPr>
            <p:ph idx="1" type="body"/>
          </p:nvPr>
        </p:nvSpPr>
        <p:spPr>
          <a:xfrm>
            <a:off x="821770"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7"/>
          <p:cNvSpPr txBox="1"/>
          <p:nvPr>
            <p:ph idx="2" type="body"/>
          </p:nvPr>
        </p:nvSpPr>
        <p:spPr>
          <a:xfrm>
            <a:off x="912627"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3" name="Google Shape;163;p27"/>
          <p:cNvSpPr txBox="1"/>
          <p:nvPr>
            <p:ph idx="3" type="body"/>
          </p:nvPr>
        </p:nvSpPr>
        <p:spPr>
          <a:xfrm>
            <a:off x="2888314"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7"/>
          <p:cNvSpPr txBox="1"/>
          <p:nvPr>
            <p:ph idx="4" type="body"/>
          </p:nvPr>
        </p:nvSpPr>
        <p:spPr>
          <a:xfrm>
            <a:off x="2979171"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5" name="Google Shape;165;p27"/>
          <p:cNvSpPr txBox="1"/>
          <p:nvPr>
            <p:ph idx="5" type="body"/>
          </p:nvPr>
        </p:nvSpPr>
        <p:spPr>
          <a:xfrm>
            <a:off x="5073898"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27"/>
          <p:cNvSpPr txBox="1"/>
          <p:nvPr>
            <p:ph idx="6" type="body"/>
          </p:nvPr>
        </p:nvSpPr>
        <p:spPr>
          <a:xfrm>
            <a:off x="5164755"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7" name="Google Shape;167;p27"/>
          <p:cNvSpPr txBox="1"/>
          <p:nvPr>
            <p:ph idx="7" type="body"/>
          </p:nvPr>
        </p:nvSpPr>
        <p:spPr>
          <a:xfrm>
            <a:off x="7259482"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8" name="Google Shape;168;p27"/>
          <p:cNvSpPr txBox="1"/>
          <p:nvPr>
            <p:ph idx="8" type="body"/>
          </p:nvPr>
        </p:nvSpPr>
        <p:spPr>
          <a:xfrm>
            <a:off x="7350339"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169" name="Google Shape;169;p27"/>
          <p:cNvSpPr txBox="1"/>
          <p:nvPr>
            <p:ph idx="9" type="body"/>
          </p:nvPr>
        </p:nvSpPr>
        <p:spPr>
          <a:xfrm>
            <a:off x="9445066" y="4416565"/>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27"/>
          <p:cNvSpPr txBox="1"/>
          <p:nvPr>
            <p:ph idx="13" type="body"/>
          </p:nvPr>
        </p:nvSpPr>
        <p:spPr>
          <a:xfrm>
            <a:off x="9535923" y="5007731"/>
            <a:ext cx="1691687" cy="811178"/>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0"/>
              </a:spcBef>
              <a:spcAft>
                <a:spcPts val="0"/>
              </a:spcAft>
              <a:buClr>
                <a:schemeClr val="lt1"/>
              </a:buClr>
              <a:buSzPts val="1400"/>
              <a:buNone/>
              <a:defRPr b="0" i="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27"/>
          <p:cNvSpPr/>
          <p:nvPr>
            <p:ph idx="14" type="pic"/>
          </p:nvPr>
        </p:nvSpPr>
        <p:spPr>
          <a:xfrm>
            <a:off x="983282" y="2073439"/>
            <a:ext cx="1621032" cy="1841551"/>
          </a:xfrm>
          <a:prstGeom prst="rect">
            <a:avLst/>
          </a:prstGeom>
          <a:solidFill>
            <a:srgbClr val="F2F2F2"/>
          </a:solidFill>
          <a:ln>
            <a:noFill/>
          </a:ln>
        </p:spPr>
      </p:sp>
      <p:sp>
        <p:nvSpPr>
          <p:cNvPr id="172" name="Google Shape;172;p27"/>
          <p:cNvSpPr/>
          <p:nvPr>
            <p:ph idx="15" type="pic"/>
          </p:nvPr>
        </p:nvSpPr>
        <p:spPr>
          <a:xfrm>
            <a:off x="3109346" y="2073439"/>
            <a:ext cx="1621032" cy="1841551"/>
          </a:xfrm>
          <a:prstGeom prst="rect">
            <a:avLst/>
          </a:prstGeom>
          <a:solidFill>
            <a:srgbClr val="F2F2F2"/>
          </a:solidFill>
          <a:ln>
            <a:noFill/>
          </a:ln>
        </p:spPr>
      </p:sp>
      <p:sp>
        <p:nvSpPr>
          <p:cNvPr id="173" name="Google Shape;173;p27"/>
          <p:cNvSpPr/>
          <p:nvPr>
            <p:ph idx="16" type="pic"/>
          </p:nvPr>
        </p:nvSpPr>
        <p:spPr>
          <a:xfrm>
            <a:off x="5235410" y="2073439"/>
            <a:ext cx="1621032" cy="1841551"/>
          </a:xfrm>
          <a:prstGeom prst="rect">
            <a:avLst/>
          </a:prstGeom>
          <a:solidFill>
            <a:srgbClr val="F2F2F2"/>
          </a:solidFill>
          <a:ln>
            <a:noFill/>
          </a:ln>
        </p:spPr>
      </p:sp>
      <p:sp>
        <p:nvSpPr>
          <p:cNvPr id="174" name="Google Shape;174;p27"/>
          <p:cNvSpPr/>
          <p:nvPr>
            <p:ph idx="17" type="pic"/>
          </p:nvPr>
        </p:nvSpPr>
        <p:spPr>
          <a:xfrm>
            <a:off x="7361474" y="2073439"/>
            <a:ext cx="1621032" cy="1841551"/>
          </a:xfrm>
          <a:prstGeom prst="rect">
            <a:avLst/>
          </a:prstGeom>
          <a:solidFill>
            <a:srgbClr val="F2F2F2"/>
          </a:solidFill>
          <a:ln>
            <a:noFill/>
          </a:ln>
        </p:spPr>
      </p:sp>
      <p:sp>
        <p:nvSpPr>
          <p:cNvPr id="175" name="Google Shape;175;p27"/>
          <p:cNvSpPr/>
          <p:nvPr>
            <p:ph idx="18" type="pic"/>
          </p:nvPr>
        </p:nvSpPr>
        <p:spPr>
          <a:xfrm>
            <a:off x="9487536" y="2073439"/>
            <a:ext cx="1621032" cy="1841551"/>
          </a:xfrm>
          <a:prstGeom prst="rect">
            <a:avLst/>
          </a:prstGeom>
          <a:solidFill>
            <a:srgbClr val="F2F2F2"/>
          </a:solidFill>
          <a:ln>
            <a:noFill/>
          </a:ln>
        </p:spPr>
      </p:sp>
      <p:sp>
        <p:nvSpPr>
          <p:cNvPr id="176" name="Google Shape;17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p:cSld name="5 Column">
    <p:spTree>
      <p:nvGrpSpPr>
        <p:cNvPr id="179" name="Shape 179"/>
        <p:cNvGrpSpPr/>
        <p:nvPr/>
      </p:nvGrpSpPr>
      <p:grpSpPr>
        <a:xfrm>
          <a:off x="0" y="0"/>
          <a:ext cx="0" cy="0"/>
          <a:chOff x="0" y="0"/>
          <a:chExt cx="0" cy="0"/>
        </a:xfrm>
      </p:grpSpPr>
      <p:sp>
        <p:nvSpPr>
          <p:cNvPr id="180" name="Google Shape;180;p28"/>
          <p:cNvSpPr txBox="1"/>
          <p:nvPr>
            <p:ph idx="1" type="body"/>
          </p:nvPr>
        </p:nvSpPr>
        <p:spPr>
          <a:xfrm>
            <a:off x="838200"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1" name="Google Shape;181;p28"/>
          <p:cNvSpPr txBox="1"/>
          <p:nvPr>
            <p:ph idx="2" type="body"/>
          </p:nvPr>
        </p:nvSpPr>
        <p:spPr>
          <a:xfrm>
            <a:off x="3000303" y="2929823"/>
            <a:ext cx="1867186" cy="2471878"/>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28"/>
          <p:cNvSpPr txBox="1"/>
          <p:nvPr>
            <p:ph idx="3" type="body"/>
          </p:nvPr>
        </p:nvSpPr>
        <p:spPr>
          <a:xfrm>
            <a:off x="5164216"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28"/>
          <p:cNvSpPr txBox="1"/>
          <p:nvPr>
            <p:ph idx="4" type="body"/>
          </p:nvPr>
        </p:nvSpPr>
        <p:spPr>
          <a:xfrm>
            <a:off x="7326319"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28"/>
          <p:cNvSpPr txBox="1"/>
          <p:nvPr>
            <p:ph idx="5" type="body"/>
          </p:nvPr>
        </p:nvSpPr>
        <p:spPr>
          <a:xfrm>
            <a:off x="9488424" y="2929823"/>
            <a:ext cx="1865376" cy="2464293"/>
          </a:xfrm>
          <a:prstGeom prst="rect">
            <a:avLst/>
          </a:prstGeom>
          <a:noFill/>
          <a:ln cap="flat" cmpd="sng" w="19050">
            <a:solidFill>
              <a:schemeClr val="lt1"/>
            </a:solidFill>
            <a:prstDash val="solid"/>
            <a:round/>
            <a:headEnd len="sm" w="sm" type="none"/>
            <a:tailEnd len="sm" w="sm" type="none"/>
          </a:ln>
        </p:spPr>
        <p:txBody>
          <a:bodyPr anchorCtr="0" anchor="t" bIns="45700" lIns="91425" spcFirstLastPara="1" rIns="91425" wrap="square" tIns="219450">
            <a:noAutofit/>
          </a:bodyPr>
          <a:lstStyle>
            <a:lvl1pPr indent="-228600" lvl="0" marL="457200" algn="ctr">
              <a:lnSpc>
                <a:spcPct val="100000"/>
              </a:lnSpc>
              <a:spcBef>
                <a:spcPts val="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p28"/>
          <p:cNvSpPr txBox="1"/>
          <p:nvPr>
            <p:ph idx="6" type="body"/>
          </p:nvPr>
        </p:nvSpPr>
        <p:spPr>
          <a:xfrm>
            <a:off x="838200"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28"/>
          <p:cNvSpPr txBox="1"/>
          <p:nvPr>
            <p:ph idx="7" type="body"/>
          </p:nvPr>
        </p:nvSpPr>
        <p:spPr>
          <a:xfrm>
            <a:off x="3000756"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8" name="Google Shape;188;p28"/>
          <p:cNvSpPr txBox="1"/>
          <p:nvPr>
            <p:ph idx="8" type="body"/>
          </p:nvPr>
        </p:nvSpPr>
        <p:spPr>
          <a:xfrm>
            <a:off x="5163312"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28"/>
          <p:cNvSpPr txBox="1"/>
          <p:nvPr>
            <p:ph idx="9" type="body"/>
          </p:nvPr>
        </p:nvSpPr>
        <p:spPr>
          <a:xfrm>
            <a:off x="7325868"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28"/>
          <p:cNvSpPr txBox="1"/>
          <p:nvPr>
            <p:ph idx="13" type="body"/>
          </p:nvPr>
        </p:nvSpPr>
        <p:spPr>
          <a:xfrm>
            <a:off x="9488424" y="2067143"/>
            <a:ext cx="1865376" cy="866219"/>
          </a:xfrm>
          <a:prstGeom prst="rect">
            <a:avLst/>
          </a:prstGeom>
          <a:noFill/>
          <a:ln cap="flat" cmpd="sng" w="19050">
            <a:solidFill>
              <a:schemeClr val="lt1"/>
            </a:solidFill>
            <a:prstDash val="solid"/>
            <a:round/>
            <a:headEnd len="sm" w="sm" type="none"/>
            <a:tailEnd len="sm" w="sm" type="none"/>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Font typeface="Arial"/>
              <a:buNone/>
              <a:defRPr b="1" i="0"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28"/>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8"/>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193" name="Shape 193"/>
        <p:cNvGrpSpPr/>
        <p:nvPr/>
      </p:nvGrpSpPr>
      <p:grpSpPr>
        <a:xfrm>
          <a:off x="0" y="0"/>
          <a:ext cx="0" cy="0"/>
          <a:chOff x="0" y="0"/>
          <a:chExt cx="0" cy="0"/>
        </a:xfrm>
      </p:grpSpPr>
      <p:sp>
        <p:nvSpPr>
          <p:cNvPr id="194" name="Google Shape;194;p29"/>
          <p:cNvSpPr/>
          <p:nvPr/>
        </p:nvSpPr>
        <p:spPr>
          <a:xfrm>
            <a:off x="1295508" y="3039919"/>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5" name="Google Shape;195;p29"/>
          <p:cNvSpPr/>
          <p:nvPr/>
        </p:nvSpPr>
        <p:spPr>
          <a:xfrm>
            <a:off x="3670763"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6" name="Google Shape;196;p29"/>
          <p:cNvSpPr/>
          <p:nvPr/>
        </p:nvSpPr>
        <p:spPr>
          <a:xfrm>
            <a:off x="4865676" y="3722308"/>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7" name="Google Shape;197;p29"/>
          <p:cNvSpPr/>
          <p:nvPr/>
        </p:nvSpPr>
        <p:spPr>
          <a:xfrm>
            <a:off x="7245668" y="3725411"/>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8" name="Google Shape;198;p29"/>
          <p:cNvSpPr/>
          <p:nvPr/>
        </p:nvSpPr>
        <p:spPr>
          <a:xfrm>
            <a:off x="8440729" y="1677046"/>
            <a:ext cx="2375255" cy="273493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199" name="Google Shape;199;p29"/>
          <p:cNvSpPr/>
          <p:nvPr/>
        </p:nvSpPr>
        <p:spPr>
          <a:xfrm>
            <a:off x="1274779" y="1667026"/>
            <a:ext cx="7152768" cy="2736950"/>
          </a:xfrm>
          <a:custGeom>
            <a:rect b="b" l="l" r="r" t="t"/>
            <a:pathLst>
              <a:path extrusionOk="0" h="2736950" w="7152768">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cap="flat" cmpd="sng" w="38100">
            <a:solidFill>
              <a:srgbClr val="2F549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0" name="Google Shape;200;p29"/>
          <p:cNvSpPr/>
          <p:nvPr/>
        </p:nvSpPr>
        <p:spPr>
          <a:xfrm>
            <a:off x="8440979" y="1677475"/>
            <a:ext cx="2373549" cy="2062264"/>
          </a:xfrm>
          <a:custGeom>
            <a:rect b="b" l="l" r="r" t="t"/>
            <a:pathLst>
              <a:path extrusionOk="0" h="2062264" w="2373549">
                <a:moveTo>
                  <a:pt x="2373549" y="680936"/>
                </a:moveTo>
                <a:lnTo>
                  <a:pt x="1186774" y="0"/>
                </a:lnTo>
                <a:lnTo>
                  <a:pt x="0" y="690664"/>
                </a:lnTo>
                <a:lnTo>
                  <a:pt x="0" y="2062264"/>
                </a:lnTo>
              </a:path>
            </a:pathLst>
          </a:custGeom>
          <a:noFill/>
          <a:ln cap="flat" cmpd="sng" w="38100">
            <a:solidFill>
              <a:srgbClr val="44678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1" name="Google Shape;201;p29"/>
          <p:cNvSpPr/>
          <p:nvPr/>
        </p:nvSpPr>
        <p:spPr>
          <a:xfrm flipH="1">
            <a:off x="10715501" y="2243467"/>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2" name="Google Shape;202;p29"/>
          <p:cNvSpPr/>
          <p:nvPr/>
        </p:nvSpPr>
        <p:spPr>
          <a:xfrm flipH="1">
            <a:off x="9534557" y="1571099"/>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3" name="Google Shape;203;p29"/>
          <p:cNvSpPr/>
          <p:nvPr/>
        </p:nvSpPr>
        <p:spPr>
          <a:xfrm flipH="1">
            <a:off x="8328171" y="2258376"/>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4" name="Google Shape;204;p29"/>
          <p:cNvSpPr/>
          <p:nvPr/>
        </p:nvSpPr>
        <p:spPr>
          <a:xfrm flipH="1">
            <a:off x="8333460" y="361085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5" name="Google Shape;205;p29"/>
          <p:cNvSpPr/>
          <p:nvPr/>
        </p:nvSpPr>
        <p:spPr>
          <a:xfrm flipH="1">
            <a:off x="7146016" y="429086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6" name="Google Shape;206;p29"/>
          <p:cNvSpPr/>
          <p:nvPr/>
        </p:nvSpPr>
        <p:spPr>
          <a:xfrm flipH="1">
            <a:off x="5937847"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07" name="Google Shape;207;p29"/>
          <p:cNvSpPr/>
          <p:nvPr/>
        </p:nvSpPr>
        <p:spPr>
          <a:xfrm flipH="1">
            <a:off x="5951993" y="225130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8" name="Google Shape;208;p29"/>
          <p:cNvSpPr/>
          <p:nvPr/>
        </p:nvSpPr>
        <p:spPr>
          <a:xfrm flipH="1">
            <a:off x="4778156" y="1565771"/>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09" name="Google Shape;209;p29"/>
          <p:cNvSpPr/>
          <p:nvPr/>
        </p:nvSpPr>
        <p:spPr>
          <a:xfrm flipH="1">
            <a:off x="3565843" y="2247823"/>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0" name="Google Shape;210;p29"/>
          <p:cNvSpPr/>
          <p:nvPr/>
        </p:nvSpPr>
        <p:spPr>
          <a:xfrm flipH="1">
            <a:off x="3565952" y="361339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lt1"/>
              </a:solidFill>
              <a:latin typeface="Mate"/>
              <a:ea typeface="Mate"/>
              <a:cs typeface="Mate"/>
              <a:sym typeface="Mate"/>
            </a:endParaRPr>
          </a:p>
        </p:txBody>
      </p:sp>
      <p:sp>
        <p:nvSpPr>
          <p:cNvPr id="211" name="Google Shape;211;p29"/>
          <p:cNvSpPr/>
          <p:nvPr/>
        </p:nvSpPr>
        <p:spPr>
          <a:xfrm flipH="1">
            <a:off x="2386318" y="2962784"/>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212" name="Google Shape;212;p29"/>
          <p:cNvSpPr/>
          <p:nvPr/>
        </p:nvSpPr>
        <p:spPr>
          <a:xfrm flipH="1">
            <a:off x="1190302" y="3612210"/>
            <a:ext cx="204312" cy="236468"/>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2F549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descr="Click icon to add picture" id="213" name="Google Shape;213;p29"/>
          <p:cNvSpPr txBox="1"/>
          <p:nvPr>
            <p:ph idx="1" type="body"/>
          </p:nvPr>
        </p:nvSpPr>
        <p:spPr>
          <a:xfrm>
            <a:off x="1507136" y="386500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29"/>
          <p:cNvSpPr txBox="1"/>
          <p:nvPr>
            <p:ph idx="2" type="body"/>
          </p:nvPr>
        </p:nvSpPr>
        <p:spPr>
          <a:xfrm>
            <a:off x="1507136" y="444707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15" name="Google Shape;215;p29"/>
          <p:cNvSpPr txBox="1"/>
          <p:nvPr>
            <p:ph idx="3" type="body"/>
          </p:nvPr>
        </p:nvSpPr>
        <p:spPr>
          <a:xfrm>
            <a:off x="3889942"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29"/>
          <p:cNvSpPr txBox="1"/>
          <p:nvPr>
            <p:ph idx="4" type="body"/>
          </p:nvPr>
        </p:nvSpPr>
        <p:spPr>
          <a:xfrm>
            <a:off x="3889942"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17" name="Google Shape;217;p29"/>
          <p:cNvSpPr txBox="1"/>
          <p:nvPr>
            <p:ph idx="5" type="body"/>
          </p:nvPr>
        </p:nvSpPr>
        <p:spPr>
          <a:xfrm>
            <a:off x="5107230"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29"/>
          <p:cNvSpPr txBox="1"/>
          <p:nvPr>
            <p:ph idx="6" type="body"/>
          </p:nvPr>
        </p:nvSpPr>
        <p:spPr>
          <a:xfrm>
            <a:off x="5107230"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19" name="Google Shape;219;p29"/>
          <p:cNvSpPr txBox="1"/>
          <p:nvPr>
            <p:ph idx="7" type="body"/>
          </p:nvPr>
        </p:nvSpPr>
        <p:spPr>
          <a:xfrm>
            <a:off x="7501941" y="4469081"/>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29"/>
          <p:cNvSpPr txBox="1"/>
          <p:nvPr>
            <p:ph idx="8" type="body"/>
          </p:nvPr>
        </p:nvSpPr>
        <p:spPr>
          <a:xfrm>
            <a:off x="7501941" y="5051157"/>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21" name="Google Shape;221;p29"/>
          <p:cNvSpPr txBox="1"/>
          <p:nvPr>
            <p:ph idx="9" type="body"/>
          </p:nvPr>
        </p:nvSpPr>
        <p:spPr>
          <a:xfrm>
            <a:off x="8734718" y="2355643"/>
            <a:ext cx="1877575" cy="506399"/>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2" name="Google Shape;222;p29"/>
          <p:cNvSpPr txBox="1"/>
          <p:nvPr>
            <p:ph idx="13" type="body"/>
          </p:nvPr>
        </p:nvSpPr>
        <p:spPr>
          <a:xfrm>
            <a:off x="8734718" y="2937719"/>
            <a:ext cx="1877575" cy="506399"/>
          </a:xfrm>
          <a:prstGeom prst="rect">
            <a:avLst/>
          </a:prstGeom>
          <a:noFill/>
          <a:ln>
            <a:noFill/>
          </a:ln>
        </p:spPr>
        <p:txBody>
          <a:bodyPr anchorCtr="0" anchor="t" bIns="45700" lIns="91425" spcFirstLastPara="1" rIns="91425" wrap="square" tIns="45700">
            <a:noAutofit/>
          </a:bodyPr>
          <a:lstStyle>
            <a:lvl1pPr indent="-228600" lvl="0" marL="457200" algn="ctr">
              <a:lnSpc>
                <a:spcPct val="9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3" name="Google Shape;223;p29"/>
          <p:cNvSpPr txBox="1"/>
          <p:nvPr>
            <p:ph type="title"/>
          </p:nvPr>
        </p:nvSpPr>
        <p:spPr>
          <a:xfrm>
            <a:off x="578914" y="726705"/>
            <a:ext cx="10515600" cy="1205058"/>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4400"/>
              <a:buFont typeface="Mat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2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5" name="Google Shape;225;p2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226" name="Shape 226"/>
        <p:cNvGrpSpPr/>
        <p:nvPr/>
      </p:nvGrpSpPr>
      <p:grpSpPr>
        <a:xfrm>
          <a:off x="0" y="0"/>
          <a:ext cx="0" cy="0"/>
          <a:chOff x="0" y="0"/>
          <a:chExt cx="0" cy="0"/>
        </a:xfrm>
      </p:grpSpPr>
      <p:sp>
        <p:nvSpPr>
          <p:cNvPr id="227" name="Google Shape;227;p31"/>
          <p:cNvSpPr/>
          <p:nvPr/>
        </p:nvSpPr>
        <p:spPr>
          <a:xfrm>
            <a:off x="0" y="2860787"/>
            <a:ext cx="2361029" cy="3676532"/>
          </a:xfrm>
          <a:custGeom>
            <a:rect b="b" l="l" r="r" t="t"/>
            <a:pathLst>
              <a:path extrusionOk="0" h="3676532" w="2361029">
                <a:moveTo>
                  <a:pt x="773997" y="0"/>
                </a:moveTo>
                <a:lnTo>
                  <a:pt x="2361029" y="925683"/>
                </a:lnTo>
                <a:lnTo>
                  <a:pt x="2361029" y="2763949"/>
                </a:lnTo>
                <a:lnTo>
                  <a:pt x="769661" y="3676532"/>
                </a:lnTo>
                <a:lnTo>
                  <a:pt x="0" y="3234717"/>
                </a:lnTo>
                <a:lnTo>
                  <a:pt x="0" y="446885"/>
                </a:lnTo>
                <a:close/>
              </a:path>
            </a:pathLst>
          </a:custGeom>
          <a:solidFill>
            <a:schemeClr val="accent1"/>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8" name="Google Shape;228;p31"/>
          <p:cNvSpPr/>
          <p:nvPr/>
        </p:nvSpPr>
        <p:spPr>
          <a:xfrm flipH="1">
            <a:off x="1014233" y="5253270"/>
            <a:ext cx="1710765" cy="1593273"/>
          </a:xfrm>
          <a:custGeom>
            <a:rect b="b" l="l" r="r" t="t"/>
            <a:pathLst>
              <a:path extrusionOk="0" h="1593273" w="1710765">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229" name="Google Shape;229;p31"/>
          <p:cNvSpPr txBox="1"/>
          <p:nvPr>
            <p:ph idx="1" type="body"/>
          </p:nvPr>
        </p:nvSpPr>
        <p:spPr>
          <a:xfrm>
            <a:off x="5271609" y="1025236"/>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31"/>
          <p:cNvSpPr txBox="1"/>
          <p:nvPr>
            <p:ph idx="2" type="body"/>
          </p:nvPr>
        </p:nvSpPr>
        <p:spPr>
          <a:xfrm>
            <a:off x="5271608" y="1469069"/>
            <a:ext cx="5162709" cy="1506166"/>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1" name="Google Shape;231;p31"/>
          <p:cNvSpPr txBox="1"/>
          <p:nvPr>
            <p:ph idx="3" type="body"/>
          </p:nvPr>
        </p:nvSpPr>
        <p:spPr>
          <a:xfrm>
            <a:off x="5271609" y="2984685"/>
            <a:ext cx="5162709" cy="420683"/>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32" name="Google Shape;232;p31"/>
          <p:cNvSpPr txBox="1"/>
          <p:nvPr>
            <p:ph idx="4" type="body"/>
          </p:nvPr>
        </p:nvSpPr>
        <p:spPr>
          <a:xfrm>
            <a:off x="5271607" y="4597473"/>
            <a:ext cx="5162709" cy="42139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3" name="Google Shape;233;p31"/>
          <p:cNvSpPr txBox="1"/>
          <p:nvPr>
            <p:ph idx="5" type="body"/>
          </p:nvPr>
        </p:nvSpPr>
        <p:spPr>
          <a:xfrm>
            <a:off x="5271608" y="3419684"/>
            <a:ext cx="5162709" cy="1177789"/>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4" name="Google Shape;234;p31"/>
          <p:cNvSpPr txBox="1"/>
          <p:nvPr>
            <p:ph idx="6" type="body"/>
          </p:nvPr>
        </p:nvSpPr>
        <p:spPr>
          <a:xfrm>
            <a:off x="5271608" y="5041922"/>
            <a:ext cx="5162709" cy="1635938"/>
          </a:xfrm>
          <a:prstGeom prst="rect">
            <a:avLst/>
          </a:prstGeom>
          <a:noFill/>
          <a:ln>
            <a:noFill/>
          </a:ln>
        </p:spPr>
        <p:txBody>
          <a:bodyPr anchorCtr="0" anchor="t" bIns="45700" lIns="91425" spcFirstLastPara="1" rIns="91425" wrap="square" tIns="45700">
            <a:noAutofit/>
          </a:bodyPr>
          <a:lstStyle>
            <a:lvl1pPr indent="-317500" lvl="0" marL="457200" algn="l">
              <a:lnSpc>
                <a:spcPct val="100000"/>
              </a:lnSpc>
              <a:spcBef>
                <a:spcPts val="0"/>
              </a:spcBef>
              <a:spcAft>
                <a:spcPts val="0"/>
              </a:spcAft>
              <a:buClr>
                <a:schemeClr val="lt1"/>
              </a:buClr>
              <a:buSzPts val="1400"/>
              <a:buFont typeface="Arial"/>
              <a:buChar char="•"/>
              <a:defRPr b="0" sz="1400">
                <a:solidFill>
                  <a:schemeClr val="lt1"/>
                </a:solidFill>
                <a:latin typeface="Arial"/>
                <a:ea typeface="Arial"/>
                <a:cs typeface="Arial"/>
                <a:sym typeface="Arial"/>
              </a:defRPr>
            </a:lvl1pPr>
            <a:lvl2pPr indent="-292100" lvl="1" marL="914400" algn="l">
              <a:lnSpc>
                <a:spcPct val="90000"/>
              </a:lnSpc>
              <a:spcBef>
                <a:spcPts val="6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5" name="Google Shape;235;p31"/>
          <p:cNvSpPr/>
          <p:nvPr/>
        </p:nvSpPr>
        <p:spPr>
          <a:xfrm flipH="1">
            <a:off x="2631891" y="4699053"/>
            <a:ext cx="668814" cy="784693"/>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31"/>
          <p:cNvSpPr txBox="1"/>
          <p:nvPr>
            <p:ph type="title"/>
          </p:nvPr>
        </p:nvSpPr>
        <p:spPr>
          <a:xfrm>
            <a:off x="502665" y="707105"/>
            <a:ext cx="3994173" cy="2277580"/>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7" name="Google Shape;237;p31"/>
          <p:cNvSpPr/>
          <p:nvPr>
            <p:ph idx="7" type="pic"/>
          </p:nvPr>
        </p:nvSpPr>
        <p:spPr>
          <a:xfrm>
            <a:off x="4734172" y="1141669"/>
            <a:ext cx="507778" cy="565882"/>
          </a:xfrm>
          <a:prstGeom prst="rect">
            <a:avLst/>
          </a:prstGeom>
          <a:noFill/>
          <a:ln>
            <a:noFill/>
          </a:ln>
        </p:spPr>
      </p:sp>
      <p:sp>
        <p:nvSpPr>
          <p:cNvPr id="238" name="Google Shape;238;p31"/>
          <p:cNvSpPr/>
          <p:nvPr>
            <p:ph idx="8" type="pic"/>
          </p:nvPr>
        </p:nvSpPr>
        <p:spPr>
          <a:xfrm>
            <a:off x="4724705" y="3105650"/>
            <a:ext cx="536270" cy="565882"/>
          </a:xfrm>
          <a:prstGeom prst="rect">
            <a:avLst/>
          </a:prstGeom>
          <a:noFill/>
          <a:ln>
            <a:noFill/>
          </a:ln>
        </p:spPr>
      </p:sp>
      <p:sp>
        <p:nvSpPr>
          <p:cNvPr id="239" name="Google Shape;239;p31"/>
          <p:cNvSpPr/>
          <p:nvPr>
            <p:ph idx="9" type="pic"/>
          </p:nvPr>
        </p:nvSpPr>
        <p:spPr>
          <a:xfrm>
            <a:off x="4714069" y="4716041"/>
            <a:ext cx="536270" cy="565882"/>
          </a:xfrm>
          <a:prstGeom prst="rect">
            <a:avLst/>
          </a:prstGeom>
          <a:noFill/>
          <a:ln>
            <a:noFill/>
          </a:ln>
        </p:spPr>
      </p:sp>
      <p:sp>
        <p:nvSpPr>
          <p:cNvPr id="240" name="Google Shape;240;p31"/>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20" name="Shape 20"/>
        <p:cNvGrpSpPr/>
        <p:nvPr/>
      </p:nvGrpSpPr>
      <p:grpSpPr>
        <a:xfrm>
          <a:off x="0" y="0"/>
          <a:ext cx="0" cy="0"/>
          <a:chOff x="0" y="0"/>
          <a:chExt cx="0" cy="0"/>
        </a:xfrm>
      </p:grpSpPr>
      <p:sp>
        <p:nvSpPr>
          <p:cNvPr id="21" name="Google Shape;21;p19"/>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9"/>
          <p:cNvSpPr/>
          <p:nvPr/>
        </p:nvSpPr>
        <p:spPr>
          <a:xfrm>
            <a:off x="6282845" y="525294"/>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9"/>
          <p:cNvSpPr/>
          <p:nvPr/>
        </p:nvSpPr>
        <p:spPr>
          <a:xfrm>
            <a:off x="8375472" y="496110"/>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 name="Google Shape;24;p19"/>
          <p:cNvSpPr/>
          <p:nvPr/>
        </p:nvSpPr>
        <p:spPr>
          <a:xfrm>
            <a:off x="7328126" y="231031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p19"/>
          <p:cNvSpPr/>
          <p:nvPr/>
        </p:nvSpPr>
        <p:spPr>
          <a:xfrm>
            <a:off x="8375472" y="4095335"/>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 name="Google Shape;26;p19"/>
          <p:cNvSpPr/>
          <p:nvPr/>
        </p:nvSpPr>
        <p:spPr>
          <a:xfrm>
            <a:off x="9403474" y="231031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27" name="Google Shape;27;p19"/>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8" name="Google Shape;28;p19"/>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29" name="Google Shape;29;p19"/>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0" name="Google Shape;30;p19"/>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descr="Click icon to add picture" id="31" name="Google Shape;31;p19"/>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lvl1pPr indent="-228600" lvl="0" marL="457200" algn="ctr">
              <a:lnSpc>
                <a:spcPct val="113000"/>
              </a:lnSpc>
              <a:spcBef>
                <a:spcPts val="1000"/>
              </a:spcBef>
              <a:spcAft>
                <a:spcPts val="0"/>
              </a:spcAft>
              <a:buClr>
                <a:schemeClr val="lt1"/>
              </a:buClr>
              <a:buSzPts val="1800"/>
              <a:buNone/>
              <a:defRPr b="0" i="0" sz="18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9"/>
          <p:cNvSpPr/>
          <p:nvPr/>
        </p:nvSpPr>
        <p:spPr>
          <a:xfrm>
            <a:off x="630971" y="606175"/>
            <a:ext cx="1913128" cy="2140085"/>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3" name="Google Shape;33;p19"/>
          <p:cNvSpPr/>
          <p:nvPr/>
        </p:nvSpPr>
        <p:spPr>
          <a:xfrm>
            <a:off x="10460480" y="505838"/>
            <a:ext cx="1731521" cy="2159541"/>
          </a:xfrm>
          <a:custGeom>
            <a:rect b="b" l="l" r="r" t="t"/>
            <a:pathLst>
              <a:path extrusionOk="0" h="2159541" w="1731521">
                <a:moveTo>
                  <a:pt x="953758" y="0"/>
                </a:moveTo>
                <a:lnTo>
                  <a:pt x="1731521" y="438909"/>
                </a:lnTo>
                <a:lnTo>
                  <a:pt x="1731521" y="1724628"/>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4" name="Google Shape;34;p19"/>
          <p:cNvSpPr/>
          <p:nvPr/>
        </p:nvSpPr>
        <p:spPr>
          <a:xfrm>
            <a:off x="11498097" y="2436654"/>
            <a:ext cx="698022" cy="1868948"/>
          </a:xfrm>
          <a:custGeom>
            <a:rect b="b" l="l" r="r" t="t"/>
            <a:pathLst>
              <a:path extrusionOk="0" h="1868948" w="698022">
                <a:moveTo>
                  <a:pt x="698022" y="0"/>
                </a:moveTo>
                <a:lnTo>
                  <a:pt x="698022" y="1868948"/>
                </a:lnTo>
                <a:lnTo>
                  <a:pt x="0" y="1477709"/>
                </a:lnTo>
                <a:lnTo>
                  <a:pt x="0" y="397939"/>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5" name="Google Shape;35;p19"/>
          <p:cNvSpPr/>
          <p:nvPr/>
        </p:nvSpPr>
        <p:spPr>
          <a:xfrm>
            <a:off x="10460480" y="4114794"/>
            <a:ext cx="1731521" cy="2159541"/>
          </a:xfrm>
          <a:custGeom>
            <a:rect b="b" l="l" r="r" t="t"/>
            <a:pathLst>
              <a:path extrusionOk="0" h="2159541" w="1731521">
                <a:moveTo>
                  <a:pt x="953758" y="0"/>
                </a:moveTo>
                <a:lnTo>
                  <a:pt x="1731521" y="438909"/>
                </a:lnTo>
                <a:lnTo>
                  <a:pt x="1731521" y="1724629"/>
                </a:lnTo>
                <a:lnTo>
                  <a:pt x="956364" y="2159541"/>
                </a:lnTo>
                <a:lnTo>
                  <a:pt x="0" y="1623503"/>
                </a:lnTo>
                <a:lnTo>
                  <a:pt x="0" y="543733"/>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6" name="Google Shape;36;p19"/>
          <p:cNvSpPr/>
          <p:nvPr/>
        </p:nvSpPr>
        <p:spPr>
          <a:xfrm>
            <a:off x="5252937" y="2290859"/>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7" name="Google Shape;37;p19"/>
          <p:cNvSpPr/>
          <p:nvPr/>
        </p:nvSpPr>
        <p:spPr>
          <a:xfrm>
            <a:off x="6310033" y="4056424"/>
            <a:ext cx="1913128" cy="2159541"/>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8" name="Google Shape;38;p19"/>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22"/>
          <p:cNvSpPr txBox="1"/>
          <p:nvPr>
            <p:ph type="title"/>
          </p:nvPr>
        </p:nvSpPr>
        <p:spPr>
          <a:xfrm>
            <a:off x="587829" y="507076"/>
            <a:ext cx="10515600" cy="1115434"/>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2"/>
          <p:cNvSpPr/>
          <p:nvPr>
            <p:ph idx="2" type="chart"/>
          </p:nvPr>
        </p:nvSpPr>
        <p:spPr>
          <a:xfrm>
            <a:off x="587829" y="1622510"/>
            <a:ext cx="10889796" cy="415575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lvl="1"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lvl="2"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lvl="3"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lvl="4"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3" name="Google Shape;43;p2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5" name="Shape 45"/>
        <p:cNvGrpSpPr/>
        <p:nvPr/>
      </p:nvGrpSpPr>
      <p:grpSpPr>
        <a:xfrm>
          <a:off x="0" y="0"/>
          <a:ext cx="0" cy="0"/>
          <a:chOff x="0" y="0"/>
          <a:chExt cx="0" cy="0"/>
        </a:xfrm>
      </p:grpSpPr>
      <p:sp>
        <p:nvSpPr>
          <p:cNvPr id="46" name="Google Shape;46;p20"/>
          <p:cNvSpPr txBox="1"/>
          <p:nvPr>
            <p:ph type="title"/>
          </p:nvPr>
        </p:nvSpPr>
        <p:spPr>
          <a:xfrm>
            <a:off x="509574" y="2096892"/>
            <a:ext cx="51171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 type="body"/>
          </p:nvPr>
        </p:nvSpPr>
        <p:spPr>
          <a:xfrm>
            <a:off x="509574" y="3435546"/>
            <a:ext cx="4260180" cy="129453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p:nvPr>
            <p:ph idx="2" type="pic"/>
          </p:nvPr>
        </p:nvSpPr>
        <p:spPr>
          <a:xfrm>
            <a:off x="5745001" y="0"/>
            <a:ext cx="6446999" cy="6858000"/>
          </a:xfrm>
          <a:prstGeom prst="rect">
            <a:avLst/>
          </a:prstGeom>
          <a:noFill/>
          <a:ln>
            <a:noFill/>
          </a:ln>
        </p:spPr>
      </p:sp>
      <p:sp>
        <p:nvSpPr>
          <p:cNvPr id="49" name="Google Shape;49;p20"/>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p:cSld name="Quote ">
    <p:spTree>
      <p:nvGrpSpPr>
        <p:cNvPr id="51" name="Shape 51"/>
        <p:cNvGrpSpPr/>
        <p:nvPr/>
      </p:nvGrpSpPr>
      <p:grpSpPr>
        <a:xfrm>
          <a:off x="0" y="0"/>
          <a:ext cx="0" cy="0"/>
          <a:chOff x="0" y="0"/>
          <a:chExt cx="0" cy="0"/>
        </a:xfrm>
      </p:grpSpPr>
      <p:sp>
        <p:nvSpPr>
          <p:cNvPr id="52" name="Google Shape;52;p24"/>
          <p:cNvSpPr txBox="1"/>
          <p:nvPr>
            <p:ph type="title"/>
          </p:nvPr>
        </p:nvSpPr>
        <p:spPr>
          <a:xfrm>
            <a:off x="6099079" y="1856195"/>
            <a:ext cx="4518122" cy="1688906"/>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2700"/>
              <a:buFont typeface="Arial"/>
              <a:buNone/>
              <a:defRPr sz="27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4"/>
          <p:cNvSpPr txBox="1"/>
          <p:nvPr>
            <p:ph idx="1" type="body"/>
          </p:nvPr>
        </p:nvSpPr>
        <p:spPr>
          <a:xfrm>
            <a:off x="6095999" y="3695015"/>
            <a:ext cx="4672693" cy="1688906"/>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accent2"/>
              </a:buClr>
              <a:buSzPts val="1500"/>
              <a:buNone/>
              <a:defRPr b="0" sz="1500">
                <a:solidFill>
                  <a:schemeClr val="accent2"/>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24"/>
          <p:cNvSpPr/>
          <p:nvPr/>
        </p:nvSpPr>
        <p:spPr>
          <a:xfrm>
            <a:off x="3843559" y="722518"/>
            <a:ext cx="1244907" cy="1405252"/>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ADC0D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24"/>
          <p:cNvSpPr/>
          <p:nvPr/>
        </p:nvSpPr>
        <p:spPr>
          <a:xfrm>
            <a:off x="1223929" y="1436914"/>
            <a:ext cx="2857005" cy="326977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 name="Google Shape;56;p24"/>
          <p:cNvSpPr/>
          <p:nvPr/>
        </p:nvSpPr>
        <p:spPr>
          <a:xfrm>
            <a:off x="758702" y="3457554"/>
            <a:ext cx="1208037" cy="1381756"/>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7" name="Google Shape;57;p24"/>
          <p:cNvSpPr/>
          <p:nvPr/>
        </p:nvSpPr>
        <p:spPr>
          <a:xfrm>
            <a:off x="2917915" y="4662164"/>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58" name="Google Shape;58;p24"/>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4"/>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0" name="Shape 60"/>
        <p:cNvGrpSpPr/>
        <p:nvPr/>
      </p:nvGrpSpPr>
      <p:grpSpPr>
        <a:xfrm>
          <a:off x="0" y="0"/>
          <a:ext cx="0" cy="0"/>
          <a:chOff x="0" y="0"/>
          <a:chExt cx="0" cy="0"/>
        </a:xfrm>
      </p:grpSpPr>
      <p:sp>
        <p:nvSpPr>
          <p:cNvPr id="61" name="Google Shape;61;p30"/>
          <p:cNvSpPr/>
          <p:nvPr/>
        </p:nvSpPr>
        <p:spPr>
          <a:xfrm>
            <a:off x="636161" y="5854024"/>
            <a:ext cx="2330137" cy="708120"/>
          </a:xfrm>
          <a:prstGeom prst="rect">
            <a:avLst/>
          </a:prstGeom>
          <a:solidFill>
            <a:srgbClr val="0F26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2" name="Google Shape;62;p30"/>
          <p:cNvSpPr/>
          <p:nvPr/>
        </p:nvSpPr>
        <p:spPr>
          <a:xfrm flipH="1">
            <a:off x="769290" y="491100"/>
            <a:ext cx="1886361"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3" name="Google Shape;63;p30"/>
          <p:cNvSpPr/>
          <p:nvPr/>
        </p:nvSpPr>
        <p:spPr>
          <a:xfrm flipH="1">
            <a:off x="783145" y="4057904"/>
            <a:ext cx="1886359" cy="221318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rgbClr val="8DA9D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4" name="Google Shape;64;p30"/>
          <p:cNvSpPr/>
          <p:nvPr/>
        </p:nvSpPr>
        <p:spPr>
          <a:xfrm flipH="1">
            <a:off x="0" y="3709992"/>
            <a:ext cx="1157948" cy="1502830"/>
          </a:xfrm>
          <a:custGeom>
            <a:rect b="b" l="l" r="r" t="t"/>
            <a:pathLst>
              <a:path extrusionOk="0" h="1502830" w="1157948">
                <a:moveTo>
                  <a:pt x="638572" y="0"/>
                </a:moveTo>
                <a:lnTo>
                  <a:pt x="0" y="378385"/>
                </a:lnTo>
                <a:lnTo>
                  <a:pt x="0" y="1129800"/>
                </a:lnTo>
                <a:lnTo>
                  <a:pt x="640317" y="1502830"/>
                </a:lnTo>
                <a:lnTo>
                  <a:pt x="1157948" y="1200968"/>
                </a:lnTo>
                <a:lnTo>
                  <a:pt x="1157948" y="304639"/>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65" name="Google Shape;65;p30"/>
          <p:cNvSpPr txBox="1"/>
          <p:nvPr>
            <p:ph idx="1" type="body"/>
          </p:nvPr>
        </p:nvSpPr>
        <p:spPr>
          <a:xfrm>
            <a:off x="4550705"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0"/>
          <p:cNvSpPr txBox="1"/>
          <p:nvPr>
            <p:ph idx="2" type="body"/>
          </p:nvPr>
        </p:nvSpPr>
        <p:spPr>
          <a:xfrm>
            <a:off x="4550705"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30"/>
          <p:cNvSpPr/>
          <p:nvPr>
            <p:ph idx="3" type="pic"/>
          </p:nvPr>
        </p:nvSpPr>
        <p:spPr>
          <a:xfrm>
            <a:off x="1788170" y="2296125"/>
            <a:ext cx="1886360" cy="2144668"/>
          </a:xfrm>
          <a:prstGeom prst="rect">
            <a:avLst/>
          </a:prstGeom>
          <a:solidFill>
            <a:srgbClr val="F2F2F2"/>
          </a:solidFill>
          <a:ln>
            <a:noFill/>
          </a:ln>
        </p:spPr>
      </p:sp>
      <p:sp>
        <p:nvSpPr>
          <p:cNvPr id="68" name="Google Shape;68;p30"/>
          <p:cNvSpPr txBox="1"/>
          <p:nvPr>
            <p:ph type="title"/>
          </p:nvPr>
        </p:nvSpPr>
        <p:spPr>
          <a:xfrm>
            <a:off x="4550704" y="1690878"/>
            <a:ext cx="6599429"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Click icon to add picture" id="69" name="Google Shape;69;p30"/>
          <p:cNvSpPr txBox="1"/>
          <p:nvPr>
            <p:ph idx="4" type="body"/>
          </p:nvPr>
        </p:nvSpPr>
        <p:spPr>
          <a:xfrm>
            <a:off x="7811506" y="3625598"/>
            <a:ext cx="2653545" cy="587964"/>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1"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30"/>
          <p:cNvSpPr txBox="1"/>
          <p:nvPr>
            <p:ph idx="5" type="body"/>
          </p:nvPr>
        </p:nvSpPr>
        <p:spPr>
          <a:xfrm>
            <a:off x="7811506" y="4246516"/>
            <a:ext cx="2653545" cy="172710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72" name="Shape 72"/>
        <p:cNvGrpSpPr/>
        <p:nvPr/>
      </p:nvGrpSpPr>
      <p:grpSpPr>
        <a:xfrm>
          <a:off x="0" y="0"/>
          <a:ext cx="0" cy="0"/>
          <a:chOff x="0" y="0"/>
          <a:chExt cx="0" cy="0"/>
        </a:xfrm>
      </p:grpSpPr>
      <p:sp>
        <p:nvSpPr>
          <p:cNvPr id="73" name="Google Shape;73;p32"/>
          <p:cNvSpPr/>
          <p:nvPr>
            <p:ph idx="2" type="pic"/>
          </p:nvPr>
        </p:nvSpPr>
        <p:spPr>
          <a:xfrm>
            <a:off x="7493157" y="529148"/>
            <a:ext cx="4248873" cy="4731130"/>
          </a:xfrm>
          <a:prstGeom prst="rect">
            <a:avLst/>
          </a:prstGeom>
          <a:noFill/>
          <a:ln cap="flat" cmpd="sng" w="19050">
            <a:solidFill>
              <a:schemeClr val="dk1"/>
            </a:solidFill>
            <a:prstDash val="solid"/>
            <a:round/>
            <a:headEnd len="sm" w="sm" type="none"/>
            <a:tailEnd len="sm" w="sm" type="none"/>
          </a:ln>
        </p:spPr>
      </p:sp>
      <p:sp>
        <p:nvSpPr>
          <p:cNvPr id="74" name="Google Shape;74;p32"/>
          <p:cNvSpPr txBox="1"/>
          <p:nvPr>
            <p:ph idx="1" type="body"/>
          </p:nvPr>
        </p:nvSpPr>
        <p:spPr>
          <a:xfrm>
            <a:off x="517427" y="3253120"/>
            <a:ext cx="4959822" cy="2007158"/>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500"/>
              <a:buNone/>
              <a:defRPr b="0" sz="1500">
                <a:solidFill>
                  <a:schemeClr val="lt1"/>
                </a:solidFill>
                <a:latin typeface="Arial"/>
                <a:ea typeface="Arial"/>
                <a:cs typeface="Arial"/>
                <a:sym typeface="Aria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2"/>
          <p:cNvSpPr/>
          <p:nvPr/>
        </p:nvSpPr>
        <p:spPr>
          <a:xfrm flipH="1">
            <a:off x="7400972" y="4594440"/>
            <a:ext cx="1347680" cy="1581179"/>
          </a:xfrm>
          <a:custGeom>
            <a:rect b="b" l="l" r="r" t="t"/>
            <a:pathLst>
              <a:path extrusionOk="0" h="5032188" w="4387647">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32"/>
          <p:cNvSpPr/>
          <p:nvPr/>
        </p:nvSpPr>
        <p:spPr>
          <a:xfrm>
            <a:off x="6521016" y="4772906"/>
            <a:ext cx="663381" cy="758922"/>
          </a:xfrm>
          <a:custGeom>
            <a:rect b="b" l="l" r="r" t="t"/>
            <a:pathLst>
              <a:path extrusionOk="0" h="5032188" w="4398682">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rgbClr val="FFFFFF"/>
              </a:solidFill>
              <a:latin typeface="Mate"/>
              <a:ea typeface="Mate"/>
              <a:cs typeface="Mate"/>
              <a:sym typeface="Mate"/>
            </a:endParaRPr>
          </a:p>
        </p:txBody>
      </p:sp>
      <p:sp>
        <p:nvSpPr>
          <p:cNvPr id="77" name="Google Shape;77;p32"/>
          <p:cNvSpPr txBox="1"/>
          <p:nvPr>
            <p:ph type="title"/>
          </p:nvPr>
        </p:nvSpPr>
        <p:spPr>
          <a:xfrm>
            <a:off x="517427" y="2497488"/>
            <a:ext cx="9823998" cy="132556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2"/>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80" name="Shape 80"/>
        <p:cNvGrpSpPr/>
        <p:nvPr/>
      </p:nvGrpSpPr>
      <p:grpSpPr>
        <a:xfrm>
          <a:off x="0" y="0"/>
          <a:ext cx="0" cy="0"/>
          <a:chOff x="0" y="0"/>
          <a:chExt cx="0" cy="0"/>
        </a:xfrm>
      </p:grpSpPr>
      <p:sp>
        <p:nvSpPr>
          <p:cNvPr id="81" name="Google Shape;81;p33"/>
          <p:cNvSpPr/>
          <p:nvPr/>
        </p:nvSpPr>
        <p:spPr>
          <a:xfrm>
            <a:off x="410352" y="12435"/>
            <a:ext cx="1455521" cy="1019127"/>
          </a:xfrm>
          <a:custGeom>
            <a:rect b="b" l="l" r="r" t="t"/>
            <a:pathLst>
              <a:path extrusionOk="0" h="1019127" w="1455521">
                <a:moveTo>
                  <a:pt x="219223" y="0"/>
                </a:moveTo>
                <a:lnTo>
                  <a:pt x="1236298" y="0"/>
                </a:lnTo>
                <a:lnTo>
                  <a:pt x="1455521" y="385779"/>
                </a:lnTo>
                <a:lnTo>
                  <a:pt x="1095615" y="1019127"/>
                </a:lnTo>
                <a:lnTo>
                  <a:pt x="359906" y="1019127"/>
                </a:lnTo>
                <a:lnTo>
                  <a:pt x="0" y="385779"/>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33"/>
          <p:cNvSpPr/>
          <p:nvPr/>
        </p:nvSpPr>
        <p:spPr>
          <a:xfrm>
            <a:off x="1579486" y="450004"/>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3" name="Google Shape;83;p33"/>
          <p:cNvSpPr/>
          <p:nvPr/>
        </p:nvSpPr>
        <p:spPr>
          <a:xfrm>
            <a:off x="412218" y="1136470"/>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4" name="Google Shape;84;p33"/>
          <p:cNvSpPr/>
          <p:nvPr/>
        </p:nvSpPr>
        <p:spPr>
          <a:xfrm>
            <a:off x="1580070" y="1812437"/>
            <a:ext cx="1455521" cy="1266696"/>
          </a:xfrm>
          <a:prstGeom prst="hexagon">
            <a:avLst>
              <a:gd fmla="val 28413"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33"/>
          <p:cNvSpPr/>
          <p:nvPr/>
        </p:nvSpPr>
        <p:spPr>
          <a:xfrm>
            <a:off x="3953772" y="4582171"/>
            <a:ext cx="1455521" cy="1266696"/>
          </a:xfrm>
          <a:prstGeom prst="hexagon">
            <a:avLst>
              <a:gd fmla="val 28413" name="adj"/>
              <a:gd fmla="val 115470" name="vf"/>
            </a:avLst>
          </a:prstGeom>
          <a:solidFill>
            <a:srgbClr val="83A2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6" name="Google Shape;86;p33"/>
          <p:cNvSpPr/>
          <p:nvPr/>
        </p:nvSpPr>
        <p:spPr>
          <a:xfrm>
            <a:off x="3955762" y="5952136"/>
            <a:ext cx="1455521" cy="932559"/>
          </a:xfrm>
          <a:custGeom>
            <a:rect b="b" l="l" r="r" t="t"/>
            <a:pathLst>
              <a:path extrusionOk="0" h="932559" w="1455521">
                <a:moveTo>
                  <a:pt x="359906" y="0"/>
                </a:moveTo>
                <a:lnTo>
                  <a:pt x="1095615" y="0"/>
                </a:lnTo>
                <a:lnTo>
                  <a:pt x="1455521" y="633348"/>
                </a:lnTo>
                <a:lnTo>
                  <a:pt x="1285492" y="932559"/>
                </a:lnTo>
                <a:lnTo>
                  <a:pt x="170030" y="932559"/>
                </a:lnTo>
                <a:lnTo>
                  <a:pt x="0" y="633348"/>
                </a:lnTo>
                <a:close/>
              </a:path>
            </a:pathLst>
          </a:custGeom>
          <a:solidFill>
            <a:srgbClr val="D9E5F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33"/>
          <p:cNvSpPr/>
          <p:nvPr/>
        </p:nvSpPr>
        <p:spPr>
          <a:xfrm>
            <a:off x="2783996" y="5245443"/>
            <a:ext cx="1455521" cy="1266696"/>
          </a:xfrm>
          <a:prstGeom prst="hexagon">
            <a:avLst>
              <a:gd fmla="val 28413"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33"/>
          <p:cNvSpPr/>
          <p:nvPr/>
        </p:nvSpPr>
        <p:spPr>
          <a:xfrm>
            <a:off x="2767144" y="3880620"/>
            <a:ext cx="1455521" cy="1266696"/>
          </a:xfrm>
          <a:prstGeom prst="hexagon">
            <a:avLst>
              <a:gd fmla="val 28413" name="adj"/>
              <a:gd fmla="val 115470" name="vf"/>
            </a:avLst>
          </a:prstGeom>
          <a:solidFill>
            <a:srgbClr val="334C6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9" name="Google Shape;89;p33"/>
          <p:cNvSpPr/>
          <p:nvPr/>
        </p:nvSpPr>
        <p:spPr>
          <a:xfrm>
            <a:off x="3702" y="448131"/>
            <a:ext cx="678871" cy="1266696"/>
          </a:xfrm>
          <a:custGeom>
            <a:rect b="b" l="l" r="r" t="t"/>
            <a:pathLst>
              <a:path extrusionOk="0" h="1266696" w="678871">
                <a:moveTo>
                  <a:pt x="0" y="0"/>
                </a:moveTo>
                <a:lnTo>
                  <a:pt x="318965" y="0"/>
                </a:lnTo>
                <a:lnTo>
                  <a:pt x="678871" y="633348"/>
                </a:lnTo>
                <a:lnTo>
                  <a:pt x="318965" y="1266696"/>
                </a:lnTo>
                <a:lnTo>
                  <a:pt x="0" y="1266696"/>
                </a:lnTo>
                <a:close/>
              </a:path>
            </a:pathLst>
          </a:custGeom>
          <a:noFill/>
          <a:ln cap="flat" cmpd="sng" w="19050">
            <a:solidFill>
              <a:srgbClr val="8DA9D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0" name="Google Shape;90;p33"/>
          <p:cNvSpPr/>
          <p:nvPr/>
        </p:nvSpPr>
        <p:spPr>
          <a:xfrm>
            <a:off x="1580353" y="3182793"/>
            <a:ext cx="1455521" cy="1266696"/>
          </a:xfrm>
          <a:prstGeom prst="hexagon">
            <a:avLst>
              <a:gd fmla="val 28413" name="adj"/>
              <a:gd fmla="val 115470" name="vf"/>
            </a:avLst>
          </a:prstGeom>
          <a:no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1" name="Google Shape;91;p33"/>
          <p:cNvSpPr/>
          <p:nvPr/>
        </p:nvSpPr>
        <p:spPr>
          <a:xfrm>
            <a:off x="6334981" y="5962237"/>
            <a:ext cx="1455521" cy="901561"/>
          </a:xfrm>
          <a:custGeom>
            <a:rect b="b" l="l" r="r" t="t"/>
            <a:pathLst>
              <a:path extrusionOk="0" h="901561" w="1455521">
                <a:moveTo>
                  <a:pt x="359906" y="0"/>
                </a:moveTo>
                <a:lnTo>
                  <a:pt x="1095615" y="0"/>
                </a:lnTo>
                <a:lnTo>
                  <a:pt x="1455521" y="633348"/>
                </a:lnTo>
                <a:lnTo>
                  <a:pt x="1303107" y="901561"/>
                </a:lnTo>
                <a:lnTo>
                  <a:pt x="152415" y="901561"/>
                </a:lnTo>
                <a:lnTo>
                  <a:pt x="0" y="633348"/>
                </a:lnTo>
                <a:close/>
              </a:path>
            </a:pathLst>
          </a:custGeom>
          <a:noFill/>
          <a:ln cap="flat" cmpd="sng" w="19050">
            <a:solidFill>
              <a:srgbClr val="98432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2" name="Google Shape;92;p33"/>
          <p:cNvSpPr/>
          <p:nvPr>
            <p:ph idx="2" type="pic"/>
          </p:nvPr>
        </p:nvSpPr>
        <p:spPr>
          <a:xfrm>
            <a:off x="2754948" y="2502098"/>
            <a:ext cx="1465840" cy="1289394"/>
          </a:xfrm>
          <a:prstGeom prst="hexagon">
            <a:avLst>
              <a:gd fmla="val 28349" name="adj"/>
              <a:gd fmla="val 115470" name="vf"/>
            </a:avLst>
          </a:prstGeom>
          <a:noFill/>
          <a:ln>
            <a:noFill/>
          </a:ln>
        </p:spPr>
      </p:sp>
      <p:sp>
        <p:nvSpPr>
          <p:cNvPr id="93" name="Google Shape;93;p33"/>
          <p:cNvSpPr/>
          <p:nvPr>
            <p:ph idx="3" type="pic"/>
          </p:nvPr>
        </p:nvSpPr>
        <p:spPr>
          <a:xfrm>
            <a:off x="391110" y="2493385"/>
            <a:ext cx="1465840" cy="1289394"/>
          </a:xfrm>
          <a:prstGeom prst="hexagon">
            <a:avLst>
              <a:gd fmla="val 28349" name="adj"/>
              <a:gd fmla="val 115470" name="vf"/>
            </a:avLst>
          </a:prstGeom>
          <a:noFill/>
          <a:ln>
            <a:noFill/>
          </a:ln>
        </p:spPr>
      </p:sp>
      <p:sp>
        <p:nvSpPr>
          <p:cNvPr id="94" name="Google Shape;94;p33"/>
          <p:cNvSpPr/>
          <p:nvPr>
            <p:ph idx="4" type="pic"/>
          </p:nvPr>
        </p:nvSpPr>
        <p:spPr>
          <a:xfrm>
            <a:off x="5151412" y="5238680"/>
            <a:ext cx="1465840" cy="1289394"/>
          </a:xfrm>
          <a:prstGeom prst="hexagon">
            <a:avLst>
              <a:gd fmla="val 28349" name="adj"/>
              <a:gd fmla="val 115470" name="vf"/>
            </a:avLst>
          </a:prstGeom>
          <a:noFill/>
          <a:ln>
            <a:noFill/>
          </a:ln>
        </p:spPr>
      </p:sp>
      <p:sp>
        <p:nvSpPr>
          <p:cNvPr id="95" name="Google Shape;95;p33"/>
          <p:cNvSpPr/>
          <p:nvPr>
            <p:ph idx="5" type="pic"/>
          </p:nvPr>
        </p:nvSpPr>
        <p:spPr>
          <a:xfrm>
            <a:off x="3948599" y="3194928"/>
            <a:ext cx="1465840" cy="1289394"/>
          </a:xfrm>
          <a:prstGeom prst="hexagon">
            <a:avLst>
              <a:gd fmla="val 28349" name="adj"/>
              <a:gd fmla="val 115470" name="vf"/>
            </a:avLst>
          </a:prstGeom>
          <a:noFill/>
          <a:ln>
            <a:noFill/>
          </a:ln>
        </p:spPr>
      </p:sp>
      <p:sp>
        <p:nvSpPr>
          <p:cNvPr descr="Click icon to add picture" id="96" name="Google Shape;96;p33"/>
          <p:cNvSpPr txBox="1"/>
          <p:nvPr>
            <p:ph idx="1" type="body"/>
          </p:nvPr>
        </p:nvSpPr>
        <p:spPr>
          <a:xfrm>
            <a:off x="6096000" y="3093990"/>
            <a:ext cx="3034145" cy="187979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1000"/>
              </a:spcBef>
              <a:spcAft>
                <a:spcPts val="0"/>
              </a:spcAft>
              <a:buClr>
                <a:schemeClr val="lt1"/>
              </a:buClr>
              <a:buSzPts val="1800"/>
              <a:buNone/>
              <a:defRPr b="0" sz="1800">
                <a:solidFill>
                  <a:schemeClr val="lt1"/>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33"/>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3"/>
          <p:cNvSpPr/>
          <p:nvPr/>
        </p:nvSpPr>
        <p:spPr>
          <a:xfrm>
            <a:off x="-6538" y="1815084"/>
            <a:ext cx="697438" cy="1266696"/>
          </a:xfrm>
          <a:custGeom>
            <a:rect b="b" l="l" r="r" t="t"/>
            <a:pathLst>
              <a:path extrusionOk="0" h="1266696" w="697438">
                <a:moveTo>
                  <a:pt x="8792" y="8793"/>
                </a:moveTo>
                <a:lnTo>
                  <a:pt x="337532" y="0"/>
                </a:lnTo>
                <a:lnTo>
                  <a:pt x="697438" y="633348"/>
                </a:lnTo>
                <a:lnTo>
                  <a:pt x="337532" y="1266696"/>
                </a:lnTo>
                <a:lnTo>
                  <a:pt x="0" y="1266696"/>
                </a:lnTo>
                <a:cubicBezTo>
                  <a:pt x="0" y="844464"/>
                  <a:pt x="8792" y="431025"/>
                  <a:pt x="8792" y="8793"/>
                </a:cubicBezTo>
                <a:close/>
              </a:path>
            </a:pathLst>
          </a:custGeom>
          <a:noFill/>
          <a:ln cap="flat" cmpd="sng" w="19050">
            <a:solidFill>
              <a:srgbClr val="D5DFE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9" name="Shape 99"/>
        <p:cNvGrpSpPr/>
        <p:nvPr/>
      </p:nvGrpSpPr>
      <p:grpSpPr>
        <a:xfrm>
          <a:off x="0" y="0"/>
          <a:ext cx="0" cy="0"/>
          <a:chOff x="0" y="0"/>
          <a:chExt cx="0" cy="0"/>
        </a:xfrm>
      </p:grpSpPr>
      <p:sp>
        <p:nvSpPr>
          <p:cNvPr id="100" name="Google Shape;100;p21"/>
          <p:cNvSpPr txBox="1"/>
          <p:nvPr>
            <p:ph type="title"/>
          </p:nvPr>
        </p:nvSpPr>
        <p:spPr>
          <a:xfrm>
            <a:off x="6710510" y="2016579"/>
            <a:ext cx="4441188" cy="277585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p:nvPr/>
        </p:nvSpPr>
        <p:spPr>
          <a:xfrm rot="5400000">
            <a:off x="1308232" y="2004972"/>
            <a:ext cx="3593592" cy="2880360"/>
          </a:xfrm>
          <a:prstGeom prst="hexagon">
            <a:avLst>
              <a:gd fmla="val 31211" name="adj"/>
              <a:gd fmla="val 115470" name="vf"/>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descr="Click icon to add picture" id="102" name="Google Shape;102;p21"/>
          <p:cNvSpPr txBox="1"/>
          <p:nvPr>
            <p:ph idx="1" type="body"/>
          </p:nvPr>
        </p:nvSpPr>
        <p:spPr>
          <a:xfrm>
            <a:off x="2319235" y="2911781"/>
            <a:ext cx="1570612" cy="1070829"/>
          </a:xfrm>
          <a:prstGeom prst="rect">
            <a:avLst/>
          </a:prstGeom>
          <a:noFill/>
          <a:ln>
            <a:noFill/>
          </a:ln>
        </p:spPr>
        <p:txBody>
          <a:bodyPr anchorCtr="0" anchor="t" bIns="45700" lIns="91425" spcFirstLastPara="1" rIns="91425" wrap="square" tIns="45700">
            <a:noAutofit/>
          </a:bodyPr>
          <a:lstStyle>
            <a:lvl1pPr indent="-228600" lvl="0" marL="457200" algn="ctr">
              <a:lnSpc>
                <a:spcPct val="113000"/>
              </a:lnSpc>
              <a:spcBef>
                <a:spcPts val="1000"/>
              </a:spcBef>
              <a:spcAft>
                <a:spcPts val="0"/>
              </a:spcAft>
              <a:buClr>
                <a:schemeClr val="dk2"/>
              </a:buClr>
              <a:buSzPts val="1800"/>
              <a:buNone/>
              <a:defRPr b="1" sz="1800" cap="none">
                <a:solidFill>
                  <a:schemeClr val="dk2"/>
                </a:solidFill>
              </a:defRPr>
            </a:lvl1pPr>
            <a:lvl2pPr indent="-292100" lvl="1" marL="914400" algn="l">
              <a:lnSpc>
                <a:spcPct val="90000"/>
              </a:lnSpc>
              <a:spcBef>
                <a:spcPts val="500"/>
              </a:spcBef>
              <a:spcAft>
                <a:spcPts val="0"/>
              </a:spcAft>
              <a:buClr>
                <a:schemeClr val="lt1"/>
              </a:buClr>
              <a:buSzPts val="1000"/>
              <a:buChar char="•"/>
              <a:defRPr sz="1000"/>
            </a:lvl2pPr>
            <a:lvl3pPr indent="-285750" lvl="2" marL="1371600" algn="l">
              <a:lnSpc>
                <a:spcPct val="90000"/>
              </a:lnSpc>
              <a:spcBef>
                <a:spcPts val="500"/>
              </a:spcBef>
              <a:spcAft>
                <a:spcPts val="0"/>
              </a:spcAft>
              <a:buClr>
                <a:schemeClr val="lt1"/>
              </a:buClr>
              <a:buSzPts val="900"/>
              <a:buChar char="•"/>
              <a:defRPr sz="900"/>
            </a:lvl3pPr>
            <a:lvl4pPr indent="-279400" lvl="3" marL="1828800" algn="l">
              <a:lnSpc>
                <a:spcPct val="90000"/>
              </a:lnSpc>
              <a:spcBef>
                <a:spcPts val="500"/>
              </a:spcBef>
              <a:spcAft>
                <a:spcPts val="0"/>
              </a:spcAft>
              <a:buClr>
                <a:schemeClr val="lt1"/>
              </a:buClr>
              <a:buSzPts val="800"/>
              <a:buChar char="•"/>
              <a:defRPr sz="800"/>
            </a:lvl4pPr>
            <a:lvl5pPr indent="-279400" lvl="4" marL="2286000" algn="l">
              <a:lnSpc>
                <a:spcPct val="90000"/>
              </a:lnSpc>
              <a:spcBef>
                <a:spcPts val="500"/>
              </a:spcBef>
              <a:spcAft>
                <a:spcPts val="0"/>
              </a:spcAft>
              <a:buClr>
                <a:schemeClr val="lt1"/>
              </a:buClr>
              <a:buSzPts val="800"/>
              <a:buChar char="•"/>
              <a:defRPr sz="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21"/>
          <p:cNvSpPr/>
          <p:nvPr>
            <p:ph idx="2" type="pic"/>
          </p:nvPr>
        </p:nvSpPr>
        <p:spPr>
          <a:xfrm>
            <a:off x="581710" y="555648"/>
            <a:ext cx="5045662" cy="5783096"/>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9" name="Shape 9"/>
        <p:cNvGrpSpPr/>
        <p:nvPr/>
      </p:nvGrpSpPr>
      <p:grpSpPr>
        <a:xfrm>
          <a:off x="0" y="0"/>
          <a:ext cx="0" cy="0"/>
          <a:chOff x="0" y="0"/>
          <a:chExt cx="0" cy="0"/>
        </a:xfrm>
      </p:grpSpPr>
      <p:sp>
        <p:nvSpPr>
          <p:cNvPr id="10" name="Google Shape;10;p17"/>
          <p:cNvSpPr txBox="1"/>
          <p:nvPr>
            <p:ph idx="12" type="sldNum"/>
          </p:nvPr>
        </p:nvSpPr>
        <p:spPr>
          <a:xfrm>
            <a:off x="11194169" y="6217920"/>
            <a:ext cx="458592"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Mate"/>
              <a:buNone/>
              <a:defRPr b="1" i="0" sz="4400" u="none" cap="none" strike="noStrike">
                <a:solidFill>
                  <a:schemeClr val="lt1"/>
                </a:solidFill>
                <a:latin typeface="Mate"/>
                <a:ea typeface="Mate"/>
                <a:cs typeface="Mate"/>
                <a:sym typeface="Mat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7"/>
          <p:cNvSpPr txBox="1"/>
          <p:nvPr>
            <p:ph idx="11" type="ftr"/>
          </p:nvPr>
        </p:nvSpPr>
        <p:spPr>
          <a:xfrm>
            <a:off x="484632" y="6217920"/>
            <a:ext cx="4114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1.png"/><Relationship Id="rId5"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15.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8.jpg"/><Relationship Id="rId4" Type="http://schemas.openxmlformats.org/officeDocument/2006/relationships/image" Target="../media/image17.jpg"/><Relationship Id="rId5" Type="http://schemas.openxmlformats.org/officeDocument/2006/relationships/image" Target="../media/image14.jpg"/><Relationship Id="rId6" Type="http://schemas.openxmlformats.org/officeDocument/2006/relationships/image" Target="../media/image2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
          <p:cNvSpPr txBox="1"/>
          <p:nvPr>
            <p:ph type="title"/>
          </p:nvPr>
        </p:nvSpPr>
        <p:spPr>
          <a:xfrm>
            <a:off x="1203389" y="1927001"/>
            <a:ext cx="5257800" cy="2057400"/>
          </a:xfrm>
          <a:prstGeom prst="rect">
            <a:avLst/>
          </a:prstGeom>
          <a:noFill/>
          <a:ln>
            <a:noFill/>
          </a:ln>
        </p:spPr>
        <p:txBody>
          <a:bodyPr anchorCtr="0" anchor="ctr" bIns="45700" lIns="91425" spcFirstLastPara="1" rIns="91425" wrap="square" tIns="45700">
            <a:noAutofit/>
          </a:bodyPr>
          <a:lstStyle/>
          <a:p>
            <a:pPr indent="457200" lvl="0" marL="457200" rtl="0" algn="l">
              <a:lnSpc>
                <a:spcPct val="100000"/>
              </a:lnSpc>
              <a:spcBef>
                <a:spcPts val="1000"/>
              </a:spcBef>
              <a:spcAft>
                <a:spcPts val="0"/>
              </a:spcAft>
              <a:buClr>
                <a:schemeClr val="dk1"/>
              </a:buClr>
              <a:buSzPts val="5200"/>
              <a:buFont typeface="Arial"/>
              <a:buNone/>
            </a:pPr>
            <a:r>
              <a:rPr lang="en-US" sz="3600">
                <a:latin typeface="Lato"/>
                <a:ea typeface="Lato"/>
                <a:cs typeface="Lato"/>
                <a:sym typeface="Lato"/>
              </a:rPr>
              <a:t>AstroSage Analysis</a:t>
            </a:r>
            <a:endParaRPr sz="3600"/>
          </a:p>
        </p:txBody>
      </p:sp>
      <p:sp>
        <p:nvSpPr>
          <p:cNvPr id="247" name="Google Shape;247;p1"/>
          <p:cNvSpPr txBox="1"/>
          <p:nvPr>
            <p:ph idx="1" type="body"/>
          </p:nvPr>
        </p:nvSpPr>
        <p:spPr>
          <a:xfrm>
            <a:off x="1601381" y="4172075"/>
            <a:ext cx="2536800" cy="760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Pooja Gurumurti Tamragouri</a:t>
            </a:r>
            <a:endParaRPr/>
          </a:p>
        </p:txBody>
      </p:sp>
      <p:pic>
        <p:nvPicPr>
          <p:cNvPr id="248" name="Google Shape;248;p1"/>
          <p:cNvPicPr preferRelativeResize="0"/>
          <p:nvPr/>
        </p:nvPicPr>
        <p:blipFill rotWithShape="1">
          <a:blip r:embed="rId3">
            <a:alphaModFix/>
          </a:blip>
          <a:srcRect b="2555" l="0" r="0" t="2555"/>
          <a:stretch/>
        </p:blipFill>
        <p:spPr>
          <a:xfrm>
            <a:off x="6284315" y="398445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49" name="Google Shape;249;p1"/>
          <p:cNvPicPr preferRelativeResize="0"/>
          <p:nvPr/>
        </p:nvPicPr>
        <p:blipFill rotWithShape="1">
          <a:blip r:embed="rId4">
            <a:alphaModFix/>
          </a:blip>
          <a:srcRect b="0" l="0" r="0" t="0"/>
          <a:stretch/>
        </p:blipFill>
        <p:spPr>
          <a:xfrm>
            <a:off x="9897686" y="1064464"/>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pic>
        <p:nvPicPr>
          <p:cNvPr id="250" name="Google Shape;250;p1"/>
          <p:cNvPicPr preferRelativeResize="0"/>
          <p:nvPr/>
        </p:nvPicPr>
        <p:blipFill rotWithShape="1">
          <a:blip r:embed="rId5">
            <a:alphaModFix/>
          </a:blip>
          <a:srcRect b="0" l="0" r="0" t="0"/>
          <a:stretch/>
        </p:blipFill>
        <p:spPr>
          <a:xfrm>
            <a:off x="6693600" y="984750"/>
            <a:ext cx="4405500" cy="4903500"/>
          </a:xfrm>
          <a:prstGeom prst="roundRect">
            <a:avLst>
              <a:gd fmla="val 10118" name="adj"/>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f8deb62a96_0_22"/>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lang="en-US" sz="3000">
                <a:latin typeface="Mate"/>
                <a:ea typeface="Mate"/>
                <a:cs typeface="Mate"/>
                <a:sym typeface="Mate"/>
              </a:rPr>
              <a:t>Call Distribution</a:t>
            </a:r>
            <a:endParaRPr b="0" i="0" sz="3000" u="none" cap="none" strike="noStrike">
              <a:solidFill>
                <a:schemeClr val="lt1"/>
              </a:solidFill>
              <a:latin typeface="Arial"/>
              <a:ea typeface="Arial"/>
              <a:cs typeface="Arial"/>
              <a:sym typeface="Arial"/>
            </a:endParaRPr>
          </a:p>
        </p:txBody>
      </p:sp>
      <p:sp>
        <p:nvSpPr>
          <p:cNvPr id="324" name="Google Shape;324;g2f8deb62a96_0_22"/>
          <p:cNvSpPr txBox="1"/>
          <p:nvPr/>
        </p:nvSpPr>
        <p:spPr>
          <a:xfrm>
            <a:off x="315925" y="1081975"/>
            <a:ext cx="5699700" cy="5157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Peak Usage in Early Morning</a:t>
            </a:r>
            <a:r>
              <a:rPr lang="en-US" sz="1800">
                <a:solidFill>
                  <a:schemeClr val="lt1"/>
                </a:solidFill>
                <a:latin typeface="Calibri"/>
                <a:ea typeface="Calibri"/>
                <a:cs typeface="Calibri"/>
                <a:sym typeface="Calibri"/>
              </a:rPr>
              <a:t>: The highest volume of calls occurs between </a:t>
            </a:r>
            <a:r>
              <a:rPr b="1" lang="en-US" sz="1800">
                <a:solidFill>
                  <a:schemeClr val="lt1"/>
                </a:solidFill>
                <a:latin typeface="Calibri"/>
                <a:ea typeface="Calibri"/>
                <a:cs typeface="Calibri"/>
                <a:sym typeface="Calibri"/>
              </a:rPr>
              <a:t>5 AM</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8 AM</a:t>
            </a:r>
            <a:r>
              <a:rPr lang="en-US" sz="1800">
                <a:solidFill>
                  <a:schemeClr val="lt1"/>
                </a:solidFill>
                <a:latin typeface="Calibri"/>
                <a:ea typeface="Calibri"/>
                <a:cs typeface="Calibri"/>
                <a:sym typeface="Calibri"/>
              </a:rPr>
              <a:t>, with </a:t>
            </a:r>
            <a:r>
              <a:rPr b="1" lang="en-US" sz="1800">
                <a:solidFill>
                  <a:schemeClr val="lt1"/>
                </a:solidFill>
                <a:latin typeface="Calibri"/>
                <a:ea typeface="Calibri"/>
                <a:cs typeface="Calibri"/>
                <a:sym typeface="Calibri"/>
              </a:rPr>
              <a:t>449</a:t>
            </a:r>
            <a:r>
              <a:rPr lang="en-US" sz="1800">
                <a:solidFill>
                  <a:schemeClr val="lt1"/>
                </a:solidFill>
                <a:latin typeface="Calibri"/>
                <a:ea typeface="Calibri"/>
                <a:cs typeface="Calibri"/>
                <a:sym typeface="Calibri"/>
              </a:rPr>
              <a:t> calls at </a:t>
            </a:r>
            <a:r>
              <a:rPr b="1" lang="en-US" sz="1800">
                <a:solidFill>
                  <a:schemeClr val="lt1"/>
                </a:solidFill>
                <a:latin typeface="Calibri"/>
                <a:ea typeface="Calibri"/>
                <a:cs typeface="Calibri"/>
                <a:sym typeface="Calibri"/>
              </a:rPr>
              <a:t>5 AM</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660</a:t>
            </a:r>
            <a:r>
              <a:rPr lang="en-US" sz="1800">
                <a:solidFill>
                  <a:schemeClr val="lt1"/>
                </a:solidFill>
                <a:latin typeface="Calibri"/>
                <a:ea typeface="Calibri"/>
                <a:cs typeface="Calibri"/>
                <a:sym typeface="Calibri"/>
              </a:rPr>
              <a:t> at </a:t>
            </a:r>
            <a:r>
              <a:rPr b="1" lang="en-US" sz="1800">
                <a:solidFill>
                  <a:schemeClr val="lt1"/>
                </a:solidFill>
                <a:latin typeface="Calibri"/>
                <a:ea typeface="Calibri"/>
                <a:cs typeface="Calibri"/>
                <a:sym typeface="Calibri"/>
              </a:rPr>
              <a:t>8 AM</a:t>
            </a:r>
            <a:r>
              <a:rPr lang="en-US" sz="1800">
                <a:solidFill>
                  <a:schemeClr val="lt1"/>
                </a:solidFill>
                <a:latin typeface="Calibri"/>
                <a:ea typeface="Calibri"/>
                <a:cs typeface="Calibri"/>
                <a:sym typeface="Calibri"/>
              </a:rPr>
              <a:t>. This suggests that users are most active in the early morning hours, potentially indicating a preference for morning consultations.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Evaluate Evening Strategy</a:t>
            </a:r>
            <a:r>
              <a:rPr lang="en-US" sz="1800">
                <a:solidFill>
                  <a:schemeClr val="lt1"/>
                </a:solidFill>
                <a:latin typeface="Calibri"/>
                <a:ea typeface="Calibri"/>
                <a:cs typeface="Calibri"/>
                <a:sym typeface="Calibri"/>
              </a:rPr>
              <a:t>: Consider strategies to boost engagement in the evening hours, such as promotions or targeted communications that might attract users to call during that time.</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Midday Promotions</a:t>
            </a:r>
            <a:r>
              <a:rPr lang="en-US" sz="1800">
                <a:solidFill>
                  <a:schemeClr val="lt1"/>
                </a:solidFill>
                <a:latin typeface="Calibri"/>
                <a:ea typeface="Calibri"/>
                <a:cs typeface="Calibri"/>
                <a:sym typeface="Calibri"/>
              </a:rPr>
              <a:t>: Since midday hours maintain stable engagement, promotional activities could be aligned to maximize user interaction during this time.</a:t>
            </a:r>
            <a:endParaRPr b="1" sz="1800">
              <a:solidFill>
                <a:schemeClr val="lt1"/>
              </a:solidFill>
              <a:latin typeface="Calibri"/>
              <a:ea typeface="Calibri"/>
              <a:cs typeface="Calibri"/>
              <a:sym typeface="Calibri"/>
            </a:endParaRPr>
          </a:p>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Late-Night Engagement Exploration</a:t>
            </a:r>
            <a:r>
              <a:rPr lang="en-US" sz="1800">
                <a:solidFill>
                  <a:schemeClr val="lt1"/>
                </a:solidFill>
                <a:latin typeface="Calibri"/>
                <a:ea typeface="Calibri"/>
                <a:cs typeface="Calibri"/>
                <a:sym typeface="Calibri"/>
              </a:rPr>
              <a:t>: Investigate the motivations behind late-night calls to see if there are specific needs that can be catered to, potentially leading to the development of tailored services or marketing efforts.</a:t>
            </a:r>
            <a:endParaRPr sz="18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1800" u="none" cap="none" strike="noStrike">
              <a:solidFill>
                <a:schemeClr val="lt1"/>
              </a:solidFill>
              <a:latin typeface="Calibri"/>
              <a:ea typeface="Calibri"/>
              <a:cs typeface="Calibri"/>
              <a:sym typeface="Calibri"/>
            </a:endParaRPr>
          </a:p>
        </p:txBody>
      </p:sp>
      <p:pic>
        <p:nvPicPr>
          <p:cNvPr id="325" name="Google Shape;325;g2f8deb62a96_0_22" title="Chart"/>
          <p:cNvPicPr preferRelativeResize="0"/>
          <p:nvPr/>
        </p:nvPicPr>
        <p:blipFill>
          <a:blip r:embed="rId3">
            <a:alphaModFix/>
          </a:blip>
          <a:stretch>
            <a:fillRect/>
          </a:stretch>
        </p:blipFill>
        <p:spPr>
          <a:xfrm>
            <a:off x="6096000" y="1957475"/>
            <a:ext cx="5638024" cy="324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f8deb62a96_0_45"/>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i="0" lang="en-US" sz="3000" u="none" cap="none" strike="noStrike">
                <a:solidFill>
                  <a:schemeClr val="lt1"/>
                </a:solidFill>
                <a:latin typeface="Mate"/>
                <a:ea typeface="Mate"/>
                <a:cs typeface="Mate"/>
                <a:sym typeface="Mate"/>
              </a:rPr>
              <a:t>R</a:t>
            </a:r>
            <a:r>
              <a:rPr b="1" lang="en-US" sz="3000">
                <a:latin typeface="Mate"/>
                <a:ea typeface="Mate"/>
                <a:cs typeface="Mate"/>
                <a:sym typeface="Mate"/>
              </a:rPr>
              <a:t>ating Distribution for </a:t>
            </a:r>
            <a:r>
              <a:rPr b="1" lang="en-US" sz="3000">
                <a:latin typeface="Mate"/>
                <a:ea typeface="Mate"/>
                <a:cs typeface="Mate"/>
                <a:sym typeface="Mate"/>
              </a:rPr>
              <a:t>Gurus</a:t>
            </a:r>
            <a:endParaRPr b="0" i="0" sz="3000" u="none" cap="none" strike="noStrike">
              <a:solidFill>
                <a:schemeClr val="lt1"/>
              </a:solidFill>
              <a:latin typeface="Arial"/>
              <a:ea typeface="Arial"/>
              <a:cs typeface="Arial"/>
              <a:sym typeface="Arial"/>
            </a:endParaRPr>
          </a:p>
        </p:txBody>
      </p:sp>
      <p:sp>
        <p:nvSpPr>
          <p:cNvPr id="332" name="Google Shape;332;g2f8deb62a96_0_45"/>
          <p:cNvSpPr txBox="1"/>
          <p:nvPr/>
        </p:nvSpPr>
        <p:spPr>
          <a:xfrm>
            <a:off x="6436800" y="1031675"/>
            <a:ext cx="5433300" cy="48579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Most Common Ratings</a:t>
            </a:r>
            <a:r>
              <a:rPr lang="en-US" sz="1800">
                <a:solidFill>
                  <a:schemeClr val="lt1"/>
                </a:solidFill>
                <a:latin typeface="Calibri"/>
                <a:ea typeface="Calibri"/>
                <a:cs typeface="Calibri"/>
                <a:sym typeface="Calibri"/>
              </a:rPr>
              <a:t>: The ratings are relatively spread out, but the most frequently given ratings are </a:t>
            </a:r>
            <a:r>
              <a:rPr b="1" lang="en-US" sz="1800">
                <a:solidFill>
                  <a:schemeClr val="lt1"/>
                </a:solidFill>
                <a:latin typeface="Calibri"/>
                <a:ea typeface="Calibri"/>
                <a:cs typeface="Calibri"/>
                <a:sym typeface="Calibri"/>
              </a:rPr>
              <a:t>2</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3</a:t>
            </a:r>
            <a:r>
              <a:rPr lang="en-US" sz="1800">
                <a:solidFill>
                  <a:schemeClr val="lt1"/>
                </a:solidFill>
                <a:latin typeface="Calibri"/>
                <a:ea typeface="Calibri"/>
                <a:cs typeface="Calibri"/>
                <a:sym typeface="Calibri"/>
              </a:rPr>
              <a:t>, with </a:t>
            </a:r>
            <a:r>
              <a:rPr b="1" lang="en-US" sz="1800">
                <a:solidFill>
                  <a:schemeClr val="lt1"/>
                </a:solidFill>
                <a:latin typeface="Calibri"/>
                <a:ea typeface="Calibri"/>
                <a:cs typeface="Calibri"/>
                <a:sym typeface="Calibri"/>
              </a:rPr>
              <a:t>115</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117</a:t>
            </a:r>
            <a:r>
              <a:rPr lang="en-US" sz="1800">
                <a:solidFill>
                  <a:schemeClr val="lt1"/>
                </a:solidFill>
                <a:latin typeface="Calibri"/>
                <a:ea typeface="Calibri"/>
                <a:cs typeface="Calibri"/>
                <a:sym typeface="Calibri"/>
              </a:rPr>
              <a:t> unique gurus receiving these ratings, respectively. This suggests that many gurus are perceived as average or slightly above average by users.</a:t>
            </a:r>
            <a:endParaRPr sz="1800">
              <a:solidFill>
                <a:schemeClr val="lt1"/>
              </a:solidFill>
              <a:latin typeface="Calibri"/>
              <a:ea typeface="Calibri"/>
              <a:cs typeface="Calibri"/>
              <a:sym typeface="Calibri"/>
            </a:endParaRPr>
          </a:p>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Declining Trend</a:t>
            </a:r>
            <a:r>
              <a:rPr lang="en-US" sz="1800">
                <a:solidFill>
                  <a:schemeClr val="lt1"/>
                </a:solidFill>
                <a:latin typeface="Calibri"/>
                <a:ea typeface="Calibri"/>
                <a:cs typeface="Calibri"/>
                <a:sym typeface="Calibri"/>
              </a:rPr>
              <a:t>: There’s a noticeable decline in the number of unique gurus receiving higher ratings (6 through 8), with </a:t>
            </a:r>
            <a:r>
              <a:rPr b="1" lang="en-US" sz="1800">
                <a:solidFill>
                  <a:schemeClr val="lt1"/>
                </a:solidFill>
                <a:latin typeface="Calibri"/>
                <a:ea typeface="Calibri"/>
                <a:cs typeface="Calibri"/>
                <a:sym typeface="Calibri"/>
              </a:rPr>
              <a:t>89</a:t>
            </a:r>
            <a:r>
              <a:rPr lang="en-US" sz="1800">
                <a:solidFill>
                  <a:schemeClr val="lt1"/>
                </a:solidFill>
                <a:latin typeface="Calibri"/>
                <a:ea typeface="Calibri"/>
                <a:cs typeface="Calibri"/>
                <a:sym typeface="Calibri"/>
              </a:rPr>
              <a:t> for a rating of </a:t>
            </a:r>
            <a:r>
              <a:rPr b="1" lang="en-US" sz="1800">
                <a:solidFill>
                  <a:schemeClr val="lt1"/>
                </a:solidFill>
                <a:latin typeface="Calibri"/>
                <a:ea typeface="Calibri"/>
                <a:cs typeface="Calibri"/>
                <a:sym typeface="Calibri"/>
              </a:rPr>
              <a:t>6</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86</a:t>
            </a:r>
            <a:r>
              <a:rPr lang="en-US" sz="1800">
                <a:solidFill>
                  <a:schemeClr val="lt1"/>
                </a:solidFill>
                <a:latin typeface="Calibri"/>
                <a:ea typeface="Calibri"/>
                <a:cs typeface="Calibri"/>
                <a:sym typeface="Calibri"/>
              </a:rPr>
              <a:t> for </a:t>
            </a:r>
            <a:r>
              <a:rPr b="1" lang="en-US" sz="1800">
                <a:solidFill>
                  <a:schemeClr val="lt1"/>
                </a:solidFill>
                <a:latin typeface="Calibri"/>
                <a:ea typeface="Calibri"/>
                <a:cs typeface="Calibri"/>
                <a:sym typeface="Calibri"/>
              </a:rPr>
              <a:t>8</a:t>
            </a:r>
            <a:r>
              <a:rPr lang="en-US" sz="1800">
                <a:solidFill>
                  <a:schemeClr val="lt1"/>
                </a:solidFill>
                <a:latin typeface="Calibri"/>
                <a:ea typeface="Calibri"/>
                <a:cs typeface="Calibri"/>
                <a:sym typeface="Calibri"/>
              </a:rPr>
              <a:t>. This trend suggests that as the ratings increase, fewer gurus are meeting the higher standards expected by users.</a:t>
            </a:r>
            <a:endParaRPr sz="1800">
              <a:solidFill>
                <a:schemeClr val="lt1"/>
              </a:solidFill>
              <a:latin typeface="Calibri"/>
              <a:ea typeface="Calibri"/>
              <a:cs typeface="Calibri"/>
              <a:sym typeface="Calibri"/>
            </a:endParaRPr>
          </a:p>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Targeted Improvement Programs</a:t>
            </a:r>
            <a:r>
              <a:rPr lang="en-US" sz="1800">
                <a:solidFill>
                  <a:schemeClr val="lt1"/>
                </a:solidFill>
                <a:latin typeface="Calibri"/>
                <a:ea typeface="Calibri"/>
                <a:cs typeface="Calibri"/>
                <a:sym typeface="Calibri"/>
              </a:rPr>
              <a:t>: Focus on those receiving low ratings (0 and 1) to identify specific areas for improvement, such as training or resource allocation.</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1800" u="none" cap="none" strike="noStrike">
              <a:solidFill>
                <a:schemeClr val="lt1"/>
              </a:solidFill>
              <a:latin typeface="Calibri"/>
              <a:ea typeface="Calibri"/>
              <a:cs typeface="Calibri"/>
              <a:sym typeface="Calibri"/>
            </a:endParaRPr>
          </a:p>
        </p:txBody>
      </p:sp>
      <p:pic>
        <p:nvPicPr>
          <p:cNvPr id="333" name="Google Shape;333;g2f8deb62a96_0_45" title="Chart"/>
          <p:cNvPicPr preferRelativeResize="0"/>
          <p:nvPr/>
        </p:nvPicPr>
        <p:blipFill>
          <a:blip r:embed="rId3">
            <a:alphaModFix/>
          </a:blip>
          <a:stretch>
            <a:fillRect/>
          </a:stretch>
        </p:blipFill>
        <p:spPr>
          <a:xfrm>
            <a:off x="495300" y="1617500"/>
            <a:ext cx="5810124" cy="35038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2f8deb62a96_0_53"/>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i="0" lang="en-US" sz="3000" u="none" cap="none" strike="noStrike">
                <a:solidFill>
                  <a:schemeClr val="lt1"/>
                </a:solidFill>
                <a:latin typeface="Mate"/>
                <a:ea typeface="Mate"/>
                <a:cs typeface="Mate"/>
                <a:sym typeface="Mate"/>
              </a:rPr>
              <a:t>R</a:t>
            </a:r>
            <a:r>
              <a:rPr b="1" lang="en-US" sz="3000">
                <a:latin typeface="Mate"/>
                <a:ea typeface="Mate"/>
                <a:cs typeface="Mate"/>
                <a:sym typeface="Mate"/>
              </a:rPr>
              <a:t>ating Distribution for Users</a:t>
            </a:r>
            <a:endParaRPr b="0" i="0" sz="3000" u="none" cap="none" strike="noStrike">
              <a:solidFill>
                <a:schemeClr val="lt1"/>
              </a:solidFill>
              <a:latin typeface="Arial"/>
              <a:ea typeface="Arial"/>
              <a:cs typeface="Arial"/>
              <a:sym typeface="Arial"/>
            </a:endParaRPr>
          </a:p>
        </p:txBody>
      </p:sp>
      <p:sp>
        <p:nvSpPr>
          <p:cNvPr id="340" name="Google Shape;340;g2f8deb62a96_0_53"/>
          <p:cNvSpPr txBox="1"/>
          <p:nvPr/>
        </p:nvSpPr>
        <p:spPr>
          <a:xfrm>
            <a:off x="341825" y="946950"/>
            <a:ext cx="5542200" cy="51966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High Frequency of Low Ratings</a:t>
            </a:r>
            <a:r>
              <a:rPr lang="en-US" sz="1800">
                <a:solidFill>
                  <a:schemeClr val="lt1"/>
                </a:solidFill>
                <a:latin typeface="Calibri"/>
                <a:ea typeface="Calibri"/>
                <a:cs typeface="Calibri"/>
                <a:sym typeface="Calibri"/>
              </a:rPr>
              <a:t>: The </a:t>
            </a:r>
            <a:r>
              <a:rPr b="1" lang="en-US" sz="1800">
                <a:solidFill>
                  <a:schemeClr val="lt1"/>
                </a:solidFill>
                <a:latin typeface="Calibri"/>
                <a:ea typeface="Calibri"/>
                <a:cs typeface="Calibri"/>
                <a:sym typeface="Calibri"/>
              </a:rPr>
              <a:t>0</a:t>
            </a:r>
            <a:r>
              <a:rPr lang="en-US" sz="1800">
                <a:solidFill>
                  <a:schemeClr val="lt1"/>
                </a:solidFill>
                <a:latin typeface="Calibri"/>
                <a:ea typeface="Calibri"/>
                <a:cs typeface="Calibri"/>
                <a:sym typeface="Calibri"/>
              </a:rPr>
              <a:t> rating has the highest count, with </a:t>
            </a:r>
            <a:r>
              <a:rPr b="1" lang="en-US" sz="1800">
                <a:solidFill>
                  <a:schemeClr val="lt1"/>
                </a:solidFill>
                <a:latin typeface="Calibri"/>
                <a:ea typeface="Calibri"/>
                <a:cs typeface="Calibri"/>
                <a:sym typeface="Calibri"/>
              </a:rPr>
              <a:t>2,739 unique users</a:t>
            </a:r>
            <a:r>
              <a:rPr lang="en-US" sz="1800">
                <a:solidFill>
                  <a:schemeClr val="lt1"/>
                </a:solidFill>
                <a:latin typeface="Calibri"/>
                <a:ea typeface="Calibri"/>
                <a:cs typeface="Calibri"/>
                <a:sym typeface="Calibri"/>
              </a:rPr>
              <a:t>. This indicates a significant level of dissatisfaction among users, suggesting that many feel their experiences did not meet expectations.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Enhance User Engagement</a:t>
            </a:r>
            <a:r>
              <a:rPr lang="en-US" sz="1800">
                <a:solidFill>
                  <a:schemeClr val="lt1"/>
                </a:solidFill>
                <a:latin typeface="Calibri"/>
                <a:ea typeface="Calibri"/>
                <a:cs typeface="Calibri"/>
                <a:sym typeface="Calibri"/>
              </a:rPr>
              <a:t>: Develop strategies to actively engage users who rated their experiences as average (2 and 3) to gather feedback and work on increasing their satisfaction levels.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Quality Improvement Programs</a:t>
            </a:r>
            <a:r>
              <a:rPr lang="en-US" sz="1800">
                <a:solidFill>
                  <a:schemeClr val="lt1"/>
                </a:solidFill>
                <a:latin typeface="Calibri"/>
                <a:ea typeface="Calibri"/>
                <a:cs typeface="Calibri"/>
                <a:sym typeface="Calibri"/>
              </a:rPr>
              <a:t>: Implement training and quality assurance programs aimed at addressing the factors contributing to low ratings. This could help elevate overall user satisfaction.</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Monitor Trends Over Time</a:t>
            </a:r>
            <a:r>
              <a:rPr lang="en-US" sz="1800">
                <a:solidFill>
                  <a:schemeClr val="lt1"/>
                </a:solidFill>
                <a:latin typeface="Calibri"/>
                <a:ea typeface="Calibri"/>
                <a:cs typeface="Calibri"/>
                <a:sym typeface="Calibri"/>
              </a:rPr>
              <a:t>: Continuously track rating distributions to evaluate the effectiveness of improvement initiatives and adjust strategies based on user feedback and changing trends.</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i="0" sz="1800" u="none" cap="none" strike="noStrike">
              <a:solidFill>
                <a:schemeClr val="lt1"/>
              </a:solidFill>
              <a:latin typeface="Calibri"/>
              <a:ea typeface="Calibri"/>
              <a:cs typeface="Calibri"/>
              <a:sym typeface="Calibri"/>
            </a:endParaRPr>
          </a:p>
        </p:txBody>
      </p:sp>
      <p:pic>
        <p:nvPicPr>
          <p:cNvPr id="341" name="Google Shape;341;g2f8deb62a96_0_53" title="Chart"/>
          <p:cNvPicPr preferRelativeResize="0"/>
          <p:nvPr/>
        </p:nvPicPr>
        <p:blipFill>
          <a:blip r:embed="rId3">
            <a:alphaModFix/>
          </a:blip>
          <a:stretch>
            <a:fillRect/>
          </a:stretch>
        </p:blipFill>
        <p:spPr>
          <a:xfrm>
            <a:off x="6029001" y="1768374"/>
            <a:ext cx="5620724" cy="343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f8deb62a96_0_75"/>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i="0" lang="en-US" sz="3000" u="none" cap="none" strike="noStrike">
                <a:solidFill>
                  <a:schemeClr val="lt1"/>
                </a:solidFill>
                <a:latin typeface="Mate"/>
                <a:ea typeface="Mate"/>
                <a:cs typeface="Mate"/>
                <a:sym typeface="Mate"/>
              </a:rPr>
              <a:t>R</a:t>
            </a:r>
            <a:r>
              <a:rPr b="1" lang="en-US" sz="3000">
                <a:latin typeface="Mate"/>
                <a:ea typeface="Mate"/>
                <a:cs typeface="Mate"/>
                <a:sym typeface="Mate"/>
              </a:rPr>
              <a:t>ating Distribution for Gurus</a:t>
            </a:r>
            <a:endParaRPr b="0" i="0" sz="3000" u="none" cap="none" strike="noStrike">
              <a:solidFill>
                <a:schemeClr val="lt1"/>
              </a:solidFill>
              <a:latin typeface="Arial"/>
              <a:ea typeface="Arial"/>
              <a:cs typeface="Arial"/>
              <a:sym typeface="Arial"/>
            </a:endParaRPr>
          </a:p>
        </p:txBody>
      </p:sp>
      <p:sp>
        <p:nvSpPr>
          <p:cNvPr id="348" name="Google Shape;348;g2f8deb62a96_0_75"/>
          <p:cNvSpPr txBox="1"/>
          <p:nvPr/>
        </p:nvSpPr>
        <p:spPr>
          <a:xfrm>
            <a:off x="6707000" y="1001925"/>
            <a:ext cx="5262300" cy="52722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Top Guru Performance</a:t>
            </a:r>
            <a:r>
              <a:rPr lang="en-US" sz="1800">
                <a:solidFill>
                  <a:schemeClr val="lt1"/>
                </a:solidFill>
                <a:latin typeface="Calibri"/>
                <a:ea typeface="Calibri"/>
                <a:cs typeface="Calibri"/>
                <a:sym typeface="Calibri"/>
              </a:rPr>
              <a:t>: Guru </a:t>
            </a:r>
            <a:r>
              <a:rPr b="1" lang="en-US" sz="1800">
                <a:solidFill>
                  <a:schemeClr val="lt1"/>
                </a:solidFill>
                <a:latin typeface="Calibri"/>
                <a:ea typeface="Calibri"/>
                <a:cs typeface="Calibri"/>
                <a:sym typeface="Calibri"/>
              </a:rPr>
              <a:t>287</a:t>
            </a:r>
            <a:r>
              <a:rPr lang="en-US" sz="1800">
                <a:solidFill>
                  <a:schemeClr val="lt1"/>
                </a:solidFill>
                <a:latin typeface="Calibri"/>
                <a:ea typeface="Calibri"/>
                <a:cs typeface="Calibri"/>
                <a:sym typeface="Calibri"/>
              </a:rPr>
              <a:t> stands out as the top performer with </a:t>
            </a:r>
            <a:r>
              <a:rPr b="1" lang="en-US" sz="1800">
                <a:solidFill>
                  <a:schemeClr val="lt1"/>
                </a:solidFill>
                <a:latin typeface="Calibri"/>
                <a:ea typeface="Calibri"/>
                <a:cs typeface="Calibri"/>
                <a:sym typeface="Calibri"/>
              </a:rPr>
              <a:t>169 ratings</a:t>
            </a:r>
            <a:r>
              <a:rPr lang="en-US" sz="1800">
                <a:solidFill>
                  <a:schemeClr val="lt1"/>
                </a:solidFill>
                <a:latin typeface="Calibri"/>
                <a:ea typeface="Calibri"/>
                <a:cs typeface="Calibri"/>
                <a:sym typeface="Calibri"/>
              </a:rPr>
              <a:t>, indicating a strong presence and likely a high level of user engagement or satisfaction. This suggests that they may be effectively meeting user needs.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Consistent Ratings Across Gurus</a:t>
            </a:r>
            <a:r>
              <a:rPr lang="en-US" sz="1800">
                <a:solidFill>
                  <a:schemeClr val="lt1"/>
                </a:solidFill>
                <a:latin typeface="Calibri"/>
                <a:ea typeface="Calibri"/>
                <a:cs typeface="Calibri"/>
                <a:sym typeface="Calibri"/>
              </a:rPr>
              <a:t>: The next top gurus, </a:t>
            </a:r>
            <a:r>
              <a:rPr b="1" lang="en-US" sz="1800">
                <a:solidFill>
                  <a:schemeClr val="lt1"/>
                </a:solidFill>
                <a:latin typeface="Calibri"/>
                <a:ea typeface="Calibri"/>
                <a:cs typeface="Calibri"/>
                <a:sym typeface="Calibri"/>
              </a:rPr>
              <a:t>75</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274</a:t>
            </a:r>
            <a:r>
              <a:rPr lang="en-US" sz="1800">
                <a:solidFill>
                  <a:schemeClr val="lt1"/>
                </a:solidFill>
                <a:latin typeface="Calibri"/>
                <a:ea typeface="Calibri"/>
                <a:cs typeface="Calibri"/>
                <a:sym typeface="Calibri"/>
              </a:rPr>
              <a:t>, have </a:t>
            </a:r>
            <a:r>
              <a:rPr b="1" lang="en-US" sz="1800">
                <a:solidFill>
                  <a:schemeClr val="lt1"/>
                </a:solidFill>
                <a:latin typeface="Calibri"/>
                <a:ea typeface="Calibri"/>
                <a:cs typeface="Calibri"/>
                <a:sym typeface="Calibri"/>
              </a:rPr>
              <a:t>129</a:t>
            </a:r>
            <a:r>
              <a:rPr lang="en-US" sz="1800">
                <a:solidFill>
                  <a:schemeClr val="lt1"/>
                </a:solidFill>
                <a:latin typeface="Calibri"/>
                <a:ea typeface="Calibri"/>
                <a:cs typeface="Calibri"/>
                <a:sym typeface="Calibri"/>
              </a:rPr>
              <a:t> and </a:t>
            </a:r>
            <a:r>
              <a:rPr b="1" lang="en-US" sz="1800">
                <a:solidFill>
                  <a:schemeClr val="lt1"/>
                </a:solidFill>
                <a:latin typeface="Calibri"/>
                <a:ea typeface="Calibri"/>
                <a:cs typeface="Calibri"/>
                <a:sym typeface="Calibri"/>
              </a:rPr>
              <a:t>116 ratings</a:t>
            </a:r>
            <a:r>
              <a:rPr lang="en-US" sz="1800">
                <a:solidFill>
                  <a:schemeClr val="lt1"/>
                </a:solidFill>
                <a:latin typeface="Calibri"/>
                <a:ea typeface="Calibri"/>
                <a:cs typeface="Calibri"/>
                <a:sym typeface="Calibri"/>
              </a:rPr>
              <a:t> respectively. The relatively close counts indicate that several gurus are performing well, suggesting a competitive landscape among the top-rated individuals.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Declining Rating Counts</a:t>
            </a:r>
            <a:r>
              <a:rPr lang="en-US" sz="1800">
                <a:solidFill>
                  <a:schemeClr val="lt1"/>
                </a:solidFill>
                <a:latin typeface="Calibri"/>
                <a:ea typeface="Calibri"/>
                <a:cs typeface="Calibri"/>
                <a:sym typeface="Calibri"/>
              </a:rPr>
              <a:t>: There is a noticeable drop in ratings as we move down the list. The 10th guru, </a:t>
            </a:r>
            <a:r>
              <a:rPr b="1" lang="en-US" sz="1800">
                <a:solidFill>
                  <a:schemeClr val="lt1"/>
                </a:solidFill>
                <a:latin typeface="Calibri"/>
                <a:ea typeface="Calibri"/>
                <a:cs typeface="Calibri"/>
                <a:sym typeface="Calibri"/>
              </a:rPr>
              <a:t>291</a:t>
            </a:r>
            <a:r>
              <a:rPr lang="en-US" sz="1800">
                <a:solidFill>
                  <a:schemeClr val="lt1"/>
                </a:solidFill>
                <a:latin typeface="Calibri"/>
                <a:ea typeface="Calibri"/>
                <a:cs typeface="Calibri"/>
                <a:sym typeface="Calibri"/>
              </a:rPr>
              <a:t>, has only </a:t>
            </a:r>
            <a:r>
              <a:rPr b="1" lang="en-US" sz="1800">
                <a:solidFill>
                  <a:schemeClr val="lt1"/>
                </a:solidFill>
                <a:latin typeface="Calibri"/>
                <a:ea typeface="Calibri"/>
                <a:cs typeface="Calibri"/>
                <a:sym typeface="Calibri"/>
              </a:rPr>
              <a:t>53 ratings</a:t>
            </a:r>
            <a:r>
              <a:rPr lang="en-US" sz="1800">
                <a:solidFill>
                  <a:schemeClr val="lt1"/>
                </a:solidFill>
                <a:latin typeface="Calibri"/>
                <a:ea typeface="Calibri"/>
                <a:cs typeface="Calibri"/>
                <a:sym typeface="Calibri"/>
              </a:rPr>
              <a:t>. This declining trend implies that while there are a few standout gurus, many are not as highly rated or recommended by users.</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349" name="Google Shape;349;g2f8deb62a96_0_75" title="Chart"/>
          <p:cNvPicPr preferRelativeResize="0"/>
          <p:nvPr/>
        </p:nvPicPr>
        <p:blipFill>
          <a:blip r:embed="rId3">
            <a:alphaModFix/>
          </a:blip>
          <a:stretch>
            <a:fillRect/>
          </a:stretch>
        </p:blipFill>
        <p:spPr>
          <a:xfrm>
            <a:off x="614649" y="1484976"/>
            <a:ext cx="5980075" cy="3598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07219364bf_0_7"/>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lang="en-US" sz="3000">
                <a:latin typeface="Mate"/>
                <a:ea typeface="Mate"/>
                <a:cs typeface="Mate"/>
                <a:sym typeface="Mate"/>
              </a:rPr>
              <a:t>Day-by-day Call Volume</a:t>
            </a:r>
            <a:endParaRPr b="0" i="0" sz="3000" u="none" cap="none" strike="noStrike">
              <a:solidFill>
                <a:schemeClr val="lt1"/>
              </a:solidFill>
              <a:latin typeface="Arial"/>
              <a:ea typeface="Arial"/>
              <a:cs typeface="Arial"/>
              <a:sym typeface="Arial"/>
            </a:endParaRPr>
          </a:p>
        </p:txBody>
      </p:sp>
      <p:pic>
        <p:nvPicPr>
          <p:cNvPr id="356" name="Google Shape;356;g307219364bf_0_7" title="Chart"/>
          <p:cNvPicPr preferRelativeResize="0"/>
          <p:nvPr/>
        </p:nvPicPr>
        <p:blipFill>
          <a:blip r:embed="rId3">
            <a:alphaModFix/>
          </a:blip>
          <a:stretch>
            <a:fillRect/>
          </a:stretch>
        </p:blipFill>
        <p:spPr>
          <a:xfrm>
            <a:off x="643425" y="1054025"/>
            <a:ext cx="8310074" cy="3338725"/>
          </a:xfrm>
          <a:prstGeom prst="rect">
            <a:avLst/>
          </a:prstGeom>
          <a:noFill/>
          <a:ln>
            <a:noFill/>
          </a:ln>
        </p:spPr>
      </p:pic>
      <p:sp>
        <p:nvSpPr>
          <p:cNvPr id="357" name="Google Shape;357;g307219364bf_0_7"/>
          <p:cNvSpPr txBox="1"/>
          <p:nvPr/>
        </p:nvSpPr>
        <p:spPr>
          <a:xfrm>
            <a:off x="2294450" y="4698750"/>
            <a:ext cx="9127200" cy="15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The user activity data from December 1, 2023, to January 3, 2024, reveals significant fluctuations in call volume. Peaks occurred on December 10 and 11, with 430 and 424 calls respectively, while New Year's Day saw the lowest volume at 115 calls. Overall, the data suggests stable user engagement with notable drops during the holiday period, highlighting the impact of external events on communication activity.</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fe908eca5a_0_13"/>
          <p:cNvSpPr txBox="1"/>
          <p:nvPr>
            <p:ph type="title"/>
          </p:nvPr>
        </p:nvSpPr>
        <p:spPr>
          <a:xfrm>
            <a:off x="306479" y="1"/>
            <a:ext cx="10515600" cy="1115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000"/>
              <a:t>Consultation Type Breakdown</a:t>
            </a:r>
            <a:endParaRPr sz="3000"/>
          </a:p>
        </p:txBody>
      </p:sp>
      <p:sp>
        <p:nvSpPr>
          <p:cNvPr id="364" name="Google Shape;364;g2fe908eca5a_0_13"/>
          <p:cNvSpPr/>
          <p:nvPr>
            <p:ph idx="2" type="chart"/>
          </p:nvPr>
        </p:nvSpPr>
        <p:spPr>
          <a:xfrm>
            <a:off x="246175" y="937850"/>
            <a:ext cx="11837700" cy="573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                      </a:t>
            </a:r>
            <a:endParaRPr b="0" i="0" sz="2000" u="none" cap="none" strike="noStrike">
              <a:solidFill>
                <a:schemeClr val="lt1"/>
              </a:solidFill>
              <a:latin typeface="Arial"/>
              <a:ea typeface="Arial"/>
              <a:cs typeface="Arial"/>
              <a:sym typeface="Arial"/>
            </a:endParaRPr>
          </a:p>
        </p:txBody>
      </p:sp>
      <p:sp>
        <p:nvSpPr>
          <p:cNvPr id="365" name="Google Shape;365;g2fe908eca5a_0_13"/>
          <p:cNvSpPr txBox="1"/>
          <p:nvPr/>
        </p:nvSpPr>
        <p:spPr>
          <a:xfrm>
            <a:off x="6159975" y="937850"/>
            <a:ext cx="5739900" cy="56343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100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Volume of Interactions</a:t>
            </a:r>
            <a:r>
              <a:rPr lang="en-US" sz="1800">
                <a:solidFill>
                  <a:schemeClr val="lt1"/>
                </a:solidFill>
                <a:latin typeface="Calibri"/>
                <a:ea typeface="Calibri"/>
                <a:cs typeface="Calibri"/>
                <a:sym typeface="Calibri"/>
              </a:rPr>
              <a:t>: The </a:t>
            </a:r>
            <a:r>
              <a:rPr b="1" lang="en-US" sz="1800">
                <a:solidFill>
                  <a:schemeClr val="lt1"/>
                </a:solidFill>
                <a:latin typeface="Calibri"/>
                <a:ea typeface="Calibri"/>
                <a:cs typeface="Calibri"/>
                <a:sym typeface="Calibri"/>
              </a:rPr>
              <a:t>Call</a:t>
            </a:r>
            <a:r>
              <a:rPr lang="en-US" sz="1800">
                <a:solidFill>
                  <a:schemeClr val="lt1"/>
                </a:solidFill>
                <a:latin typeface="Calibri"/>
                <a:ea typeface="Calibri"/>
                <a:cs typeface="Calibri"/>
                <a:sym typeface="Calibri"/>
              </a:rPr>
              <a:t> consultation type dominates with </a:t>
            </a:r>
            <a:r>
              <a:rPr b="1" lang="en-US" sz="1800">
                <a:solidFill>
                  <a:schemeClr val="lt1"/>
                </a:solidFill>
                <a:latin typeface="Calibri"/>
                <a:ea typeface="Calibri"/>
                <a:cs typeface="Calibri"/>
                <a:sym typeface="Calibri"/>
              </a:rPr>
              <a:t>8,508 interactions</a:t>
            </a:r>
            <a:r>
              <a:rPr lang="en-US" sz="1800">
                <a:solidFill>
                  <a:schemeClr val="lt1"/>
                </a:solidFill>
                <a:latin typeface="Calibri"/>
                <a:ea typeface="Calibri"/>
                <a:cs typeface="Calibri"/>
                <a:sym typeface="Calibri"/>
              </a:rPr>
              <a:t>, significantly outpacing the </a:t>
            </a:r>
            <a:r>
              <a:rPr b="1" lang="en-US" sz="1800">
                <a:solidFill>
                  <a:schemeClr val="lt1"/>
                </a:solidFill>
                <a:latin typeface="Calibri"/>
                <a:ea typeface="Calibri"/>
                <a:cs typeface="Calibri"/>
                <a:sym typeface="Calibri"/>
              </a:rPr>
              <a:t>Chat</a:t>
            </a:r>
            <a:r>
              <a:rPr lang="en-US" sz="1800">
                <a:solidFill>
                  <a:schemeClr val="lt1"/>
                </a:solidFill>
                <a:latin typeface="Calibri"/>
                <a:ea typeface="Calibri"/>
                <a:cs typeface="Calibri"/>
                <a:sym typeface="Calibri"/>
              </a:rPr>
              <a:t> type, which has </a:t>
            </a:r>
            <a:r>
              <a:rPr b="1" lang="en-US" sz="1800">
                <a:solidFill>
                  <a:schemeClr val="lt1"/>
                </a:solidFill>
                <a:latin typeface="Calibri"/>
                <a:ea typeface="Calibri"/>
                <a:cs typeface="Calibri"/>
                <a:sym typeface="Calibri"/>
              </a:rPr>
              <a:t>19,514 interactions</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a:p>
            <a:pPr indent="-342900" lvl="0" marL="457200" marR="0" rtl="0" algn="l">
              <a:lnSpc>
                <a:spcPct val="107916"/>
              </a:lnSpc>
              <a:spcBef>
                <a:spcPts val="100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Revenue Contribution</a:t>
            </a:r>
            <a:r>
              <a:rPr lang="en-US" sz="1800">
                <a:solidFill>
                  <a:schemeClr val="lt1"/>
                </a:solidFill>
                <a:latin typeface="Calibri"/>
                <a:ea typeface="Calibri"/>
                <a:cs typeface="Calibri"/>
                <a:sym typeface="Calibri"/>
              </a:rPr>
              <a:t>: Despite the higher number of Calls, </a:t>
            </a:r>
            <a:r>
              <a:rPr b="1" lang="en-US" sz="1800">
                <a:solidFill>
                  <a:schemeClr val="lt1"/>
                </a:solidFill>
                <a:latin typeface="Calibri"/>
                <a:ea typeface="Calibri"/>
                <a:cs typeface="Calibri"/>
                <a:sym typeface="Calibri"/>
              </a:rPr>
              <a:t>Chat</a:t>
            </a:r>
            <a:r>
              <a:rPr lang="en-US" sz="1800">
                <a:solidFill>
                  <a:schemeClr val="lt1"/>
                </a:solidFill>
                <a:latin typeface="Calibri"/>
                <a:ea typeface="Calibri"/>
                <a:cs typeface="Calibri"/>
                <a:sym typeface="Calibri"/>
              </a:rPr>
              <a:t> consultations generate a substantial revenue of </a:t>
            </a:r>
            <a:r>
              <a:rPr b="1" lang="en-US" sz="1800">
                <a:solidFill>
                  <a:schemeClr val="lt1"/>
                </a:solidFill>
                <a:latin typeface="Calibri"/>
                <a:ea typeface="Calibri"/>
                <a:cs typeface="Calibri"/>
                <a:sym typeface="Calibri"/>
              </a:rPr>
              <a:t>$45,494.68</a:t>
            </a:r>
            <a:r>
              <a:rPr lang="en-US" sz="1800">
                <a:solidFill>
                  <a:schemeClr val="lt1"/>
                </a:solidFill>
                <a:latin typeface="Calibri"/>
                <a:ea typeface="Calibri"/>
                <a:cs typeface="Calibri"/>
                <a:sym typeface="Calibri"/>
              </a:rPr>
              <a:t>, while Calls bring in </a:t>
            </a:r>
            <a:r>
              <a:rPr b="1" lang="en-US" sz="1800">
                <a:solidFill>
                  <a:schemeClr val="lt1"/>
                </a:solidFill>
                <a:latin typeface="Calibri"/>
                <a:ea typeface="Calibri"/>
                <a:cs typeface="Calibri"/>
                <a:sym typeface="Calibri"/>
              </a:rPr>
              <a:t>$168,442.04</a:t>
            </a:r>
            <a:r>
              <a:rPr lang="en-US" sz="1800">
                <a:solidFill>
                  <a:schemeClr val="lt1"/>
                </a:solidFill>
                <a:latin typeface="Calibri"/>
                <a:ea typeface="Calibri"/>
                <a:cs typeface="Calibri"/>
                <a:sym typeface="Calibri"/>
              </a:rPr>
              <a:t>. This suggests that Calls are not only more frequent but also more lucrative per interaction.</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Focus on Call Optimization</a:t>
            </a:r>
            <a:r>
              <a:rPr lang="en-US" sz="1800">
                <a:solidFill>
                  <a:schemeClr val="lt1"/>
                </a:solidFill>
                <a:latin typeface="Calibri"/>
                <a:ea typeface="Calibri"/>
                <a:cs typeface="Calibri"/>
                <a:sym typeface="Calibri"/>
              </a:rPr>
              <a:t>: Given that Calls yield the highest revenue, further enhancing the quality of Call consultations could lead to increased customer satisfaction and potentially higher revenues.</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Leverage Chat for Upselling</a:t>
            </a:r>
            <a:r>
              <a:rPr lang="en-US" sz="1800">
                <a:solidFill>
                  <a:schemeClr val="lt1"/>
                </a:solidFill>
                <a:latin typeface="Calibri"/>
                <a:ea typeface="Calibri"/>
                <a:cs typeface="Calibri"/>
                <a:sym typeface="Calibri"/>
              </a:rPr>
              <a:t>: Since Chats have high volume but low revenue, consider strategies to upsell or cross-sell during these interactions to increase the average transaction value..</a:t>
            </a:r>
            <a:endParaRPr sz="1800">
              <a:solidFill>
                <a:schemeClr val="lt1"/>
              </a:solidFill>
              <a:latin typeface="Calibri"/>
              <a:ea typeface="Calibri"/>
              <a:cs typeface="Calibri"/>
              <a:sym typeface="Calibri"/>
            </a:endParaRPr>
          </a:p>
          <a:p>
            <a:pPr indent="0" lvl="0" marL="45720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1000"/>
              </a:spcBef>
              <a:spcAft>
                <a:spcPts val="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a:p>
            <a:pPr indent="0" lvl="0" marL="457200" marR="0" rtl="0" algn="l">
              <a:lnSpc>
                <a:spcPct val="107916"/>
              </a:lnSpc>
              <a:spcBef>
                <a:spcPts val="1000"/>
              </a:spcBef>
              <a:spcAft>
                <a:spcPts val="100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p:txBody>
      </p:sp>
      <p:pic>
        <p:nvPicPr>
          <p:cNvPr id="366" name="Google Shape;366;g2fe908eca5a_0_13" title="Chart"/>
          <p:cNvPicPr preferRelativeResize="0"/>
          <p:nvPr/>
        </p:nvPicPr>
        <p:blipFill>
          <a:blip r:embed="rId3">
            <a:alphaModFix/>
          </a:blip>
          <a:stretch>
            <a:fillRect/>
          </a:stretch>
        </p:blipFill>
        <p:spPr>
          <a:xfrm>
            <a:off x="385225" y="1317025"/>
            <a:ext cx="5490676" cy="40775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f8deb62a96_0_67"/>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lang="en-US" sz="3000">
                <a:latin typeface="Mate"/>
                <a:ea typeface="Mate"/>
                <a:cs typeface="Mate"/>
                <a:sym typeface="Mate"/>
              </a:rPr>
              <a:t>Average</a:t>
            </a:r>
            <a:r>
              <a:rPr b="1" lang="en-US" sz="3000">
                <a:latin typeface="Mate"/>
                <a:ea typeface="Mate"/>
                <a:cs typeface="Mate"/>
                <a:sym typeface="Mate"/>
              </a:rPr>
              <a:t> Rating Distribution</a:t>
            </a:r>
            <a:endParaRPr b="0" i="0" sz="3000" u="none" cap="none" strike="noStrike">
              <a:solidFill>
                <a:schemeClr val="lt1"/>
              </a:solidFill>
              <a:latin typeface="Arial"/>
              <a:ea typeface="Arial"/>
              <a:cs typeface="Arial"/>
              <a:sym typeface="Arial"/>
            </a:endParaRPr>
          </a:p>
        </p:txBody>
      </p:sp>
      <p:sp>
        <p:nvSpPr>
          <p:cNvPr id="373" name="Google Shape;373;g2f8deb62a96_0_67"/>
          <p:cNvSpPr txBox="1"/>
          <p:nvPr/>
        </p:nvSpPr>
        <p:spPr>
          <a:xfrm>
            <a:off x="355000" y="1118875"/>
            <a:ext cx="5423700" cy="47865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The “Average rating Distribution” chart is being derived from this pivot table which indicates that a major portion lies below 3.64 out of 8 maximum rating, suggesting that the user experience is low.</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 Some agents earn substantial amounts but they have low ratings, while others have high ratings but lower earnings.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The grand total shows a low average rating of 2.93. This suggests that overall customer satisfaction is below average.</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Hiring more agents might seem like a solution, but the current data suggests performance issues that may not be solved simply by increasing the number of agents. Instead, focus on optimizing the performance of the current workforce.</a:t>
            </a:r>
            <a:endParaRPr sz="1800">
              <a:solidFill>
                <a:schemeClr val="lt1"/>
              </a:solidFill>
              <a:latin typeface="Calibri"/>
              <a:ea typeface="Calibri"/>
              <a:cs typeface="Calibri"/>
              <a:sym typeface="Calibri"/>
            </a:endParaRPr>
          </a:p>
          <a:p>
            <a:pPr indent="0" lvl="0" marL="457200" rtl="0" algn="l">
              <a:lnSpc>
                <a:spcPct val="107916"/>
              </a:lnSpc>
              <a:spcBef>
                <a:spcPts val="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374" name="Google Shape;374;g2f8deb62a96_0_67" title="Chart"/>
          <p:cNvPicPr preferRelativeResize="0"/>
          <p:nvPr/>
        </p:nvPicPr>
        <p:blipFill>
          <a:blip r:embed="rId3">
            <a:alphaModFix/>
          </a:blip>
          <a:stretch>
            <a:fillRect/>
          </a:stretch>
        </p:blipFill>
        <p:spPr>
          <a:xfrm>
            <a:off x="6096000" y="1355525"/>
            <a:ext cx="5632374" cy="3514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f8deb62a96_0_100"/>
          <p:cNvSpPr txBox="1"/>
          <p:nvPr>
            <p:ph type="title"/>
          </p:nvPr>
        </p:nvSpPr>
        <p:spPr>
          <a:xfrm>
            <a:off x="627325" y="144800"/>
            <a:ext cx="10515600" cy="5658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                                     </a:t>
            </a:r>
            <a:r>
              <a:rPr lang="en-US" sz="3000"/>
              <a:t>Analytical Dashboard</a:t>
            </a:r>
            <a:endParaRPr sz="3000"/>
          </a:p>
        </p:txBody>
      </p:sp>
      <p:pic>
        <p:nvPicPr>
          <p:cNvPr id="381" name="Google Shape;381;g2f8deb62a96_0_100"/>
          <p:cNvPicPr preferRelativeResize="0"/>
          <p:nvPr/>
        </p:nvPicPr>
        <p:blipFill>
          <a:blip r:embed="rId3">
            <a:alphaModFix/>
          </a:blip>
          <a:stretch>
            <a:fillRect/>
          </a:stretch>
        </p:blipFill>
        <p:spPr>
          <a:xfrm>
            <a:off x="968375" y="815375"/>
            <a:ext cx="10515601" cy="5842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3"/>
          <p:cNvSpPr txBox="1"/>
          <p:nvPr>
            <p:ph type="title"/>
          </p:nvPr>
        </p:nvSpPr>
        <p:spPr>
          <a:xfrm>
            <a:off x="3214775" y="159727"/>
            <a:ext cx="6599400" cy="5880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sz="3000"/>
              <a:t>Recommendations:</a:t>
            </a:r>
            <a:endParaRPr sz="3000"/>
          </a:p>
        </p:txBody>
      </p:sp>
      <p:pic>
        <p:nvPicPr>
          <p:cNvPr descr="Layout of website design sketches on white paper" id="388" name="Google Shape;388;p13"/>
          <p:cNvPicPr preferRelativeResize="0"/>
          <p:nvPr>
            <p:ph idx="3" type="pic"/>
          </p:nvPr>
        </p:nvPicPr>
        <p:blipFill rotWithShape="1">
          <a:blip r:embed="rId3">
            <a:alphaModFix/>
          </a:blip>
          <a:srcRect b="0" l="0" r="0" t="0"/>
          <a:stretch/>
        </p:blipFill>
        <p:spPr>
          <a:xfrm>
            <a:off x="1788170" y="2296125"/>
            <a:ext cx="1886360" cy="2144668"/>
          </a:xfrm>
          <a:prstGeom prst="rect">
            <a:avLst/>
          </a:prstGeom>
          <a:solidFill>
            <a:srgbClr val="F2F2F2"/>
          </a:solidFill>
          <a:ln>
            <a:noFill/>
          </a:ln>
        </p:spPr>
      </p:pic>
      <p:sp>
        <p:nvSpPr>
          <p:cNvPr id="389" name="Google Shape;389;p13"/>
          <p:cNvSpPr txBox="1"/>
          <p:nvPr>
            <p:ph idx="2" type="body"/>
          </p:nvPr>
        </p:nvSpPr>
        <p:spPr>
          <a:xfrm>
            <a:off x="3822025" y="879300"/>
            <a:ext cx="8265300" cy="552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800">
                <a:latin typeface="Calibri"/>
                <a:ea typeface="Calibri"/>
                <a:cs typeface="Calibri"/>
                <a:sym typeface="Calibri"/>
              </a:rPr>
              <a:t>D</a:t>
            </a:r>
            <a:r>
              <a:rPr b="1" lang="en-US" sz="1800">
                <a:latin typeface="Calibri"/>
                <a:ea typeface="Calibri"/>
                <a:cs typeface="Calibri"/>
                <a:sym typeface="Calibri"/>
              </a:rPr>
              <a:t>ata-Driven Decision Making: </a:t>
            </a:r>
            <a:endParaRPr b="1" sz="1800">
              <a:latin typeface="Calibri"/>
              <a:ea typeface="Calibri"/>
              <a:cs typeface="Calibri"/>
              <a:sym typeface="Calibri"/>
            </a:endParaRPr>
          </a:p>
          <a:p>
            <a:pPr indent="-342900" lvl="0" marL="457200" rtl="0" algn="l">
              <a:lnSpc>
                <a:spcPct val="115000"/>
              </a:lnSpc>
              <a:spcBef>
                <a:spcPts val="1200"/>
              </a:spcBef>
              <a:spcAft>
                <a:spcPts val="0"/>
              </a:spcAft>
              <a:buClr>
                <a:schemeClr val="lt1"/>
              </a:buClr>
              <a:buSzPts val="1800"/>
              <a:buChar char="●"/>
            </a:pPr>
            <a:r>
              <a:rPr b="1" lang="en-US" sz="1800">
                <a:latin typeface="Calibri"/>
                <a:ea typeface="Calibri"/>
                <a:cs typeface="Calibri"/>
                <a:sym typeface="Calibri"/>
              </a:rPr>
              <a:t>Implement Advanced Analytics Tools: </a:t>
            </a:r>
            <a:r>
              <a:rPr lang="en-US" sz="1800">
                <a:latin typeface="Calibri"/>
                <a:ea typeface="Calibri"/>
                <a:cs typeface="Calibri"/>
                <a:sym typeface="Calibri"/>
              </a:rPr>
              <a:t>Utilize software that can analyze large datasets to identify trends and inefficiencies. Tools like Tableau or Power BI can visualize data effectively.</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latin typeface="Calibri"/>
                <a:ea typeface="Calibri"/>
                <a:cs typeface="Calibri"/>
                <a:sym typeface="Calibri"/>
              </a:rPr>
              <a:t>Regular Reporting Schedule: </a:t>
            </a:r>
            <a:r>
              <a:rPr lang="en-US" sz="1800">
                <a:latin typeface="Calibri"/>
                <a:ea typeface="Calibri"/>
                <a:cs typeface="Calibri"/>
                <a:sym typeface="Calibri"/>
              </a:rPr>
              <a:t>Establish a routine (monthly or quarterly) for reviewing operational data and KPIs to ensure timely adjustments.</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latin typeface="Calibri"/>
                <a:ea typeface="Calibri"/>
                <a:cs typeface="Calibri"/>
                <a:sym typeface="Calibri"/>
              </a:rPr>
              <a:t>Cross-Department Collaboration: </a:t>
            </a:r>
            <a:r>
              <a:rPr lang="en-US" sz="1800">
                <a:latin typeface="Calibri"/>
                <a:ea typeface="Calibri"/>
                <a:cs typeface="Calibri"/>
                <a:sym typeface="Calibri"/>
              </a:rPr>
              <a:t>Encourage collaboration between departments (e.g., marketing, sales, operations) to share insights derived from data analysis.</a:t>
            </a:r>
            <a:endParaRPr sz="1800">
              <a:latin typeface="Calibri"/>
              <a:ea typeface="Calibri"/>
              <a:cs typeface="Calibri"/>
              <a:sym typeface="Calibri"/>
            </a:endParaRPr>
          </a:p>
          <a:p>
            <a:pPr indent="0" lvl="0" marL="0" rtl="0" algn="l">
              <a:lnSpc>
                <a:spcPct val="115000"/>
              </a:lnSpc>
              <a:spcBef>
                <a:spcPts val="1200"/>
              </a:spcBef>
              <a:spcAft>
                <a:spcPts val="0"/>
              </a:spcAft>
              <a:buNone/>
            </a:pPr>
            <a:r>
              <a:rPr b="1" lang="en-US" sz="1800">
                <a:latin typeface="Calibri"/>
                <a:ea typeface="Calibri"/>
                <a:cs typeface="Calibri"/>
                <a:sym typeface="Calibri"/>
              </a:rPr>
              <a:t>Customer Feedback Integration:</a:t>
            </a:r>
            <a:endParaRPr b="1" sz="1800">
              <a:latin typeface="Calibri"/>
              <a:ea typeface="Calibri"/>
              <a:cs typeface="Calibri"/>
              <a:sym typeface="Calibri"/>
            </a:endParaRPr>
          </a:p>
          <a:p>
            <a:pPr indent="-342900" lvl="0" marL="457200" rtl="0" algn="l">
              <a:lnSpc>
                <a:spcPct val="115000"/>
              </a:lnSpc>
              <a:spcBef>
                <a:spcPts val="1200"/>
              </a:spcBef>
              <a:spcAft>
                <a:spcPts val="0"/>
              </a:spcAft>
              <a:buClr>
                <a:schemeClr val="lt1"/>
              </a:buClr>
              <a:buSzPts val="1800"/>
              <a:buChar char="●"/>
            </a:pPr>
            <a:r>
              <a:rPr b="1" lang="en-US" sz="1800">
                <a:latin typeface="Calibri"/>
                <a:ea typeface="Calibri"/>
                <a:cs typeface="Calibri"/>
                <a:sym typeface="Calibri"/>
              </a:rPr>
              <a:t>Create Feedback Loops</a:t>
            </a:r>
            <a:r>
              <a:rPr lang="en-US" sz="1800">
                <a:latin typeface="Calibri"/>
                <a:ea typeface="Calibri"/>
                <a:cs typeface="Calibri"/>
                <a:sym typeface="Calibri"/>
              </a:rPr>
              <a:t>: Develop multiple channels for customer feedback (surveys, social media, direct communication) and regularly review this data.</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latin typeface="Calibri"/>
                <a:ea typeface="Calibri"/>
                <a:cs typeface="Calibri"/>
                <a:sym typeface="Calibri"/>
              </a:rPr>
              <a:t>Segment Customer Feedback</a:t>
            </a:r>
            <a:r>
              <a:rPr lang="en-US" sz="1800">
                <a:latin typeface="Calibri"/>
                <a:ea typeface="Calibri"/>
                <a:cs typeface="Calibri"/>
                <a:sym typeface="Calibri"/>
              </a:rPr>
              <a:t>: Analyze feedback by customer segments to understand diverse needs and tailor improvements accordingly.</a:t>
            </a:r>
            <a:endParaRPr sz="1800">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latin typeface="Calibri"/>
                <a:ea typeface="Calibri"/>
                <a:cs typeface="Calibri"/>
                <a:sym typeface="Calibri"/>
              </a:rPr>
              <a:t>Act on Feedback</a:t>
            </a:r>
            <a:r>
              <a:rPr lang="en-US" sz="1800">
                <a:latin typeface="Calibri"/>
                <a:ea typeface="Calibri"/>
                <a:cs typeface="Calibri"/>
                <a:sym typeface="Calibri"/>
              </a:rPr>
              <a:t>: Establish a process for prioritizing and implementing changes based on customer feedback, and communicate these changes to customers to enhance trust.</a:t>
            </a:r>
            <a:endParaRPr sz="1800">
              <a:latin typeface="Calibri"/>
              <a:ea typeface="Calibri"/>
              <a:cs typeface="Calibri"/>
              <a:sym typeface="Calibri"/>
            </a:endParaRPr>
          </a:p>
          <a:p>
            <a:pPr indent="0" lvl="0" marL="457200" rtl="0" algn="l">
              <a:lnSpc>
                <a:spcPct val="115000"/>
              </a:lnSpc>
              <a:spcBef>
                <a:spcPts val="1200"/>
              </a:spcBef>
              <a:spcAft>
                <a:spcPts val="0"/>
              </a:spcAft>
              <a:buNone/>
            </a:pPr>
            <a:r>
              <a:t/>
            </a:r>
            <a:endParaRPr b="1" sz="1800">
              <a:latin typeface="Calibri"/>
              <a:ea typeface="Calibri"/>
              <a:cs typeface="Calibri"/>
              <a:sym typeface="Calibri"/>
            </a:endParaRPr>
          </a:p>
          <a:p>
            <a:pPr indent="0" lvl="0" marL="457200" rtl="0" algn="l">
              <a:lnSpc>
                <a:spcPct val="100000"/>
              </a:lnSpc>
              <a:spcBef>
                <a:spcPts val="1200"/>
              </a:spcBef>
              <a:spcAft>
                <a:spcPts val="0"/>
              </a:spcAft>
              <a:buNone/>
            </a:pPr>
            <a:r>
              <a:t/>
            </a:r>
            <a:endParaRPr sz="1800">
              <a:latin typeface="Calibri"/>
              <a:ea typeface="Calibri"/>
              <a:cs typeface="Calibri"/>
              <a:sym typeface="Calibri"/>
            </a:endParaRPr>
          </a:p>
          <a:p>
            <a:pPr indent="0" lvl="0" marL="457200" rtl="0" algn="l">
              <a:lnSpc>
                <a:spcPct val="100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lt1"/>
              </a:buClr>
              <a:buSzPts val="1400"/>
              <a:buNone/>
            </a:pPr>
            <a:r>
              <a:t/>
            </a:r>
            <a:endParaRPr/>
          </a:p>
          <a:p>
            <a:pPr indent="0" lvl="0" marL="0" rtl="0" algn="l">
              <a:lnSpc>
                <a:spcPct val="100000"/>
              </a:lnSpc>
              <a:spcBef>
                <a:spcPts val="0"/>
              </a:spcBef>
              <a:spcAft>
                <a:spcPts val="0"/>
              </a:spcAft>
              <a:buClr>
                <a:schemeClr val="lt1"/>
              </a:buClr>
              <a:buSzPts val="14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f95519260a_0_0"/>
          <p:cNvSpPr txBox="1"/>
          <p:nvPr/>
        </p:nvSpPr>
        <p:spPr>
          <a:xfrm>
            <a:off x="2712775" y="316925"/>
            <a:ext cx="9304500" cy="530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US" sz="1800">
                <a:solidFill>
                  <a:schemeClr val="lt1"/>
                </a:solidFill>
                <a:latin typeface="Calibri"/>
                <a:ea typeface="Calibri"/>
                <a:cs typeface="Calibri"/>
                <a:sym typeface="Calibri"/>
              </a:rPr>
              <a:t>Performance Metrics Tracking</a:t>
            </a:r>
            <a:endParaRPr b="1" sz="1800">
              <a:solidFill>
                <a:schemeClr val="lt1"/>
              </a:solidFill>
              <a:latin typeface="Calibri"/>
              <a:ea typeface="Calibri"/>
              <a:cs typeface="Calibri"/>
              <a:sym typeface="Calibri"/>
            </a:endParaRPr>
          </a:p>
          <a:p>
            <a:pPr indent="-342900" lvl="0" marL="457200" rtl="0" algn="l">
              <a:lnSpc>
                <a:spcPct val="115000"/>
              </a:lnSpc>
              <a:spcBef>
                <a:spcPts val="1200"/>
              </a:spcBef>
              <a:spcAft>
                <a:spcPts val="0"/>
              </a:spcAft>
              <a:buClr>
                <a:schemeClr val="lt1"/>
              </a:buClr>
              <a:buSzPts val="1800"/>
              <a:buChar char="●"/>
            </a:pPr>
            <a:r>
              <a:rPr b="1" lang="en-US" sz="1800">
                <a:solidFill>
                  <a:schemeClr val="lt1"/>
                </a:solidFill>
                <a:latin typeface="Calibri"/>
                <a:ea typeface="Calibri"/>
                <a:cs typeface="Calibri"/>
                <a:sym typeface="Calibri"/>
              </a:rPr>
              <a:t>Develop Comprehensive Dashboards</a:t>
            </a:r>
            <a:r>
              <a:rPr lang="en-US" sz="1800">
                <a:solidFill>
                  <a:schemeClr val="lt1"/>
                </a:solidFill>
                <a:latin typeface="Calibri"/>
                <a:ea typeface="Calibri"/>
                <a:cs typeface="Calibri"/>
                <a:sym typeface="Calibri"/>
              </a:rPr>
              <a:t>: Create dashboards that compile relevant KPIs in real time, making it easy for teams to monitor progress and outcomes.</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latin typeface="Calibri"/>
                <a:ea typeface="Calibri"/>
                <a:cs typeface="Calibri"/>
                <a:sym typeface="Calibri"/>
              </a:rPr>
              <a:t>Set Clear KPIs</a:t>
            </a:r>
            <a:r>
              <a:rPr lang="en-US" sz="1800">
                <a:solidFill>
                  <a:schemeClr val="lt1"/>
                </a:solidFill>
                <a:latin typeface="Calibri"/>
                <a:ea typeface="Calibri"/>
                <a:cs typeface="Calibri"/>
                <a:sym typeface="Calibri"/>
              </a:rPr>
              <a:t>: Define specific, measurable KPIs for each initiative, such as Net Promoter Score (NPS) for customer satisfaction and operational efficiency ratios for productivity.</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latin typeface="Calibri"/>
                <a:ea typeface="Calibri"/>
                <a:cs typeface="Calibri"/>
                <a:sym typeface="Calibri"/>
              </a:rPr>
              <a:t>Regular Review Meetings</a:t>
            </a:r>
            <a:r>
              <a:rPr lang="en-US" sz="1800">
                <a:solidFill>
                  <a:schemeClr val="lt1"/>
                </a:solidFill>
                <a:latin typeface="Calibri"/>
                <a:ea typeface="Calibri"/>
                <a:cs typeface="Calibri"/>
                <a:sym typeface="Calibri"/>
              </a:rPr>
              <a:t>: Hold regular meetings to discuss performance metrics, allowing teams to adjust strategies quickly based on data insights.</a:t>
            </a:r>
            <a:endParaRPr sz="1800">
              <a:solidFill>
                <a:schemeClr val="lt1"/>
              </a:solidFill>
              <a:latin typeface="Calibri"/>
              <a:ea typeface="Calibri"/>
              <a:cs typeface="Calibri"/>
              <a:sym typeface="Calibri"/>
            </a:endParaRPr>
          </a:p>
          <a:p>
            <a:pPr indent="0" lvl="0" marL="0" rtl="0" algn="l">
              <a:lnSpc>
                <a:spcPct val="115000"/>
              </a:lnSpc>
              <a:spcBef>
                <a:spcPts val="1400"/>
              </a:spcBef>
              <a:spcAft>
                <a:spcPts val="0"/>
              </a:spcAft>
              <a:buNone/>
            </a:pPr>
            <a:r>
              <a:rPr b="1" lang="en-US" sz="1300">
                <a:solidFill>
                  <a:schemeClr val="dk1"/>
                </a:solidFill>
              </a:rPr>
              <a:t> </a:t>
            </a:r>
            <a:r>
              <a:rPr b="1" lang="en-US" sz="1800">
                <a:solidFill>
                  <a:schemeClr val="lt1"/>
                </a:solidFill>
                <a:latin typeface="Calibri"/>
                <a:ea typeface="Calibri"/>
                <a:cs typeface="Calibri"/>
                <a:sym typeface="Calibri"/>
              </a:rPr>
              <a:t>Scalable Solutions</a:t>
            </a:r>
            <a:endParaRPr b="1" sz="1800">
              <a:solidFill>
                <a:schemeClr val="lt1"/>
              </a:solidFill>
              <a:latin typeface="Calibri"/>
              <a:ea typeface="Calibri"/>
              <a:cs typeface="Calibri"/>
              <a:sym typeface="Calibri"/>
            </a:endParaRPr>
          </a:p>
          <a:p>
            <a:pPr indent="-342900" lvl="0" marL="457200" rtl="0" algn="l">
              <a:lnSpc>
                <a:spcPct val="115000"/>
              </a:lnSpc>
              <a:spcBef>
                <a:spcPts val="1200"/>
              </a:spcBef>
              <a:spcAft>
                <a:spcPts val="0"/>
              </a:spcAft>
              <a:buClr>
                <a:schemeClr val="lt1"/>
              </a:buClr>
              <a:buSzPts val="1800"/>
              <a:buChar char="●"/>
            </a:pPr>
            <a:r>
              <a:rPr b="1" lang="en-US" sz="1800">
                <a:solidFill>
                  <a:schemeClr val="lt1"/>
                </a:solidFill>
                <a:latin typeface="Calibri"/>
                <a:ea typeface="Calibri"/>
                <a:cs typeface="Calibri"/>
                <a:sym typeface="Calibri"/>
              </a:rPr>
              <a:t>Adopt Cloud-Based Solutions</a:t>
            </a:r>
            <a:r>
              <a:rPr lang="en-US" sz="1800">
                <a:solidFill>
                  <a:schemeClr val="lt1"/>
                </a:solidFill>
                <a:latin typeface="Calibri"/>
                <a:ea typeface="Calibri"/>
                <a:cs typeface="Calibri"/>
                <a:sym typeface="Calibri"/>
              </a:rPr>
              <a:t>: Invest in cloud technologies that allow for easy scaling and integration as your business grows (e.g., CRM systems like Salesforce).</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latin typeface="Calibri"/>
                <a:ea typeface="Calibri"/>
                <a:cs typeface="Calibri"/>
                <a:sym typeface="Calibri"/>
              </a:rPr>
              <a:t>Focus on Modular Systems</a:t>
            </a:r>
            <a:r>
              <a:rPr lang="en-US" sz="1800">
                <a:solidFill>
                  <a:schemeClr val="lt1"/>
                </a:solidFill>
                <a:latin typeface="Calibri"/>
                <a:ea typeface="Calibri"/>
                <a:cs typeface="Calibri"/>
                <a:sym typeface="Calibri"/>
              </a:rPr>
              <a:t>: Choose software and technologies that allow for modular additions, enabling incremental upgrades without overhauling existing systems.</a:t>
            </a:r>
            <a:endParaRPr sz="1800">
              <a:solidFill>
                <a:schemeClr val="lt1"/>
              </a:solidFill>
              <a:latin typeface="Calibri"/>
              <a:ea typeface="Calibri"/>
              <a:cs typeface="Calibri"/>
              <a:sym typeface="Calibri"/>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latin typeface="Calibri"/>
                <a:ea typeface="Calibri"/>
                <a:cs typeface="Calibri"/>
                <a:sym typeface="Calibri"/>
              </a:rPr>
              <a:t>Plan for Future Growth</a:t>
            </a:r>
            <a:r>
              <a:rPr lang="en-US" sz="1800">
                <a:solidFill>
                  <a:schemeClr val="lt1"/>
                </a:solidFill>
                <a:latin typeface="Calibri"/>
                <a:ea typeface="Calibri"/>
                <a:cs typeface="Calibri"/>
                <a:sym typeface="Calibri"/>
              </a:rPr>
              <a:t>: Incorporate scalability into your investment strategy by forecasting future needs based on growth projections and market trends.</a:t>
            </a:r>
            <a:endParaRPr sz="1800">
              <a:solidFill>
                <a:schemeClr val="lt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b="1" sz="18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1800">
              <a:solidFill>
                <a:schemeClr val="lt1"/>
              </a:solidFill>
              <a:latin typeface="Calibri"/>
              <a:ea typeface="Calibri"/>
              <a:cs typeface="Calibri"/>
              <a:sym typeface="Calibri"/>
            </a:endParaRPr>
          </a:p>
          <a:p>
            <a:pPr indent="0" lvl="0" marL="0" rtl="0" algn="l">
              <a:spcBef>
                <a:spcPts val="1200"/>
              </a:spcBef>
              <a:spcAft>
                <a:spcPts val="0"/>
              </a:spcAft>
              <a:buNone/>
            </a:pPr>
            <a:r>
              <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
          <p:cNvSpPr txBox="1"/>
          <p:nvPr>
            <p:ph type="title"/>
          </p:nvPr>
        </p:nvSpPr>
        <p:spPr>
          <a:xfrm>
            <a:off x="512572" y="3435545"/>
            <a:ext cx="4253399" cy="174011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a:t>Agenda</a:t>
            </a:r>
            <a:endParaRPr/>
          </a:p>
        </p:txBody>
      </p:sp>
      <p:sp>
        <p:nvSpPr>
          <p:cNvPr id="257" name="Google Shape;257;p2"/>
          <p:cNvSpPr txBox="1"/>
          <p:nvPr>
            <p:ph idx="1" type="body"/>
          </p:nvPr>
        </p:nvSpPr>
        <p:spPr>
          <a:xfrm>
            <a:off x="6274027" y="1076241"/>
            <a:ext cx="1913128" cy="1054727"/>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1800"/>
              <a:buNone/>
            </a:pPr>
            <a:r>
              <a:rPr lang="en-US"/>
              <a:t>Introduction</a:t>
            </a:r>
            <a:endParaRPr/>
          </a:p>
        </p:txBody>
      </p:sp>
      <p:sp>
        <p:nvSpPr>
          <p:cNvPr id="258" name="Google Shape;258;p2"/>
          <p:cNvSpPr txBox="1"/>
          <p:nvPr>
            <p:ph idx="2" type="body"/>
          </p:nvPr>
        </p:nvSpPr>
        <p:spPr>
          <a:xfrm>
            <a:off x="8375472" y="1076241"/>
            <a:ext cx="1904890" cy="1054728"/>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Analysis</a:t>
            </a:r>
            <a:endParaRPr/>
          </a:p>
        </p:txBody>
      </p:sp>
      <p:sp>
        <p:nvSpPr>
          <p:cNvPr id="259" name="Google Shape;259;p2"/>
          <p:cNvSpPr txBox="1"/>
          <p:nvPr>
            <p:ph idx="3" type="body"/>
          </p:nvPr>
        </p:nvSpPr>
        <p:spPr>
          <a:xfrm>
            <a:off x="7321949" y="2844725"/>
            <a:ext cx="1914694" cy="108919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Areas of focus</a:t>
            </a:r>
            <a:endParaRPr/>
          </a:p>
        </p:txBody>
      </p:sp>
      <p:sp>
        <p:nvSpPr>
          <p:cNvPr id="260" name="Google Shape;260;p2"/>
          <p:cNvSpPr txBox="1"/>
          <p:nvPr>
            <p:ph idx="4" type="body"/>
          </p:nvPr>
        </p:nvSpPr>
        <p:spPr>
          <a:xfrm>
            <a:off x="9409651" y="2826795"/>
            <a:ext cx="1913128" cy="1107124"/>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Dashboard</a:t>
            </a:r>
            <a:endParaRPr/>
          </a:p>
        </p:txBody>
      </p:sp>
      <p:sp>
        <p:nvSpPr>
          <p:cNvPr id="261" name="Google Shape;261;p2"/>
          <p:cNvSpPr txBox="1"/>
          <p:nvPr>
            <p:ph idx="5" type="body"/>
          </p:nvPr>
        </p:nvSpPr>
        <p:spPr>
          <a:xfrm>
            <a:off x="8367234" y="4631270"/>
            <a:ext cx="1913128" cy="1075689"/>
          </a:xfrm>
          <a:prstGeom prst="rect">
            <a:avLst/>
          </a:prstGeom>
          <a:noFill/>
          <a:ln>
            <a:noFill/>
          </a:ln>
        </p:spPr>
        <p:txBody>
          <a:bodyPr anchorCtr="0" anchor="ctr" bIns="45700" lIns="91425" spcFirstLastPara="1" rIns="91425" wrap="square" tIns="45700">
            <a:noAutofit/>
          </a:bodyPr>
          <a:lstStyle/>
          <a:p>
            <a:pPr indent="0" lvl="0" marL="0" rtl="0" algn="ctr">
              <a:lnSpc>
                <a:spcPct val="113000"/>
              </a:lnSpc>
              <a:spcBef>
                <a:spcPts val="0"/>
              </a:spcBef>
              <a:spcAft>
                <a:spcPts val="0"/>
              </a:spcAft>
              <a:buClr>
                <a:schemeClr val="lt1"/>
              </a:buClr>
              <a:buSzPts val="1800"/>
              <a:buNone/>
            </a:pPr>
            <a:r>
              <a:rPr lang="en-US"/>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15"/>
          <p:cNvSpPr txBox="1"/>
          <p:nvPr>
            <p:ph type="title"/>
          </p:nvPr>
        </p:nvSpPr>
        <p:spPr>
          <a:xfrm>
            <a:off x="142301" y="223225"/>
            <a:ext cx="4054500" cy="132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sz="3600"/>
              <a:t>Summary</a:t>
            </a:r>
            <a:endParaRPr sz="3600"/>
          </a:p>
        </p:txBody>
      </p:sp>
      <p:sp>
        <p:nvSpPr>
          <p:cNvPr id="402" name="Google Shape;402;p15"/>
          <p:cNvSpPr txBox="1"/>
          <p:nvPr>
            <p:ph idx="1" type="body"/>
          </p:nvPr>
        </p:nvSpPr>
        <p:spPr>
          <a:xfrm>
            <a:off x="142300" y="926125"/>
            <a:ext cx="7493700" cy="4548600"/>
          </a:xfrm>
          <a:prstGeom prst="rect">
            <a:avLst/>
          </a:prstGeom>
          <a:noFill/>
          <a:ln>
            <a:noFill/>
          </a:ln>
        </p:spPr>
        <p:txBody>
          <a:bodyPr anchorCtr="0" anchor="t" bIns="45700" lIns="91425" spcFirstLastPara="1" rIns="91425" wrap="square" tIns="45700">
            <a:noAutofit/>
          </a:bodyPr>
          <a:lstStyle/>
          <a:p>
            <a:pPr indent="-342900" lvl="0" marL="457200" rtl="0" algn="just">
              <a:lnSpc>
                <a:spcPct val="100000"/>
              </a:lnSpc>
              <a:spcBef>
                <a:spcPts val="0"/>
              </a:spcBef>
              <a:spcAft>
                <a:spcPts val="0"/>
              </a:spcAft>
              <a:buSzPts val="1800"/>
              <a:buFont typeface="Calibri"/>
              <a:buAutoNum type="arabicPeriod"/>
            </a:pPr>
            <a:r>
              <a:rPr b="1" lang="en-US" sz="1800">
                <a:latin typeface="Calibri"/>
                <a:ea typeface="Calibri"/>
                <a:cs typeface="Calibri"/>
                <a:sym typeface="Calibri"/>
              </a:rPr>
              <a:t>High Chat Activity, Low Revenue</a:t>
            </a:r>
            <a:r>
              <a:rPr lang="en-US" sz="1800">
                <a:latin typeface="Calibri"/>
                <a:ea typeface="Calibri"/>
                <a:cs typeface="Calibri"/>
                <a:sym typeface="Calibri"/>
              </a:rPr>
              <a:t>: Despite the high volume of chat interactions, these sessions are not being effectively converted into revenue opportunities.</a:t>
            </a:r>
            <a:endParaRPr sz="1800">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AutoNum type="arabicPeriod"/>
            </a:pPr>
            <a:r>
              <a:rPr b="1" lang="en-US" sz="1800">
                <a:latin typeface="Calibri"/>
                <a:ea typeface="Calibri"/>
                <a:cs typeface="Calibri"/>
                <a:sym typeface="Calibri"/>
              </a:rPr>
              <a:t>Uneven Workload Distribution</a:t>
            </a:r>
            <a:r>
              <a:rPr lang="en-US" sz="1800">
                <a:latin typeface="Calibri"/>
                <a:ea typeface="Calibri"/>
                <a:cs typeface="Calibri"/>
                <a:sym typeface="Calibri"/>
              </a:rPr>
              <a:t>: The existing technology fails to evenly distribute call volumes, resulting in agent burnout and variability in service quality.</a:t>
            </a:r>
            <a:endParaRPr sz="1800">
              <a:latin typeface="Calibri"/>
              <a:ea typeface="Calibri"/>
              <a:cs typeface="Calibri"/>
              <a:sym typeface="Calibri"/>
            </a:endParaRPr>
          </a:p>
          <a:p>
            <a:pPr indent="-342900" lvl="0" marL="457200" rtl="0" algn="just">
              <a:lnSpc>
                <a:spcPct val="100000"/>
              </a:lnSpc>
              <a:spcBef>
                <a:spcPts val="0"/>
              </a:spcBef>
              <a:spcAft>
                <a:spcPts val="0"/>
              </a:spcAft>
              <a:buSzPts val="1800"/>
              <a:buFont typeface="Calibri"/>
              <a:buAutoNum type="arabicPeriod"/>
            </a:pPr>
            <a:r>
              <a:rPr b="1" lang="en-US" sz="1800">
                <a:latin typeface="Calibri"/>
                <a:ea typeface="Calibri"/>
                <a:cs typeface="Calibri"/>
                <a:sym typeface="Calibri"/>
              </a:rPr>
              <a:t>Training Shortcomings</a:t>
            </a:r>
            <a:r>
              <a:rPr lang="en-US" sz="1800">
                <a:latin typeface="Calibri"/>
                <a:ea typeface="Calibri"/>
                <a:cs typeface="Calibri"/>
                <a:sym typeface="Calibri"/>
              </a:rPr>
              <a:t>: There is an opportunity to enhance customer interactions and drive revenue through targeted training initiatives aimed at improving agent performance.</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latin typeface="Calibri"/>
                <a:ea typeface="Calibri"/>
                <a:cs typeface="Calibri"/>
                <a:sym typeface="Calibri"/>
              </a:rPr>
              <a:t>Revenue Enhancement</a:t>
            </a:r>
            <a:r>
              <a:rPr lang="en-US" sz="1800">
                <a:latin typeface="Calibri"/>
                <a:ea typeface="Calibri"/>
                <a:cs typeface="Calibri"/>
                <a:sym typeface="Calibri"/>
              </a:rPr>
              <a:t>: Investing in better training for agents and upgrading technology will enhance the monetization of high-engagement channels like chat, driving revenue growth.</a:t>
            </a:r>
            <a:endParaRPr sz="1800">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AutoNum type="arabicPeriod"/>
            </a:pPr>
            <a:r>
              <a:rPr b="1" lang="en-US" sz="1800">
                <a:latin typeface="Calibri"/>
                <a:ea typeface="Calibri"/>
                <a:cs typeface="Calibri"/>
                <a:sym typeface="Calibri"/>
              </a:rPr>
              <a:t>Customer Experience Improvement</a:t>
            </a:r>
            <a:r>
              <a:rPr lang="en-US" sz="1800">
                <a:latin typeface="Calibri"/>
                <a:ea typeface="Calibri"/>
                <a:cs typeface="Calibri"/>
                <a:sym typeface="Calibri"/>
              </a:rPr>
              <a:t>: Strategic investments in both technology and training will lead to substantial improvements in customer service, thereby increasing satisfaction and fostering higher retention rates.</a:t>
            </a:r>
            <a:endParaRPr sz="1800">
              <a:latin typeface="Calibri"/>
              <a:ea typeface="Calibri"/>
              <a:cs typeface="Calibri"/>
              <a:sym typeface="Calibri"/>
            </a:endParaRPr>
          </a:p>
          <a:p>
            <a:pPr indent="0" lvl="0" marL="0" rtl="0" algn="l">
              <a:lnSpc>
                <a:spcPct val="100000"/>
              </a:lnSpc>
              <a:spcBef>
                <a:spcPts val="0"/>
              </a:spcBef>
              <a:spcAft>
                <a:spcPts val="0"/>
              </a:spcAft>
              <a:buClr>
                <a:schemeClr val="lt1"/>
              </a:buClr>
              <a:buSzPts val="1500"/>
              <a:buNone/>
            </a:pPr>
            <a:r>
              <a:t/>
            </a:r>
            <a:endParaRPr/>
          </a:p>
          <a:p>
            <a:pPr indent="0" lvl="0" marL="0" rtl="0" algn="l">
              <a:lnSpc>
                <a:spcPct val="100000"/>
              </a:lnSpc>
              <a:spcBef>
                <a:spcPts val="1000"/>
              </a:spcBef>
              <a:spcAft>
                <a:spcPts val="0"/>
              </a:spcAft>
              <a:buClr>
                <a:schemeClr val="lt1"/>
              </a:buClr>
              <a:buSzPts val="1500"/>
              <a:buNone/>
            </a:pPr>
            <a:r>
              <a:t/>
            </a:r>
            <a:endParaRPr/>
          </a:p>
        </p:txBody>
      </p:sp>
      <p:pic>
        <p:nvPicPr>
          <p:cNvPr descr="People working in office" id="403" name="Google Shape;403;p15"/>
          <p:cNvPicPr preferRelativeResize="0"/>
          <p:nvPr>
            <p:ph idx="2" type="pic"/>
          </p:nvPr>
        </p:nvPicPr>
        <p:blipFill rotWithShape="1">
          <a:blip r:embed="rId3">
            <a:alphaModFix/>
          </a:blip>
          <a:srcRect b="0" l="0" r="0" t="0"/>
          <a:stretch/>
        </p:blipFill>
        <p:spPr>
          <a:xfrm>
            <a:off x="7883249" y="529150"/>
            <a:ext cx="3858778" cy="4296751"/>
          </a:xfrm>
          <a:prstGeom prst="rect">
            <a:avLst/>
          </a:prstGeom>
          <a:noFill/>
          <a:ln cap="flat" cmpd="sng" w="19050">
            <a:solidFill>
              <a:schemeClr val="dk1"/>
            </a:solidFill>
            <a:prstDash val="solid"/>
            <a:round/>
            <a:headEnd len="sm" w="sm" type="none"/>
            <a:tailEnd len="sm" w="sm" type="none"/>
          </a:ln>
        </p:spPr>
      </p:pic>
      <p:pic>
        <p:nvPicPr>
          <p:cNvPr id="404" name="Google Shape;404;p15"/>
          <p:cNvPicPr preferRelativeResize="0"/>
          <p:nvPr/>
        </p:nvPicPr>
        <p:blipFill rotWithShape="1">
          <a:blip r:embed="rId4">
            <a:alphaModFix/>
          </a:blip>
          <a:srcRect b="2555" l="0" r="0" t="2555"/>
          <a:stretch/>
        </p:blipFill>
        <p:spPr>
          <a:xfrm>
            <a:off x="6504265" y="3029080"/>
            <a:ext cx="1570617" cy="1796820"/>
          </a:xfrm>
          <a:custGeom>
            <a:rect b="b" l="l" r="r" t="t"/>
            <a:pathLst>
              <a:path extrusionOk="0" h="5066346" w="4405503">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noFill/>
          <a:ln>
            <a:noFill/>
          </a:ln>
        </p:spPr>
      </p:pic>
      <p:sp>
        <p:nvSpPr>
          <p:cNvPr id="405" name="Google Shape;405;p15"/>
          <p:cNvSpPr txBox="1"/>
          <p:nvPr/>
        </p:nvSpPr>
        <p:spPr>
          <a:xfrm>
            <a:off x="791250" y="5474725"/>
            <a:ext cx="10609500" cy="1125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By adopting these data-driven strategies, AstroSage can achieve a marked improvement in operational efficiency and customer satisfaction, paving the way for sustained growth and a stronger competitive position in the market.</a:t>
            </a:r>
            <a:endParaRPr b="0" i="0" sz="22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6"/>
          <p:cNvSpPr txBox="1"/>
          <p:nvPr>
            <p:ph type="title"/>
          </p:nvPr>
        </p:nvSpPr>
        <p:spPr>
          <a:xfrm>
            <a:off x="6096000" y="1703538"/>
            <a:ext cx="5055698" cy="1325563"/>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a:t>Thank you</a:t>
            </a:r>
            <a:endParaRPr/>
          </a:p>
        </p:txBody>
      </p:sp>
      <p:pic>
        <p:nvPicPr>
          <p:cNvPr descr="People working in office" id="412" name="Google Shape;412;p16"/>
          <p:cNvPicPr preferRelativeResize="0"/>
          <p:nvPr>
            <p:ph idx="3" type="pic"/>
          </p:nvPr>
        </p:nvPicPr>
        <p:blipFill rotWithShape="1">
          <a:blip r:embed="rId3">
            <a:alphaModFix/>
          </a:blip>
          <a:srcRect b="0" l="0" r="0" t="0"/>
          <a:stretch/>
        </p:blipFill>
        <p:spPr>
          <a:xfrm>
            <a:off x="391110" y="2493385"/>
            <a:ext cx="1465840" cy="1289394"/>
          </a:xfrm>
          <a:prstGeom prst="hexagon">
            <a:avLst>
              <a:gd fmla="val 28349" name="adj"/>
              <a:gd fmla="val 115470" name="vf"/>
            </a:avLst>
          </a:prstGeom>
          <a:noFill/>
          <a:ln>
            <a:noFill/>
          </a:ln>
        </p:spPr>
      </p:pic>
      <p:pic>
        <p:nvPicPr>
          <p:cNvPr descr="People in an office discussing work over a laptop&#10;" id="413" name="Google Shape;413;p16"/>
          <p:cNvPicPr preferRelativeResize="0"/>
          <p:nvPr>
            <p:ph idx="2" type="pic"/>
          </p:nvPr>
        </p:nvPicPr>
        <p:blipFill rotWithShape="1">
          <a:blip r:embed="rId4">
            <a:alphaModFix/>
          </a:blip>
          <a:srcRect b="0" l="0" r="0" t="0"/>
          <a:stretch/>
        </p:blipFill>
        <p:spPr>
          <a:xfrm>
            <a:off x="2754948" y="2502098"/>
            <a:ext cx="1465840" cy="1289394"/>
          </a:xfrm>
          <a:prstGeom prst="hexagon">
            <a:avLst>
              <a:gd fmla="val 28349" name="adj"/>
              <a:gd fmla="val 115470" name="vf"/>
            </a:avLst>
          </a:prstGeom>
          <a:noFill/>
          <a:ln>
            <a:noFill/>
          </a:ln>
        </p:spPr>
      </p:pic>
      <p:pic>
        <p:nvPicPr>
          <p:cNvPr descr="Layout of website design sketches on white paper" id="414" name="Google Shape;414;p16"/>
          <p:cNvPicPr preferRelativeResize="0"/>
          <p:nvPr>
            <p:ph idx="5" type="pic"/>
          </p:nvPr>
        </p:nvPicPr>
        <p:blipFill rotWithShape="1">
          <a:blip r:embed="rId5">
            <a:alphaModFix/>
          </a:blip>
          <a:srcRect b="0" l="0" r="0" t="0"/>
          <a:stretch/>
        </p:blipFill>
        <p:spPr>
          <a:xfrm>
            <a:off x="3948599" y="3194928"/>
            <a:ext cx="1465840" cy="1289394"/>
          </a:xfrm>
          <a:prstGeom prst="hexagon">
            <a:avLst>
              <a:gd fmla="val 28349" name="adj"/>
              <a:gd fmla="val 115470" name="vf"/>
            </a:avLst>
          </a:prstGeom>
          <a:noFill/>
          <a:ln>
            <a:noFill/>
          </a:ln>
        </p:spPr>
      </p:pic>
      <p:sp>
        <p:nvSpPr>
          <p:cNvPr id="415" name="Google Shape;415;p16"/>
          <p:cNvSpPr txBox="1"/>
          <p:nvPr>
            <p:ph idx="1" type="body"/>
          </p:nvPr>
        </p:nvSpPr>
        <p:spPr>
          <a:xfrm>
            <a:off x="6096000" y="3094000"/>
            <a:ext cx="4103100" cy="997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800"/>
              <a:buNone/>
            </a:pPr>
            <a:r>
              <a:rPr lang="en-US"/>
              <a:t>Pooja Gurumurti Tamragouri</a:t>
            </a:r>
            <a:endParaRPr/>
          </a:p>
          <a:p>
            <a:pPr indent="0" lvl="0" marL="0" rtl="0" algn="l">
              <a:lnSpc>
                <a:spcPct val="100000"/>
              </a:lnSpc>
              <a:spcBef>
                <a:spcPts val="1000"/>
              </a:spcBef>
              <a:spcAft>
                <a:spcPts val="0"/>
              </a:spcAft>
              <a:buClr>
                <a:schemeClr val="lt1"/>
              </a:buClr>
              <a:buSzPts val="1800"/>
              <a:buNone/>
            </a:pPr>
            <a:r>
              <a:rPr lang="en-US"/>
              <a:t>poojagurumurti@gmail.com</a:t>
            </a:r>
            <a:endParaRPr/>
          </a:p>
          <a:p>
            <a:pPr indent="0" lvl="0" marL="0" rtl="0" algn="l">
              <a:lnSpc>
                <a:spcPct val="100000"/>
              </a:lnSpc>
              <a:spcBef>
                <a:spcPts val="1000"/>
              </a:spcBef>
              <a:spcAft>
                <a:spcPts val="0"/>
              </a:spcAft>
              <a:buClr>
                <a:schemeClr val="lt1"/>
              </a:buClr>
              <a:buSzPts val="1800"/>
              <a:buNone/>
            </a:pPr>
            <a:r>
              <a:t/>
            </a:r>
            <a:endParaRPr/>
          </a:p>
          <a:p>
            <a:pPr indent="0" lvl="0" marL="0" rtl="0" algn="l">
              <a:lnSpc>
                <a:spcPct val="100000"/>
              </a:lnSpc>
              <a:spcBef>
                <a:spcPts val="1000"/>
              </a:spcBef>
              <a:spcAft>
                <a:spcPts val="0"/>
              </a:spcAft>
              <a:buClr>
                <a:schemeClr val="lt1"/>
              </a:buClr>
              <a:buSzPts val="1800"/>
              <a:buNone/>
            </a:pPr>
            <a:r>
              <a:t/>
            </a:r>
            <a:endParaRPr/>
          </a:p>
        </p:txBody>
      </p:sp>
      <p:pic>
        <p:nvPicPr>
          <p:cNvPr descr="Businesswoman reviewing sticky notes on a wall" id="416" name="Google Shape;416;p16"/>
          <p:cNvPicPr preferRelativeResize="0"/>
          <p:nvPr>
            <p:ph idx="4" type="pic"/>
          </p:nvPr>
        </p:nvPicPr>
        <p:blipFill rotWithShape="1">
          <a:blip r:embed="rId6">
            <a:alphaModFix/>
          </a:blip>
          <a:srcRect b="0" l="0" r="0" t="0"/>
          <a:stretch/>
        </p:blipFill>
        <p:spPr>
          <a:xfrm>
            <a:off x="5151412" y="5238680"/>
            <a:ext cx="1465840" cy="1289394"/>
          </a:xfrm>
          <a:prstGeom prst="hexagon">
            <a:avLst>
              <a:gd fmla="val 28349" name="adj"/>
              <a:gd fmla="val 115470" name="vf"/>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f8deb62a96_0_124"/>
          <p:cNvSpPr txBox="1"/>
          <p:nvPr>
            <p:ph type="title"/>
          </p:nvPr>
        </p:nvSpPr>
        <p:spPr>
          <a:xfrm>
            <a:off x="495300" y="112175"/>
            <a:ext cx="11259300" cy="11154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3000"/>
              <a:t>                        </a:t>
            </a:r>
            <a:r>
              <a:rPr lang="en-US" sz="3000"/>
              <a:t> Problem </a:t>
            </a:r>
            <a:r>
              <a:rPr lang="en-US" sz="3000"/>
              <a:t>Statement  &amp; Data Overview</a:t>
            </a:r>
            <a:endParaRPr sz="3000"/>
          </a:p>
        </p:txBody>
      </p:sp>
      <p:sp>
        <p:nvSpPr>
          <p:cNvPr id="268" name="Google Shape;268;g2f8deb62a96_0_124"/>
          <p:cNvSpPr txBox="1"/>
          <p:nvPr/>
        </p:nvSpPr>
        <p:spPr>
          <a:xfrm>
            <a:off x="570150" y="1068650"/>
            <a:ext cx="11109600" cy="521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lt1"/>
                </a:solidFill>
                <a:latin typeface="Mate"/>
                <a:ea typeface="Mate"/>
                <a:cs typeface="Mate"/>
                <a:sym typeface="Mate"/>
              </a:rPr>
              <a:t>You are tasked with optimizing the call center operations for AstroSage, which has received a 1 crore investment. The goal is to determine how to allocate this investment to maximize operational efficiency, customer satisfaction, and profitability. This project will involve analyzing historical call data, performance metrics, and market trends to make informed decisions.</a:t>
            </a:r>
            <a:endParaRPr b="1" sz="1800">
              <a:solidFill>
                <a:schemeClr val="lt1"/>
              </a:solidFill>
              <a:latin typeface="Mate"/>
              <a:ea typeface="Mate"/>
              <a:cs typeface="Mate"/>
              <a:sym typeface="Mate"/>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b="1" lang="en-US" sz="2400">
                <a:solidFill>
                  <a:schemeClr val="lt1"/>
                </a:solidFill>
                <a:latin typeface="Calibri"/>
                <a:ea typeface="Calibri"/>
                <a:cs typeface="Calibri"/>
                <a:sym typeface="Calibri"/>
              </a:rPr>
              <a:t>Da</a:t>
            </a:r>
            <a:r>
              <a:rPr b="1" lang="en-US" sz="2400">
                <a:solidFill>
                  <a:schemeClr val="lt1"/>
                </a:solidFill>
                <a:latin typeface="Mate"/>
                <a:ea typeface="Mate"/>
                <a:cs typeface="Mate"/>
                <a:sym typeface="Mate"/>
              </a:rPr>
              <a:t>ta Overview:</a:t>
            </a:r>
            <a:endParaRPr b="1" sz="2400">
              <a:solidFill>
                <a:schemeClr val="lt1"/>
              </a:solidFill>
              <a:latin typeface="Mate"/>
              <a:ea typeface="Mate"/>
              <a:cs typeface="Mate"/>
              <a:sym typeface="Mate"/>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User Registration and Profile Setup:</a:t>
            </a:r>
            <a:r>
              <a:rPr lang="en-US" sz="1800">
                <a:solidFill>
                  <a:schemeClr val="lt1"/>
                </a:solidFill>
                <a:latin typeface="Calibri"/>
                <a:ea typeface="Calibri"/>
                <a:cs typeface="Calibri"/>
                <a:sym typeface="Calibri"/>
              </a:rPr>
              <a:t>  Users sign up on the AstroSage platform and create a profile, providing basic information such as their birth details and preferred astrological services.</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Select Astrologer or Service: </a:t>
            </a:r>
            <a:r>
              <a:rPr lang="en-US" sz="1800">
                <a:solidFill>
                  <a:schemeClr val="lt1"/>
                </a:solidFill>
                <a:latin typeface="Calibri"/>
                <a:ea typeface="Calibri"/>
                <a:cs typeface="Calibri"/>
                <a:sym typeface="Calibri"/>
              </a:rPr>
              <a:t>Users browse through the list of astrologers or services available on AstroSage. They can choose based on the astrologer’s expertise, ratings, and availability.</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Book a Consultation: </a:t>
            </a:r>
            <a:r>
              <a:rPr lang="en-US" sz="1800">
                <a:solidFill>
                  <a:schemeClr val="lt1"/>
                </a:solidFill>
                <a:latin typeface="Calibri"/>
                <a:ea typeface="Calibri"/>
                <a:cs typeface="Calibri"/>
                <a:sym typeface="Calibri"/>
              </a:rPr>
              <a:t>Once the user selects an astrologer or service, they can schedule a consultation via chat, call, or video, based on their convenience.</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Receive Personalized Guidance: </a:t>
            </a:r>
            <a:r>
              <a:rPr lang="en-US" sz="1800">
                <a:solidFill>
                  <a:schemeClr val="lt1"/>
                </a:solidFill>
                <a:latin typeface="Calibri"/>
                <a:ea typeface="Calibri"/>
                <a:cs typeface="Calibri"/>
                <a:sym typeface="Calibri"/>
              </a:rPr>
              <a:t>During the session, users receive personalized astrological guidance from the astrologer. This could include horoscopes, Vedic astrology insights, or numerological advice.</a:t>
            </a:r>
            <a:endParaRPr sz="1800">
              <a:solidFill>
                <a:schemeClr val="lt1"/>
              </a:solidFill>
              <a:latin typeface="Calibri"/>
              <a:ea typeface="Calibri"/>
              <a:cs typeface="Calibri"/>
              <a:sym typeface="Calibri"/>
            </a:endParaRPr>
          </a:p>
          <a:p>
            <a:pPr indent="-342900" lvl="0" marL="457200" rtl="0" algn="l">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Post-Consultation Services: </a:t>
            </a:r>
            <a:r>
              <a:rPr lang="en-US" sz="1800">
                <a:solidFill>
                  <a:schemeClr val="lt1"/>
                </a:solidFill>
                <a:latin typeface="Calibri"/>
                <a:ea typeface="Calibri"/>
                <a:cs typeface="Calibri"/>
                <a:sym typeface="Calibri"/>
              </a:rPr>
              <a:t>Users can review the astrologer and save the session details. AstroSage also provides follow-up services such as detailed reports or further consultations based on the user’s needs</a:t>
            </a:r>
            <a:endParaRPr b="1"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
          <p:cNvSpPr txBox="1"/>
          <p:nvPr>
            <p:ph type="title"/>
          </p:nvPr>
        </p:nvSpPr>
        <p:spPr>
          <a:xfrm>
            <a:off x="181576" y="274951"/>
            <a:ext cx="4671900" cy="979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sz="2400"/>
              <a:t>Data Cleaning and Analysis:</a:t>
            </a:r>
            <a:endParaRPr sz="2400"/>
          </a:p>
        </p:txBody>
      </p:sp>
      <p:sp>
        <p:nvSpPr>
          <p:cNvPr id="275" name="Google Shape;275;p3"/>
          <p:cNvSpPr txBox="1"/>
          <p:nvPr>
            <p:ph idx="1" type="body"/>
          </p:nvPr>
        </p:nvSpPr>
        <p:spPr>
          <a:xfrm>
            <a:off x="181575" y="1383325"/>
            <a:ext cx="6152700" cy="3680700"/>
          </a:xfrm>
          <a:prstGeom prst="rect">
            <a:avLst/>
          </a:prstGeom>
          <a:noFill/>
          <a:ln>
            <a:noFill/>
          </a:ln>
        </p:spPr>
        <p:txBody>
          <a:bodyPr anchorCtr="0" anchor="t" bIns="45700" lIns="91425" spcFirstLastPara="1" rIns="91425" wrap="square" tIns="45700">
            <a:noAutofit/>
          </a:bodyPr>
          <a:lstStyle/>
          <a:p>
            <a:pPr indent="-285750" lvl="0" marL="285750" rtl="0" algn="l">
              <a:lnSpc>
                <a:spcPct val="100000"/>
              </a:lnSpc>
              <a:spcBef>
                <a:spcPts val="0"/>
              </a:spcBef>
              <a:spcAft>
                <a:spcPts val="0"/>
              </a:spcAft>
              <a:buClr>
                <a:schemeClr val="lt1"/>
              </a:buClr>
              <a:buSzPts val="1800"/>
              <a:buFont typeface="Calibri"/>
              <a:buChar char="•"/>
            </a:pPr>
            <a:r>
              <a:rPr lang="en-US" sz="1800">
                <a:latin typeface="Calibri"/>
                <a:ea typeface="Calibri"/>
                <a:cs typeface="Calibri"/>
                <a:sym typeface="Calibri"/>
              </a:rPr>
              <a:t>Leveraged a variety of functions, including LEFT, RIGHT, TEXT, INT, DATEVALUE, TIMEVALUE, COUNTIF, ISBLANK,SUBSTITUTE, and DATE for data cleaning purpose.</a:t>
            </a:r>
            <a:endParaRPr sz="1800">
              <a:latin typeface="Calibri"/>
              <a:ea typeface="Calibri"/>
              <a:cs typeface="Calibri"/>
              <a:sym typeface="Calibri"/>
            </a:endParaRPr>
          </a:p>
          <a:p>
            <a:pPr indent="-285750" lvl="0" marL="285750" rtl="0" algn="l">
              <a:lnSpc>
                <a:spcPct val="100000"/>
              </a:lnSpc>
              <a:spcBef>
                <a:spcPts val="1000"/>
              </a:spcBef>
              <a:spcAft>
                <a:spcPts val="0"/>
              </a:spcAft>
              <a:buClr>
                <a:schemeClr val="lt1"/>
              </a:buClr>
              <a:buSzPts val="1800"/>
              <a:buFont typeface="Calibri"/>
              <a:buChar char="•"/>
            </a:pPr>
            <a:r>
              <a:rPr lang="en-US" sz="1800">
                <a:latin typeface="Calibri"/>
                <a:ea typeface="Calibri"/>
                <a:cs typeface="Calibri"/>
                <a:sym typeface="Calibri"/>
              </a:rPr>
              <a:t>Utilized SUM,COUNTIF, COUNTUNIQUE, MAX, MIN for calculation and searching purpose.</a:t>
            </a:r>
            <a:endParaRPr sz="1800">
              <a:latin typeface="Calibri"/>
              <a:ea typeface="Calibri"/>
              <a:cs typeface="Calibri"/>
              <a:sym typeface="Calibri"/>
            </a:endParaRPr>
          </a:p>
          <a:p>
            <a:pPr indent="-285750" lvl="0" marL="285750" rtl="0" algn="l">
              <a:lnSpc>
                <a:spcPct val="100000"/>
              </a:lnSpc>
              <a:spcBef>
                <a:spcPts val="1000"/>
              </a:spcBef>
              <a:spcAft>
                <a:spcPts val="0"/>
              </a:spcAft>
              <a:buClr>
                <a:schemeClr val="lt1"/>
              </a:buClr>
              <a:buSzPts val="1800"/>
              <a:buFont typeface="Calibri"/>
              <a:buChar char="•"/>
            </a:pPr>
            <a:r>
              <a:rPr lang="en-US" sz="1800">
                <a:latin typeface="Calibri"/>
                <a:ea typeface="Calibri"/>
                <a:cs typeface="Calibri"/>
                <a:sym typeface="Calibri"/>
              </a:rPr>
              <a:t>Additionally, employed multiple Pivot Tables to distill and summarize critical metrics, providing actionable insights</a:t>
            </a:r>
            <a:endParaRPr sz="1800">
              <a:latin typeface="Calibri"/>
              <a:ea typeface="Calibri"/>
              <a:cs typeface="Calibri"/>
              <a:sym typeface="Calibri"/>
            </a:endParaRPr>
          </a:p>
          <a:p>
            <a:pPr indent="-285750" lvl="0" marL="285750" rtl="0" algn="l">
              <a:lnSpc>
                <a:spcPct val="100000"/>
              </a:lnSpc>
              <a:spcBef>
                <a:spcPts val="1000"/>
              </a:spcBef>
              <a:spcAft>
                <a:spcPts val="0"/>
              </a:spcAft>
              <a:buClr>
                <a:schemeClr val="lt1"/>
              </a:buClr>
              <a:buSzPts val="1800"/>
              <a:buFont typeface="Calibri"/>
              <a:buChar char="•"/>
            </a:pPr>
            <a:r>
              <a:rPr lang="en-US" sz="1800">
                <a:latin typeface="Calibri"/>
                <a:ea typeface="Calibri"/>
                <a:cs typeface="Calibri"/>
                <a:sym typeface="Calibri"/>
              </a:rPr>
              <a:t>Conducted trend analysis over time-series data and implemented dynamic charts alongside slicers to facilitate a more granular exploration of the dataset and foster deeper analytical insights.</a:t>
            </a:r>
            <a:endParaRPr sz="1800">
              <a:latin typeface="Calibri"/>
              <a:ea typeface="Calibri"/>
              <a:cs typeface="Calibri"/>
              <a:sym typeface="Calibri"/>
            </a:endParaRPr>
          </a:p>
          <a:p>
            <a:pPr indent="-190500" lvl="0" marL="285750" rtl="0" algn="l">
              <a:lnSpc>
                <a:spcPct val="100000"/>
              </a:lnSpc>
              <a:spcBef>
                <a:spcPts val="1000"/>
              </a:spcBef>
              <a:spcAft>
                <a:spcPts val="0"/>
              </a:spcAft>
              <a:buClr>
                <a:schemeClr val="lt1"/>
              </a:buClr>
              <a:buSzPts val="1500"/>
              <a:buFont typeface="Arial"/>
              <a:buNone/>
            </a:pPr>
            <a:r>
              <a:t/>
            </a:r>
            <a:endParaRPr>
              <a:latin typeface="Mate"/>
              <a:ea typeface="Mate"/>
              <a:cs typeface="Mate"/>
              <a:sym typeface="Mate"/>
            </a:endParaRPr>
          </a:p>
          <a:p>
            <a:pPr indent="-190500" lvl="0" marL="285750" rtl="0" algn="l">
              <a:lnSpc>
                <a:spcPct val="100000"/>
              </a:lnSpc>
              <a:spcBef>
                <a:spcPts val="1000"/>
              </a:spcBef>
              <a:spcAft>
                <a:spcPts val="0"/>
              </a:spcAft>
              <a:buClr>
                <a:schemeClr val="lt1"/>
              </a:buClr>
              <a:buSzPts val="1500"/>
              <a:buFont typeface="Arial"/>
              <a:buNone/>
            </a:pPr>
            <a:r>
              <a:t/>
            </a:r>
            <a:endParaRPr>
              <a:latin typeface="Mate"/>
              <a:ea typeface="Mate"/>
              <a:cs typeface="Mate"/>
              <a:sym typeface="Mate"/>
            </a:endParaRPr>
          </a:p>
          <a:p>
            <a:pPr indent="0" lvl="0" marL="0" rtl="0" algn="l">
              <a:lnSpc>
                <a:spcPct val="100000"/>
              </a:lnSpc>
              <a:spcBef>
                <a:spcPts val="1000"/>
              </a:spcBef>
              <a:spcAft>
                <a:spcPts val="0"/>
              </a:spcAft>
              <a:buClr>
                <a:schemeClr val="lt1"/>
              </a:buClr>
              <a:buSzPts val="1500"/>
              <a:buNone/>
            </a:pPr>
            <a:r>
              <a:t/>
            </a:r>
            <a:endParaRPr>
              <a:latin typeface="Mate"/>
              <a:ea typeface="Mate"/>
              <a:cs typeface="Mate"/>
              <a:sym typeface="Mate"/>
            </a:endParaRPr>
          </a:p>
        </p:txBody>
      </p:sp>
      <p:pic>
        <p:nvPicPr>
          <p:cNvPr id="276" name="Google Shape;276;p3"/>
          <p:cNvPicPr preferRelativeResize="0"/>
          <p:nvPr/>
        </p:nvPicPr>
        <p:blipFill rotWithShape="1">
          <a:blip r:embed="rId3">
            <a:alphaModFix/>
          </a:blip>
          <a:srcRect b="0" l="1892" r="0" t="-1204"/>
          <a:stretch/>
        </p:blipFill>
        <p:spPr>
          <a:xfrm>
            <a:off x="6564925" y="152400"/>
            <a:ext cx="5474700" cy="5955600"/>
          </a:xfrm>
          <a:prstGeom prst="octagon">
            <a:avLst>
              <a:gd fmla="val 29289" name="adj"/>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5"/>
          <p:cNvSpPr txBox="1"/>
          <p:nvPr>
            <p:ph type="title"/>
          </p:nvPr>
        </p:nvSpPr>
        <p:spPr>
          <a:xfrm>
            <a:off x="238125" y="257450"/>
            <a:ext cx="6159600" cy="5877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Mate"/>
              <a:buNone/>
            </a:pPr>
            <a:r>
              <a:rPr lang="en-US" sz="2400"/>
              <a:t>Data cleaning and preprocessing:</a:t>
            </a:r>
            <a:endParaRPr sz="2400"/>
          </a:p>
          <a:p>
            <a:pPr indent="0" lvl="0" marL="0" rtl="0" algn="l">
              <a:lnSpc>
                <a:spcPct val="90000"/>
              </a:lnSpc>
              <a:spcBef>
                <a:spcPts val="0"/>
              </a:spcBef>
              <a:spcAft>
                <a:spcPts val="0"/>
              </a:spcAft>
              <a:buSzPts val="1800"/>
              <a:buNone/>
            </a:pPr>
            <a:r>
              <a:t/>
            </a:r>
            <a:endParaRPr sz="1200"/>
          </a:p>
          <a:p>
            <a:pPr indent="-342900" lvl="0" marL="457200" rtl="0" algn="l">
              <a:lnSpc>
                <a:spcPct val="150000"/>
              </a:lnSpc>
              <a:spcBef>
                <a:spcPts val="0"/>
              </a:spcBef>
              <a:spcAft>
                <a:spcPts val="0"/>
              </a:spcAft>
              <a:buSzPts val="1800"/>
              <a:buChar char="●"/>
            </a:pPr>
            <a:r>
              <a:rPr b="0" lang="en-US" sz="1800">
                <a:latin typeface="Calibri"/>
                <a:ea typeface="Calibri"/>
                <a:cs typeface="Calibri"/>
                <a:sym typeface="Calibri"/>
              </a:rPr>
              <a:t>Removed a few irrelevant columns:- timeDuration(some irrelevant data as per the description provided in the presentation), isWhiteListUser and queue columns are </a:t>
            </a:r>
            <a:endParaRPr b="0" sz="1800">
              <a:latin typeface="Calibri"/>
              <a:ea typeface="Calibri"/>
              <a:cs typeface="Calibri"/>
              <a:sym typeface="Calibri"/>
            </a:endParaRPr>
          </a:p>
          <a:p>
            <a:pPr indent="0" lvl="0" marL="457200" rtl="0" algn="l">
              <a:lnSpc>
                <a:spcPct val="150000"/>
              </a:lnSpc>
              <a:spcBef>
                <a:spcPts val="0"/>
              </a:spcBef>
              <a:spcAft>
                <a:spcPts val="0"/>
              </a:spcAft>
              <a:buSzPts val="1800"/>
              <a:buNone/>
            </a:pPr>
            <a:r>
              <a:rPr b="0" lang="en-US" sz="1800">
                <a:latin typeface="Calibri"/>
                <a:ea typeface="Calibri"/>
                <a:cs typeface="Calibri"/>
                <a:sym typeface="Calibri"/>
              </a:rPr>
              <a:t>irrelevant (they have single values).</a:t>
            </a:r>
            <a:endParaRPr b="0" sz="1800">
              <a:latin typeface="Calibri"/>
              <a:ea typeface="Calibri"/>
              <a:cs typeface="Calibri"/>
              <a:sym typeface="Calibri"/>
            </a:endParaRPr>
          </a:p>
          <a:p>
            <a:pPr indent="-342900" lvl="0" marL="457200" rtl="0" algn="l">
              <a:lnSpc>
                <a:spcPct val="107916"/>
              </a:lnSpc>
              <a:spcBef>
                <a:spcPts val="0"/>
              </a:spcBef>
              <a:spcAft>
                <a:spcPts val="0"/>
              </a:spcAft>
              <a:buSzPts val="1800"/>
              <a:buChar char="●"/>
            </a:pPr>
            <a:r>
              <a:rPr b="0" lang="en-US" sz="1800">
                <a:latin typeface="Calibri"/>
                <a:ea typeface="Calibri"/>
                <a:cs typeface="Calibri"/>
                <a:sym typeface="Calibri"/>
              </a:rPr>
              <a:t>I have  cleaned and extracted the data over the following columns:   </a:t>
            </a:r>
            <a:r>
              <a:rPr lang="en-US" sz="1800">
                <a:latin typeface="Calibri"/>
                <a:ea typeface="Calibri"/>
                <a:cs typeface="Calibri"/>
                <a:sym typeface="Calibri"/>
              </a:rPr>
              <a:t>chatStatus, createdAT, updatedAt, chatStartTime,chatEndTime and guruName.</a:t>
            </a:r>
            <a:endParaRPr sz="1800">
              <a:latin typeface="Calibri"/>
              <a:ea typeface="Calibri"/>
              <a:cs typeface="Calibri"/>
              <a:sym typeface="Calibri"/>
            </a:endParaRPr>
          </a:p>
          <a:p>
            <a:pPr indent="0" lvl="0" marL="457200" rtl="0" algn="l">
              <a:lnSpc>
                <a:spcPct val="107916"/>
              </a:lnSpc>
              <a:spcBef>
                <a:spcPts val="1000"/>
              </a:spcBef>
              <a:spcAft>
                <a:spcPts val="0"/>
              </a:spcAft>
              <a:buSzPts val="1800"/>
              <a:buNone/>
            </a:pPr>
            <a:r>
              <a:t/>
            </a:r>
            <a:endParaRPr sz="1800">
              <a:latin typeface="Calibri"/>
              <a:ea typeface="Calibri"/>
              <a:cs typeface="Calibri"/>
              <a:sym typeface="Calibri"/>
            </a:endParaRPr>
          </a:p>
          <a:p>
            <a:pPr indent="0" lvl="0" marL="0" rtl="0" algn="l">
              <a:lnSpc>
                <a:spcPct val="90000"/>
              </a:lnSpc>
              <a:spcBef>
                <a:spcPts val="1000"/>
              </a:spcBef>
              <a:spcAft>
                <a:spcPts val="0"/>
              </a:spcAft>
              <a:buSzPts val="1800"/>
              <a:buNone/>
            </a:pPr>
            <a:r>
              <a:rPr lang="en-US" sz="2400"/>
              <a:t>Use of Data:</a:t>
            </a:r>
            <a:endParaRPr sz="2400"/>
          </a:p>
          <a:p>
            <a:pPr indent="0" lvl="0" marL="0" rtl="0" algn="l">
              <a:lnSpc>
                <a:spcPct val="90000"/>
              </a:lnSpc>
              <a:spcBef>
                <a:spcPts val="0"/>
              </a:spcBef>
              <a:spcAft>
                <a:spcPts val="0"/>
              </a:spcAft>
              <a:buSzPts val="1800"/>
              <a:buNone/>
            </a:pPr>
            <a:r>
              <a:t/>
            </a:r>
            <a:endParaRPr sz="2400"/>
          </a:p>
          <a:p>
            <a:pPr indent="-342900" lvl="0" marL="457200" rtl="0" algn="l">
              <a:lnSpc>
                <a:spcPct val="90000"/>
              </a:lnSpc>
              <a:spcBef>
                <a:spcPts val="0"/>
              </a:spcBef>
              <a:spcAft>
                <a:spcPts val="0"/>
              </a:spcAft>
              <a:buSzPts val="1800"/>
              <a:buFont typeface="Calibri"/>
              <a:buChar char="●"/>
            </a:pPr>
            <a:r>
              <a:rPr lang="en-US" sz="1800">
                <a:latin typeface="Calibri"/>
                <a:ea typeface="Calibri"/>
                <a:cs typeface="Calibri"/>
                <a:sym typeface="Calibri"/>
              </a:rPr>
              <a:t>U</a:t>
            </a:r>
            <a:r>
              <a:rPr b="0" lang="en-US" sz="1800">
                <a:latin typeface="Calibri"/>
                <a:ea typeface="Calibri"/>
                <a:cs typeface="Calibri"/>
                <a:sym typeface="Calibri"/>
              </a:rPr>
              <a:t>pon thorough cleaning and preprocessing of the data, I have  conducted a comprehensive evaluation of </a:t>
            </a:r>
            <a:endParaRPr b="0" sz="1800">
              <a:latin typeface="Calibri"/>
              <a:ea typeface="Calibri"/>
              <a:cs typeface="Calibri"/>
              <a:sym typeface="Calibri"/>
            </a:endParaRPr>
          </a:p>
          <a:p>
            <a:pPr indent="0" lvl="0" marL="0" rtl="0" algn="l">
              <a:lnSpc>
                <a:spcPct val="90000"/>
              </a:lnSpc>
              <a:spcBef>
                <a:spcPts val="0"/>
              </a:spcBef>
              <a:spcAft>
                <a:spcPts val="0"/>
              </a:spcAft>
              <a:buSzPts val="1800"/>
              <a:buNone/>
            </a:pPr>
            <a:r>
              <a:rPr b="0" lang="en-US" sz="1800">
                <a:latin typeface="Calibri"/>
                <a:ea typeface="Calibri"/>
                <a:cs typeface="Calibri"/>
                <a:sym typeface="Calibri"/>
              </a:rPr>
              <a:t>         AstroSage’s business model.</a:t>
            </a:r>
            <a:endParaRPr b="0"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Char char="●"/>
            </a:pPr>
            <a:r>
              <a:rPr b="0" lang="en-US" sz="1800">
                <a:latin typeface="Calibri"/>
                <a:ea typeface="Calibri"/>
                <a:cs typeface="Calibri"/>
                <a:sym typeface="Calibri"/>
              </a:rPr>
              <a:t>The analysis of data will provide the area of improvement where funds need to be infused.</a:t>
            </a:r>
            <a:endParaRPr b="0" sz="1800">
              <a:latin typeface="Calibri"/>
              <a:ea typeface="Calibri"/>
              <a:cs typeface="Calibri"/>
              <a:sym typeface="Calibri"/>
            </a:endParaRPr>
          </a:p>
        </p:txBody>
      </p:sp>
      <p:pic>
        <p:nvPicPr>
          <p:cNvPr id="283" name="Google Shape;283;p5"/>
          <p:cNvPicPr preferRelativeResize="0"/>
          <p:nvPr/>
        </p:nvPicPr>
        <p:blipFill rotWithShape="1">
          <a:blip r:embed="rId3">
            <a:alphaModFix/>
          </a:blip>
          <a:srcRect b="6067" l="0" r="0" t="0"/>
          <a:stretch/>
        </p:blipFill>
        <p:spPr>
          <a:xfrm>
            <a:off x="6518025" y="152400"/>
            <a:ext cx="5521500" cy="5697425"/>
          </a:xfrm>
          <a:prstGeom prst="flowChartDecision">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1000"/>
                                        <p:tgtEl>
                                          <p:spTgt spid="283"/>
                                        </p:tgtEl>
                                        <p:attrNameLst>
                                          <p:attrName>ppt_w</p:attrName>
                                        </p:attrNameLst>
                                      </p:cBhvr>
                                      <p:tavLst>
                                        <p:tav fmla="" tm="0">
                                          <p:val>
                                            <p:strVal val="0"/>
                                          </p:val>
                                        </p:tav>
                                        <p:tav fmla="" tm="100000">
                                          <p:val>
                                            <p:strVal val="#ppt_w"/>
                                          </p:val>
                                        </p:tav>
                                      </p:tavLst>
                                    </p:anim>
                                    <p:anim calcmode="lin" valueType="num">
                                      <p:cBhvr additive="base">
                                        <p:cTn dur="1000"/>
                                        <p:tgtEl>
                                          <p:spTgt spid="28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07219364bf_0_23"/>
          <p:cNvSpPr txBox="1"/>
          <p:nvPr>
            <p:ph type="title"/>
          </p:nvPr>
        </p:nvSpPr>
        <p:spPr>
          <a:xfrm>
            <a:off x="306479" y="1"/>
            <a:ext cx="10515600" cy="1115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000"/>
              <a:t>Call Status</a:t>
            </a:r>
            <a:endParaRPr sz="3000"/>
          </a:p>
        </p:txBody>
      </p:sp>
      <p:sp>
        <p:nvSpPr>
          <p:cNvPr id="290" name="Google Shape;290;g307219364bf_0_23"/>
          <p:cNvSpPr/>
          <p:nvPr>
            <p:ph idx="2" type="chart"/>
          </p:nvPr>
        </p:nvSpPr>
        <p:spPr>
          <a:xfrm>
            <a:off x="246175" y="937850"/>
            <a:ext cx="11837700" cy="573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                      </a:t>
            </a:r>
            <a:endParaRPr b="0" i="0" sz="2000" u="none" cap="none" strike="noStrike">
              <a:solidFill>
                <a:schemeClr val="lt1"/>
              </a:solidFill>
              <a:latin typeface="Arial"/>
              <a:ea typeface="Arial"/>
              <a:cs typeface="Arial"/>
              <a:sym typeface="Arial"/>
            </a:endParaRPr>
          </a:p>
        </p:txBody>
      </p:sp>
      <p:sp>
        <p:nvSpPr>
          <p:cNvPr id="291" name="Google Shape;291;g307219364bf_0_23"/>
          <p:cNvSpPr txBox="1"/>
          <p:nvPr/>
        </p:nvSpPr>
        <p:spPr>
          <a:xfrm>
            <a:off x="5921375" y="1043150"/>
            <a:ext cx="6057900" cy="52911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The call status data indicates a total of 1,270 busy calls, reflecting a significant number of concurrent communications. </a:t>
            </a:r>
            <a:endParaRPr sz="1800">
              <a:solidFill>
                <a:schemeClr val="lt1"/>
              </a:solidFill>
              <a:latin typeface="Calibri"/>
              <a:ea typeface="Calibri"/>
              <a:cs typeface="Calibri"/>
              <a:sym typeface="Calibri"/>
            </a:endParaRPr>
          </a:p>
          <a:p>
            <a:pPr indent="0" lvl="0" marL="45720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With 3,453 completed calls, the overall success rate is strong, suggesting effective handling of calls.</a:t>
            </a:r>
            <a:endParaRPr sz="1800">
              <a:solidFill>
                <a:schemeClr val="lt1"/>
              </a:solidFill>
              <a:latin typeface="Calibri"/>
              <a:ea typeface="Calibri"/>
              <a:cs typeface="Calibri"/>
              <a:sym typeface="Calibri"/>
            </a:endParaRPr>
          </a:p>
          <a:p>
            <a:pPr indent="0" lvl="0" marL="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However, the 1,214 failed calls point to potential issues that need addressing, such as connectivity problems or user experience hurdles. </a:t>
            </a:r>
            <a:endParaRPr sz="1800">
              <a:solidFill>
                <a:schemeClr val="lt1"/>
              </a:solidFill>
              <a:latin typeface="Calibri"/>
              <a:ea typeface="Calibri"/>
              <a:cs typeface="Calibri"/>
              <a:sym typeface="Calibri"/>
            </a:endParaRPr>
          </a:p>
          <a:p>
            <a:pPr indent="0" lvl="0" marL="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Overall, while the system demonstrates a healthy completion rate, the high number of failed calls warrants further investigation to enhance service quality.</a:t>
            </a:r>
            <a:endParaRPr sz="1800">
              <a:solidFill>
                <a:schemeClr val="lt1"/>
              </a:solidFill>
              <a:latin typeface="Calibri"/>
              <a:ea typeface="Calibri"/>
              <a:cs typeface="Calibri"/>
              <a:sym typeface="Calibri"/>
            </a:endParaRPr>
          </a:p>
          <a:p>
            <a:pPr indent="0" lvl="0" marL="914400" marR="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1000"/>
              </a:spcBef>
              <a:spcAft>
                <a:spcPts val="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a:p>
            <a:pPr indent="0" lvl="0" marL="457200" marR="0" rtl="0" algn="l">
              <a:lnSpc>
                <a:spcPct val="107916"/>
              </a:lnSpc>
              <a:spcBef>
                <a:spcPts val="1000"/>
              </a:spcBef>
              <a:spcAft>
                <a:spcPts val="100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p:txBody>
      </p:sp>
      <p:pic>
        <p:nvPicPr>
          <p:cNvPr id="292" name="Google Shape;292;g307219364bf_0_23" title="Chart"/>
          <p:cNvPicPr preferRelativeResize="0"/>
          <p:nvPr/>
        </p:nvPicPr>
        <p:blipFill>
          <a:blip r:embed="rId3">
            <a:alphaModFix/>
          </a:blip>
          <a:stretch>
            <a:fillRect/>
          </a:stretch>
        </p:blipFill>
        <p:spPr>
          <a:xfrm>
            <a:off x="547325" y="1753025"/>
            <a:ext cx="5032750" cy="352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07219364bf_0_33"/>
          <p:cNvSpPr txBox="1"/>
          <p:nvPr>
            <p:ph type="title"/>
          </p:nvPr>
        </p:nvSpPr>
        <p:spPr>
          <a:xfrm>
            <a:off x="306475" y="174625"/>
            <a:ext cx="10515600" cy="9408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1800"/>
              <a:buNone/>
            </a:pPr>
            <a:r>
              <a:rPr lang="en-US" sz="3000"/>
              <a:t>Chat  Status</a:t>
            </a:r>
            <a:endParaRPr sz="3000"/>
          </a:p>
        </p:txBody>
      </p:sp>
      <p:sp>
        <p:nvSpPr>
          <p:cNvPr id="299" name="Google Shape;299;g307219364bf_0_33"/>
          <p:cNvSpPr/>
          <p:nvPr>
            <p:ph idx="2" type="chart"/>
          </p:nvPr>
        </p:nvSpPr>
        <p:spPr>
          <a:xfrm>
            <a:off x="246175" y="937850"/>
            <a:ext cx="11837700" cy="5732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1000"/>
              </a:spcBef>
              <a:spcAft>
                <a:spcPts val="0"/>
              </a:spcAft>
              <a:buClr>
                <a:schemeClr val="lt1"/>
              </a:buClr>
              <a:buSzPts val="2000"/>
              <a:buFont typeface="Arial"/>
              <a:buNone/>
            </a:pPr>
            <a:r>
              <a:rPr b="0" i="0" lang="en-US" sz="2000" u="none" cap="none" strike="noStrike">
                <a:solidFill>
                  <a:schemeClr val="lt1"/>
                </a:solidFill>
                <a:latin typeface="Arial"/>
                <a:ea typeface="Arial"/>
                <a:cs typeface="Arial"/>
                <a:sym typeface="Arial"/>
              </a:rPr>
              <a:t>                      </a:t>
            </a:r>
            <a:endParaRPr b="0" i="0" sz="2000" u="none" cap="none" strike="noStrike">
              <a:solidFill>
                <a:schemeClr val="lt1"/>
              </a:solidFill>
              <a:latin typeface="Arial"/>
              <a:ea typeface="Arial"/>
              <a:cs typeface="Arial"/>
              <a:sym typeface="Arial"/>
            </a:endParaRPr>
          </a:p>
        </p:txBody>
      </p:sp>
      <p:sp>
        <p:nvSpPr>
          <p:cNvPr id="300" name="Google Shape;300;g307219364bf_0_33"/>
          <p:cNvSpPr txBox="1"/>
          <p:nvPr/>
        </p:nvSpPr>
        <p:spPr>
          <a:xfrm>
            <a:off x="6011850" y="1535275"/>
            <a:ext cx="5883300" cy="43227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The chat status report reveals that there were 5,535 completed chats, showcasing a reasonable level of successful interactions. </a:t>
            </a:r>
            <a:endParaRPr sz="1800">
              <a:solidFill>
                <a:schemeClr val="lt1"/>
              </a:solidFill>
              <a:latin typeface="Calibri"/>
              <a:ea typeface="Calibri"/>
              <a:cs typeface="Calibri"/>
              <a:sym typeface="Calibri"/>
            </a:endParaRPr>
          </a:p>
          <a:p>
            <a:pPr indent="0" lvl="0" marL="45720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However, the number of failed chats stands at 7,255, indicating a significant challenge in maintaining effective communication. </a:t>
            </a:r>
            <a:endParaRPr sz="1800">
              <a:solidFill>
                <a:schemeClr val="lt1"/>
              </a:solidFill>
              <a:latin typeface="Calibri"/>
              <a:ea typeface="Calibri"/>
              <a:cs typeface="Calibri"/>
              <a:sym typeface="Calibri"/>
            </a:endParaRPr>
          </a:p>
          <a:p>
            <a:pPr indent="0" lvl="0" marL="45720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342900" lvl="0" marL="457200" rtl="0" algn="l">
              <a:lnSpc>
                <a:spcPct val="107916"/>
              </a:lnSpc>
              <a:spcBef>
                <a:spcPts val="1000"/>
              </a:spcBef>
              <a:spcAft>
                <a:spcPts val="0"/>
              </a:spcAft>
              <a:buClr>
                <a:schemeClr val="lt1"/>
              </a:buClr>
              <a:buSzPts val="1800"/>
              <a:buFont typeface="Calibri"/>
              <a:buChar char="●"/>
            </a:pPr>
            <a:r>
              <a:rPr lang="en-US" sz="1800">
                <a:solidFill>
                  <a:schemeClr val="lt1"/>
                </a:solidFill>
                <a:latin typeface="Calibri"/>
                <a:ea typeface="Calibri"/>
                <a:cs typeface="Calibri"/>
                <a:sym typeface="Calibri"/>
              </a:rPr>
              <a:t>Additionally, there were 6,641 incomplete chats, suggesting that many conversations did not reach a resolution, highlighting areas for improvement in the chat support process.</a:t>
            </a:r>
            <a:endParaRPr sz="1800">
              <a:solidFill>
                <a:schemeClr val="lt1"/>
              </a:solidFill>
              <a:latin typeface="Calibri"/>
              <a:ea typeface="Calibri"/>
              <a:cs typeface="Calibri"/>
              <a:sym typeface="Calibri"/>
            </a:endParaRPr>
          </a:p>
          <a:p>
            <a:pPr indent="0" lvl="0" marL="914400" marR="0" rtl="0" algn="l">
              <a:lnSpc>
                <a:spcPct val="107916"/>
              </a:lnSpc>
              <a:spcBef>
                <a:spcPts val="100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1000"/>
              </a:spcBef>
              <a:spcAft>
                <a:spcPts val="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a:p>
            <a:pPr indent="0" lvl="0" marL="457200" marR="0" rtl="0" algn="l">
              <a:lnSpc>
                <a:spcPct val="107916"/>
              </a:lnSpc>
              <a:spcBef>
                <a:spcPts val="1000"/>
              </a:spcBef>
              <a:spcAft>
                <a:spcPts val="1000"/>
              </a:spcAft>
              <a:buClr>
                <a:srgbClr val="000000"/>
              </a:buClr>
              <a:buSzPts val="1800"/>
              <a:buFont typeface="Arial"/>
              <a:buNone/>
            </a:pPr>
            <a:r>
              <a:t/>
            </a:r>
            <a:endParaRPr b="0" i="0" sz="1800" u="none" cap="none" strike="noStrike">
              <a:solidFill>
                <a:schemeClr val="lt1"/>
              </a:solidFill>
              <a:highlight>
                <a:schemeClr val="lt1"/>
              </a:highlight>
              <a:latin typeface="Calibri"/>
              <a:ea typeface="Calibri"/>
              <a:cs typeface="Calibri"/>
              <a:sym typeface="Calibri"/>
            </a:endParaRPr>
          </a:p>
        </p:txBody>
      </p:sp>
      <p:pic>
        <p:nvPicPr>
          <p:cNvPr id="301" name="Google Shape;301;g307219364bf_0_33" title="Chart"/>
          <p:cNvPicPr preferRelativeResize="0"/>
          <p:nvPr/>
        </p:nvPicPr>
        <p:blipFill>
          <a:blip r:embed="rId3">
            <a:alphaModFix/>
          </a:blip>
          <a:stretch>
            <a:fillRect/>
          </a:stretch>
        </p:blipFill>
        <p:spPr>
          <a:xfrm>
            <a:off x="775526" y="1609601"/>
            <a:ext cx="5004974" cy="3638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2fe908eca5a_0_19"/>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i="0" lang="en-US" sz="3000" u="none" cap="none" strike="noStrike">
                <a:solidFill>
                  <a:schemeClr val="lt1"/>
                </a:solidFill>
                <a:latin typeface="Mate"/>
                <a:ea typeface="Mate"/>
                <a:cs typeface="Mate"/>
                <a:sym typeface="Mate"/>
              </a:rPr>
              <a:t>Revenue Analysis</a:t>
            </a:r>
            <a:endParaRPr b="0" i="0" sz="3000" u="none" cap="none" strike="noStrike">
              <a:solidFill>
                <a:schemeClr val="lt1"/>
              </a:solidFill>
              <a:latin typeface="Arial"/>
              <a:ea typeface="Arial"/>
              <a:cs typeface="Arial"/>
              <a:sym typeface="Arial"/>
            </a:endParaRPr>
          </a:p>
        </p:txBody>
      </p:sp>
      <p:sp>
        <p:nvSpPr>
          <p:cNvPr id="308" name="Google Shape;308;g2fe908eca5a_0_19"/>
          <p:cNvSpPr txBox="1"/>
          <p:nvPr/>
        </p:nvSpPr>
        <p:spPr>
          <a:xfrm>
            <a:off x="158750" y="867525"/>
            <a:ext cx="5811900" cy="50271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7916"/>
              </a:lnSpc>
              <a:spcBef>
                <a:spcPts val="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Number of users in Chat is more compared to the Call, but the revenue generated by call is 78.8%  v/s 21.2% over chat. By understanding the substantial difference of Sales  between indicates that Customers have a strong preference for “Call” over “Chat”.</a:t>
            </a:r>
            <a:endParaRPr b="0" i="0" sz="1800" u="none" cap="none" strike="noStrike">
              <a:solidFill>
                <a:schemeClr val="lt1"/>
              </a:solidFill>
              <a:latin typeface="Calibri"/>
              <a:ea typeface="Calibri"/>
              <a:cs typeface="Calibri"/>
              <a:sym typeface="Calibri"/>
            </a:endParaRPr>
          </a:p>
          <a:p>
            <a:pPr indent="-342900" lvl="0" marL="457200" marR="0" rtl="0" algn="l">
              <a:lnSpc>
                <a:spcPct val="107916"/>
              </a:lnSpc>
              <a:spcBef>
                <a:spcPts val="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This indicates while chat is a popular medium, it isn’t contributing as much revenue as calls do.</a:t>
            </a:r>
            <a:endParaRPr b="0" i="0" sz="1800" u="none" cap="none" strike="noStrike">
              <a:solidFill>
                <a:schemeClr val="lt1"/>
              </a:solidFill>
              <a:latin typeface="Calibri"/>
              <a:ea typeface="Calibri"/>
              <a:cs typeface="Calibri"/>
              <a:sym typeface="Calibri"/>
            </a:endParaRPr>
          </a:p>
          <a:p>
            <a:pPr indent="-342900" lvl="0" marL="457200" marR="0" rtl="0" algn="l">
              <a:lnSpc>
                <a:spcPct val="107916"/>
              </a:lnSpc>
              <a:spcBef>
                <a:spcPts val="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Out of 3629 callers, 2352 are repeat callers which indicates that a large portion of customers have called multiple times, which indicates that customer queries are not resolved or agent/guru were not able to solve the customer problem on first contact.</a:t>
            </a:r>
            <a:endParaRPr b="0" i="0" sz="1800" u="none" cap="none" strike="noStrike">
              <a:solidFill>
                <a:schemeClr val="lt1"/>
              </a:solidFill>
              <a:latin typeface="Calibri"/>
              <a:ea typeface="Calibri"/>
              <a:cs typeface="Calibri"/>
              <a:sym typeface="Calibri"/>
            </a:endParaRPr>
          </a:p>
          <a:p>
            <a:pPr indent="-342900" lvl="0" marL="457200" marR="0" rtl="0" algn="l">
              <a:lnSpc>
                <a:spcPct val="107916"/>
              </a:lnSpc>
              <a:spcBef>
                <a:spcPts val="1000"/>
              </a:spcBef>
              <a:spcAft>
                <a:spcPts val="0"/>
              </a:spcAft>
              <a:buClr>
                <a:schemeClr val="lt1"/>
              </a:buClr>
              <a:buSzPts val="1800"/>
              <a:buFont typeface="Calibri"/>
              <a:buChar char="●"/>
            </a:pPr>
            <a:r>
              <a:rPr b="0" i="0" lang="en-US" sz="1800" u="none" cap="none" strike="noStrike">
                <a:solidFill>
                  <a:schemeClr val="lt1"/>
                </a:solidFill>
                <a:latin typeface="Calibri"/>
                <a:ea typeface="Calibri"/>
                <a:cs typeface="Calibri"/>
                <a:sym typeface="Calibri"/>
              </a:rPr>
              <a:t>Since Call generates more revenue than the Chat , Company can promote Call consultations so that it maximizes the revenue of the Company.</a:t>
            </a:r>
            <a:endParaRPr b="0" i="0" sz="1800" u="none" cap="none" strike="noStrike">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309" name="Google Shape;309;g2fe908eca5a_0_19" title="Chart"/>
          <p:cNvPicPr preferRelativeResize="0"/>
          <p:nvPr/>
        </p:nvPicPr>
        <p:blipFill>
          <a:blip r:embed="rId3">
            <a:alphaModFix/>
          </a:blip>
          <a:stretch>
            <a:fillRect/>
          </a:stretch>
        </p:blipFill>
        <p:spPr>
          <a:xfrm>
            <a:off x="6034025" y="1636200"/>
            <a:ext cx="5702199" cy="35855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f8deb62a96_0_29"/>
          <p:cNvSpPr/>
          <p:nvPr>
            <p:ph idx="2" type="chart"/>
          </p:nvPr>
        </p:nvSpPr>
        <p:spPr>
          <a:xfrm>
            <a:off x="257900" y="234450"/>
            <a:ext cx="11711400" cy="636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100"/>
              <a:buFont typeface="Arial"/>
              <a:buNone/>
            </a:pPr>
            <a:r>
              <a:rPr b="1" lang="en-US" sz="3000">
                <a:latin typeface="Mate"/>
                <a:ea typeface="Mate"/>
                <a:cs typeface="Mate"/>
                <a:sym typeface="Mate"/>
              </a:rPr>
              <a:t>Website Distribution</a:t>
            </a:r>
            <a:endParaRPr b="0" i="0" sz="3000" u="none" cap="none" strike="noStrike">
              <a:solidFill>
                <a:schemeClr val="lt1"/>
              </a:solidFill>
              <a:latin typeface="Arial"/>
              <a:ea typeface="Arial"/>
              <a:cs typeface="Arial"/>
              <a:sym typeface="Arial"/>
            </a:endParaRPr>
          </a:p>
        </p:txBody>
      </p:sp>
      <p:sp>
        <p:nvSpPr>
          <p:cNvPr id="316" name="Google Shape;316;g2f8deb62a96_0_29"/>
          <p:cNvSpPr txBox="1"/>
          <p:nvPr/>
        </p:nvSpPr>
        <p:spPr>
          <a:xfrm>
            <a:off x="151175" y="867525"/>
            <a:ext cx="5781000" cy="5149200"/>
          </a:xfrm>
          <a:prstGeom prst="rect">
            <a:avLst/>
          </a:prstGeom>
          <a:noFill/>
          <a:ln>
            <a:noFill/>
          </a:ln>
        </p:spPr>
        <p:txBody>
          <a:bodyPr anchorCtr="0" anchor="t" bIns="91425" lIns="91425" spcFirstLastPara="1" rIns="91425" wrap="square" tIns="91425">
            <a:noAutofit/>
          </a:bodyPr>
          <a:lstStyle/>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Dominant Platform</a:t>
            </a:r>
            <a:r>
              <a:rPr lang="en-US" sz="1800">
                <a:solidFill>
                  <a:schemeClr val="lt1"/>
                </a:solidFill>
                <a:latin typeface="Calibri"/>
                <a:ea typeface="Calibri"/>
                <a:cs typeface="Calibri"/>
                <a:sym typeface="Calibri"/>
              </a:rPr>
              <a:t>: The </a:t>
            </a:r>
            <a:r>
              <a:rPr b="1" lang="en-US" sz="1800">
                <a:solidFill>
                  <a:schemeClr val="lt1"/>
                </a:solidFill>
                <a:latin typeface="Calibri"/>
                <a:ea typeface="Calibri"/>
                <a:cs typeface="Calibri"/>
                <a:sym typeface="Calibri"/>
              </a:rPr>
              <a:t>gurucool</a:t>
            </a:r>
            <a:r>
              <a:rPr lang="en-US" sz="1800">
                <a:solidFill>
                  <a:schemeClr val="lt1"/>
                </a:solidFill>
                <a:latin typeface="Calibri"/>
                <a:ea typeface="Calibri"/>
                <a:cs typeface="Calibri"/>
                <a:sym typeface="Calibri"/>
              </a:rPr>
              <a:t> platform leads significantly with </a:t>
            </a:r>
            <a:r>
              <a:rPr b="1" lang="en-US" sz="1800">
                <a:solidFill>
                  <a:schemeClr val="lt1"/>
                </a:solidFill>
                <a:latin typeface="Calibri"/>
                <a:ea typeface="Calibri"/>
                <a:cs typeface="Calibri"/>
                <a:sym typeface="Calibri"/>
              </a:rPr>
              <a:t>20,225 unique users</a:t>
            </a:r>
            <a:r>
              <a:rPr lang="en-US" sz="1800">
                <a:solidFill>
                  <a:schemeClr val="lt1"/>
                </a:solidFill>
                <a:latin typeface="Calibri"/>
                <a:ea typeface="Calibri"/>
                <a:cs typeface="Calibri"/>
                <a:sym typeface="Calibri"/>
              </a:rPr>
              <a:t>. This suggests it is the most popular or effective website among the options listed, indicating a strong user base and potentially effective engagement strategies.</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High Engagement on App</a:t>
            </a:r>
            <a:r>
              <a:rPr lang="en-US" sz="1800">
                <a:solidFill>
                  <a:schemeClr val="lt1"/>
                </a:solidFill>
                <a:latin typeface="Calibri"/>
                <a:ea typeface="Calibri"/>
                <a:cs typeface="Calibri"/>
                <a:sym typeface="Calibri"/>
              </a:rPr>
              <a:t>: The </a:t>
            </a:r>
            <a:r>
              <a:rPr b="1" lang="en-US" sz="1800">
                <a:solidFill>
                  <a:schemeClr val="lt1"/>
                </a:solidFill>
                <a:latin typeface="Calibri"/>
                <a:ea typeface="Calibri"/>
                <a:cs typeface="Calibri"/>
                <a:sym typeface="Calibri"/>
              </a:rPr>
              <a:t>app</a:t>
            </a:r>
            <a:r>
              <a:rPr lang="en-US" sz="1800">
                <a:solidFill>
                  <a:schemeClr val="lt1"/>
                </a:solidFill>
                <a:latin typeface="Calibri"/>
                <a:ea typeface="Calibri"/>
                <a:cs typeface="Calibri"/>
                <a:sym typeface="Calibri"/>
              </a:rPr>
              <a:t> has </a:t>
            </a:r>
            <a:r>
              <a:rPr b="1" lang="en-US" sz="1800">
                <a:solidFill>
                  <a:schemeClr val="lt1"/>
                </a:solidFill>
                <a:latin typeface="Calibri"/>
                <a:ea typeface="Calibri"/>
                <a:cs typeface="Calibri"/>
                <a:sym typeface="Calibri"/>
              </a:rPr>
              <a:t>7,800 unique users</a:t>
            </a:r>
            <a:r>
              <a:rPr lang="en-US" sz="1800">
                <a:solidFill>
                  <a:schemeClr val="lt1"/>
                </a:solidFill>
                <a:latin typeface="Calibri"/>
                <a:ea typeface="Calibri"/>
                <a:cs typeface="Calibri"/>
                <a:sym typeface="Calibri"/>
              </a:rPr>
              <a:t>, which, while substantial, is significantly lower than gurucool. This suggests that while the app is used, it may not be fully capitalizing on the potential audience or user engagement compared to the website.</a:t>
            </a:r>
            <a:endParaRPr sz="1800">
              <a:solidFill>
                <a:schemeClr val="lt1"/>
              </a:solidFill>
              <a:latin typeface="Calibri"/>
              <a:ea typeface="Calibri"/>
              <a:cs typeface="Calibri"/>
              <a:sym typeface="Calibri"/>
            </a:endParaRPr>
          </a:p>
          <a:p>
            <a:pPr indent="-342900" lvl="0" marL="457200" rtl="0" algn="l">
              <a:lnSpc>
                <a:spcPct val="107916"/>
              </a:lnSpc>
              <a:spcBef>
                <a:spcPts val="0"/>
              </a:spcBef>
              <a:spcAft>
                <a:spcPts val="0"/>
              </a:spcAft>
              <a:buClr>
                <a:schemeClr val="lt1"/>
              </a:buClr>
              <a:buSzPts val="1800"/>
              <a:buFont typeface="Calibri"/>
              <a:buChar char="●"/>
            </a:pPr>
            <a:r>
              <a:rPr b="1" lang="en-US" sz="1800">
                <a:solidFill>
                  <a:schemeClr val="lt1"/>
                </a:solidFill>
                <a:latin typeface="Calibri"/>
                <a:ea typeface="Calibri"/>
                <a:cs typeface="Calibri"/>
                <a:sym typeface="Calibri"/>
              </a:rPr>
              <a:t>Underutilization of Dashboard</a:t>
            </a:r>
            <a:r>
              <a:rPr lang="en-US" sz="1800">
                <a:solidFill>
                  <a:schemeClr val="lt1"/>
                </a:solidFill>
                <a:latin typeface="Calibri"/>
                <a:ea typeface="Calibri"/>
                <a:cs typeface="Calibri"/>
                <a:sym typeface="Calibri"/>
              </a:rPr>
              <a:t>: The </a:t>
            </a:r>
            <a:r>
              <a:rPr b="1" lang="en-US" sz="1800">
                <a:solidFill>
                  <a:schemeClr val="lt1"/>
                </a:solidFill>
                <a:latin typeface="Calibri"/>
                <a:ea typeface="Calibri"/>
                <a:cs typeface="Calibri"/>
                <a:sym typeface="Calibri"/>
              </a:rPr>
              <a:t>dashboard</a:t>
            </a:r>
            <a:r>
              <a:rPr lang="en-US" sz="1800">
                <a:solidFill>
                  <a:schemeClr val="lt1"/>
                </a:solidFill>
                <a:latin typeface="Calibri"/>
                <a:ea typeface="Calibri"/>
                <a:cs typeface="Calibri"/>
                <a:sym typeface="Calibri"/>
              </a:rPr>
              <a:t> shows minimal engagement with only </a:t>
            </a:r>
            <a:r>
              <a:rPr b="1" lang="en-US" sz="1800">
                <a:solidFill>
                  <a:schemeClr val="lt1"/>
                </a:solidFill>
                <a:latin typeface="Calibri"/>
                <a:ea typeface="Calibri"/>
                <a:cs typeface="Calibri"/>
                <a:sym typeface="Calibri"/>
              </a:rPr>
              <a:t>2 unique users</a:t>
            </a:r>
            <a:r>
              <a:rPr lang="en-US" sz="1800">
                <a:solidFill>
                  <a:schemeClr val="lt1"/>
                </a:solidFill>
                <a:latin typeface="Calibri"/>
                <a:ea typeface="Calibri"/>
                <a:cs typeface="Calibri"/>
                <a:sym typeface="Calibri"/>
              </a:rPr>
              <a:t>. This could indicate that this feature is either under promoted, underdeveloped, or not aligned with user needs, suggesting an opportunity for improvement.</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None/>
            </a:pPr>
            <a:r>
              <a:t/>
            </a:r>
            <a:endParaRPr sz="1800">
              <a:solidFill>
                <a:schemeClr val="lt1"/>
              </a:solidFill>
              <a:latin typeface="Calibri"/>
              <a:ea typeface="Calibri"/>
              <a:cs typeface="Calibri"/>
              <a:sym typeface="Calibri"/>
            </a:endParaRPr>
          </a:p>
          <a:p>
            <a:pPr indent="0" lvl="0" marL="457200" marR="0" rtl="0" algn="l">
              <a:lnSpc>
                <a:spcPct val="107916"/>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Arial"/>
              <a:ea typeface="Arial"/>
              <a:cs typeface="Arial"/>
              <a:sym typeface="Arial"/>
            </a:endParaRPr>
          </a:p>
        </p:txBody>
      </p:sp>
      <p:pic>
        <p:nvPicPr>
          <p:cNvPr id="317" name="Google Shape;317;g2f8deb62a96_0_29" title="Chart"/>
          <p:cNvPicPr preferRelativeResize="0"/>
          <p:nvPr/>
        </p:nvPicPr>
        <p:blipFill>
          <a:blip r:embed="rId3">
            <a:alphaModFix/>
          </a:blip>
          <a:stretch>
            <a:fillRect/>
          </a:stretch>
        </p:blipFill>
        <p:spPr>
          <a:xfrm>
            <a:off x="5988051" y="1852601"/>
            <a:ext cx="5930900" cy="3408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2024-09-11T13:54:17Z</dcterms:created>
  <dc:creator>Pooja Gurumu. Tamragouri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