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6858000" cy="9144000"/>
  <p:embeddedFontLst>
    <p:embeddedFont>
      <p:font typeface="Libre Franklin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sldGuideLst>
    </p:ext>
    <p:ext uri="GoogleSlidesCustomDataVersion2">
      <go:slidesCustomData xmlns:go="http://customooxmlschemas.google.com/" r:id="rId27" roundtripDataSignature="AMtx7mi2AVFFZQPTatL7IV59ocPgneSl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ibreFranklinBlack-boldItalic.fntdata"/><Relationship Id="rId25" Type="http://schemas.openxmlformats.org/officeDocument/2006/relationships/font" Target="fonts/LibreFranklinBlack-bold.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19"/>
          <p:cNvSpPr/>
          <p:nvPr/>
        </p:nvSpPr>
        <p:spPr>
          <a:xfrm>
            <a:off x="0" y="0"/>
            <a:ext cx="12192000" cy="6858000"/>
          </a:xfrm>
          <a:prstGeom prst="rect">
            <a:avLst/>
          </a:prstGeom>
          <a:solidFill>
            <a:schemeClr val="accent1">
              <a:alpha val="5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9"/>
          <p:cNvSpPr/>
          <p:nvPr/>
        </p:nvSpPr>
        <p:spPr>
          <a:xfrm flipH="1">
            <a:off x="8052178" y="0"/>
            <a:ext cx="4139819"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9"/>
          <p:cNvSpPr/>
          <p:nvPr/>
        </p:nvSpPr>
        <p:spPr>
          <a:xfrm flipH="1" rot="10800000">
            <a:off x="4" y="0"/>
            <a:ext cx="4139819"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3" name="Shape 5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tyle slide layout">
  <p:cSld name="6_Style slide layout">
    <p:bg>
      <p:bgPr>
        <a:solidFill>
          <a:schemeClr val="accent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yle slide layout">
  <p:cSld name="4_Style slide layout">
    <p:bg>
      <p:bgPr>
        <a:blipFill>
          <a:blip r:embed="rId2">
            <a:alphaModFix/>
          </a:blip>
          <a:stretch>
            <a:fillRect/>
          </a:stretch>
        </a:blipFill>
      </p:bgPr>
    </p:bg>
    <p:spTree>
      <p:nvGrpSpPr>
        <p:cNvPr id="55"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7" name="Shape 57"/>
        <p:cNvGrpSpPr/>
        <p:nvPr/>
      </p:nvGrpSpPr>
      <p:grpSpPr>
        <a:xfrm>
          <a:off x="0" y="0"/>
          <a:ext cx="0" cy="0"/>
          <a:chOff x="0" y="0"/>
          <a:chExt cx="0" cy="0"/>
        </a:xfrm>
      </p:grpSpPr>
      <p:sp>
        <p:nvSpPr>
          <p:cNvPr id="58" name="Google Shape;58;p35"/>
          <p:cNvSpPr/>
          <p:nvPr/>
        </p:nvSpPr>
        <p:spPr>
          <a:xfrm>
            <a:off x="0" y="0"/>
            <a:ext cx="12192000" cy="3886200"/>
          </a:xfrm>
          <a:prstGeom prst="rect">
            <a:avLst/>
          </a:prstGeom>
          <a:solidFill>
            <a:schemeClr val="accent1"/>
          </a:solidFill>
          <a:ln cap="flat" cmpd="sng" w="12700">
            <a:solidFill>
              <a:srgbClr val="468A9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D:\KBM-정애\014-Fullppt\PNG이미지\탭.png" id="59" name="Google Shape;59;p35"/>
          <p:cNvPicPr preferRelativeResize="0"/>
          <p:nvPr/>
        </p:nvPicPr>
        <p:blipFill rotWithShape="1">
          <a:blip r:embed="rId2">
            <a:alphaModFix/>
          </a:blip>
          <a:srcRect b="0" l="0" r="0" t="0"/>
          <a:stretch/>
        </p:blipFill>
        <p:spPr>
          <a:xfrm>
            <a:off x="8086552" y="1709312"/>
            <a:ext cx="3530683" cy="4348525"/>
          </a:xfrm>
          <a:prstGeom prst="rect">
            <a:avLst/>
          </a:prstGeom>
          <a:noFill/>
          <a:ln>
            <a:noFill/>
          </a:ln>
        </p:spPr>
      </p:pic>
      <p:pic>
        <p:nvPicPr>
          <p:cNvPr descr="D:\KBM-정애\014-Fullppt\PNG이미지\핸드폰.png" id="60" name="Google Shape;60;p35"/>
          <p:cNvPicPr preferRelativeResize="0"/>
          <p:nvPr/>
        </p:nvPicPr>
        <p:blipFill rotWithShape="1">
          <a:blip r:embed="rId3">
            <a:alphaModFix/>
          </a:blip>
          <a:srcRect b="0" l="0" r="0" t="0"/>
          <a:stretch/>
        </p:blipFill>
        <p:spPr>
          <a:xfrm>
            <a:off x="6210310" y="3259539"/>
            <a:ext cx="2660906" cy="3223724"/>
          </a:xfrm>
          <a:prstGeom prst="rect">
            <a:avLst/>
          </a:prstGeom>
          <a:noFill/>
          <a:ln>
            <a:noFill/>
          </a:ln>
        </p:spPr>
      </p:pic>
      <p:sp>
        <p:nvSpPr>
          <p:cNvPr id="61" name="Google Shape;61;p35"/>
          <p:cNvSpPr/>
          <p:nvPr>
            <p:ph idx="2" type="pic"/>
          </p:nvPr>
        </p:nvSpPr>
        <p:spPr>
          <a:xfrm>
            <a:off x="8660866" y="2158177"/>
            <a:ext cx="2449154" cy="3125523"/>
          </a:xfrm>
          <a:prstGeom prst="rect">
            <a:avLst/>
          </a:prstGeom>
          <a:solidFill>
            <a:srgbClr val="F2F2F2"/>
          </a:solidFill>
          <a:ln>
            <a:noFill/>
          </a:ln>
        </p:spPr>
      </p:sp>
      <p:sp>
        <p:nvSpPr>
          <p:cNvPr id="62" name="Google Shape;62;p35"/>
          <p:cNvSpPr/>
          <p:nvPr>
            <p:ph idx="3" type="pic"/>
          </p:nvPr>
        </p:nvSpPr>
        <p:spPr>
          <a:xfrm>
            <a:off x="6886576" y="3403405"/>
            <a:ext cx="1484457" cy="2330645"/>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spTree>
      <p:nvGrpSpPr>
        <p:cNvPr id="64" name="Shape 64"/>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1"/>
        </a:solidFill>
      </p:bgPr>
    </p:bg>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1"/>
          <p:cNvSpPr/>
          <p:nvPr/>
        </p:nvSpPr>
        <p:spPr>
          <a:xfrm>
            <a:off x="2893325" y="0"/>
            <a:ext cx="8973404" cy="6858000"/>
          </a:xfrm>
          <a:custGeom>
            <a:rect b="b" l="l" r="r" t="t"/>
            <a:pathLst>
              <a:path extrusionOk="0" h="6858000" w="9202402">
                <a:moveTo>
                  <a:pt x="2419756" y="0"/>
                </a:moveTo>
                <a:lnTo>
                  <a:pt x="9202402" y="0"/>
                </a:lnTo>
                <a:lnTo>
                  <a:pt x="9188795" y="6858000"/>
                </a:lnTo>
                <a:lnTo>
                  <a:pt x="0" y="6858000"/>
                </a:lnTo>
                <a:close/>
              </a:path>
            </a:pathLst>
          </a:custGeom>
          <a:solidFill>
            <a:schemeClr val="lt1">
              <a:alpha val="219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21"/>
          <p:cNvSpPr/>
          <p:nvPr/>
        </p:nvSpPr>
        <p:spPr>
          <a:xfrm>
            <a:off x="3218596" y="0"/>
            <a:ext cx="8973404" cy="6858000"/>
          </a:xfrm>
          <a:custGeom>
            <a:rect b="b" l="l" r="r" t="t"/>
            <a:pathLst>
              <a:path extrusionOk="0" h="6858000" w="9202402">
                <a:moveTo>
                  <a:pt x="2419756" y="0"/>
                </a:moveTo>
                <a:lnTo>
                  <a:pt x="9202402" y="0"/>
                </a:lnTo>
                <a:lnTo>
                  <a:pt x="9188795"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19" name="Shape 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21" name="Shape 21"/>
        <p:cNvGrpSpPr/>
        <p:nvPr/>
      </p:nvGrpSpPr>
      <p:grpSpPr>
        <a:xfrm>
          <a:off x="0" y="0"/>
          <a:ext cx="0" cy="0"/>
          <a:chOff x="0" y="0"/>
          <a:chExt cx="0" cy="0"/>
        </a:xfrm>
      </p:grpSpPr>
      <p:sp>
        <p:nvSpPr>
          <p:cNvPr id="22" name="Google Shape;22;p2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3" name="Google Shape;23;p24"/>
          <p:cNvGrpSpPr/>
          <p:nvPr/>
        </p:nvGrpSpPr>
        <p:grpSpPr>
          <a:xfrm>
            <a:off x="6286500" y="5899288"/>
            <a:ext cx="5572126" cy="862288"/>
            <a:chOff x="477110" y="4905446"/>
            <a:chExt cx="11078677" cy="1714429"/>
          </a:xfrm>
        </p:grpSpPr>
        <p:sp>
          <p:nvSpPr>
            <p:cNvPr id="24" name="Google Shape;24;p24"/>
            <p:cNvSpPr/>
            <p:nvPr/>
          </p:nvSpPr>
          <p:spPr>
            <a:xfrm>
              <a:off x="6913640" y="4905446"/>
              <a:ext cx="4642147" cy="1714429"/>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5" name="Google Shape;25;p24"/>
            <p:cNvGrpSpPr/>
            <p:nvPr/>
          </p:nvGrpSpPr>
          <p:grpSpPr>
            <a:xfrm>
              <a:off x="477110" y="5658084"/>
              <a:ext cx="655351" cy="517912"/>
              <a:chOff x="6456816" y="5667609"/>
              <a:chExt cx="655351" cy="517912"/>
            </a:xfrm>
          </p:grpSpPr>
          <p:sp>
            <p:nvSpPr>
              <p:cNvPr id="26" name="Google Shape;26;p24"/>
              <p:cNvSpPr/>
              <p:nvPr/>
            </p:nvSpPr>
            <p:spPr>
              <a:xfrm>
                <a:off x="6456816" y="5667609"/>
                <a:ext cx="517913"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24"/>
              <p:cNvSpPr/>
              <p:nvPr/>
            </p:nvSpPr>
            <p:spPr>
              <a:xfrm>
                <a:off x="6913640" y="5874290"/>
                <a:ext cx="198527" cy="129467"/>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 name="Google Shape;28;p24"/>
            <p:cNvSpPr/>
            <p:nvPr/>
          </p:nvSpPr>
          <p:spPr>
            <a:xfrm>
              <a:off x="995023" y="5898145"/>
              <a:ext cx="6479203" cy="653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 name="Google Shape;29;p24"/>
          <p:cNvGrpSpPr/>
          <p:nvPr/>
        </p:nvGrpSpPr>
        <p:grpSpPr>
          <a:xfrm flipH="1">
            <a:off x="347501" y="5899288"/>
            <a:ext cx="5572126" cy="862288"/>
            <a:chOff x="477110" y="4905446"/>
            <a:chExt cx="11078677" cy="1714429"/>
          </a:xfrm>
        </p:grpSpPr>
        <p:sp>
          <p:nvSpPr>
            <p:cNvPr id="30" name="Google Shape;30;p24"/>
            <p:cNvSpPr/>
            <p:nvPr/>
          </p:nvSpPr>
          <p:spPr>
            <a:xfrm>
              <a:off x="6913640" y="4905446"/>
              <a:ext cx="4642147" cy="1714429"/>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 name="Google Shape;31;p24"/>
            <p:cNvGrpSpPr/>
            <p:nvPr/>
          </p:nvGrpSpPr>
          <p:grpSpPr>
            <a:xfrm>
              <a:off x="477110" y="5658084"/>
              <a:ext cx="655351" cy="517912"/>
              <a:chOff x="6456816" y="5667609"/>
              <a:chExt cx="655351" cy="517912"/>
            </a:xfrm>
          </p:grpSpPr>
          <p:sp>
            <p:nvSpPr>
              <p:cNvPr id="32" name="Google Shape;32;p24"/>
              <p:cNvSpPr/>
              <p:nvPr/>
            </p:nvSpPr>
            <p:spPr>
              <a:xfrm>
                <a:off x="6456816" y="5667609"/>
                <a:ext cx="517913"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24"/>
              <p:cNvSpPr/>
              <p:nvPr/>
            </p:nvSpPr>
            <p:spPr>
              <a:xfrm>
                <a:off x="6913640" y="5874290"/>
                <a:ext cx="198527" cy="129467"/>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4" name="Google Shape;34;p24"/>
            <p:cNvSpPr/>
            <p:nvPr/>
          </p:nvSpPr>
          <p:spPr>
            <a:xfrm>
              <a:off x="995023" y="5898145"/>
              <a:ext cx="6479203" cy="653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tyle slide layout">
  <p:cSld name="5_Style slide layou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25"/>
          <p:cNvSpPr/>
          <p:nvPr>
            <p:ph idx="2" type="pic"/>
          </p:nvPr>
        </p:nvSpPr>
        <p:spPr>
          <a:xfrm>
            <a:off x="5407010" y="2578730"/>
            <a:ext cx="1786270" cy="1786270"/>
          </a:xfrm>
          <a:prstGeom prst="ellipse">
            <a:avLst/>
          </a:prstGeom>
          <a:solidFill>
            <a:srgbClr val="F2F2F2"/>
          </a:solidFill>
          <a:ln>
            <a:noFill/>
          </a:ln>
        </p:spPr>
      </p:sp>
      <p:sp>
        <p:nvSpPr>
          <p:cNvPr id="37" name="Google Shape;37;p25"/>
          <p:cNvSpPr/>
          <p:nvPr>
            <p:ph idx="3" type="pic"/>
          </p:nvPr>
        </p:nvSpPr>
        <p:spPr>
          <a:xfrm>
            <a:off x="7584660" y="2578730"/>
            <a:ext cx="1786270" cy="1786270"/>
          </a:xfrm>
          <a:prstGeom prst="ellipse">
            <a:avLst/>
          </a:prstGeom>
          <a:solidFill>
            <a:srgbClr val="F2F2F2"/>
          </a:solidFill>
          <a:ln>
            <a:noFill/>
          </a:ln>
        </p:spPr>
      </p:sp>
      <p:sp>
        <p:nvSpPr>
          <p:cNvPr id="38" name="Google Shape;38;p25"/>
          <p:cNvSpPr/>
          <p:nvPr>
            <p:ph idx="4" type="pic"/>
          </p:nvPr>
        </p:nvSpPr>
        <p:spPr>
          <a:xfrm>
            <a:off x="9762309" y="2578730"/>
            <a:ext cx="1786270" cy="1786270"/>
          </a:xfrm>
          <a:prstGeom prst="ellipse">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Images &amp; Contents Layout">
  <p:cSld name="14_Images &amp; Contents Layout">
    <p:bg>
      <p:bgPr>
        <a:solidFill>
          <a:schemeClr val="lt1"/>
        </a:solidFill>
      </p:bgPr>
    </p:bg>
    <p:spTree>
      <p:nvGrpSpPr>
        <p:cNvPr id="39" name="Shape 39"/>
        <p:cNvGrpSpPr/>
        <p:nvPr/>
      </p:nvGrpSpPr>
      <p:grpSpPr>
        <a:xfrm>
          <a:off x="0" y="0"/>
          <a:ext cx="0" cy="0"/>
          <a:chOff x="0" y="0"/>
          <a:chExt cx="0" cy="0"/>
        </a:xfrm>
      </p:grpSpPr>
      <p:sp>
        <p:nvSpPr>
          <p:cNvPr id="40" name="Google Shape;40;p28"/>
          <p:cNvSpPr/>
          <p:nvPr/>
        </p:nvSpPr>
        <p:spPr>
          <a:xfrm>
            <a:off x="5039883" y="404664"/>
            <a:ext cx="7152117" cy="13681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28"/>
          <p:cNvSpPr txBox="1"/>
          <p:nvPr>
            <p:ph type="title"/>
          </p:nvPr>
        </p:nvSpPr>
        <p:spPr>
          <a:xfrm>
            <a:off x="5641856" y="733302"/>
            <a:ext cx="5966670" cy="71087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28"/>
          <p:cNvSpPr/>
          <p:nvPr>
            <p:ph idx="2" type="pic"/>
          </p:nvPr>
        </p:nvSpPr>
        <p:spPr>
          <a:xfrm>
            <a:off x="0" y="0"/>
            <a:ext cx="5039883" cy="6858000"/>
          </a:xfrm>
          <a:prstGeom prst="rect">
            <a:avLst/>
          </a:prstGeom>
          <a:solidFill>
            <a:srgbClr val="F2F2F2"/>
          </a:solidFill>
          <a:ln>
            <a:noFill/>
          </a:ln>
        </p:spPr>
      </p:sp>
      <p:sp>
        <p:nvSpPr>
          <p:cNvPr id="43" name="Google Shape;43;p28"/>
          <p:cNvSpPr/>
          <p:nvPr/>
        </p:nvSpPr>
        <p:spPr>
          <a:xfrm>
            <a:off x="5353824" y="733302"/>
            <a:ext cx="203696" cy="72278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4" name="Google Shape;44;p28"/>
          <p:cNvGrpSpPr/>
          <p:nvPr/>
        </p:nvGrpSpPr>
        <p:grpSpPr>
          <a:xfrm>
            <a:off x="5688624" y="5899288"/>
            <a:ext cx="6170002" cy="862288"/>
            <a:chOff x="-711608" y="4905446"/>
            <a:chExt cx="12267395" cy="1714429"/>
          </a:xfrm>
        </p:grpSpPr>
        <p:sp>
          <p:nvSpPr>
            <p:cNvPr id="45" name="Google Shape;45;p28"/>
            <p:cNvSpPr/>
            <p:nvPr/>
          </p:nvSpPr>
          <p:spPr>
            <a:xfrm>
              <a:off x="6913640" y="4905446"/>
              <a:ext cx="4642147" cy="1714429"/>
            </a:xfrm>
            <a:custGeom>
              <a:rect b="b" l="l" r="r" t="t"/>
              <a:pathLst>
                <a:path extrusionOk="0" h="1771805" w="47975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6" name="Google Shape;46;p28"/>
            <p:cNvGrpSpPr/>
            <p:nvPr/>
          </p:nvGrpSpPr>
          <p:grpSpPr>
            <a:xfrm>
              <a:off x="-711608" y="5658084"/>
              <a:ext cx="655351" cy="517912"/>
              <a:chOff x="5268098" y="5667609"/>
              <a:chExt cx="655351" cy="517912"/>
            </a:xfrm>
          </p:grpSpPr>
          <p:sp>
            <p:nvSpPr>
              <p:cNvPr id="47" name="Google Shape;47;p28"/>
              <p:cNvSpPr/>
              <p:nvPr/>
            </p:nvSpPr>
            <p:spPr>
              <a:xfrm>
                <a:off x="5268098" y="5667609"/>
                <a:ext cx="517912" cy="517912"/>
              </a:xfrm>
              <a:custGeom>
                <a:rect b="b" l="l" r="r" t="t"/>
                <a:pathLst>
                  <a:path extrusionOk="0" h="517912" w="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cap="flat" cmpd="sng" w="10885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28"/>
              <p:cNvSpPr/>
              <p:nvPr/>
            </p:nvSpPr>
            <p:spPr>
              <a:xfrm>
                <a:off x="5724922" y="5874289"/>
                <a:ext cx="198527" cy="129468"/>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 name="Google Shape;49;p28"/>
            <p:cNvSpPr/>
            <p:nvPr/>
          </p:nvSpPr>
          <p:spPr>
            <a:xfrm>
              <a:off x="-343344" y="5898145"/>
              <a:ext cx="7817569" cy="6533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50" name="Shape 50"/>
        <p:cNvGrpSpPr/>
        <p:nvPr/>
      </p:nvGrpSpPr>
      <p:grpSpPr>
        <a:xfrm>
          <a:off x="0" y="0"/>
          <a:ext cx="0" cy="0"/>
          <a:chOff x="0" y="0"/>
          <a:chExt cx="0" cy="0"/>
        </a:xfrm>
      </p:grpSpPr>
      <p:sp>
        <p:nvSpPr>
          <p:cNvPr id="51" name="Google Shape;51;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29"/>
          <p:cNvSpPr/>
          <p:nvPr/>
        </p:nvSpPr>
        <p:spPr>
          <a:xfrm>
            <a:off x="-20054" y="5839006"/>
            <a:ext cx="12212054" cy="794973"/>
          </a:xfrm>
          <a:custGeom>
            <a:rect b="b" l="l" r="r" t="t"/>
            <a:pathLst>
              <a:path extrusionOk="0" h="372428" w="5721090">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3.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6.png"/><Relationship Id="rId13" Type="http://schemas.openxmlformats.org/officeDocument/2006/relationships/image" Target="../media/image19.png"/><Relationship Id="rId12"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8.png"/><Relationship Id="rId14" Type="http://schemas.openxmlformats.org/officeDocument/2006/relationships/image" Target="../media/image20.jp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3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3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6.png"/><Relationship Id="rId13" Type="http://schemas.openxmlformats.org/officeDocument/2006/relationships/image" Target="../media/image19.png"/><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8.png"/><Relationship Id="rId14" Type="http://schemas.openxmlformats.org/officeDocument/2006/relationships/image" Target="../media/image50.pn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5.jp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1"/>
          <p:cNvGrpSpPr/>
          <p:nvPr/>
        </p:nvGrpSpPr>
        <p:grpSpPr>
          <a:xfrm>
            <a:off x="-503854" y="903951"/>
            <a:ext cx="10233043" cy="2167959"/>
            <a:chOff x="-491345" y="1077822"/>
            <a:chExt cx="10267188" cy="2109978"/>
          </a:xfrm>
        </p:grpSpPr>
        <p:grpSp>
          <p:nvGrpSpPr>
            <p:cNvPr id="70" name="Google Shape;70;p1"/>
            <p:cNvGrpSpPr/>
            <p:nvPr/>
          </p:nvGrpSpPr>
          <p:grpSpPr>
            <a:xfrm>
              <a:off x="-491345" y="1077822"/>
              <a:ext cx="10267188" cy="2109978"/>
              <a:chOff x="-491345" y="1077822"/>
              <a:chExt cx="10267188" cy="2109978"/>
            </a:xfrm>
          </p:grpSpPr>
          <p:pic>
            <p:nvPicPr>
              <p:cNvPr id="71" name="Google Shape;71;p1"/>
              <p:cNvPicPr preferRelativeResize="0"/>
              <p:nvPr/>
            </p:nvPicPr>
            <p:blipFill rotWithShape="1">
              <a:blip r:embed="rId3">
                <a:alphaModFix/>
              </a:blip>
              <a:srcRect b="0" l="0" r="0" t="0"/>
              <a:stretch/>
            </p:blipFill>
            <p:spPr>
              <a:xfrm>
                <a:off x="8099443" y="1808913"/>
                <a:ext cx="1676400" cy="495300"/>
              </a:xfrm>
              <a:custGeom>
                <a:rect b="b" l="l" r="r" t="t"/>
                <a:pathLst>
                  <a:path extrusionOk="0" h="495300" w="1676400">
                    <a:moveTo>
                      <a:pt x="0" y="0"/>
                    </a:moveTo>
                    <a:lnTo>
                      <a:pt x="1684782" y="0"/>
                    </a:lnTo>
                    <a:lnTo>
                      <a:pt x="1684782" y="498348"/>
                    </a:lnTo>
                    <a:lnTo>
                      <a:pt x="0" y="498348"/>
                    </a:lnTo>
                    <a:close/>
                  </a:path>
                </a:pathLst>
              </a:custGeom>
              <a:noFill/>
              <a:ln>
                <a:noFill/>
              </a:ln>
            </p:spPr>
          </p:pic>
          <p:sp>
            <p:nvSpPr>
              <p:cNvPr id="72" name="Google Shape;72;p1"/>
              <p:cNvSpPr/>
              <p:nvPr/>
            </p:nvSpPr>
            <p:spPr>
              <a:xfrm>
                <a:off x="8125446" y="1833631"/>
                <a:ext cx="1600200" cy="409575"/>
              </a:xfrm>
              <a:custGeom>
                <a:rect b="b" l="l" r="r" t="t"/>
                <a:pathLst>
                  <a:path extrusionOk="0" h="409575" w="160020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3" name="Google Shape;73;p1"/>
              <p:cNvPicPr preferRelativeResize="0"/>
              <p:nvPr/>
            </p:nvPicPr>
            <p:blipFill rotWithShape="1">
              <a:blip r:embed="rId4">
                <a:alphaModFix/>
              </a:blip>
              <a:srcRect b="0" l="-8934" r="0" t="0"/>
              <a:stretch/>
            </p:blipFill>
            <p:spPr>
              <a:xfrm>
                <a:off x="-491345" y="1797483"/>
                <a:ext cx="5676900" cy="495300"/>
              </a:xfrm>
              <a:custGeom>
                <a:rect b="b" l="l" r="r" t="t"/>
                <a:pathLst>
                  <a:path extrusionOk="0" h="495300" w="5676900">
                    <a:moveTo>
                      <a:pt x="0" y="0"/>
                    </a:moveTo>
                    <a:lnTo>
                      <a:pt x="5685282" y="0"/>
                    </a:lnTo>
                    <a:lnTo>
                      <a:pt x="5685282" y="500634"/>
                    </a:lnTo>
                    <a:lnTo>
                      <a:pt x="0" y="500634"/>
                    </a:lnTo>
                    <a:close/>
                  </a:path>
                </a:pathLst>
              </a:custGeom>
              <a:noFill/>
              <a:ln>
                <a:noFill/>
              </a:ln>
            </p:spPr>
          </p:pic>
          <p:sp>
            <p:nvSpPr>
              <p:cNvPr id="74" name="Google Shape;74;p1"/>
              <p:cNvSpPr/>
              <p:nvPr/>
            </p:nvSpPr>
            <p:spPr>
              <a:xfrm>
                <a:off x="14351" y="1860842"/>
                <a:ext cx="5196891" cy="372428"/>
              </a:xfrm>
              <a:custGeom>
                <a:rect b="b" l="l" r="r" t="t"/>
                <a:pathLst>
                  <a:path extrusionOk="0" h="372428" w="5196891">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5" name="Google Shape;75;p1"/>
              <p:cNvPicPr preferRelativeResize="0"/>
              <p:nvPr/>
            </p:nvPicPr>
            <p:blipFill rotWithShape="1">
              <a:blip r:embed="rId5">
                <a:alphaModFix/>
              </a:blip>
              <a:srcRect b="0" l="0" r="0" t="0"/>
              <a:stretch/>
            </p:blipFill>
            <p:spPr>
              <a:xfrm>
                <a:off x="5082352"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76" name="Google Shape;76;p1"/>
              <p:cNvSpPr/>
              <p:nvPr/>
            </p:nvSpPr>
            <p:spPr>
              <a:xfrm>
                <a:off x="5117451" y="1766003"/>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7" name="Google Shape;77;p1"/>
              <p:cNvPicPr preferRelativeResize="0"/>
              <p:nvPr/>
            </p:nvPicPr>
            <p:blipFill rotWithShape="1">
              <a:blip r:embed="rId6">
                <a:alphaModFix/>
              </a:blip>
              <a:srcRect b="0" l="0" r="0" t="0"/>
              <a:stretch/>
            </p:blipFill>
            <p:spPr>
              <a:xfrm>
                <a:off x="5653852" y="2058516"/>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78" name="Google Shape;78;p1"/>
              <p:cNvSpPr/>
              <p:nvPr/>
            </p:nvSpPr>
            <p:spPr>
              <a:xfrm>
                <a:off x="5688951" y="2092711"/>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9" name="Google Shape;79;p1"/>
              <p:cNvPicPr preferRelativeResize="0"/>
              <p:nvPr/>
            </p:nvPicPr>
            <p:blipFill rotWithShape="1">
              <a:blip r:embed="rId7">
                <a:alphaModFix/>
              </a:blip>
              <a:srcRect b="0" l="0" r="0" t="0"/>
              <a:stretch/>
            </p:blipFill>
            <p:spPr>
              <a:xfrm>
                <a:off x="5649280" y="140472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80" name="Google Shape;80;p1"/>
              <p:cNvSpPr/>
              <p:nvPr/>
            </p:nvSpPr>
            <p:spPr>
              <a:xfrm>
                <a:off x="5685141" y="1437391"/>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1" name="Google Shape;81;p1"/>
              <p:cNvPicPr preferRelativeResize="0"/>
              <p:nvPr/>
            </p:nvPicPr>
            <p:blipFill rotWithShape="1">
              <a:blip r:embed="rId8">
                <a:alphaModFix/>
              </a:blip>
              <a:srcRect b="0" l="0" r="0" t="0"/>
              <a:stretch/>
            </p:blipFill>
            <p:spPr>
              <a:xfrm>
                <a:off x="7354636" y="1731618"/>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82" name="Google Shape;82;p1"/>
              <p:cNvSpPr/>
              <p:nvPr/>
            </p:nvSpPr>
            <p:spPr>
              <a:xfrm>
                <a:off x="7390116" y="1764098"/>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3" name="Google Shape;83;p1"/>
              <p:cNvPicPr preferRelativeResize="0"/>
              <p:nvPr/>
            </p:nvPicPr>
            <p:blipFill rotWithShape="1">
              <a:blip r:embed="rId9">
                <a:alphaModFix/>
              </a:blip>
              <a:srcRect b="0" l="0" r="0" t="0"/>
              <a:stretch/>
            </p:blipFill>
            <p:spPr>
              <a:xfrm>
                <a:off x="6218494" y="2387700"/>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84" name="Google Shape;84;p1"/>
              <p:cNvSpPr/>
              <p:nvPr/>
            </p:nvSpPr>
            <p:spPr>
              <a:xfrm>
                <a:off x="6252831" y="2421323"/>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5" name="Google Shape;85;p1"/>
              <p:cNvPicPr preferRelativeResize="0"/>
              <p:nvPr/>
            </p:nvPicPr>
            <p:blipFill rotWithShape="1">
              <a:blip r:embed="rId10">
                <a:alphaModFix/>
              </a:blip>
              <a:srcRect b="0" l="0" r="0" t="0"/>
              <a:stretch/>
            </p:blipFill>
            <p:spPr>
              <a:xfrm>
                <a:off x="6218494"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86" name="Google Shape;86;p1"/>
              <p:cNvSpPr/>
              <p:nvPr/>
            </p:nvSpPr>
            <p:spPr>
              <a:xfrm>
                <a:off x="6252831" y="1766003"/>
                <a:ext cx="800100" cy="695325"/>
              </a:xfrm>
              <a:custGeom>
                <a:rect b="b" l="l" r="r" t="t"/>
                <a:pathLst>
                  <a:path extrusionOk="0" h="695325" w="800100">
                    <a:moveTo>
                      <a:pt x="778669" y="349091"/>
                    </a:moveTo>
                    <a:lnTo>
                      <a:pt x="589122" y="676751"/>
                    </a:lnTo>
                    <a:lnTo>
                      <a:pt x="210979" y="676751"/>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7" name="Google Shape;87;p1"/>
              <p:cNvPicPr preferRelativeResize="0"/>
              <p:nvPr/>
            </p:nvPicPr>
            <p:blipFill rotWithShape="1">
              <a:blip r:embed="rId11">
                <a:alphaModFix/>
              </a:blip>
              <a:srcRect b="0" l="0" r="0" t="0"/>
              <a:stretch/>
            </p:blipFill>
            <p:spPr>
              <a:xfrm>
                <a:off x="6218494" y="1077822"/>
                <a:ext cx="904875" cy="800100"/>
              </a:xfrm>
              <a:custGeom>
                <a:rect b="b" l="l" r="r" t="t"/>
                <a:pathLst>
                  <a:path extrusionOk="0" h="800100" w="904875">
                    <a:moveTo>
                      <a:pt x="0" y="0"/>
                    </a:moveTo>
                    <a:lnTo>
                      <a:pt x="907542" y="0"/>
                    </a:lnTo>
                    <a:lnTo>
                      <a:pt x="907542" y="802386"/>
                    </a:lnTo>
                    <a:lnTo>
                      <a:pt x="0" y="802386"/>
                    </a:lnTo>
                    <a:close/>
                  </a:path>
                </a:pathLst>
              </a:custGeom>
              <a:noFill/>
              <a:ln>
                <a:noFill/>
              </a:ln>
            </p:spPr>
          </p:pic>
          <p:sp>
            <p:nvSpPr>
              <p:cNvPr id="88" name="Google Shape;88;p1"/>
              <p:cNvSpPr/>
              <p:nvPr/>
            </p:nvSpPr>
            <p:spPr>
              <a:xfrm>
                <a:off x="6252831" y="1109731"/>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9" name="Google Shape;89;p1"/>
              <p:cNvPicPr preferRelativeResize="0"/>
              <p:nvPr/>
            </p:nvPicPr>
            <p:blipFill rotWithShape="1">
              <a:blip r:embed="rId12">
                <a:alphaModFix/>
              </a:blip>
              <a:srcRect b="0" l="0" r="0" t="0"/>
              <a:stretch/>
            </p:blipFill>
            <p:spPr>
              <a:xfrm>
                <a:off x="6785422" y="1409292"/>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90" name="Google Shape;90;p1"/>
              <p:cNvSpPr/>
              <p:nvPr/>
            </p:nvSpPr>
            <p:spPr>
              <a:xfrm>
                <a:off x="6820521" y="1442153"/>
                <a:ext cx="800100" cy="695325"/>
              </a:xfrm>
              <a:custGeom>
                <a:rect b="b" l="l" r="r" t="t"/>
                <a:pathLst>
                  <a:path extrusionOk="0" h="695325" w="800100">
                    <a:moveTo>
                      <a:pt x="778669" y="349091"/>
                    </a:moveTo>
                    <a:lnTo>
                      <a:pt x="589121" y="676751"/>
                    </a:lnTo>
                    <a:lnTo>
                      <a:pt x="210978" y="676751"/>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1" name="Google Shape;91;p1"/>
              <p:cNvPicPr preferRelativeResize="0"/>
              <p:nvPr/>
            </p:nvPicPr>
            <p:blipFill rotWithShape="1">
              <a:blip r:embed="rId13">
                <a:alphaModFix/>
              </a:blip>
              <a:srcRect b="0" l="0" r="0" t="0"/>
              <a:stretch/>
            </p:blipFill>
            <p:spPr>
              <a:xfrm>
                <a:off x="6783136" y="205623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92" name="Google Shape;92;p1"/>
              <p:cNvSpPr/>
              <p:nvPr/>
            </p:nvSpPr>
            <p:spPr>
              <a:xfrm>
                <a:off x="6818616" y="2088901"/>
                <a:ext cx="800100" cy="695325"/>
              </a:xfrm>
              <a:custGeom>
                <a:rect b="b" l="l" r="r" t="t"/>
                <a:pathLst>
                  <a:path extrusionOk="0" h="695325" w="800100">
                    <a:moveTo>
                      <a:pt x="778669" y="349091"/>
                    </a:moveTo>
                    <a:lnTo>
                      <a:pt x="589121" y="677704"/>
                    </a:lnTo>
                    <a:lnTo>
                      <a:pt x="210978" y="677704"/>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
              <p:cNvSpPr/>
              <p:nvPr/>
            </p:nvSpPr>
            <p:spPr>
              <a:xfrm>
                <a:off x="5662281" y="239655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
              <p:cNvSpPr/>
              <p:nvPr/>
            </p:nvSpPr>
            <p:spPr>
              <a:xfrm>
                <a:off x="6411899" y="239655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
              <p:cNvSpPr/>
              <p:nvPr/>
            </p:nvSpPr>
            <p:spPr>
              <a:xfrm>
                <a:off x="5087924" y="206413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1"/>
              <p:cNvSpPr/>
              <p:nvPr/>
            </p:nvSpPr>
            <p:spPr>
              <a:xfrm>
                <a:off x="5836589" y="206413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1"/>
              <p:cNvSpPr/>
              <p:nvPr/>
            </p:nvSpPr>
            <p:spPr>
              <a:xfrm>
                <a:off x="6223304" y="271945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6971969" y="271945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1"/>
              <p:cNvSpPr/>
              <p:nvPr/>
            </p:nvSpPr>
            <p:spPr>
              <a:xfrm>
                <a:off x="679385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1"/>
              <p:cNvSpPr/>
              <p:nvPr/>
            </p:nvSpPr>
            <p:spPr>
              <a:xfrm>
                <a:off x="7543469"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
              <p:cNvSpPr/>
              <p:nvPr/>
            </p:nvSpPr>
            <p:spPr>
              <a:xfrm>
                <a:off x="6237591" y="20708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1"/>
              <p:cNvSpPr/>
              <p:nvPr/>
            </p:nvSpPr>
            <p:spPr>
              <a:xfrm>
                <a:off x="6986256" y="20708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1"/>
              <p:cNvSpPr/>
              <p:nvPr/>
            </p:nvSpPr>
            <p:spPr>
              <a:xfrm>
                <a:off x="6405231" y="10802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1"/>
              <p:cNvSpPr/>
              <p:nvPr/>
            </p:nvSpPr>
            <p:spPr>
              <a:xfrm>
                <a:off x="528128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1"/>
              <p:cNvSpPr/>
              <p:nvPr/>
            </p:nvSpPr>
            <p:spPr>
              <a:xfrm>
                <a:off x="5281281" y="23908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1"/>
              <p:cNvSpPr/>
              <p:nvPr/>
            </p:nvSpPr>
            <p:spPr>
              <a:xfrm>
                <a:off x="7928279" y="173266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1"/>
              <p:cNvSpPr/>
              <p:nvPr/>
            </p:nvSpPr>
            <p:spPr>
              <a:xfrm>
                <a:off x="7919706" y="23860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
              <p:cNvSpPr/>
              <p:nvPr/>
            </p:nvSpPr>
            <p:spPr>
              <a:xfrm>
                <a:off x="5852781" y="272421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
              <p:cNvSpPr/>
              <p:nvPr/>
            </p:nvSpPr>
            <p:spPr>
              <a:xfrm>
                <a:off x="5848019" y="140500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
              <p:cNvSpPr/>
              <p:nvPr/>
            </p:nvSpPr>
            <p:spPr>
              <a:xfrm>
                <a:off x="6795756" y="10906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
              <p:cNvSpPr/>
              <p:nvPr/>
            </p:nvSpPr>
            <p:spPr>
              <a:xfrm>
                <a:off x="6414756" y="30518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
              <p:cNvSpPr/>
              <p:nvPr/>
            </p:nvSpPr>
            <p:spPr>
              <a:xfrm>
                <a:off x="6809091" y="30518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
              <p:cNvSpPr/>
              <p:nvPr/>
            </p:nvSpPr>
            <p:spPr>
              <a:xfrm>
                <a:off x="7357731" y="141834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
              <p:cNvSpPr/>
              <p:nvPr/>
            </p:nvSpPr>
            <p:spPr>
              <a:xfrm>
                <a:off x="5656566" y="17279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
              <p:cNvSpPr/>
              <p:nvPr/>
            </p:nvSpPr>
            <p:spPr>
              <a:xfrm>
                <a:off x="6405231" y="17279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
              <p:cNvSpPr/>
              <p:nvPr/>
            </p:nvSpPr>
            <p:spPr>
              <a:xfrm>
                <a:off x="6237591" y="14135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
              <p:cNvSpPr/>
              <p:nvPr/>
            </p:nvSpPr>
            <p:spPr>
              <a:xfrm>
                <a:off x="6986256" y="14135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
              <p:cNvSpPr/>
              <p:nvPr/>
            </p:nvSpPr>
            <p:spPr>
              <a:xfrm>
                <a:off x="7355826"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
              <p:cNvSpPr/>
              <p:nvPr/>
            </p:nvSpPr>
            <p:spPr>
              <a:xfrm>
                <a:off x="8105444"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
              <p:cNvSpPr/>
              <p:nvPr/>
            </p:nvSpPr>
            <p:spPr>
              <a:xfrm>
                <a:off x="6794804" y="2397511"/>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
              <p:cNvSpPr/>
              <p:nvPr/>
            </p:nvSpPr>
            <p:spPr>
              <a:xfrm>
                <a:off x="7543469" y="239751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2" name="Google Shape;122;p1"/>
            <p:cNvSpPr/>
            <p:nvPr/>
          </p:nvSpPr>
          <p:spPr>
            <a:xfrm>
              <a:off x="6525711" y="1969510"/>
              <a:ext cx="304016" cy="34336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3" name="Google Shape;123;p1"/>
            <p:cNvSpPr/>
            <p:nvPr/>
          </p:nvSpPr>
          <p:spPr>
            <a:xfrm>
              <a:off x="7080464" y="1663425"/>
              <a:ext cx="324888" cy="31854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4" name="Google Shape;124;p1"/>
            <p:cNvSpPr/>
            <p:nvPr/>
          </p:nvSpPr>
          <p:spPr>
            <a:xfrm>
              <a:off x="5940450" y="1659330"/>
              <a:ext cx="322534" cy="271830"/>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5" name="Google Shape;125;p1"/>
            <p:cNvSpPr/>
            <p:nvPr/>
          </p:nvSpPr>
          <p:spPr>
            <a:xfrm>
              <a:off x="6509664" y="2627883"/>
              <a:ext cx="322534" cy="319706"/>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6" name="Google Shape;126;p1"/>
            <p:cNvSpPr/>
            <p:nvPr/>
          </p:nvSpPr>
          <p:spPr>
            <a:xfrm rot="2942052">
              <a:off x="6522986" y="1320229"/>
              <a:ext cx="299808" cy="31895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7" name="Google Shape;127;p1"/>
            <p:cNvSpPr/>
            <p:nvPr/>
          </p:nvSpPr>
          <p:spPr>
            <a:xfrm>
              <a:off x="7117850" y="2281894"/>
              <a:ext cx="215808" cy="343366"/>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8" name="Google Shape;128;p1"/>
            <p:cNvSpPr/>
            <p:nvPr/>
          </p:nvSpPr>
          <p:spPr>
            <a:xfrm>
              <a:off x="7651283" y="1958406"/>
              <a:ext cx="342900" cy="343366"/>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9" name="Google Shape;129;p1"/>
            <p:cNvSpPr/>
            <p:nvPr/>
          </p:nvSpPr>
          <p:spPr>
            <a:xfrm rot="10800000">
              <a:off x="5913625" y="2280181"/>
              <a:ext cx="355562" cy="38553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30" name="Google Shape;130;p1"/>
            <p:cNvSpPr/>
            <p:nvPr/>
          </p:nvSpPr>
          <p:spPr>
            <a:xfrm>
              <a:off x="5391982" y="1942120"/>
              <a:ext cx="283330" cy="343366"/>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31" name="Google Shape;131;p1"/>
          <p:cNvSpPr txBox="1"/>
          <p:nvPr/>
        </p:nvSpPr>
        <p:spPr>
          <a:xfrm>
            <a:off x="303575" y="275350"/>
            <a:ext cx="6119400" cy="1015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Libre Franklin Black"/>
                <a:ea typeface="Libre Franklin Black"/>
                <a:cs typeface="Libre Franklin Black"/>
                <a:sym typeface="Libre Franklin Black"/>
              </a:rPr>
              <a:t>Presentation</a:t>
            </a:r>
            <a:endParaRPr/>
          </a:p>
        </p:txBody>
      </p:sp>
      <p:sp>
        <p:nvSpPr>
          <p:cNvPr id="132" name="Google Shape;132;p1"/>
          <p:cNvSpPr txBox="1"/>
          <p:nvPr/>
        </p:nvSpPr>
        <p:spPr>
          <a:xfrm>
            <a:off x="303579" y="5128006"/>
            <a:ext cx="4437386" cy="46166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Pooja Gurumurti Tamragouri</a:t>
            </a:r>
            <a:endParaRPr b="1" sz="2400">
              <a:solidFill>
                <a:schemeClr val="lt1"/>
              </a:solidFill>
              <a:latin typeface="Arial"/>
              <a:ea typeface="Arial"/>
              <a:cs typeface="Arial"/>
              <a:sym typeface="Arial"/>
            </a:endParaRPr>
          </a:p>
        </p:txBody>
      </p:sp>
      <p:grpSp>
        <p:nvGrpSpPr>
          <p:cNvPr id="133" name="Google Shape;133;p1"/>
          <p:cNvGrpSpPr/>
          <p:nvPr/>
        </p:nvGrpSpPr>
        <p:grpSpPr>
          <a:xfrm>
            <a:off x="286809" y="1959917"/>
            <a:ext cx="5744933" cy="3170482"/>
            <a:chOff x="352045" y="2761104"/>
            <a:chExt cx="6155104" cy="3188424"/>
          </a:xfrm>
        </p:grpSpPr>
        <p:sp>
          <p:nvSpPr>
            <p:cNvPr id="134" name="Google Shape;134;p1"/>
            <p:cNvSpPr txBox="1"/>
            <p:nvPr/>
          </p:nvSpPr>
          <p:spPr>
            <a:xfrm>
              <a:off x="352045" y="2761104"/>
              <a:ext cx="6155104" cy="134067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6600">
                  <a:solidFill>
                    <a:schemeClr val="lt1"/>
                  </a:solidFill>
                  <a:latin typeface="Arial"/>
                  <a:ea typeface="Arial"/>
                  <a:cs typeface="Arial"/>
                  <a:sym typeface="Arial"/>
                </a:rPr>
                <a:t>Columbia</a:t>
              </a:r>
              <a:endParaRPr b="1" sz="6600">
                <a:solidFill>
                  <a:schemeClr val="lt1"/>
                </a:solidFill>
                <a:latin typeface="Arial"/>
                <a:ea typeface="Arial"/>
                <a:cs typeface="Arial"/>
                <a:sym typeface="Arial"/>
              </a:endParaRPr>
            </a:p>
          </p:txBody>
        </p:sp>
        <p:sp>
          <p:nvSpPr>
            <p:cNvPr id="135" name="Google Shape;135;p1"/>
            <p:cNvSpPr txBox="1"/>
            <p:nvPr/>
          </p:nvSpPr>
          <p:spPr>
            <a:xfrm>
              <a:off x="352045" y="3691299"/>
              <a:ext cx="6155104" cy="134067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6600">
                  <a:solidFill>
                    <a:schemeClr val="lt1"/>
                  </a:solidFill>
                  <a:latin typeface="Arial"/>
                  <a:ea typeface="Arial"/>
                  <a:cs typeface="Arial"/>
                  <a:sym typeface="Arial"/>
                </a:rPr>
                <a:t>Asia Hospital</a:t>
              </a:r>
              <a:endParaRPr b="1" sz="6600">
                <a:solidFill>
                  <a:schemeClr val="lt1"/>
                </a:solidFill>
                <a:latin typeface="Arial"/>
                <a:ea typeface="Arial"/>
                <a:cs typeface="Arial"/>
                <a:sym typeface="Arial"/>
              </a:endParaRPr>
            </a:p>
          </p:txBody>
        </p:sp>
        <p:sp>
          <p:nvSpPr>
            <p:cNvPr id="136" name="Google Shape;136;p1"/>
            <p:cNvSpPr txBox="1"/>
            <p:nvPr/>
          </p:nvSpPr>
          <p:spPr>
            <a:xfrm>
              <a:off x="352045" y="4608850"/>
              <a:ext cx="6155104" cy="134067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6600">
                  <a:solidFill>
                    <a:schemeClr val="lt1"/>
                  </a:solidFill>
                  <a:latin typeface="Arial"/>
                  <a:ea typeface="Arial"/>
                  <a:cs typeface="Arial"/>
                  <a:sym typeface="Arial"/>
                </a:rPr>
                <a:t>Analysis</a:t>
              </a:r>
              <a:endParaRPr b="1" sz="6600">
                <a:solidFill>
                  <a:schemeClr val="lt1"/>
                </a:solidFill>
                <a:latin typeface="Arial"/>
                <a:ea typeface="Arial"/>
                <a:cs typeface="Arial"/>
                <a:sym typeface="Arial"/>
              </a:endParaRPr>
            </a:p>
          </p:txBody>
        </p:sp>
      </p:grpSp>
      <p:sp>
        <p:nvSpPr>
          <p:cNvPr id="137" name="Google Shape;137;p1"/>
          <p:cNvSpPr/>
          <p:nvPr/>
        </p:nvSpPr>
        <p:spPr>
          <a:xfrm flipH="1" rot="-2675106">
            <a:off x="7193386" y="3263769"/>
            <a:ext cx="132210" cy="517088"/>
          </a:xfrm>
          <a:custGeom>
            <a:rect b="b" l="l" r="r" t="t"/>
            <a:pathLst>
              <a:path extrusionOk="0" h="4228323" w="1081111">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descr="A stethoscope on a clipboard" id="138" name="Google Shape;138;p1"/>
          <p:cNvPicPr preferRelativeResize="0"/>
          <p:nvPr/>
        </p:nvPicPr>
        <p:blipFill rotWithShape="1">
          <a:blip r:embed="rId14">
            <a:alphaModFix/>
          </a:blip>
          <a:srcRect b="0" l="9913" r="9913" t="0"/>
          <a:stretch/>
        </p:blipFill>
        <p:spPr>
          <a:xfrm>
            <a:off x="6096000" y="607507"/>
            <a:ext cx="6119474" cy="6241772"/>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txBox="1"/>
          <p:nvPr>
            <p:ph idx="1" type="body"/>
          </p:nvPr>
        </p:nvSpPr>
        <p:spPr>
          <a:xfrm>
            <a:off x="2897763" y="190958"/>
            <a:ext cx="5740491" cy="7242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None/>
            </a:pPr>
            <a:r>
              <a:rPr b="1" lang="en-US" sz="4000"/>
              <a:t>Appointment Fees </a:t>
            </a:r>
            <a:endParaRPr/>
          </a:p>
        </p:txBody>
      </p:sp>
      <p:sp>
        <p:nvSpPr>
          <p:cNvPr id="244" name="Google Shape;244;p10"/>
          <p:cNvSpPr txBox="1"/>
          <p:nvPr/>
        </p:nvSpPr>
        <p:spPr>
          <a:xfrm>
            <a:off x="1142471" y="1709519"/>
            <a:ext cx="4044371" cy="461665"/>
          </a:xfrm>
          <a:prstGeom prst="rect">
            <a:avLst/>
          </a:prstGeom>
          <a:solidFill>
            <a:schemeClr val="accent1"/>
          </a:solidFill>
          <a:ln cap="flat" cmpd="sng" w="12700">
            <a:solidFill>
              <a:srgbClr val="28505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Total Doctors in Hospital</a:t>
            </a:r>
            <a:endParaRPr b="1" sz="2400">
              <a:solidFill>
                <a:schemeClr val="lt1"/>
              </a:solidFill>
              <a:latin typeface="Arial"/>
              <a:ea typeface="Arial"/>
              <a:cs typeface="Arial"/>
              <a:sym typeface="Arial"/>
            </a:endParaRPr>
          </a:p>
        </p:txBody>
      </p:sp>
      <p:sp>
        <p:nvSpPr>
          <p:cNvPr id="245" name="Google Shape;245;p10"/>
          <p:cNvSpPr txBox="1"/>
          <p:nvPr/>
        </p:nvSpPr>
        <p:spPr>
          <a:xfrm>
            <a:off x="3832717" y="2171184"/>
            <a:ext cx="1367463" cy="52322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22</a:t>
            </a:r>
            <a:endParaRPr b="1" sz="2800">
              <a:solidFill>
                <a:schemeClr val="lt1"/>
              </a:solidFill>
              <a:latin typeface="Arial"/>
              <a:ea typeface="Arial"/>
              <a:cs typeface="Arial"/>
              <a:sym typeface="Arial"/>
            </a:endParaRPr>
          </a:p>
        </p:txBody>
      </p:sp>
      <p:sp>
        <p:nvSpPr>
          <p:cNvPr id="246" name="Google Shape;246;p10"/>
          <p:cNvSpPr txBox="1"/>
          <p:nvPr/>
        </p:nvSpPr>
        <p:spPr>
          <a:xfrm>
            <a:off x="5933568" y="4521993"/>
            <a:ext cx="5560251" cy="160043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Arial"/>
                <a:ea typeface="Arial"/>
                <a:cs typeface="Arial"/>
                <a:sym typeface="Arial"/>
              </a:rPr>
              <a:t>The appointment fees that doctors charged varied depending on the departments in which they worked.</a:t>
            </a:r>
            <a:endParaRPr/>
          </a:p>
          <a:p>
            <a:pPr indent="0" lvl="0" marL="0" marR="0" rtl="0" algn="just">
              <a:spcBef>
                <a:spcPts val="0"/>
              </a:spcBef>
              <a:spcAft>
                <a:spcPts val="0"/>
              </a:spcAft>
              <a:buNone/>
            </a:pPr>
            <a:r>
              <a:rPr lang="en-US" sz="1400">
                <a:solidFill>
                  <a:schemeClr val="dk1"/>
                </a:solidFill>
                <a:latin typeface="Arial"/>
                <a:ea typeface="Arial"/>
                <a:cs typeface="Arial"/>
                <a:sym typeface="Arial"/>
              </a:rPr>
              <a:t>Let's review the fees that these departments charge. The department with the highest fee of all is neurology, which charges $1,500. The departments with the lowest fees were General Practice and Renal ($500), Gastroenterology ($700), Orthopedics ($700), Cardiology ($1200), and Physiotherapy ($1000).</a:t>
            </a:r>
            <a:endParaRPr/>
          </a:p>
        </p:txBody>
      </p:sp>
      <p:pic>
        <p:nvPicPr>
          <p:cNvPr id="247" name="Google Shape;247;p10"/>
          <p:cNvPicPr preferRelativeResize="0"/>
          <p:nvPr/>
        </p:nvPicPr>
        <p:blipFill rotWithShape="1">
          <a:blip r:embed="rId3">
            <a:alphaModFix/>
          </a:blip>
          <a:srcRect b="0" l="0" r="0" t="0"/>
          <a:stretch/>
        </p:blipFill>
        <p:spPr>
          <a:xfrm>
            <a:off x="878421" y="2965498"/>
            <a:ext cx="4572469" cy="2607737"/>
          </a:xfrm>
          <a:prstGeom prst="rect">
            <a:avLst/>
          </a:prstGeom>
          <a:noFill/>
          <a:ln>
            <a:noFill/>
          </a:ln>
        </p:spPr>
      </p:pic>
      <p:pic>
        <p:nvPicPr>
          <p:cNvPr descr="A graph showing the cost of medical treatment" id="248" name="Google Shape;248;p10"/>
          <p:cNvPicPr preferRelativeResize="0"/>
          <p:nvPr/>
        </p:nvPicPr>
        <p:blipFill rotWithShape="1">
          <a:blip r:embed="rId4">
            <a:alphaModFix/>
          </a:blip>
          <a:srcRect b="0" l="0" r="2766" t="4490"/>
          <a:stretch/>
        </p:blipFill>
        <p:spPr>
          <a:xfrm>
            <a:off x="6573215" y="1279646"/>
            <a:ext cx="4476313" cy="300059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0" y="379513"/>
            <a:ext cx="12192000" cy="1416541"/>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b="1" lang="en-US" sz="4400">
                <a:solidFill>
                  <a:schemeClr val="lt1"/>
                </a:solidFill>
                <a:latin typeface="Arial"/>
                <a:ea typeface="Arial"/>
                <a:cs typeface="Arial"/>
                <a:sym typeface="Arial"/>
              </a:rPr>
              <a:t>Suggestion to Hire</a:t>
            </a:r>
            <a:r>
              <a:rPr b="1" lang="en-US" sz="4800">
                <a:solidFill>
                  <a:schemeClr val="lt1"/>
                </a:solidFill>
                <a:latin typeface="Arial"/>
                <a:ea typeface="Arial"/>
                <a:cs typeface="Arial"/>
                <a:sym typeface="Arial"/>
              </a:rPr>
              <a:t> </a:t>
            </a:r>
            <a:endParaRPr b="1" sz="4800">
              <a:latin typeface="Arial"/>
              <a:ea typeface="Arial"/>
              <a:cs typeface="Arial"/>
              <a:sym typeface="Arial"/>
            </a:endParaRPr>
          </a:p>
        </p:txBody>
      </p:sp>
      <p:grpSp>
        <p:nvGrpSpPr>
          <p:cNvPr id="254" name="Google Shape;254;p11"/>
          <p:cNvGrpSpPr/>
          <p:nvPr/>
        </p:nvGrpSpPr>
        <p:grpSpPr>
          <a:xfrm>
            <a:off x="6643782" y="2107113"/>
            <a:ext cx="301202" cy="301202"/>
            <a:chOff x="4972700" y="3925047"/>
            <a:chExt cx="391388" cy="391388"/>
          </a:xfrm>
        </p:grpSpPr>
        <p:sp>
          <p:nvSpPr>
            <p:cNvPr id="255" name="Google Shape;255;p11"/>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6" name="Google Shape;256;p11"/>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257" name="Google Shape;257;p11"/>
          <p:cNvGrpSpPr/>
          <p:nvPr/>
        </p:nvGrpSpPr>
        <p:grpSpPr>
          <a:xfrm>
            <a:off x="6643782" y="3902812"/>
            <a:ext cx="301202" cy="301202"/>
            <a:chOff x="4972700" y="3925047"/>
            <a:chExt cx="391388" cy="391388"/>
          </a:xfrm>
        </p:grpSpPr>
        <p:sp>
          <p:nvSpPr>
            <p:cNvPr id="258" name="Google Shape;258;p11"/>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9" name="Google Shape;259;p11"/>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pic>
        <p:nvPicPr>
          <p:cNvPr descr="Thumbs up sign with solid fill" id="260" name="Google Shape;260;p11"/>
          <p:cNvPicPr preferRelativeResize="0"/>
          <p:nvPr/>
        </p:nvPicPr>
        <p:blipFill rotWithShape="1">
          <a:blip r:embed="rId3">
            <a:alphaModFix/>
          </a:blip>
          <a:srcRect b="0" l="0" r="0" t="0"/>
          <a:stretch/>
        </p:blipFill>
        <p:spPr>
          <a:xfrm>
            <a:off x="8524597" y="558514"/>
            <a:ext cx="914400" cy="914400"/>
          </a:xfrm>
          <a:prstGeom prst="rect">
            <a:avLst/>
          </a:prstGeom>
          <a:noFill/>
          <a:ln>
            <a:noFill/>
          </a:ln>
        </p:spPr>
      </p:pic>
      <p:pic>
        <p:nvPicPr>
          <p:cNvPr descr="A table with numbers and a number on it&#10;&#10;Description automatically generated" id="261" name="Google Shape;261;p11"/>
          <p:cNvPicPr preferRelativeResize="0"/>
          <p:nvPr/>
        </p:nvPicPr>
        <p:blipFill rotWithShape="1">
          <a:blip r:embed="rId4">
            <a:alphaModFix/>
          </a:blip>
          <a:srcRect b="0" l="0" r="0" t="0"/>
          <a:stretch/>
        </p:blipFill>
        <p:spPr>
          <a:xfrm>
            <a:off x="258047" y="2064174"/>
            <a:ext cx="5932126" cy="320138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62" name="Google Shape;262;p11"/>
          <p:cNvSpPr txBox="1"/>
          <p:nvPr/>
        </p:nvSpPr>
        <p:spPr>
          <a:xfrm>
            <a:off x="7066109" y="3817813"/>
            <a:ext cx="5009932" cy="1477328"/>
          </a:xfrm>
          <a:prstGeom prst="rect">
            <a:avLst/>
          </a:prstGeom>
          <a:noFill/>
          <a:ln>
            <a:noFill/>
          </a:ln>
        </p:spPr>
        <p:txBody>
          <a:bodyPr anchorCtr="0" anchor="t" bIns="45700" lIns="91425" spcFirstLastPara="1" rIns="91425" wrap="square" tIns="45700">
            <a:spAutoFit/>
          </a:bodyPr>
          <a:lstStyle/>
          <a:p>
            <a:pPr indent="-305435" lvl="0" marL="305435" marR="0" rtl="0" algn="just">
              <a:spcBef>
                <a:spcPts val="0"/>
              </a:spcBef>
              <a:spcAft>
                <a:spcPts val="0"/>
              </a:spcAft>
              <a:buNone/>
            </a:pPr>
            <a:r>
              <a:rPr lang="en-US" sz="1800">
                <a:solidFill>
                  <a:schemeClr val="dk1"/>
                </a:solidFill>
                <a:latin typeface="Arial"/>
                <a:ea typeface="Arial"/>
                <a:cs typeface="Arial"/>
                <a:sym typeface="Arial"/>
              </a:rPr>
              <a:t>Orthopedics: If General Practice is not prioritized, the next best option is Orthopedics, with 995 patients, 696.5K in appointment fees, and 172.94M total bill, indicating strong revenue potential.</a:t>
            </a:r>
            <a:endParaRPr/>
          </a:p>
        </p:txBody>
      </p:sp>
      <p:sp>
        <p:nvSpPr>
          <p:cNvPr id="263" name="Google Shape;263;p11"/>
          <p:cNvSpPr txBox="1"/>
          <p:nvPr/>
        </p:nvSpPr>
        <p:spPr>
          <a:xfrm>
            <a:off x="7066109" y="2107113"/>
            <a:ext cx="5009933" cy="1200329"/>
          </a:xfrm>
          <a:prstGeom prst="rect">
            <a:avLst/>
          </a:prstGeom>
          <a:noFill/>
          <a:ln>
            <a:noFill/>
          </a:ln>
        </p:spPr>
        <p:txBody>
          <a:bodyPr anchorCtr="0" anchor="t" bIns="45700" lIns="91425" spcFirstLastPara="1" rIns="91425" wrap="square" tIns="45700">
            <a:spAutoFit/>
          </a:bodyPr>
          <a:lstStyle/>
          <a:p>
            <a:pPr indent="-305435" lvl="0" marL="305435" marR="0" rtl="0" algn="just">
              <a:spcBef>
                <a:spcPts val="0"/>
              </a:spcBef>
              <a:spcAft>
                <a:spcPts val="0"/>
              </a:spcAft>
              <a:buNone/>
            </a:pPr>
            <a:r>
              <a:rPr lang="en-US" sz="1800">
                <a:solidFill>
                  <a:schemeClr val="dk1"/>
                </a:solidFill>
                <a:latin typeface="Arial"/>
                <a:ea typeface="Arial"/>
                <a:cs typeface="Arial"/>
                <a:sym typeface="Arial"/>
              </a:rPr>
              <a:t>General Practice: With the highest demand of 7,240 patients, 3.62M in appointment fees, and 164.07M total bill, this department is the primary choice for new hires.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2"/>
          <p:cNvSpPr txBox="1"/>
          <p:nvPr>
            <p:ph type="title"/>
          </p:nvPr>
        </p:nvSpPr>
        <p:spPr>
          <a:xfrm>
            <a:off x="0" y="379513"/>
            <a:ext cx="12192000" cy="1416541"/>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Arial"/>
              <a:buNone/>
            </a:pPr>
            <a:r>
              <a:rPr b="1" lang="en-US" sz="3200" cap="none">
                <a:solidFill>
                  <a:schemeClr val="dk1"/>
                </a:solidFill>
                <a:latin typeface="Arial"/>
                <a:ea typeface="Arial"/>
                <a:cs typeface="Arial"/>
                <a:sym typeface="Arial"/>
              </a:rPr>
              <a:t>DEPARTMENT-WISE AVERAGE WAITING TIME</a:t>
            </a:r>
            <a:endParaRPr b="1" sz="3200">
              <a:solidFill>
                <a:schemeClr val="dk1"/>
              </a:solidFill>
              <a:latin typeface="Arial"/>
              <a:ea typeface="Arial"/>
              <a:cs typeface="Arial"/>
              <a:sym typeface="Arial"/>
            </a:endParaRPr>
          </a:p>
        </p:txBody>
      </p:sp>
      <p:grpSp>
        <p:nvGrpSpPr>
          <p:cNvPr id="269" name="Google Shape;269;p12"/>
          <p:cNvGrpSpPr/>
          <p:nvPr/>
        </p:nvGrpSpPr>
        <p:grpSpPr>
          <a:xfrm>
            <a:off x="6643782" y="2107113"/>
            <a:ext cx="301202" cy="301202"/>
            <a:chOff x="4972700" y="3925047"/>
            <a:chExt cx="391388" cy="391388"/>
          </a:xfrm>
        </p:grpSpPr>
        <p:sp>
          <p:nvSpPr>
            <p:cNvPr id="270" name="Google Shape;270;p12"/>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1" name="Google Shape;271;p12"/>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72" name="Google Shape;272;p12"/>
          <p:cNvSpPr txBox="1"/>
          <p:nvPr/>
        </p:nvSpPr>
        <p:spPr>
          <a:xfrm>
            <a:off x="7066109" y="2107113"/>
            <a:ext cx="5009933" cy="2308324"/>
          </a:xfrm>
          <a:prstGeom prst="rect">
            <a:avLst/>
          </a:prstGeom>
          <a:noFill/>
          <a:ln>
            <a:noFill/>
          </a:ln>
        </p:spPr>
        <p:txBody>
          <a:bodyPr anchorCtr="0" anchor="t" bIns="45700" lIns="91425" spcFirstLastPara="1" rIns="91425" wrap="square" tIns="45700">
            <a:spAutoFit/>
          </a:bodyPr>
          <a:lstStyle/>
          <a:p>
            <a:pPr indent="-305435" lvl="0" marL="305435" marR="0" rtl="0" algn="l">
              <a:spcBef>
                <a:spcPts val="0"/>
              </a:spcBef>
              <a:spcAft>
                <a:spcPts val="0"/>
              </a:spcAft>
              <a:buNone/>
            </a:pPr>
            <a:r>
              <a:rPr lang="en-US" sz="1800">
                <a:solidFill>
                  <a:schemeClr val="dk1"/>
                </a:solidFill>
                <a:latin typeface="Arial"/>
                <a:ea typeface="Arial"/>
                <a:cs typeface="Arial"/>
                <a:sym typeface="Arial"/>
              </a:rPr>
              <a:t>The Neurology Department has the highest average waiting time of 36.80 minutes, followed closely by Physiotherapy with 36.57 minutes.  The Renal Department has the lowest average waiting time of 34.70 minutes.</a:t>
            </a:r>
            <a:endParaRPr/>
          </a:p>
          <a:p>
            <a:pPr indent="-305435" lvl="0" marL="305435" marR="0" rtl="0" algn="l">
              <a:spcBef>
                <a:spcPts val="0"/>
              </a:spcBef>
              <a:spcAft>
                <a:spcPts val="0"/>
              </a:spcAft>
              <a:buNone/>
            </a:pPr>
            <a:r>
              <a:t/>
            </a:r>
            <a:endParaRPr sz="1800">
              <a:solidFill>
                <a:schemeClr val="dk1"/>
              </a:solidFill>
              <a:latin typeface="Arial"/>
              <a:ea typeface="Arial"/>
              <a:cs typeface="Arial"/>
              <a:sym typeface="Arial"/>
            </a:endParaRPr>
          </a:p>
          <a:p>
            <a:pPr indent="-305435" lvl="0" marL="305435" marR="0" rtl="0" algn="just">
              <a:spcBef>
                <a:spcPts val="0"/>
              </a:spcBef>
              <a:spcAft>
                <a:spcPts val="0"/>
              </a:spcAft>
              <a:buNone/>
            </a:pPr>
            <a:r>
              <a:t/>
            </a:r>
            <a:endParaRPr sz="1800">
              <a:solidFill>
                <a:schemeClr val="dk1"/>
              </a:solidFill>
              <a:latin typeface="Arial"/>
              <a:ea typeface="Arial"/>
              <a:cs typeface="Arial"/>
              <a:sym typeface="Arial"/>
            </a:endParaRPr>
          </a:p>
        </p:txBody>
      </p:sp>
      <p:pic>
        <p:nvPicPr>
          <p:cNvPr descr="A graph showing the average of patient" id="273" name="Google Shape;273;p12"/>
          <p:cNvPicPr preferRelativeResize="0"/>
          <p:nvPr/>
        </p:nvPicPr>
        <p:blipFill rotWithShape="1">
          <a:blip r:embed="rId3">
            <a:alphaModFix/>
          </a:blip>
          <a:srcRect b="0" l="0" r="0" t="0"/>
          <a:stretch/>
        </p:blipFill>
        <p:spPr>
          <a:xfrm>
            <a:off x="723810" y="2107113"/>
            <a:ext cx="4603563" cy="430169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idx="1" type="body"/>
          </p:nvPr>
        </p:nvSpPr>
        <p:spPr>
          <a:xfrm>
            <a:off x="309401" y="117302"/>
            <a:ext cx="5972129" cy="7242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200"/>
              <a:buNone/>
            </a:pPr>
            <a:r>
              <a:rPr b="1" lang="en-US" sz="3200"/>
              <a:t>Dashboard and Visualizations</a:t>
            </a:r>
            <a:endParaRPr/>
          </a:p>
        </p:txBody>
      </p:sp>
      <p:sp>
        <p:nvSpPr>
          <p:cNvPr id="279" name="Google Shape;279;p13"/>
          <p:cNvSpPr/>
          <p:nvPr/>
        </p:nvSpPr>
        <p:spPr>
          <a:xfrm>
            <a:off x="10098157" y="117302"/>
            <a:ext cx="1570382" cy="442674"/>
          </a:xfrm>
          <a:prstGeom prst="roundRect">
            <a:avLst>
              <a:gd fmla="val 16667" name="adj"/>
            </a:avLst>
          </a:prstGeom>
          <a:gradFill>
            <a:gsLst>
              <a:gs pos="0">
                <a:srgbClr val="73C4D9"/>
              </a:gs>
              <a:gs pos="50000">
                <a:srgbClr val="5AC1D8"/>
              </a:gs>
              <a:gs pos="100000">
                <a:srgbClr val="48AFC6"/>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Main Tab</a:t>
            </a:r>
            <a:endParaRPr b="1" sz="2000">
              <a:solidFill>
                <a:schemeClr val="dk1"/>
              </a:solidFill>
              <a:latin typeface="Arial"/>
              <a:ea typeface="Arial"/>
              <a:cs typeface="Arial"/>
              <a:sym typeface="Arial"/>
            </a:endParaRPr>
          </a:p>
        </p:txBody>
      </p:sp>
      <p:pic>
        <p:nvPicPr>
          <p:cNvPr descr="A screenshot of a computer&#10;&#10;Description automatically generated" id="280" name="Google Shape;280;p13"/>
          <p:cNvPicPr preferRelativeResize="0"/>
          <p:nvPr/>
        </p:nvPicPr>
        <p:blipFill rotWithShape="1">
          <a:blip r:embed="rId3">
            <a:alphaModFix/>
          </a:blip>
          <a:srcRect b="0" l="0" r="0" t="0"/>
          <a:stretch/>
        </p:blipFill>
        <p:spPr>
          <a:xfrm>
            <a:off x="626166" y="763506"/>
            <a:ext cx="10873408" cy="597719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328315" y="99079"/>
            <a:ext cx="1838783" cy="442674"/>
          </a:xfrm>
          <a:prstGeom prst="roundRect">
            <a:avLst>
              <a:gd fmla="val 16667" name="adj"/>
            </a:avLst>
          </a:prstGeom>
          <a:gradFill>
            <a:gsLst>
              <a:gs pos="0">
                <a:srgbClr val="73C4D9"/>
              </a:gs>
              <a:gs pos="50000">
                <a:srgbClr val="5AC1D8"/>
              </a:gs>
              <a:gs pos="100000">
                <a:srgbClr val="48AFC6"/>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Doctor’s Tab</a:t>
            </a:r>
            <a:endParaRPr b="1" sz="2000">
              <a:solidFill>
                <a:schemeClr val="dk1"/>
              </a:solidFill>
              <a:latin typeface="Arial"/>
              <a:ea typeface="Arial"/>
              <a:cs typeface="Arial"/>
              <a:sym typeface="Arial"/>
            </a:endParaRPr>
          </a:p>
        </p:txBody>
      </p:sp>
      <p:pic>
        <p:nvPicPr>
          <p:cNvPr descr="A screenshot of a computer" id="286" name="Google Shape;286;p14"/>
          <p:cNvPicPr preferRelativeResize="0"/>
          <p:nvPr/>
        </p:nvPicPr>
        <p:blipFill rotWithShape="1">
          <a:blip r:embed="rId3">
            <a:alphaModFix/>
          </a:blip>
          <a:srcRect b="0" l="0" r="0" t="0"/>
          <a:stretch/>
        </p:blipFill>
        <p:spPr>
          <a:xfrm>
            <a:off x="1013792" y="705678"/>
            <a:ext cx="10657168" cy="605324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p:nvPr/>
        </p:nvSpPr>
        <p:spPr>
          <a:xfrm>
            <a:off x="218985" y="109017"/>
            <a:ext cx="1856888" cy="442674"/>
          </a:xfrm>
          <a:prstGeom prst="roundRect">
            <a:avLst>
              <a:gd fmla="val 16667" name="adj"/>
            </a:avLst>
          </a:prstGeom>
          <a:gradFill>
            <a:gsLst>
              <a:gs pos="0">
                <a:srgbClr val="73C4D9"/>
              </a:gs>
              <a:gs pos="50000">
                <a:srgbClr val="5AC1D8"/>
              </a:gs>
              <a:gs pos="100000">
                <a:srgbClr val="48AFC6"/>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Patient’s Tab</a:t>
            </a:r>
            <a:endParaRPr b="1" sz="2000">
              <a:solidFill>
                <a:schemeClr val="dk1"/>
              </a:solidFill>
              <a:latin typeface="Arial"/>
              <a:ea typeface="Arial"/>
              <a:cs typeface="Arial"/>
              <a:sym typeface="Arial"/>
            </a:endParaRPr>
          </a:p>
        </p:txBody>
      </p:sp>
      <p:pic>
        <p:nvPicPr>
          <p:cNvPr descr="A screenshot of a computer" id="292" name="Google Shape;292;p15"/>
          <p:cNvPicPr preferRelativeResize="0"/>
          <p:nvPr/>
        </p:nvPicPr>
        <p:blipFill rotWithShape="1">
          <a:blip r:embed="rId3">
            <a:alphaModFix/>
          </a:blip>
          <a:srcRect b="0" l="0" r="0" t="0"/>
          <a:stretch/>
        </p:blipFill>
        <p:spPr>
          <a:xfrm>
            <a:off x="874643" y="695739"/>
            <a:ext cx="10822148" cy="605324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nvSpPr>
        <p:spPr>
          <a:xfrm>
            <a:off x="6096000" y="477078"/>
            <a:ext cx="384644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cap="none">
                <a:solidFill>
                  <a:schemeClr val="dk1"/>
                </a:solidFill>
                <a:latin typeface="Arial"/>
                <a:ea typeface="Arial"/>
                <a:cs typeface="Arial"/>
                <a:sym typeface="Arial"/>
              </a:rPr>
              <a:t>CONCLUSION</a:t>
            </a:r>
            <a:endParaRPr b="1" sz="4000">
              <a:solidFill>
                <a:schemeClr val="dk1"/>
              </a:solidFill>
              <a:latin typeface="Arial"/>
              <a:ea typeface="Arial"/>
              <a:cs typeface="Arial"/>
              <a:sym typeface="Arial"/>
            </a:endParaRPr>
          </a:p>
        </p:txBody>
      </p:sp>
      <p:sp>
        <p:nvSpPr>
          <p:cNvPr id="298" name="Google Shape;298;p16"/>
          <p:cNvSpPr txBox="1"/>
          <p:nvPr/>
        </p:nvSpPr>
        <p:spPr>
          <a:xfrm>
            <a:off x="5466522" y="1480930"/>
            <a:ext cx="648031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Arial"/>
                <a:ea typeface="Arial"/>
                <a:cs typeface="Arial"/>
                <a:sym typeface="Arial"/>
              </a:rPr>
              <a:t>The analysis of Columbia Asia Hospital identifies key revenue drivers, with Orthopedics leading in revenue and General Practice as the top choice for new hires. Additionally, there is potential to increase patient discount eligibility, currently at </a:t>
            </a:r>
            <a:r>
              <a:rPr b="1" lang="en-US" sz="2800">
                <a:solidFill>
                  <a:schemeClr val="dk1"/>
                </a:solidFill>
                <a:latin typeface="Arial"/>
                <a:ea typeface="Arial"/>
                <a:cs typeface="Arial"/>
                <a:sym typeface="Arial"/>
              </a:rPr>
              <a:t>12.46%</a:t>
            </a:r>
            <a:r>
              <a:rPr lang="en-US" sz="2800">
                <a:solidFill>
                  <a:schemeClr val="dk1"/>
                </a:solidFill>
                <a:latin typeface="Arial"/>
                <a:ea typeface="Arial"/>
                <a:cs typeface="Arial"/>
                <a:sym typeface="Arial"/>
              </a:rPr>
              <a:t>, to enhance patient satisfaction.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17"/>
          <p:cNvGrpSpPr/>
          <p:nvPr/>
        </p:nvGrpSpPr>
        <p:grpSpPr>
          <a:xfrm>
            <a:off x="-652519" y="3762837"/>
            <a:ext cx="12969199" cy="2665260"/>
            <a:chOff x="-491345" y="1077822"/>
            <a:chExt cx="10267188" cy="2109978"/>
          </a:xfrm>
        </p:grpSpPr>
        <p:grpSp>
          <p:nvGrpSpPr>
            <p:cNvPr id="304" name="Google Shape;304;p17"/>
            <p:cNvGrpSpPr/>
            <p:nvPr/>
          </p:nvGrpSpPr>
          <p:grpSpPr>
            <a:xfrm>
              <a:off x="-491345" y="1077822"/>
              <a:ext cx="10267188" cy="2109978"/>
              <a:chOff x="-491345" y="1077822"/>
              <a:chExt cx="10267188" cy="2109978"/>
            </a:xfrm>
          </p:grpSpPr>
          <p:pic>
            <p:nvPicPr>
              <p:cNvPr id="305" name="Google Shape;305;p17"/>
              <p:cNvPicPr preferRelativeResize="0"/>
              <p:nvPr/>
            </p:nvPicPr>
            <p:blipFill rotWithShape="1">
              <a:blip r:embed="rId3">
                <a:alphaModFix/>
              </a:blip>
              <a:srcRect b="0" l="0" r="0" t="0"/>
              <a:stretch/>
            </p:blipFill>
            <p:spPr>
              <a:xfrm>
                <a:off x="8099443" y="1808913"/>
                <a:ext cx="1676400" cy="495300"/>
              </a:xfrm>
              <a:custGeom>
                <a:rect b="b" l="l" r="r" t="t"/>
                <a:pathLst>
                  <a:path extrusionOk="0" h="495300" w="1676400">
                    <a:moveTo>
                      <a:pt x="0" y="0"/>
                    </a:moveTo>
                    <a:lnTo>
                      <a:pt x="1684782" y="0"/>
                    </a:lnTo>
                    <a:lnTo>
                      <a:pt x="1684782" y="498348"/>
                    </a:lnTo>
                    <a:lnTo>
                      <a:pt x="0" y="498348"/>
                    </a:lnTo>
                    <a:close/>
                  </a:path>
                </a:pathLst>
              </a:custGeom>
              <a:noFill/>
              <a:ln>
                <a:noFill/>
              </a:ln>
            </p:spPr>
          </p:pic>
          <p:sp>
            <p:nvSpPr>
              <p:cNvPr id="306" name="Google Shape;306;p17"/>
              <p:cNvSpPr/>
              <p:nvPr/>
            </p:nvSpPr>
            <p:spPr>
              <a:xfrm>
                <a:off x="8125446" y="1833631"/>
                <a:ext cx="1600200" cy="409575"/>
              </a:xfrm>
              <a:custGeom>
                <a:rect b="b" l="l" r="r" t="t"/>
                <a:pathLst>
                  <a:path extrusionOk="0" h="409575" w="1600200">
                    <a:moveTo>
                      <a:pt x="1578769" y="285274"/>
                    </a:moveTo>
                    <a:lnTo>
                      <a:pt x="1285398" y="285274"/>
                    </a:lnTo>
                    <a:lnTo>
                      <a:pt x="1257776" y="323374"/>
                    </a:lnTo>
                    <a:lnTo>
                      <a:pt x="1217771" y="153829"/>
                    </a:lnTo>
                    <a:lnTo>
                      <a:pt x="1181576" y="285274"/>
                    </a:lnTo>
                    <a:lnTo>
                      <a:pt x="1093946" y="285274"/>
                    </a:lnTo>
                    <a:lnTo>
                      <a:pt x="1080611" y="335756"/>
                    </a:lnTo>
                    <a:lnTo>
                      <a:pt x="1056798" y="277654"/>
                    </a:lnTo>
                    <a:lnTo>
                      <a:pt x="1032986" y="322421"/>
                    </a:lnTo>
                    <a:lnTo>
                      <a:pt x="988219" y="21431"/>
                    </a:lnTo>
                    <a:lnTo>
                      <a:pt x="932973" y="393859"/>
                    </a:lnTo>
                    <a:lnTo>
                      <a:pt x="912019" y="285274"/>
                    </a:lnTo>
                    <a:lnTo>
                      <a:pt x="686276" y="285274"/>
                    </a:lnTo>
                    <a:lnTo>
                      <a:pt x="656748" y="344329"/>
                    </a:lnTo>
                    <a:lnTo>
                      <a:pt x="621506" y="150971"/>
                    </a:lnTo>
                    <a:lnTo>
                      <a:pt x="578644" y="285274"/>
                    </a:lnTo>
                    <a:lnTo>
                      <a:pt x="491966" y="285274"/>
                    </a:lnTo>
                    <a:lnTo>
                      <a:pt x="467201" y="322421"/>
                    </a:lnTo>
                    <a:lnTo>
                      <a:pt x="441484" y="275749"/>
                    </a:lnTo>
                    <a:lnTo>
                      <a:pt x="408146" y="336709"/>
                    </a:lnTo>
                    <a:lnTo>
                      <a:pt x="376714" y="72866"/>
                    </a:lnTo>
                    <a:lnTo>
                      <a:pt x="335756" y="377666"/>
                    </a:lnTo>
                    <a:lnTo>
                      <a:pt x="308134" y="285274"/>
                    </a:lnTo>
                    <a:lnTo>
                      <a:pt x="238601" y="285274"/>
                    </a:lnTo>
                    <a:lnTo>
                      <a:pt x="210026" y="237649"/>
                    </a:lnTo>
                    <a:lnTo>
                      <a:pt x="177641" y="285274"/>
                    </a:lnTo>
                    <a:lnTo>
                      <a:pt x="21431" y="285274"/>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7" name="Google Shape;307;p17"/>
              <p:cNvPicPr preferRelativeResize="0"/>
              <p:nvPr/>
            </p:nvPicPr>
            <p:blipFill rotWithShape="1">
              <a:blip r:embed="rId4">
                <a:alphaModFix/>
              </a:blip>
              <a:srcRect b="0" l="-8934" r="0" t="0"/>
              <a:stretch/>
            </p:blipFill>
            <p:spPr>
              <a:xfrm>
                <a:off x="-491345" y="1797483"/>
                <a:ext cx="5676900" cy="495300"/>
              </a:xfrm>
              <a:custGeom>
                <a:rect b="b" l="l" r="r" t="t"/>
                <a:pathLst>
                  <a:path extrusionOk="0" h="495300" w="5676900">
                    <a:moveTo>
                      <a:pt x="0" y="0"/>
                    </a:moveTo>
                    <a:lnTo>
                      <a:pt x="5685282" y="0"/>
                    </a:lnTo>
                    <a:lnTo>
                      <a:pt x="5685282" y="500634"/>
                    </a:lnTo>
                    <a:lnTo>
                      <a:pt x="0" y="500634"/>
                    </a:lnTo>
                    <a:close/>
                  </a:path>
                </a:pathLst>
              </a:custGeom>
              <a:noFill/>
              <a:ln>
                <a:noFill/>
              </a:ln>
            </p:spPr>
          </p:pic>
          <p:sp>
            <p:nvSpPr>
              <p:cNvPr id="308" name="Google Shape;308;p17"/>
              <p:cNvSpPr/>
              <p:nvPr/>
            </p:nvSpPr>
            <p:spPr>
              <a:xfrm>
                <a:off x="14351" y="1860842"/>
                <a:ext cx="5196891" cy="372428"/>
              </a:xfrm>
              <a:custGeom>
                <a:rect b="b" l="l" r="r" t="t"/>
                <a:pathLst>
                  <a:path extrusionOk="0" h="372428" w="5196891">
                    <a:moveTo>
                      <a:pt x="5196891" y="263843"/>
                    </a:moveTo>
                    <a:lnTo>
                      <a:pt x="4903521" y="263843"/>
                    </a:lnTo>
                    <a:lnTo>
                      <a:pt x="4875899" y="301943"/>
                    </a:lnTo>
                    <a:lnTo>
                      <a:pt x="4835893" y="132398"/>
                    </a:lnTo>
                    <a:lnTo>
                      <a:pt x="4799699" y="263843"/>
                    </a:lnTo>
                    <a:lnTo>
                      <a:pt x="4712068" y="263843"/>
                    </a:lnTo>
                    <a:lnTo>
                      <a:pt x="4698733" y="314325"/>
                    </a:lnTo>
                    <a:lnTo>
                      <a:pt x="4674921" y="256223"/>
                    </a:lnTo>
                    <a:lnTo>
                      <a:pt x="4651108" y="300990"/>
                    </a:lnTo>
                    <a:lnTo>
                      <a:pt x="4606341" y="0"/>
                    </a:lnTo>
                    <a:lnTo>
                      <a:pt x="4551096" y="372428"/>
                    </a:lnTo>
                    <a:lnTo>
                      <a:pt x="4530141" y="263843"/>
                    </a:lnTo>
                    <a:lnTo>
                      <a:pt x="4304399" y="263843"/>
                    </a:lnTo>
                    <a:lnTo>
                      <a:pt x="4274871" y="322898"/>
                    </a:lnTo>
                    <a:lnTo>
                      <a:pt x="4239628" y="129540"/>
                    </a:lnTo>
                    <a:lnTo>
                      <a:pt x="4196766" y="263843"/>
                    </a:lnTo>
                    <a:lnTo>
                      <a:pt x="4110088" y="263843"/>
                    </a:lnTo>
                    <a:lnTo>
                      <a:pt x="4085324" y="300990"/>
                    </a:lnTo>
                    <a:lnTo>
                      <a:pt x="4059606" y="254318"/>
                    </a:lnTo>
                    <a:lnTo>
                      <a:pt x="4026268" y="315278"/>
                    </a:lnTo>
                    <a:lnTo>
                      <a:pt x="3994836" y="51435"/>
                    </a:lnTo>
                    <a:lnTo>
                      <a:pt x="3953878" y="356235"/>
                    </a:lnTo>
                    <a:lnTo>
                      <a:pt x="3926256" y="263843"/>
                    </a:lnTo>
                    <a:lnTo>
                      <a:pt x="3856724" y="263843"/>
                    </a:lnTo>
                    <a:lnTo>
                      <a:pt x="3828149" y="216218"/>
                    </a:lnTo>
                    <a:lnTo>
                      <a:pt x="3795763" y="263843"/>
                    </a:lnTo>
                    <a:lnTo>
                      <a:pt x="0" y="263842"/>
                    </a:lnTo>
                  </a:path>
                </a:pathLst>
              </a:custGeom>
              <a:noFill/>
              <a:ln cap="rnd"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09" name="Google Shape;309;p17"/>
              <p:cNvPicPr preferRelativeResize="0"/>
              <p:nvPr/>
            </p:nvPicPr>
            <p:blipFill rotWithShape="1">
              <a:blip r:embed="rId5">
                <a:alphaModFix/>
              </a:blip>
              <a:srcRect b="0" l="0" r="0" t="0"/>
              <a:stretch/>
            </p:blipFill>
            <p:spPr>
              <a:xfrm>
                <a:off x="5082352"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10" name="Google Shape;310;p17"/>
              <p:cNvSpPr/>
              <p:nvPr/>
            </p:nvSpPr>
            <p:spPr>
              <a:xfrm>
                <a:off x="5117451" y="1766003"/>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1" name="Google Shape;311;p17"/>
              <p:cNvPicPr preferRelativeResize="0"/>
              <p:nvPr/>
            </p:nvPicPr>
            <p:blipFill rotWithShape="1">
              <a:blip r:embed="rId6">
                <a:alphaModFix/>
              </a:blip>
              <a:srcRect b="0" l="0" r="0" t="0"/>
              <a:stretch/>
            </p:blipFill>
            <p:spPr>
              <a:xfrm>
                <a:off x="5653852" y="2058516"/>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12" name="Google Shape;312;p17"/>
              <p:cNvSpPr/>
              <p:nvPr/>
            </p:nvSpPr>
            <p:spPr>
              <a:xfrm>
                <a:off x="5688951" y="2092711"/>
                <a:ext cx="800100" cy="695325"/>
              </a:xfrm>
              <a:custGeom>
                <a:rect b="b" l="l" r="r" t="t"/>
                <a:pathLst>
                  <a:path extrusionOk="0" h="695325" w="800100">
                    <a:moveTo>
                      <a:pt x="778669" y="349091"/>
                    </a:moveTo>
                    <a:lnTo>
                      <a:pt x="589122" y="676751"/>
                    </a:lnTo>
                    <a:lnTo>
                      <a:pt x="210027" y="676751"/>
                    </a:lnTo>
                    <a:lnTo>
                      <a:pt x="21431" y="349091"/>
                    </a:lnTo>
                    <a:lnTo>
                      <a:pt x="210027"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3" name="Google Shape;313;p17"/>
              <p:cNvPicPr preferRelativeResize="0"/>
              <p:nvPr/>
            </p:nvPicPr>
            <p:blipFill rotWithShape="1">
              <a:blip r:embed="rId7">
                <a:alphaModFix/>
              </a:blip>
              <a:srcRect b="0" l="0" r="0" t="0"/>
              <a:stretch/>
            </p:blipFill>
            <p:spPr>
              <a:xfrm>
                <a:off x="5649280" y="140472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14" name="Google Shape;314;p17"/>
              <p:cNvSpPr/>
              <p:nvPr/>
            </p:nvSpPr>
            <p:spPr>
              <a:xfrm>
                <a:off x="5685141" y="1437391"/>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5" name="Google Shape;315;p17"/>
              <p:cNvPicPr preferRelativeResize="0"/>
              <p:nvPr/>
            </p:nvPicPr>
            <p:blipFill rotWithShape="1">
              <a:blip r:embed="rId8">
                <a:alphaModFix/>
              </a:blip>
              <a:srcRect b="0" l="0" r="0" t="0"/>
              <a:stretch/>
            </p:blipFill>
            <p:spPr>
              <a:xfrm>
                <a:off x="7354636" y="1731618"/>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16" name="Google Shape;316;p17"/>
              <p:cNvSpPr/>
              <p:nvPr/>
            </p:nvSpPr>
            <p:spPr>
              <a:xfrm>
                <a:off x="7390116" y="1764098"/>
                <a:ext cx="800100" cy="695325"/>
              </a:xfrm>
              <a:custGeom>
                <a:rect b="b" l="l" r="r" t="t"/>
                <a:pathLst>
                  <a:path extrusionOk="0" h="695325" w="800100">
                    <a:moveTo>
                      <a:pt x="778669" y="350044"/>
                    </a:moveTo>
                    <a:lnTo>
                      <a:pt x="589121" y="677704"/>
                    </a:lnTo>
                    <a:lnTo>
                      <a:pt x="210978" y="677704"/>
                    </a:lnTo>
                    <a:lnTo>
                      <a:pt x="21431" y="350044"/>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7" name="Google Shape;317;p17"/>
              <p:cNvPicPr preferRelativeResize="0"/>
              <p:nvPr/>
            </p:nvPicPr>
            <p:blipFill rotWithShape="1">
              <a:blip r:embed="rId9">
                <a:alphaModFix/>
              </a:blip>
              <a:srcRect b="0" l="0" r="0" t="0"/>
              <a:stretch/>
            </p:blipFill>
            <p:spPr>
              <a:xfrm>
                <a:off x="6218494" y="2387700"/>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18" name="Google Shape;318;p17"/>
              <p:cNvSpPr/>
              <p:nvPr/>
            </p:nvSpPr>
            <p:spPr>
              <a:xfrm>
                <a:off x="6252831" y="2421323"/>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9" name="Google Shape;319;p17"/>
              <p:cNvPicPr preferRelativeResize="0"/>
              <p:nvPr/>
            </p:nvPicPr>
            <p:blipFill rotWithShape="1">
              <a:blip r:embed="rId10">
                <a:alphaModFix/>
              </a:blip>
              <a:srcRect b="0" l="0" r="0" t="0"/>
              <a:stretch/>
            </p:blipFill>
            <p:spPr>
              <a:xfrm>
                <a:off x="6218494" y="1731618"/>
                <a:ext cx="904875" cy="800100"/>
              </a:xfrm>
              <a:custGeom>
                <a:rect b="b" l="l" r="r" t="t"/>
                <a:pathLst>
                  <a:path extrusionOk="0" h="800100" w="904875">
                    <a:moveTo>
                      <a:pt x="0" y="0"/>
                    </a:moveTo>
                    <a:lnTo>
                      <a:pt x="907542" y="0"/>
                    </a:lnTo>
                    <a:lnTo>
                      <a:pt x="907542" y="804672"/>
                    </a:lnTo>
                    <a:lnTo>
                      <a:pt x="0" y="804672"/>
                    </a:lnTo>
                    <a:close/>
                  </a:path>
                </a:pathLst>
              </a:custGeom>
              <a:noFill/>
              <a:ln>
                <a:noFill/>
              </a:ln>
            </p:spPr>
          </p:pic>
          <p:sp>
            <p:nvSpPr>
              <p:cNvPr id="320" name="Google Shape;320;p17"/>
              <p:cNvSpPr/>
              <p:nvPr/>
            </p:nvSpPr>
            <p:spPr>
              <a:xfrm>
                <a:off x="6252831" y="1766003"/>
                <a:ext cx="800100" cy="695325"/>
              </a:xfrm>
              <a:custGeom>
                <a:rect b="b" l="l" r="r" t="t"/>
                <a:pathLst>
                  <a:path extrusionOk="0" h="695325" w="800100">
                    <a:moveTo>
                      <a:pt x="778669" y="349091"/>
                    </a:moveTo>
                    <a:lnTo>
                      <a:pt x="589122" y="676751"/>
                    </a:lnTo>
                    <a:lnTo>
                      <a:pt x="210979" y="676751"/>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21" name="Google Shape;321;p17"/>
              <p:cNvPicPr preferRelativeResize="0"/>
              <p:nvPr/>
            </p:nvPicPr>
            <p:blipFill rotWithShape="1">
              <a:blip r:embed="rId11">
                <a:alphaModFix/>
              </a:blip>
              <a:srcRect b="0" l="0" r="0" t="0"/>
              <a:stretch/>
            </p:blipFill>
            <p:spPr>
              <a:xfrm>
                <a:off x="6218494" y="1077822"/>
                <a:ext cx="904875" cy="800100"/>
              </a:xfrm>
              <a:custGeom>
                <a:rect b="b" l="l" r="r" t="t"/>
                <a:pathLst>
                  <a:path extrusionOk="0" h="800100" w="904875">
                    <a:moveTo>
                      <a:pt x="0" y="0"/>
                    </a:moveTo>
                    <a:lnTo>
                      <a:pt x="907542" y="0"/>
                    </a:lnTo>
                    <a:lnTo>
                      <a:pt x="907542" y="802386"/>
                    </a:lnTo>
                    <a:lnTo>
                      <a:pt x="0" y="802386"/>
                    </a:lnTo>
                    <a:close/>
                  </a:path>
                </a:pathLst>
              </a:custGeom>
              <a:noFill/>
              <a:ln>
                <a:noFill/>
              </a:ln>
            </p:spPr>
          </p:pic>
          <p:sp>
            <p:nvSpPr>
              <p:cNvPr id="322" name="Google Shape;322;p17"/>
              <p:cNvSpPr/>
              <p:nvPr/>
            </p:nvSpPr>
            <p:spPr>
              <a:xfrm>
                <a:off x="6252831" y="1109731"/>
                <a:ext cx="800100" cy="695325"/>
              </a:xfrm>
              <a:custGeom>
                <a:rect b="b" l="l" r="r" t="t"/>
                <a:pathLst>
                  <a:path extrusionOk="0" h="695325" w="800100">
                    <a:moveTo>
                      <a:pt x="778669" y="349091"/>
                    </a:moveTo>
                    <a:lnTo>
                      <a:pt x="589122" y="677704"/>
                    </a:lnTo>
                    <a:lnTo>
                      <a:pt x="210979" y="677704"/>
                    </a:lnTo>
                    <a:lnTo>
                      <a:pt x="21431" y="349091"/>
                    </a:lnTo>
                    <a:lnTo>
                      <a:pt x="210979" y="21431"/>
                    </a:lnTo>
                    <a:lnTo>
                      <a:pt x="589122"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23" name="Google Shape;323;p17"/>
              <p:cNvPicPr preferRelativeResize="0"/>
              <p:nvPr/>
            </p:nvPicPr>
            <p:blipFill rotWithShape="1">
              <a:blip r:embed="rId12">
                <a:alphaModFix/>
              </a:blip>
              <a:srcRect b="0" l="0" r="0" t="0"/>
              <a:stretch/>
            </p:blipFill>
            <p:spPr>
              <a:xfrm>
                <a:off x="6785422" y="1409292"/>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24" name="Google Shape;324;p17"/>
              <p:cNvSpPr/>
              <p:nvPr/>
            </p:nvSpPr>
            <p:spPr>
              <a:xfrm>
                <a:off x="6820521" y="1442153"/>
                <a:ext cx="800100" cy="695325"/>
              </a:xfrm>
              <a:custGeom>
                <a:rect b="b" l="l" r="r" t="t"/>
                <a:pathLst>
                  <a:path extrusionOk="0" h="695325" w="800100">
                    <a:moveTo>
                      <a:pt x="778669" y="349091"/>
                    </a:moveTo>
                    <a:lnTo>
                      <a:pt x="589121" y="676751"/>
                    </a:lnTo>
                    <a:lnTo>
                      <a:pt x="210978" y="676751"/>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25" name="Google Shape;325;p17"/>
              <p:cNvPicPr preferRelativeResize="0"/>
              <p:nvPr/>
            </p:nvPicPr>
            <p:blipFill rotWithShape="1">
              <a:blip r:embed="rId13">
                <a:alphaModFix/>
              </a:blip>
              <a:srcRect b="0" l="0" r="0" t="0"/>
              <a:stretch/>
            </p:blipFill>
            <p:spPr>
              <a:xfrm>
                <a:off x="6783136" y="2056230"/>
                <a:ext cx="904875" cy="800100"/>
              </a:xfrm>
              <a:custGeom>
                <a:rect b="b" l="l" r="r" t="t"/>
                <a:pathLst>
                  <a:path extrusionOk="0" h="800100" w="904875">
                    <a:moveTo>
                      <a:pt x="0" y="0"/>
                    </a:moveTo>
                    <a:lnTo>
                      <a:pt x="909828" y="0"/>
                    </a:lnTo>
                    <a:lnTo>
                      <a:pt x="909828" y="802386"/>
                    </a:lnTo>
                    <a:lnTo>
                      <a:pt x="0" y="802386"/>
                    </a:lnTo>
                    <a:close/>
                  </a:path>
                </a:pathLst>
              </a:custGeom>
              <a:noFill/>
              <a:ln>
                <a:noFill/>
              </a:ln>
            </p:spPr>
          </p:pic>
          <p:sp>
            <p:nvSpPr>
              <p:cNvPr id="326" name="Google Shape;326;p17"/>
              <p:cNvSpPr/>
              <p:nvPr/>
            </p:nvSpPr>
            <p:spPr>
              <a:xfrm>
                <a:off x="6818616" y="2088901"/>
                <a:ext cx="800100" cy="695325"/>
              </a:xfrm>
              <a:custGeom>
                <a:rect b="b" l="l" r="r" t="t"/>
                <a:pathLst>
                  <a:path extrusionOk="0" h="695325" w="800100">
                    <a:moveTo>
                      <a:pt x="778669" y="349091"/>
                    </a:moveTo>
                    <a:lnTo>
                      <a:pt x="589121" y="677704"/>
                    </a:lnTo>
                    <a:lnTo>
                      <a:pt x="210978" y="677704"/>
                    </a:lnTo>
                    <a:lnTo>
                      <a:pt x="21431" y="349091"/>
                    </a:lnTo>
                    <a:lnTo>
                      <a:pt x="210978" y="21431"/>
                    </a:lnTo>
                    <a:lnTo>
                      <a:pt x="589121" y="21431"/>
                    </a:lnTo>
                    <a:close/>
                  </a:path>
                </a:pathLst>
              </a:custGeom>
              <a:noFill/>
              <a:ln cap="flat" cmpd="sng" w="2857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7" name="Google Shape;327;p17"/>
              <p:cNvSpPr/>
              <p:nvPr/>
            </p:nvSpPr>
            <p:spPr>
              <a:xfrm>
                <a:off x="5662281" y="239655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7"/>
              <p:cNvSpPr/>
              <p:nvPr/>
            </p:nvSpPr>
            <p:spPr>
              <a:xfrm>
                <a:off x="6411899" y="239655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9" name="Google Shape;329;p17"/>
              <p:cNvSpPr/>
              <p:nvPr/>
            </p:nvSpPr>
            <p:spPr>
              <a:xfrm>
                <a:off x="5087924" y="206413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6194"/>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17"/>
              <p:cNvSpPr/>
              <p:nvPr/>
            </p:nvSpPr>
            <p:spPr>
              <a:xfrm>
                <a:off x="5836589" y="206413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17"/>
              <p:cNvSpPr/>
              <p:nvPr/>
            </p:nvSpPr>
            <p:spPr>
              <a:xfrm>
                <a:off x="6223304" y="271945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7146"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17"/>
              <p:cNvSpPr/>
              <p:nvPr/>
            </p:nvSpPr>
            <p:spPr>
              <a:xfrm>
                <a:off x="6971969" y="271945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8097"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17"/>
              <p:cNvSpPr/>
              <p:nvPr/>
            </p:nvSpPr>
            <p:spPr>
              <a:xfrm>
                <a:off x="679385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17"/>
              <p:cNvSpPr/>
              <p:nvPr/>
            </p:nvSpPr>
            <p:spPr>
              <a:xfrm>
                <a:off x="7543469"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7"/>
              <p:cNvSpPr/>
              <p:nvPr/>
            </p:nvSpPr>
            <p:spPr>
              <a:xfrm>
                <a:off x="6237591" y="20708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17"/>
              <p:cNvSpPr/>
              <p:nvPr/>
            </p:nvSpPr>
            <p:spPr>
              <a:xfrm>
                <a:off x="6986256" y="20708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7" name="Google Shape;337;p17"/>
              <p:cNvSpPr/>
              <p:nvPr/>
            </p:nvSpPr>
            <p:spPr>
              <a:xfrm>
                <a:off x="6405231" y="10802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8" name="Google Shape;338;p17"/>
              <p:cNvSpPr/>
              <p:nvPr/>
            </p:nvSpPr>
            <p:spPr>
              <a:xfrm>
                <a:off x="5281281" y="17431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17"/>
              <p:cNvSpPr/>
              <p:nvPr/>
            </p:nvSpPr>
            <p:spPr>
              <a:xfrm>
                <a:off x="5281281" y="239084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0" name="Google Shape;340;p17"/>
              <p:cNvSpPr/>
              <p:nvPr/>
            </p:nvSpPr>
            <p:spPr>
              <a:xfrm>
                <a:off x="7928279" y="1732666"/>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7"/>
              <p:cNvSpPr/>
              <p:nvPr/>
            </p:nvSpPr>
            <p:spPr>
              <a:xfrm>
                <a:off x="7919706" y="23860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17"/>
              <p:cNvSpPr/>
              <p:nvPr/>
            </p:nvSpPr>
            <p:spPr>
              <a:xfrm>
                <a:off x="5852781" y="272421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7"/>
              <p:cNvSpPr/>
              <p:nvPr/>
            </p:nvSpPr>
            <p:spPr>
              <a:xfrm>
                <a:off x="5848019" y="1405006"/>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17"/>
              <p:cNvSpPr/>
              <p:nvPr/>
            </p:nvSpPr>
            <p:spPr>
              <a:xfrm>
                <a:off x="6795756" y="109068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17"/>
              <p:cNvSpPr/>
              <p:nvPr/>
            </p:nvSpPr>
            <p:spPr>
              <a:xfrm>
                <a:off x="6414756" y="30518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17"/>
              <p:cNvSpPr/>
              <p:nvPr/>
            </p:nvSpPr>
            <p:spPr>
              <a:xfrm>
                <a:off x="6809091" y="30518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17"/>
              <p:cNvSpPr/>
              <p:nvPr/>
            </p:nvSpPr>
            <p:spPr>
              <a:xfrm>
                <a:off x="7357731" y="141834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17"/>
              <p:cNvSpPr/>
              <p:nvPr/>
            </p:nvSpPr>
            <p:spPr>
              <a:xfrm>
                <a:off x="5656566" y="1727903"/>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17"/>
              <p:cNvSpPr/>
              <p:nvPr/>
            </p:nvSpPr>
            <p:spPr>
              <a:xfrm>
                <a:off x="6405231" y="172790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17"/>
              <p:cNvSpPr/>
              <p:nvPr/>
            </p:nvSpPr>
            <p:spPr>
              <a:xfrm>
                <a:off x="6237591" y="1413578"/>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7"/>
              <p:cNvSpPr/>
              <p:nvPr/>
            </p:nvSpPr>
            <p:spPr>
              <a:xfrm>
                <a:off x="6986256" y="1413578"/>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17"/>
              <p:cNvSpPr/>
              <p:nvPr/>
            </p:nvSpPr>
            <p:spPr>
              <a:xfrm>
                <a:off x="7355826"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17"/>
              <p:cNvSpPr/>
              <p:nvPr/>
            </p:nvSpPr>
            <p:spPr>
              <a:xfrm>
                <a:off x="8105444" y="2066993"/>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6194"/>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17"/>
              <p:cNvSpPr/>
              <p:nvPr/>
            </p:nvSpPr>
            <p:spPr>
              <a:xfrm>
                <a:off x="6794804" y="2397511"/>
                <a:ext cx="95250" cy="95250"/>
              </a:xfrm>
              <a:custGeom>
                <a:rect b="b" l="l" r="r" t="t"/>
                <a:pathLst>
                  <a:path extrusionOk="0" h="95250" w="95250">
                    <a:moveTo>
                      <a:pt x="50959" y="7144"/>
                    </a:moveTo>
                    <a:cubicBezTo>
                      <a:pt x="74771" y="7144"/>
                      <a:pt x="94774" y="27146"/>
                      <a:pt x="94774" y="50959"/>
                    </a:cubicBezTo>
                    <a:cubicBezTo>
                      <a:pt x="94774" y="74771"/>
                      <a:pt x="74771" y="94774"/>
                      <a:pt x="50959" y="94774"/>
                    </a:cubicBezTo>
                    <a:cubicBezTo>
                      <a:pt x="27146" y="94774"/>
                      <a:pt x="7144" y="74771"/>
                      <a:pt x="7144" y="50959"/>
                    </a:cubicBezTo>
                    <a:cubicBezTo>
                      <a:pt x="7144" y="27146"/>
                      <a:pt x="26194"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17"/>
              <p:cNvSpPr/>
              <p:nvPr/>
            </p:nvSpPr>
            <p:spPr>
              <a:xfrm>
                <a:off x="7543469" y="2397511"/>
                <a:ext cx="95250" cy="95250"/>
              </a:xfrm>
              <a:custGeom>
                <a:rect b="b" l="l" r="r" t="t"/>
                <a:pathLst>
                  <a:path extrusionOk="0" h="95250" w="95250">
                    <a:moveTo>
                      <a:pt x="50959" y="7144"/>
                    </a:moveTo>
                    <a:cubicBezTo>
                      <a:pt x="74772" y="7144"/>
                      <a:pt x="94774" y="27146"/>
                      <a:pt x="94774" y="50959"/>
                    </a:cubicBezTo>
                    <a:cubicBezTo>
                      <a:pt x="94774" y="74771"/>
                      <a:pt x="74772" y="94774"/>
                      <a:pt x="50959" y="94774"/>
                    </a:cubicBezTo>
                    <a:cubicBezTo>
                      <a:pt x="27147" y="94774"/>
                      <a:pt x="7144" y="74771"/>
                      <a:pt x="7144" y="50959"/>
                    </a:cubicBezTo>
                    <a:cubicBezTo>
                      <a:pt x="7144" y="27146"/>
                      <a:pt x="27147" y="7144"/>
                      <a:pt x="50959" y="714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56" name="Google Shape;356;p17"/>
            <p:cNvSpPr/>
            <p:nvPr/>
          </p:nvSpPr>
          <p:spPr>
            <a:xfrm>
              <a:off x="6525711" y="1969510"/>
              <a:ext cx="304016" cy="343366"/>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7" name="Google Shape;357;p17"/>
            <p:cNvSpPr/>
            <p:nvPr/>
          </p:nvSpPr>
          <p:spPr>
            <a:xfrm>
              <a:off x="7080464" y="1663425"/>
              <a:ext cx="324888" cy="318540"/>
            </a:xfrm>
            <a:custGeom>
              <a:rect b="b" l="l" r="r" t="t"/>
              <a:pathLst>
                <a:path extrusionOk="0" h="3199863" w="3263621">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8" name="Google Shape;358;p17"/>
            <p:cNvSpPr/>
            <p:nvPr/>
          </p:nvSpPr>
          <p:spPr>
            <a:xfrm>
              <a:off x="5940450" y="1659330"/>
              <a:ext cx="322534" cy="271830"/>
            </a:xfrm>
            <a:custGeom>
              <a:rect b="b" l="l" r="r" t="t"/>
              <a:pathLst>
                <a:path extrusionOk="0" h="2730652" w="3240000">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59" name="Google Shape;359;p17"/>
            <p:cNvSpPr/>
            <p:nvPr/>
          </p:nvSpPr>
          <p:spPr>
            <a:xfrm>
              <a:off x="6509664" y="2627883"/>
              <a:ext cx="322534" cy="319706"/>
            </a:xfrm>
            <a:custGeom>
              <a:rect b="b" l="l" r="r" t="t"/>
              <a:pathLst>
                <a:path extrusionOk="0" h="3211580" w="324000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0" name="Google Shape;360;p17"/>
            <p:cNvSpPr/>
            <p:nvPr/>
          </p:nvSpPr>
          <p:spPr>
            <a:xfrm rot="2942052">
              <a:off x="6522986" y="1320229"/>
              <a:ext cx="299808" cy="318950"/>
            </a:xfrm>
            <a:custGeom>
              <a:rect b="b" l="l" r="r" t="t"/>
              <a:pathLst>
                <a:path extrusionOk="0" h="3204001" w="3011706">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1" name="Google Shape;361;p17"/>
            <p:cNvSpPr/>
            <p:nvPr/>
          </p:nvSpPr>
          <p:spPr>
            <a:xfrm>
              <a:off x="7117850" y="2281894"/>
              <a:ext cx="215808" cy="343366"/>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2" name="Google Shape;362;p17"/>
            <p:cNvSpPr/>
            <p:nvPr/>
          </p:nvSpPr>
          <p:spPr>
            <a:xfrm>
              <a:off x="7651283" y="1958406"/>
              <a:ext cx="342900" cy="343366"/>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3" name="Google Shape;363;p17"/>
            <p:cNvSpPr/>
            <p:nvPr/>
          </p:nvSpPr>
          <p:spPr>
            <a:xfrm rot="10800000">
              <a:off x="5913625" y="2280181"/>
              <a:ext cx="355562" cy="385538"/>
            </a:xfrm>
            <a:custGeom>
              <a:rect b="b" l="l" r="r" t="t"/>
              <a:pathLst>
                <a:path extrusionOk="0" h="3207983" w="2958558">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364" name="Google Shape;364;p17"/>
            <p:cNvSpPr/>
            <p:nvPr/>
          </p:nvSpPr>
          <p:spPr>
            <a:xfrm>
              <a:off x="5391982" y="1942120"/>
              <a:ext cx="283330" cy="343366"/>
            </a:xfrm>
            <a:custGeom>
              <a:rect b="b" l="l" r="r" t="t"/>
              <a:pathLst>
                <a:path extrusionOk="0" h="3228846" w="2664297">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65" name="Google Shape;365;p17"/>
          <p:cNvSpPr/>
          <p:nvPr/>
        </p:nvSpPr>
        <p:spPr>
          <a:xfrm>
            <a:off x="-13739" y="0"/>
            <a:ext cx="6520938" cy="6858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17"/>
          <p:cNvSpPr/>
          <p:nvPr/>
        </p:nvSpPr>
        <p:spPr>
          <a:xfrm>
            <a:off x="2593075" y="765885"/>
            <a:ext cx="9598777" cy="2402027"/>
          </a:xfrm>
          <a:prstGeom prst="rect">
            <a:avLst/>
          </a:prstGeom>
          <a:solidFill>
            <a:srgbClr val="319C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7" name="Google Shape;367;p17"/>
          <p:cNvSpPr txBox="1"/>
          <p:nvPr/>
        </p:nvSpPr>
        <p:spPr>
          <a:xfrm>
            <a:off x="4730645" y="1371387"/>
            <a:ext cx="7729182"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200">
                <a:solidFill>
                  <a:schemeClr val="lt1"/>
                </a:solidFill>
                <a:latin typeface="Arial"/>
                <a:ea typeface="Arial"/>
                <a:cs typeface="Arial"/>
                <a:sym typeface="Arial"/>
              </a:rPr>
              <a:t>Thank You</a:t>
            </a:r>
            <a:endParaRPr b="1" sz="7200">
              <a:solidFill>
                <a:schemeClr val="lt1"/>
              </a:solidFill>
              <a:latin typeface="Arial"/>
              <a:ea typeface="Arial"/>
              <a:cs typeface="Arial"/>
              <a:sym typeface="Arial"/>
            </a:endParaRPr>
          </a:p>
        </p:txBody>
      </p:sp>
      <p:pic>
        <p:nvPicPr>
          <p:cNvPr id="368" name="Google Shape;368;p17"/>
          <p:cNvPicPr preferRelativeResize="0"/>
          <p:nvPr/>
        </p:nvPicPr>
        <p:blipFill rotWithShape="1">
          <a:blip r:embed="rId14">
            <a:alphaModFix/>
          </a:blip>
          <a:srcRect b="0" l="0" r="0" t="0"/>
          <a:stretch/>
        </p:blipFill>
        <p:spPr>
          <a:xfrm flipH="1">
            <a:off x="869553" y="755210"/>
            <a:ext cx="3675239" cy="61107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
          <p:cNvPicPr preferRelativeResize="0"/>
          <p:nvPr/>
        </p:nvPicPr>
        <p:blipFill rotWithShape="1">
          <a:blip r:embed="rId3">
            <a:alphaModFix/>
          </a:blip>
          <a:srcRect b="0" l="13284" r="44447" t="0"/>
          <a:stretch/>
        </p:blipFill>
        <p:spPr>
          <a:xfrm>
            <a:off x="-108951" y="494845"/>
            <a:ext cx="4032431" cy="6363155"/>
          </a:xfrm>
          <a:prstGeom prst="rect">
            <a:avLst/>
          </a:prstGeom>
          <a:noFill/>
          <a:ln>
            <a:noFill/>
          </a:ln>
        </p:spPr>
      </p:pic>
      <p:sp>
        <p:nvSpPr>
          <p:cNvPr id="144" name="Google Shape;144;p2"/>
          <p:cNvSpPr txBox="1"/>
          <p:nvPr/>
        </p:nvSpPr>
        <p:spPr>
          <a:xfrm>
            <a:off x="3839505" y="2294284"/>
            <a:ext cx="6802414" cy="333918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FFFFFF"/>
                </a:solidFill>
                <a:latin typeface="Calibri"/>
                <a:ea typeface="Calibri"/>
                <a:cs typeface="Calibri"/>
                <a:sym typeface="Calibri"/>
              </a:rPr>
              <a:t>A well-known healthcare facility, Columbia Asia Hospital is a shining example of patient-centered care and medical expertise. The hospital is well-known for its dedication to offering top-notch medical care and has a global presence in several nations. Modern infrastructure, state-of-the-art medical technology, and a staff of highly qualified and caring healthcare professionals define Columbia Asia. In order to address the many requirements of the communities it serves, the hospital's ethos is centered on providing complete and individualized healthcare solutions. Columbia Asia Hospital is committed to providing excellent medical care and promoting a healthy and prosperous society. It has achieved this by adopting a patient-centric approach.</a:t>
            </a:r>
            <a:endParaRPr/>
          </a:p>
        </p:txBody>
      </p:sp>
      <p:grpSp>
        <p:nvGrpSpPr>
          <p:cNvPr id="145" name="Google Shape;145;p2"/>
          <p:cNvGrpSpPr/>
          <p:nvPr/>
        </p:nvGrpSpPr>
        <p:grpSpPr>
          <a:xfrm>
            <a:off x="3690215" y="640030"/>
            <a:ext cx="4227165" cy="1454244"/>
            <a:chOff x="5560648" y="147542"/>
            <a:chExt cx="4227165" cy="1454244"/>
          </a:xfrm>
        </p:grpSpPr>
        <p:sp>
          <p:nvSpPr>
            <p:cNvPr id="146" name="Google Shape;146;p2"/>
            <p:cNvSpPr txBox="1"/>
            <p:nvPr/>
          </p:nvSpPr>
          <p:spPr>
            <a:xfrm>
              <a:off x="5726990" y="147542"/>
              <a:ext cx="3027445" cy="120032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7200">
                  <a:solidFill>
                    <a:schemeClr val="lt1"/>
                  </a:solidFill>
                  <a:latin typeface="Libre Franklin Black"/>
                  <a:ea typeface="Libre Franklin Black"/>
                  <a:cs typeface="Libre Franklin Black"/>
                  <a:sym typeface="Libre Franklin Black"/>
                </a:rPr>
                <a:t>About</a:t>
              </a:r>
              <a:endParaRPr/>
            </a:p>
          </p:txBody>
        </p:sp>
        <p:sp>
          <p:nvSpPr>
            <p:cNvPr id="147" name="Google Shape;147;p2"/>
            <p:cNvSpPr txBox="1"/>
            <p:nvPr/>
          </p:nvSpPr>
          <p:spPr>
            <a:xfrm>
              <a:off x="5560648" y="1093955"/>
              <a:ext cx="4227165" cy="507831"/>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2700">
                  <a:solidFill>
                    <a:schemeClr val="lt1"/>
                  </a:solidFill>
                  <a:latin typeface="Arial"/>
                  <a:ea typeface="Arial"/>
                  <a:cs typeface="Arial"/>
                  <a:sym typeface="Arial"/>
                </a:rPr>
                <a:t>Columbia Asia Hospital</a:t>
              </a:r>
              <a:endParaRPr b="1" sz="27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nvSpPr>
        <p:spPr>
          <a:xfrm>
            <a:off x="5235437" y="2520723"/>
            <a:ext cx="609765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EFEFE"/>
                </a:solidFill>
                <a:latin typeface="Arial"/>
                <a:ea typeface="Arial"/>
                <a:cs typeface="Arial"/>
                <a:sym typeface="Arial"/>
              </a:rPr>
              <a:t>To evaluate the hospital's revenue generation, identify departments for potential new hires, and propose strategies for patient discounts to enhance efficiency and satisfaction.</a:t>
            </a:r>
            <a:endParaRPr/>
          </a:p>
        </p:txBody>
      </p:sp>
      <p:sp>
        <p:nvSpPr>
          <p:cNvPr id="153" name="Google Shape;153;p3"/>
          <p:cNvSpPr txBox="1"/>
          <p:nvPr/>
        </p:nvSpPr>
        <p:spPr>
          <a:xfrm>
            <a:off x="7394713" y="403161"/>
            <a:ext cx="542676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chemeClr val="lt1"/>
                </a:solidFill>
                <a:latin typeface="Libre Franklin Black"/>
                <a:ea typeface="Libre Franklin Black"/>
                <a:cs typeface="Libre Franklin Black"/>
                <a:sym typeface="Libre Franklin Black"/>
              </a:rPr>
              <a:t>Project Aim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p:nvPr/>
        </p:nvSpPr>
        <p:spPr>
          <a:xfrm>
            <a:off x="140728" y="1260065"/>
            <a:ext cx="5569377" cy="5355312"/>
          </a:xfrm>
          <a:prstGeom prst="rect">
            <a:avLst/>
          </a:prstGeom>
          <a:noFill/>
          <a:ln>
            <a:noFill/>
          </a:ln>
        </p:spPr>
        <p:txBody>
          <a:bodyPr anchorCtr="0" anchor="t" bIns="45700" lIns="91425" spcFirstLastPara="1" rIns="91425" wrap="square" tIns="45700">
            <a:normAutofit/>
          </a:bodyPr>
          <a:lstStyle/>
          <a:p>
            <a:pPr indent="-457200" lvl="0" marL="457200" marR="0" rtl="0" algn="just">
              <a:lnSpc>
                <a:spcPct val="100000"/>
              </a:lnSpc>
              <a:spcBef>
                <a:spcPts val="0"/>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Date: This column contains date and time information without specifying AM or PM. The format is DD-MM-YYYY HH:MM.</a:t>
            </a:r>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ID: Each patient is assigned a unique identifier, which seems to be in the format 124-62-3289.</a:t>
            </a:r>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Gender: This column records the gender of the patient, denoted by 'M' for male and 'F' for female.</a:t>
            </a:r>
            <a:endParaRPr sz="1625">
              <a:solidFill>
                <a:schemeClr val="dk1"/>
              </a:solidFill>
              <a:latin typeface="Calibri"/>
              <a:ea typeface="Calibri"/>
              <a:cs typeface="Calibri"/>
              <a:sym typeface="Calibri"/>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Age: The age of the patients is listed in years.</a:t>
            </a:r>
            <a:endParaRPr sz="1625">
              <a:solidFill>
                <a:schemeClr val="dk1"/>
              </a:solidFill>
              <a:latin typeface="Calibri"/>
              <a:ea typeface="Calibri"/>
              <a:cs typeface="Calibri"/>
              <a:sym typeface="Calibri"/>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Sat Score: It seems to represent a satisfaction score given by or for the patient. However, the scores are single-digit, and it's not clear what the scale is.</a:t>
            </a:r>
            <a:endParaRPr sz="1625">
              <a:solidFill>
                <a:schemeClr val="dk1"/>
              </a:solidFill>
              <a:latin typeface="Calibri"/>
              <a:ea typeface="Calibri"/>
              <a:cs typeface="Calibri"/>
              <a:sym typeface="Calibri"/>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First Initial: This column contains the first initial of the patient's first name.</a:t>
            </a:r>
            <a:endParaRPr sz="1625">
              <a:solidFill>
                <a:schemeClr val="dk1"/>
              </a:solidFill>
              <a:latin typeface="Calibri"/>
              <a:ea typeface="Calibri"/>
              <a:cs typeface="Calibri"/>
              <a:sym typeface="Calibri"/>
            </a:endParaRPr>
          </a:p>
          <a:p>
            <a:pPr indent="-457200" lvl="0" marL="457200" marR="0" rtl="0" algn="just">
              <a:lnSpc>
                <a:spcPct val="100000"/>
              </a:lnSpc>
              <a:spcBef>
                <a:spcPts val="925"/>
              </a:spcBef>
              <a:spcAft>
                <a:spcPts val="0"/>
              </a:spcAft>
              <a:buClr>
                <a:schemeClr val="dk1"/>
              </a:buClr>
              <a:buSzPts val="1495"/>
              <a:buFont typeface="Arial"/>
              <a:buChar char="•"/>
            </a:pPr>
            <a:r>
              <a:rPr lang="en-US" sz="1625">
                <a:solidFill>
                  <a:schemeClr val="dk1"/>
                </a:solidFill>
                <a:latin typeface="Calibri"/>
                <a:ea typeface="Calibri"/>
                <a:cs typeface="Calibri"/>
                <a:sym typeface="Calibri"/>
              </a:rPr>
              <a:t>Patient Last Name: The surname of the patient is listed in this column.</a:t>
            </a:r>
            <a:endParaRPr/>
          </a:p>
          <a:p>
            <a:pPr indent="0" lvl="0" marL="0" marR="0" rtl="0" algn="l">
              <a:lnSpc>
                <a:spcPct val="80000"/>
              </a:lnSpc>
              <a:spcBef>
                <a:spcPts val="950"/>
              </a:spcBef>
              <a:spcAft>
                <a:spcPts val="0"/>
              </a:spcAft>
              <a:buClr>
                <a:schemeClr val="accent1"/>
              </a:buClr>
              <a:buSzPts val="1610"/>
              <a:buFont typeface="Arial"/>
              <a:buNone/>
            </a:pPr>
            <a:r>
              <a:t/>
            </a:r>
            <a:endParaRPr sz="1750">
              <a:solidFill>
                <a:srgbClr val="3F3F3F"/>
              </a:solidFill>
              <a:latin typeface="Arial"/>
              <a:ea typeface="Arial"/>
              <a:cs typeface="Arial"/>
              <a:sym typeface="Arial"/>
            </a:endParaRPr>
          </a:p>
          <a:p>
            <a:pPr indent="0" lvl="0" marL="0" marR="0" rtl="0" algn="l">
              <a:lnSpc>
                <a:spcPct val="80000"/>
              </a:lnSpc>
              <a:spcBef>
                <a:spcPts val="825"/>
              </a:spcBef>
              <a:spcAft>
                <a:spcPts val="0"/>
              </a:spcAft>
              <a:buClr>
                <a:schemeClr val="accent1"/>
              </a:buClr>
              <a:buSzPts val="1035"/>
              <a:buFont typeface="Noto Sans Symbols"/>
              <a:buNone/>
            </a:pPr>
            <a:r>
              <a:t/>
            </a:r>
            <a:endParaRPr sz="1125">
              <a:solidFill>
                <a:srgbClr val="3F3F3F"/>
              </a:solidFill>
              <a:latin typeface="Arial"/>
              <a:ea typeface="Arial"/>
              <a:cs typeface="Arial"/>
              <a:sym typeface="Arial"/>
            </a:endParaRPr>
          </a:p>
        </p:txBody>
      </p:sp>
      <p:sp>
        <p:nvSpPr>
          <p:cNvPr id="159" name="Google Shape;159;p4"/>
          <p:cNvSpPr txBox="1"/>
          <p:nvPr/>
        </p:nvSpPr>
        <p:spPr>
          <a:xfrm>
            <a:off x="5953616" y="1260065"/>
            <a:ext cx="6097656" cy="535531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Patient Race: The racial or ethnic background of the patient is recorded here, with categories such as 'White', 'African American', 'Asian', 'Native American/Alaska Native', and 'Two or More Races'.</a:t>
            </a:r>
            <a:endParaRPr sz="1800">
              <a:solidFill>
                <a:srgbClr val="404040"/>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Patient Admin Flag: This column contains boolean values ('TRUE' or 'FALSE') which might indicate whether the patient was admitted or some other administrative flag.</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Patient Wait Time: Appears to indicate the time the patient waited, possibly in minutes, before being seen or processed.</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Department Referral: This column lists the department to which the patient was referred, with entries such as 'General Practice', 'Orthopaedics', 'Gastroenterology', or 'None' indicating no referral.</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Doctor Name: Identifies the doctor who attended each patient.</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Appointment Fees: The cost charged for a doctor's consultation.</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Calibri"/>
                <a:ea typeface="Calibri"/>
                <a:cs typeface="Calibri"/>
                <a:sym typeface="Calibri"/>
              </a:rPr>
              <a:t>Total Bill: The overall amount billed to the patient, including all services and charges.</a:t>
            </a:r>
            <a:endParaRPr sz="1800">
              <a:solidFill>
                <a:schemeClr val="dk1"/>
              </a:solidFill>
              <a:latin typeface="Calibri"/>
              <a:ea typeface="Calibri"/>
              <a:cs typeface="Calibri"/>
              <a:sym typeface="Calibri"/>
            </a:endParaRPr>
          </a:p>
        </p:txBody>
      </p:sp>
      <p:sp>
        <p:nvSpPr>
          <p:cNvPr id="160" name="Google Shape;160;p4"/>
          <p:cNvSpPr txBox="1"/>
          <p:nvPr/>
        </p:nvSpPr>
        <p:spPr>
          <a:xfrm>
            <a:off x="2661277" y="123353"/>
            <a:ext cx="609765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Libre Franklin Black"/>
                <a:ea typeface="Libre Franklin Black"/>
                <a:cs typeface="Libre Franklin Black"/>
                <a:sym typeface="Libre Franklin Black"/>
              </a:rPr>
              <a:t>Data Overview</a:t>
            </a:r>
            <a:endParaRPr/>
          </a:p>
        </p:txBody>
      </p:sp>
      <p:cxnSp>
        <p:nvCxnSpPr>
          <p:cNvPr id="161" name="Google Shape;161;p4"/>
          <p:cNvCxnSpPr/>
          <p:nvPr/>
        </p:nvCxnSpPr>
        <p:spPr>
          <a:xfrm rot="10800000">
            <a:off x="5883965" y="1260065"/>
            <a:ext cx="0" cy="550800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p:nvPr/>
        </p:nvSpPr>
        <p:spPr>
          <a:xfrm>
            <a:off x="11770892" y="0"/>
            <a:ext cx="421108" cy="6858000"/>
          </a:xfrm>
          <a:prstGeom prst="rect">
            <a:avLst/>
          </a:prstGeom>
          <a:solidFill>
            <a:schemeClr val="accent1">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5"/>
          <p:cNvSpPr txBox="1"/>
          <p:nvPr/>
        </p:nvSpPr>
        <p:spPr>
          <a:xfrm>
            <a:off x="4924533" y="613179"/>
            <a:ext cx="3603645"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Arial"/>
                <a:ea typeface="Arial"/>
                <a:cs typeface="Arial"/>
                <a:sym typeface="Arial"/>
              </a:rPr>
              <a:t>Summary</a:t>
            </a:r>
            <a:endParaRPr/>
          </a:p>
        </p:txBody>
      </p:sp>
      <p:sp>
        <p:nvSpPr>
          <p:cNvPr id="168" name="Google Shape;168;p5"/>
          <p:cNvSpPr/>
          <p:nvPr/>
        </p:nvSpPr>
        <p:spPr>
          <a:xfrm>
            <a:off x="11770892" y="0"/>
            <a:ext cx="421108" cy="6858000"/>
          </a:xfrm>
          <a:prstGeom prst="rect">
            <a:avLst/>
          </a:prstGeom>
          <a:solidFill>
            <a:schemeClr val="accent2">
              <a:alpha val="5764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5"/>
          <p:cNvSpPr txBox="1"/>
          <p:nvPr/>
        </p:nvSpPr>
        <p:spPr>
          <a:xfrm>
            <a:off x="4924533" y="1673427"/>
            <a:ext cx="6524127" cy="422827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FFFFFF"/>
                </a:solidFill>
                <a:latin typeface="Calibri"/>
                <a:ea typeface="Calibri"/>
                <a:cs typeface="Calibri"/>
                <a:sym typeface="Calibri"/>
              </a:rPr>
              <a:t>A dataset from Columbia Asia Hospital was carefully analyzed and guaranteeing data integrity. We looked at popular departments, typical wait times, and patient groups' patterns of healthcare use. We looked at patient trends and determined many different types of aspects by using DAX functions. We looked at how wait times and satisfaction levels relate to one another, how departmental visits are affected by demographics, and how to handle discrimination complaints. We examined the General Practice department's profitability, waiting time variations, recommended discount assignment, and doctor shift alignments. We demonstrated our technical expertise in adding columns to Power Query using M-query and Power BI Gateway. The hospital's strategic decision-making, patient experience advancements, and operational improvements are informed by the insights obtained.</a:t>
            </a:r>
            <a:endParaRPr sz="18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6"/>
          <p:cNvPicPr preferRelativeResize="0"/>
          <p:nvPr/>
        </p:nvPicPr>
        <p:blipFill rotWithShape="1">
          <a:blip r:embed="rId3">
            <a:alphaModFix/>
          </a:blip>
          <a:srcRect b="0" l="0" r="0" t="0"/>
          <a:stretch/>
        </p:blipFill>
        <p:spPr>
          <a:xfrm>
            <a:off x="744871" y="1559782"/>
            <a:ext cx="4459282" cy="2875518"/>
          </a:xfrm>
          <a:prstGeom prst="rect">
            <a:avLst/>
          </a:prstGeom>
          <a:noFill/>
          <a:ln>
            <a:noFill/>
          </a:ln>
        </p:spPr>
      </p:pic>
      <p:sp>
        <p:nvSpPr>
          <p:cNvPr id="175" name="Google Shape;175;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3200"/>
              <a:buNone/>
            </a:pPr>
            <a:r>
              <a:rPr b="1" lang="en-US" sz="3200"/>
              <a:t>Analytical Approach and Tools</a:t>
            </a:r>
            <a:endParaRPr/>
          </a:p>
        </p:txBody>
      </p:sp>
      <p:grpSp>
        <p:nvGrpSpPr>
          <p:cNvPr id="176" name="Google Shape;176;p6"/>
          <p:cNvGrpSpPr/>
          <p:nvPr/>
        </p:nvGrpSpPr>
        <p:grpSpPr>
          <a:xfrm>
            <a:off x="6257146" y="1383892"/>
            <a:ext cx="5189983" cy="719450"/>
            <a:chOff x="395534" y="3737445"/>
            <a:chExt cx="3972999" cy="719450"/>
          </a:xfrm>
        </p:grpSpPr>
        <p:sp>
          <p:nvSpPr>
            <p:cNvPr id="177" name="Google Shape;177;p6"/>
            <p:cNvSpPr txBox="1"/>
            <p:nvPr/>
          </p:nvSpPr>
          <p:spPr>
            <a:xfrm>
              <a:off x="395534" y="3737445"/>
              <a:ext cx="3972999"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Data Transformation and Cleaning</a:t>
              </a:r>
              <a:endParaRPr b="1" sz="1200">
                <a:solidFill>
                  <a:srgbClr val="3F3F3F"/>
                </a:solidFill>
                <a:latin typeface="Arial"/>
                <a:ea typeface="Arial"/>
                <a:cs typeface="Arial"/>
                <a:sym typeface="Arial"/>
              </a:endParaRPr>
            </a:p>
          </p:txBody>
        </p:sp>
        <p:sp>
          <p:nvSpPr>
            <p:cNvPr id="178" name="Google Shape;178;p6"/>
            <p:cNvSpPr txBox="1"/>
            <p:nvPr/>
          </p:nvSpPr>
          <p:spPr>
            <a:xfrm>
              <a:off x="395536" y="3995230"/>
              <a:ext cx="3972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Used Power Query Editor in Power BI to transform and clean data. Handled missing values and inconsistencies to ensure data integrity.</a:t>
              </a:r>
              <a:endParaRPr/>
            </a:p>
          </p:txBody>
        </p:sp>
      </p:grpSp>
      <p:grpSp>
        <p:nvGrpSpPr>
          <p:cNvPr id="179" name="Google Shape;179;p6"/>
          <p:cNvGrpSpPr/>
          <p:nvPr/>
        </p:nvGrpSpPr>
        <p:grpSpPr>
          <a:xfrm>
            <a:off x="6257145" y="2182359"/>
            <a:ext cx="5406120" cy="719450"/>
            <a:chOff x="395534" y="3737445"/>
            <a:chExt cx="3972999" cy="719450"/>
          </a:xfrm>
        </p:grpSpPr>
        <p:sp>
          <p:nvSpPr>
            <p:cNvPr id="180" name="Google Shape;180;p6"/>
            <p:cNvSpPr txBox="1"/>
            <p:nvPr/>
          </p:nvSpPr>
          <p:spPr>
            <a:xfrm>
              <a:off x="395534" y="3737445"/>
              <a:ext cx="3972999"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Power Query Editor</a:t>
              </a:r>
              <a:endParaRPr/>
            </a:p>
          </p:txBody>
        </p:sp>
        <p:sp>
          <p:nvSpPr>
            <p:cNvPr id="181" name="Google Shape;181;p6"/>
            <p:cNvSpPr txBox="1"/>
            <p:nvPr/>
          </p:nvSpPr>
          <p:spPr>
            <a:xfrm>
              <a:off x="395536" y="3995230"/>
              <a:ext cx="3972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Used Power Query Editor to shape and clean the Data. Carried out tasks including sorting, filtering and merging to improve the quality of Dataset.</a:t>
              </a:r>
              <a:endParaRPr/>
            </a:p>
          </p:txBody>
        </p:sp>
      </p:grpSp>
      <p:grpSp>
        <p:nvGrpSpPr>
          <p:cNvPr id="182" name="Google Shape;182;p6"/>
          <p:cNvGrpSpPr/>
          <p:nvPr/>
        </p:nvGrpSpPr>
        <p:grpSpPr>
          <a:xfrm>
            <a:off x="6257145" y="2984535"/>
            <a:ext cx="5189983" cy="719450"/>
            <a:chOff x="395534" y="3737445"/>
            <a:chExt cx="3972999" cy="719450"/>
          </a:xfrm>
        </p:grpSpPr>
        <p:sp>
          <p:nvSpPr>
            <p:cNvPr id="183" name="Google Shape;183;p6"/>
            <p:cNvSpPr txBox="1"/>
            <p:nvPr/>
          </p:nvSpPr>
          <p:spPr>
            <a:xfrm>
              <a:off x="395534" y="3737445"/>
              <a:ext cx="3972999"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DAX Functions</a:t>
              </a:r>
              <a:endParaRPr b="1" sz="1200">
                <a:solidFill>
                  <a:srgbClr val="3F3F3F"/>
                </a:solidFill>
                <a:latin typeface="Arial"/>
                <a:ea typeface="Arial"/>
                <a:cs typeface="Arial"/>
                <a:sym typeface="Arial"/>
              </a:endParaRPr>
            </a:p>
          </p:txBody>
        </p:sp>
        <p:sp>
          <p:nvSpPr>
            <p:cNvPr id="184" name="Google Shape;184;p6"/>
            <p:cNvSpPr txBox="1"/>
            <p:nvPr/>
          </p:nvSpPr>
          <p:spPr>
            <a:xfrm>
              <a:off x="395536" y="3995230"/>
              <a:ext cx="39729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Employed DAX Functions for numerical measurements, such as Average, Sum, IF, IFBlank, Calculate, Switch, Max, Count.</a:t>
              </a:r>
              <a:endParaRPr/>
            </a:p>
          </p:txBody>
        </p:sp>
      </p:grpSp>
      <p:grpSp>
        <p:nvGrpSpPr>
          <p:cNvPr id="185" name="Google Shape;185;p6"/>
          <p:cNvGrpSpPr/>
          <p:nvPr/>
        </p:nvGrpSpPr>
        <p:grpSpPr>
          <a:xfrm>
            <a:off x="6257145" y="3780385"/>
            <a:ext cx="5189984" cy="913785"/>
            <a:chOff x="395533" y="3727776"/>
            <a:chExt cx="3973000" cy="913785"/>
          </a:xfrm>
        </p:grpSpPr>
        <p:sp>
          <p:nvSpPr>
            <p:cNvPr id="186" name="Google Shape;186;p6"/>
            <p:cNvSpPr txBox="1"/>
            <p:nvPr/>
          </p:nvSpPr>
          <p:spPr>
            <a:xfrm>
              <a:off x="395533" y="3727776"/>
              <a:ext cx="3972999"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Visualizations</a:t>
              </a:r>
              <a:endParaRPr/>
            </a:p>
          </p:txBody>
        </p:sp>
        <p:sp>
          <p:nvSpPr>
            <p:cNvPr id="187" name="Google Shape;187;p6"/>
            <p:cNvSpPr txBox="1"/>
            <p:nvPr/>
          </p:nvSpPr>
          <p:spPr>
            <a:xfrm>
              <a:off x="395536" y="3995230"/>
              <a:ext cx="39729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Created interactive dashboards and reports using Power BI's visualizations. Implemented charts, tables, and tabular views for effective data presentation.</a:t>
              </a:r>
              <a:endParaRPr/>
            </a:p>
          </p:txBody>
        </p:sp>
      </p:grpSp>
      <p:grpSp>
        <p:nvGrpSpPr>
          <p:cNvPr id="188" name="Google Shape;188;p6"/>
          <p:cNvGrpSpPr/>
          <p:nvPr/>
        </p:nvGrpSpPr>
        <p:grpSpPr>
          <a:xfrm>
            <a:off x="5904174" y="1379493"/>
            <a:ext cx="301202" cy="301202"/>
            <a:chOff x="4972700" y="3925047"/>
            <a:chExt cx="391388" cy="391388"/>
          </a:xfrm>
        </p:grpSpPr>
        <p:sp>
          <p:nvSpPr>
            <p:cNvPr id="189" name="Google Shape;189;p6"/>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0" name="Google Shape;190;p6"/>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91" name="Google Shape;191;p6"/>
          <p:cNvSpPr/>
          <p:nvPr/>
        </p:nvSpPr>
        <p:spPr>
          <a:xfrm>
            <a:off x="4386432" y="4975343"/>
            <a:ext cx="271448" cy="431894"/>
          </a:xfrm>
          <a:custGeom>
            <a:rect b="b" l="l" r="r" t="t"/>
            <a:pathLst>
              <a:path extrusionOk="0" h="3207971" w="2016224">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92" name="Google Shape;192;p6"/>
          <p:cNvGrpSpPr/>
          <p:nvPr/>
        </p:nvGrpSpPr>
        <p:grpSpPr>
          <a:xfrm>
            <a:off x="6257145" y="4753481"/>
            <a:ext cx="5736236" cy="913785"/>
            <a:chOff x="395533" y="3727776"/>
            <a:chExt cx="3973000" cy="913785"/>
          </a:xfrm>
        </p:grpSpPr>
        <p:sp>
          <p:nvSpPr>
            <p:cNvPr id="193" name="Google Shape;193;p6"/>
            <p:cNvSpPr txBox="1"/>
            <p:nvPr/>
          </p:nvSpPr>
          <p:spPr>
            <a:xfrm>
              <a:off x="395533" y="3727776"/>
              <a:ext cx="3972999"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Strategic Decision-Making</a:t>
              </a:r>
              <a:endParaRPr/>
            </a:p>
          </p:txBody>
        </p:sp>
        <p:sp>
          <p:nvSpPr>
            <p:cNvPr id="194" name="Google Shape;194;p6"/>
            <p:cNvSpPr txBox="1"/>
            <p:nvPr/>
          </p:nvSpPr>
          <p:spPr>
            <a:xfrm>
              <a:off x="395536" y="3995230"/>
              <a:ext cx="397299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Helped with strategic decision-making by offering useful insights and conducting patient demographic analysis. Computed departmental revenues and average waiting times using DAX tools.</a:t>
              </a:r>
              <a:endParaRPr/>
            </a:p>
          </p:txBody>
        </p:sp>
      </p:grpSp>
      <p:grpSp>
        <p:nvGrpSpPr>
          <p:cNvPr id="195" name="Google Shape;195;p6"/>
          <p:cNvGrpSpPr/>
          <p:nvPr/>
        </p:nvGrpSpPr>
        <p:grpSpPr>
          <a:xfrm>
            <a:off x="5900164" y="2170257"/>
            <a:ext cx="301202" cy="301202"/>
            <a:chOff x="4972700" y="3925047"/>
            <a:chExt cx="391388" cy="391388"/>
          </a:xfrm>
        </p:grpSpPr>
        <p:sp>
          <p:nvSpPr>
            <p:cNvPr id="196" name="Google Shape;196;p6"/>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7" name="Google Shape;197;p6"/>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98" name="Google Shape;198;p6"/>
          <p:cNvGrpSpPr/>
          <p:nvPr/>
        </p:nvGrpSpPr>
        <p:grpSpPr>
          <a:xfrm>
            <a:off x="5897706" y="2992533"/>
            <a:ext cx="301202" cy="301202"/>
            <a:chOff x="4972700" y="3925047"/>
            <a:chExt cx="391388" cy="391388"/>
          </a:xfrm>
        </p:grpSpPr>
        <p:sp>
          <p:nvSpPr>
            <p:cNvPr id="199" name="Google Shape;199;p6"/>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0" name="Google Shape;200;p6"/>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201" name="Google Shape;201;p6"/>
          <p:cNvGrpSpPr/>
          <p:nvPr/>
        </p:nvGrpSpPr>
        <p:grpSpPr>
          <a:xfrm>
            <a:off x="5906244" y="3768283"/>
            <a:ext cx="301202" cy="301202"/>
            <a:chOff x="4972700" y="3925047"/>
            <a:chExt cx="391388" cy="391388"/>
          </a:xfrm>
        </p:grpSpPr>
        <p:sp>
          <p:nvSpPr>
            <p:cNvPr id="202" name="Google Shape;202;p6"/>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 name="Google Shape;203;p6"/>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204" name="Google Shape;204;p6"/>
          <p:cNvGrpSpPr/>
          <p:nvPr/>
        </p:nvGrpSpPr>
        <p:grpSpPr>
          <a:xfrm>
            <a:off x="5904174" y="4738215"/>
            <a:ext cx="301202" cy="301202"/>
            <a:chOff x="4972700" y="3925047"/>
            <a:chExt cx="391388" cy="391388"/>
          </a:xfrm>
        </p:grpSpPr>
        <p:sp>
          <p:nvSpPr>
            <p:cNvPr id="205" name="Google Shape;205;p6"/>
            <p:cNvSpPr/>
            <p:nvPr/>
          </p:nvSpPr>
          <p:spPr>
            <a:xfrm>
              <a:off x="4972700" y="3925047"/>
              <a:ext cx="391388" cy="39138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 name="Google Shape;206;p6"/>
            <p:cNvSpPr/>
            <p:nvPr/>
          </p:nvSpPr>
          <p:spPr>
            <a:xfrm>
              <a:off x="5096925" y="4011172"/>
              <a:ext cx="157394" cy="215077"/>
            </a:xfrm>
            <a:prstGeom prst="chevron">
              <a:avLst>
                <a:gd fmla="val 5990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pic>
        <p:nvPicPr>
          <p:cNvPr id="207" name="Google Shape;207;p6"/>
          <p:cNvPicPr preferRelativeResize="0"/>
          <p:nvPr/>
        </p:nvPicPr>
        <p:blipFill rotWithShape="1">
          <a:blip r:embed="rId4">
            <a:alphaModFix/>
          </a:blip>
          <a:srcRect b="22808" l="15845" r="15138" t="18453"/>
          <a:stretch/>
        </p:blipFill>
        <p:spPr>
          <a:xfrm rot="478398">
            <a:off x="104134" y="4012660"/>
            <a:ext cx="3452327" cy="1482001"/>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p:nvPr/>
        </p:nvSpPr>
        <p:spPr>
          <a:xfrm>
            <a:off x="3613637" y="0"/>
            <a:ext cx="8578363" cy="6858000"/>
          </a:xfrm>
          <a:custGeom>
            <a:rect b="b" l="l" r="r" t="t"/>
            <a:pathLst>
              <a:path extrusionOk="0" h="6858000" w="8398228">
                <a:moveTo>
                  <a:pt x="2640190" y="0"/>
                </a:moveTo>
                <a:lnTo>
                  <a:pt x="8398228" y="0"/>
                </a:lnTo>
                <a:lnTo>
                  <a:pt x="8398228" y="6858000"/>
                </a:lnTo>
                <a:lnTo>
                  <a:pt x="0" y="6849208"/>
                </a:lnTo>
                <a:cubicBezTo>
                  <a:pt x="894408" y="4475285"/>
                  <a:pt x="1676920" y="2479430"/>
                  <a:pt x="264019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7"/>
          <p:cNvSpPr txBox="1"/>
          <p:nvPr/>
        </p:nvSpPr>
        <p:spPr>
          <a:xfrm>
            <a:off x="6619462" y="174814"/>
            <a:ext cx="5351047"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3200">
                <a:solidFill>
                  <a:srgbClr val="262626"/>
                </a:solidFill>
                <a:latin typeface="Arial"/>
                <a:ea typeface="Arial"/>
                <a:cs typeface="Arial"/>
                <a:sym typeface="Arial"/>
              </a:rPr>
              <a:t>Total </a:t>
            </a:r>
            <a:r>
              <a:rPr b="1" lang="en-US" sz="3200">
                <a:solidFill>
                  <a:schemeClr val="accent1"/>
                </a:solidFill>
                <a:latin typeface="Arial"/>
                <a:ea typeface="Arial"/>
                <a:cs typeface="Arial"/>
                <a:sym typeface="Arial"/>
              </a:rPr>
              <a:t>Visits </a:t>
            </a:r>
            <a:r>
              <a:rPr b="1" lang="en-US" sz="3200">
                <a:solidFill>
                  <a:schemeClr val="dk1"/>
                </a:solidFill>
                <a:latin typeface="Arial"/>
                <a:ea typeface="Arial"/>
                <a:cs typeface="Arial"/>
                <a:sym typeface="Arial"/>
              </a:rPr>
              <a:t>by Department</a:t>
            </a:r>
            <a:endParaRPr/>
          </a:p>
        </p:txBody>
      </p:sp>
      <p:sp>
        <p:nvSpPr>
          <p:cNvPr id="214" name="Google Shape;214;p7"/>
          <p:cNvSpPr txBox="1"/>
          <p:nvPr/>
        </p:nvSpPr>
        <p:spPr>
          <a:xfrm>
            <a:off x="5006749" y="5100864"/>
            <a:ext cx="6039420"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The distribution of patient visits across the various departments can be seen in the bar chart, which makes the following visit counts visible: With 7240 visits, general practice is the most popular, followed by orthopedics (995), physiotherapy (276), cardiology (248), neurology (193), gastroenterology (178), and Renal (86). With General Practice getting the most visits and Orthopedics coming in second, this graph clearly illustrates the relative popularity of each department and offers insightful information for the hospital's resource allocation and strategic planning</a:t>
            </a: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pic>
        <p:nvPicPr>
          <p:cNvPr id="215" name="Google Shape;215;p7"/>
          <p:cNvPicPr preferRelativeResize="0"/>
          <p:nvPr/>
        </p:nvPicPr>
        <p:blipFill rotWithShape="1">
          <a:blip r:embed="rId3">
            <a:alphaModFix/>
          </a:blip>
          <a:srcRect b="0" l="0" r="0" t="0"/>
          <a:stretch/>
        </p:blipFill>
        <p:spPr>
          <a:xfrm>
            <a:off x="7134362" y="864704"/>
            <a:ext cx="3589959" cy="402828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idx="1" type="body"/>
          </p:nvPr>
        </p:nvSpPr>
        <p:spPr>
          <a:xfrm>
            <a:off x="3713248" y="15708"/>
            <a:ext cx="3552057" cy="7242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200"/>
              <a:buNone/>
            </a:pPr>
            <a:r>
              <a:rPr b="1" lang="en-US" sz="3200"/>
              <a:t>Total Revenue</a:t>
            </a:r>
            <a:endParaRPr/>
          </a:p>
        </p:txBody>
      </p:sp>
      <p:sp>
        <p:nvSpPr>
          <p:cNvPr id="221" name="Google Shape;221;p8"/>
          <p:cNvSpPr txBox="1"/>
          <p:nvPr/>
        </p:nvSpPr>
        <p:spPr>
          <a:xfrm>
            <a:off x="1142472" y="1709519"/>
            <a:ext cx="3739992" cy="46166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1"/>
                </a:solidFill>
                <a:latin typeface="Arial"/>
                <a:ea typeface="Arial"/>
                <a:cs typeface="Arial"/>
                <a:sym typeface="Arial"/>
              </a:rPr>
              <a:t>Overall Revenue Earned</a:t>
            </a:r>
            <a:endParaRPr b="1" sz="2400">
              <a:solidFill>
                <a:schemeClr val="dk1"/>
              </a:solidFill>
              <a:latin typeface="Arial"/>
              <a:ea typeface="Arial"/>
              <a:cs typeface="Arial"/>
              <a:sym typeface="Arial"/>
            </a:endParaRPr>
          </a:p>
        </p:txBody>
      </p:sp>
      <p:sp>
        <p:nvSpPr>
          <p:cNvPr id="222" name="Google Shape;222;p8"/>
          <p:cNvSpPr txBox="1"/>
          <p:nvPr/>
        </p:nvSpPr>
        <p:spPr>
          <a:xfrm>
            <a:off x="1142472" y="2355567"/>
            <a:ext cx="1835929" cy="584775"/>
          </a:xfrm>
          <a:prstGeom prst="rect">
            <a:avLst/>
          </a:prstGeom>
          <a:gradFill>
            <a:gsLst>
              <a:gs pos="0">
                <a:srgbClr val="474747"/>
              </a:gs>
              <a:gs pos="50000">
                <a:schemeClr val="dk1"/>
              </a:gs>
              <a:gs pos="100000">
                <a:schemeClr val="dk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$509.3M</a:t>
            </a:r>
            <a:endParaRPr b="1" sz="3200">
              <a:solidFill>
                <a:schemeClr val="lt1"/>
              </a:solidFill>
              <a:latin typeface="Arial"/>
              <a:ea typeface="Arial"/>
              <a:cs typeface="Arial"/>
              <a:sym typeface="Arial"/>
            </a:endParaRPr>
          </a:p>
        </p:txBody>
      </p:sp>
      <p:pic>
        <p:nvPicPr>
          <p:cNvPr id="223" name="Google Shape;223;p8"/>
          <p:cNvPicPr preferRelativeResize="0"/>
          <p:nvPr/>
        </p:nvPicPr>
        <p:blipFill rotWithShape="1">
          <a:blip r:embed="rId3">
            <a:alphaModFix/>
          </a:blip>
          <a:srcRect b="7426" l="17524" r="13437" t="21321"/>
          <a:stretch/>
        </p:blipFill>
        <p:spPr>
          <a:xfrm>
            <a:off x="1142472" y="3298382"/>
            <a:ext cx="3155460" cy="2206773"/>
          </a:xfrm>
          <a:prstGeom prst="rect">
            <a:avLst/>
          </a:prstGeom>
          <a:noFill/>
          <a:ln>
            <a:noFill/>
          </a:ln>
        </p:spPr>
      </p:pic>
      <p:sp>
        <p:nvSpPr>
          <p:cNvPr id="224" name="Google Shape;224;p8"/>
          <p:cNvSpPr txBox="1"/>
          <p:nvPr/>
        </p:nvSpPr>
        <p:spPr>
          <a:xfrm>
            <a:off x="5489277" y="4720575"/>
            <a:ext cx="5560251" cy="13849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The departmental revenue appears in a column chart that highlights significant contributions. With $172.9M, Orthopedics is the largest, closely followed by General Practice at $164.1M. Contributions from cardiology and neurology are $72.8M and $68.4M, respectively. Gastroenterology, physiotherapy, and renal come next with $16.6M, $9.8M, and $4.8M, respectively. Within the hospital, this succinct depiction facilitates resource allocation and strategic decision-making.</a:t>
            </a:r>
            <a:endParaRPr sz="1200">
              <a:solidFill>
                <a:schemeClr val="dk1"/>
              </a:solidFill>
              <a:latin typeface="Arial"/>
              <a:ea typeface="Arial"/>
              <a:cs typeface="Arial"/>
              <a:sym typeface="Arial"/>
            </a:endParaRPr>
          </a:p>
        </p:txBody>
      </p:sp>
      <p:pic>
        <p:nvPicPr>
          <p:cNvPr descr="A graph of revenue from several companies&#10;&#10;Description automatically generated with medium confidence" id="225" name="Google Shape;225;p8"/>
          <p:cNvPicPr preferRelativeResize="0"/>
          <p:nvPr/>
        </p:nvPicPr>
        <p:blipFill rotWithShape="1">
          <a:blip r:embed="rId4">
            <a:alphaModFix/>
          </a:blip>
          <a:srcRect b="0" l="0" r="0" t="1968"/>
          <a:stretch/>
        </p:blipFill>
        <p:spPr>
          <a:xfrm>
            <a:off x="6778487" y="739955"/>
            <a:ext cx="4094922" cy="377051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p:nvPr/>
        </p:nvSpPr>
        <p:spPr>
          <a:xfrm>
            <a:off x="165" y="3742902"/>
            <a:ext cx="12191835" cy="311509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165" y="0"/>
            <a:ext cx="12191835" cy="37429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txBox="1"/>
          <p:nvPr/>
        </p:nvSpPr>
        <p:spPr>
          <a:xfrm>
            <a:off x="2728271" y="223705"/>
            <a:ext cx="6735458"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Arial"/>
                <a:ea typeface="Arial"/>
                <a:cs typeface="Arial"/>
                <a:sym typeface="Arial"/>
              </a:rPr>
              <a:t>Gender Preference</a:t>
            </a:r>
            <a:endParaRPr b="1" sz="4000">
              <a:solidFill>
                <a:schemeClr val="lt1"/>
              </a:solidFill>
              <a:latin typeface="Arial"/>
              <a:ea typeface="Arial"/>
              <a:cs typeface="Arial"/>
              <a:sym typeface="Arial"/>
            </a:endParaRPr>
          </a:p>
        </p:txBody>
      </p:sp>
      <p:sp>
        <p:nvSpPr>
          <p:cNvPr id="233" name="Google Shape;233;p9"/>
          <p:cNvSpPr txBox="1"/>
          <p:nvPr/>
        </p:nvSpPr>
        <p:spPr>
          <a:xfrm>
            <a:off x="535028" y="955241"/>
            <a:ext cx="11121944" cy="92333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Arial"/>
                <a:ea typeface="Arial"/>
                <a:cs typeface="Arial"/>
                <a:sym typeface="Arial"/>
              </a:rPr>
              <a:t>The gender distribution of hospital visits appears to be equal in the pie chart, with 51.1% (4705) of hospital visits being made by men and 48.9% (4487) by women. This fair representation highlights the hospital's welcoming atmosphere that serves a wide spectrum of patients.</a:t>
            </a:r>
            <a:endParaRPr sz="1800">
              <a:solidFill>
                <a:schemeClr val="lt1"/>
              </a:solidFill>
              <a:latin typeface="Arial"/>
              <a:ea typeface="Arial"/>
              <a:cs typeface="Arial"/>
              <a:sym typeface="Arial"/>
            </a:endParaRPr>
          </a:p>
        </p:txBody>
      </p:sp>
      <p:sp>
        <p:nvSpPr>
          <p:cNvPr id="234" name="Google Shape;234;p9"/>
          <p:cNvSpPr/>
          <p:nvPr/>
        </p:nvSpPr>
        <p:spPr>
          <a:xfrm>
            <a:off x="1781085" y="2278226"/>
            <a:ext cx="1806894" cy="1021556"/>
          </a:xfrm>
          <a:prstGeom prst="roundRect">
            <a:avLst>
              <a:gd fmla="val 16667" name="adj"/>
            </a:avLst>
          </a:prstGeom>
          <a:solidFill>
            <a:schemeClr val="accent6"/>
          </a:soli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chemeClr val="lt1"/>
                </a:solidFill>
                <a:latin typeface="Arial"/>
                <a:ea typeface="Arial"/>
                <a:cs typeface="Arial"/>
                <a:sym typeface="Arial"/>
              </a:rPr>
              <a:t>4705</a:t>
            </a:r>
            <a:endParaRPr/>
          </a:p>
        </p:txBody>
      </p:sp>
      <p:pic>
        <p:nvPicPr>
          <p:cNvPr id="235" name="Google Shape;235;p9"/>
          <p:cNvPicPr preferRelativeResize="0"/>
          <p:nvPr/>
        </p:nvPicPr>
        <p:blipFill rotWithShape="1">
          <a:blip r:embed="rId3">
            <a:alphaModFix/>
          </a:blip>
          <a:srcRect b="0" l="-4685" r="70648" t="0"/>
          <a:stretch/>
        </p:blipFill>
        <p:spPr>
          <a:xfrm rot="445931">
            <a:off x="1015084" y="1896687"/>
            <a:ext cx="823620" cy="2180281"/>
          </a:xfrm>
          <a:prstGeom prst="rect">
            <a:avLst/>
          </a:prstGeom>
          <a:noFill/>
          <a:ln>
            <a:noFill/>
          </a:ln>
        </p:spPr>
      </p:pic>
      <p:sp>
        <p:nvSpPr>
          <p:cNvPr id="236" name="Google Shape;236;p9"/>
          <p:cNvSpPr/>
          <p:nvPr/>
        </p:nvSpPr>
        <p:spPr>
          <a:xfrm>
            <a:off x="4763750" y="4281521"/>
            <a:ext cx="1806894" cy="1021556"/>
          </a:xfrm>
          <a:prstGeom prst="roundRect">
            <a:avLst>
              <a:gd fmla="val 16667" name="adj"/>
            </a:avLst>
          </a:prstGeom>
          <a:solidFill>
            <a:schemeClr val="accent5"/>
          </a:solidFill>
          <a:ln>
            <a:noFill/>
          </a:ln>
          <a:effectLst>
            <a:outerShdw blurRad="107950" algn="ctr" dir="5400000" dist="12700">
              <a:srgbClr val="000000"/>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cap="none">
                <a:solidFill>
                  <a:schemeClr val="lt1"/>
                </a:solidFill>
                <a:latin typeface="Arial"/>
                <a:ea typeface="Arial"/>
                <a:cs typeface="Arial"/>
                <a:sym typeface="Arial"/>
              </a:rPr>
              <a:t>4487</a:t>
            </a:r>
            <a:endParaRPr/>
          </a:p>
        </p:txBody>
      </p:sp>
      <p:pic>
        <p:nvPicPr>
          <p:cNvPr id="237" name="Google Shape;237;p9"/>
          <p:cNvPicPr preferRelativeResize="0"/>
          <p:nvPr/>
        </p:nvPicPr>
        <p:blipFill rotWithShape="1">
          <a:blip r:embed="rId4">
            <a:alphaModFix/>
          </a:blip>
          <a:srcRect b="0" l="72516" r="0" t="0"/>
          <a:stretch/>
        </p:blipFill>
        <p:spPr>
          <a:xfrm>
            <a:off x="6397247" y="3338030"/>
            <a:ext cx="824400" cy="2702714"/>
          </a:xfrm>
          <a:prstGeom prst="rect">
            <a:avLst/>
          </a:prstGeom>
          <a:noFill/>
          <a:ln>
            <a:noFill/>
          </a:ln>
        </p:spPr>
      </p:pic>
      <p:pic>
        <p:nvPicPr>
          <p:cNvPr descr="A graph of a visitor" id="238" name="Google Shape;238;p9"/>
          <p:cNvPicPr preferRelativeResize="0"/>
          <p:nvPr/>
        </p:nvPicPr>
        <p:blipFill rotWithShape="1">
          <a:blip r:embed="rId5">
            <a:alphaModFix/>
          </a:blip>
          <a:srcRect b="0" l="0" r="0" t="0"/>
          <a:stretch/>
        </p:blipFill>
        <p:spPr>
          <a:xfrm>
            <a:off x="7921719" y="2302253"/>
            <a:ext cx="3498342" cy="340045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ection Break Slide Master">
  <a:themeElements>
    <a:clrScheme name="2019-Medical">
      <a:dk1>
        <a:srgbClr val="000000"/>
      </a:dk1>
      <a:lt1>
        <a:srgbClr val="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