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83" r:id="rId2"/>
    <p:sldId id="280" r:id="rId3"/>
    <p:sldId id="282" r:id="rId4"/>
    <p:sldId id="279" r:id="rId5"/>
    <p:sldId id="270" r:id="rId6"/>
    <p:sldId id="272" r:id="rId7"/>
    <p:sldId id="258" r:id="rId8"/>
    <p:sldId id="276" r:id="rId9"/>
    <p:sldId id="267" r:id="rId10"/>
    <p:sldId id="278" r:id="rId11"/>
    <p:sldId id="263" r:id="rId12"/>
    <p:sldId id="277" r:id="rId13"/>
    <p:sldId id="264" r:id="rId14"/>
    <p:sldId id="284" r:id="rId15"/>
    <p:sldId id="285" r:id="rId16"/>
    <p:sldId id="287" r:id="rId17"/>
    <p:sldId id="288" r:id="rId18"/>
    <p:sldId id="275"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aa" initials="d" lastIdx="1" clrIdx="0">
    <p:extLst>
      <p:ext uri="{19B8F6BF-5375-455C-9EA6-DF929625EA0E}">
        <p15:presenceInfo xmlns:p15="http://schemas.microsoft.com/office/powerpoint/2012/main" userId="dev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59" autoAdjust="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CD902D76-F627-4A01-83EC-A2629FBBDD5C}" type="datetimeFigureOut">
              <a:rPr lang="en-US" smtClean="0"/>
              <a:t>4/10/2024</a:t>
            </a:fld>
            <a:endParaRPr lang="en-US"/>
          </a:p>
        </p:txBody>
      </p:sp>
      <p:sp>
        <p:nvSpPr>
          <p:cNvPr id="5" name="Footer Placeholder 4"/>
          <p:cNvSpPr>
            <a:spLocks noGrp="1"/>
          </p:cNvSpPr>
          <p:nvPr>
            <p:ph type="ftr" sz="quarter" idx="11"/>
          </p:nvPr>
        </p:nvSpPr>
        <p:spPr>
          <a:xfrm>
            <a:off x="1565393" y="5357593"/>
            <a:ext cx="6713127" cy="365125"/>
          </a:xfrm>
        </p:spPr>
        <p:txBody>
          <a:bodyPr/>
          <a:lstStyle/>
          <a:p>
            <a:endParaRPr lang="en-US"/>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7B704D8E-F072-4DE6-B0DD-C01A8963EF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902D76-F627-4A01-83EC-A2629FBBDD5C}"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04D8E-F072-4DE6-B0DD-C01A8963EF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902D76-F627-4A01-83EC-A2629FBBDD5C}"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04D8E-F072-4DE6-B0DD-C01A8963EF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902D76-F627-4A01-83EC-A2629FBBDD5C}"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04D8E-F072-4DE6-B0DD-C01A8963EF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02D76-F627-4A01-83EC-A2629FBBDD5C}"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04D8E-F072-4DE6-B0DD-C01A8963EF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CD902D76-F627-4A01-83EC-A2629FBBDD5C}"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04D8E-F072-4DE6-B0DD-C01A8963EF65}" type="slidenum">
              <a:rPr lang="en-US" smtClean="0"/>
              <a:t>‹#›</a:t>
            </a:fld>
            <a:endParaRPr lang="en-US"/>
          </a:p>
        </p:txBody>
      </p:sp>
      <p:sp>
        <p:nvSpPr>
          <p:cNvPr id="9" name="Content Placeholder 8"/>
          <p:cNvSpPr>
            <a:spLocks noGrp="1"/>
          </p:cNvSpPr>
          <p:nvPr>
            <p:ph sz="quarter" idx="13"/>
          </p:nvPr>
        </p:nvSpPr>
        <p:spPr>
          <a:xfrm>
            <a:off x="1731264" y="2121407"/>
            <a:ext cx="42672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17920" y="2119313"/>
            <a:ext cx="42672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D902D76-F627-4A01-83EC-A2629FBBDD5C}"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04D8E-F072-4DE6-B0DD-C01A8963EF65}" type="slidenum">
              <a:rPr lang="en-US" smtClean="0"/>
              <a:t>‹#›</a:t>
            </a:fld>
            <a:endParaRPr lang="en-US"/>
          </a:p>
        </p:txBody>
      </p:sp>
      <p:sp>
        <p:nvSpPr>
          <p:cNvPr id="11" name="Content Placeholder 10"/>
          <p:cNvSpPr>
            <a:spLocks noGrp="1"/>
          </p:cNvSpPr>
          <p:nvPr>
            <p:ph sz="quarter" idx="13"/>
          </p:nvPr>
        </p:nvSpPr>
        <p:spPr>
          <a:xfrm>
            <a:off x="1731264" y="2944368"/>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902D76-F627-4A01-83EC-A2629FBBDD5C}"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04D8E-F072-4DE6-B0DD-C01A8963EF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02D76-F627-4A01-83EC-A2629FBBDD5C}"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704D8E-F072-4DE6-B0DD-C01A8963EF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8455598" y="5885673"/>
            <a:ext cx="1618428" cy="365125"/>
          </a:xfrm>
        </p:spPr>
        <p:txBody>
          <a:bodyPr/>
          <a:lstStyle/>
          <a:p>
            <a:fld id="{CD902D76-F627-4A01-83EC-A2629FBBDD5C}" type="datetimeFigureOut">
              <a:rPr lang="en-US" smtClean="0"/>
              <a:t>4/10/2024</a:t>
            </a:fld>
            <a:endParaRPr lang="en-US"/>
          </a:p>
        </p:txBody>
      </p:sp>
      <p:sp>
        <p:nvSpPr>
          <p:cNvPr id="6" name="Footer Placeholder 5"/>
          <p:cNvSpPr>
            <a:spLocks noGrp="1"/>
          </p:cNvSpPr>
          <p:nvPr>
            <p:ph type="ftr" sz="quarter" idx="11"/>
          </p:nvPr>
        </p:nvSpPr>
        <p:spPr>
          <a:xfrm rot="-60000">
            <a:off x="1219406" y="5829262"/>
            <a:ext cx="4696809" cy="365125"/>
          </a:xfrm>
        </p:spPr>
        <p:txBody>
          <a:bodyPr/>
          <a:lstStyle/>
          <a:p>
            <a:endParaRPr lang="en-US"/>
          </a:p>
        </p:txBody>
      </p:sp>
      <p:sp>
        <p:nvSpPr>
          <p:cNvPr id="7" name="Slide Number Placeholder 6"/>
          <p:cNvSpPr>
            <a:spLocks noGrp="1"/>
          </p:cNvSpPr>
          <p:nvPr>
            <p:ph type="sldNum" sz="quarter" idx="12"/>
          </p:nvPr>
        </p:nvSpPr>
        <p:spPr>
          <a:xfrm rot="60000">
            <a:off x="10076418" y="5896962"/>
            <a:ext cx="738697" cy="365125"/>
          </a:xfrm>
        </p:spPr>
        <p:txBody>
          <a:bodyPr/>
          <a:lstStyle/>
          <a:p>
            <a:fld id="{7B704D8E-F072-4DE6-B0DD-C01A8963EF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8461249" y="5888738"/>
            <a:ext cx="1618428" cy="365125"/>
          </a:xfrm>
        </p:spPr>
        <p:txBody>
          <a:bodyPr/>
          <a:lstStyle/>
          <a:p>
            <a:fld id="{CD902D76-F627-4A01-83EC-A2629FBBDD5C}" type="datetimeFigureOut">
              <a:rPr lang="en-US" smtClean="0"/>
              <a:t>4/10/2024</a:t>
            </a:fld>
            <a:endParaRPr lang="en-US"/>
          </a:p>
        </p:txBody>
      </p:sp>
      <p:sp>
        <p:nvSpPr>
          <p:cNvPr id="6" name="Footer Placeholder 5"/>
          <p:cNvSpPr>
            <a:spLocks noGrp="1"/>
          </p:cNvSpPr>
          <p:nvPr>
            <p:ph type="ftr" sz="quarter" idx="11"/>
          </p:nvPr>
        </p:nvSpPr>
        <p:spPr>
          <a:xfrm rot="-60000">
            <a:off x="1219426" y="5831038"/>
            <a:ext cx="4425391" cy="365125"/>
          </a:xfrm>
        </p:spPr>
        <p:txBody>
          <a:bodyPr/>
          <a:lstStyle/>
          <a:p>
            <a:endParaRPr lang="en-US"/>
          </a:p>
        </p:txBody>
      </p:sp>
      <p:sp>
        <p:nvSpPr>
          <p:cNvPr id="7" name="Slide Number Placeholder 6"/>
          <p:cNvSpPr>
            <a:spLocks noGrp="1"/>
          </p:cNvSpPr>
          <p:nvPr>
            <p:ph type="sldNum" sz="quarter" idx="12"/>
          </p:nvPr>
        </p:nvSpPr>
        <p:spPr>
          <a:xfrm rot="60000">
            <a:off x="10082786" y="5900027"/>
            <a:ext cx="738697" cy="365125"/>
          </a:xfrm>
        </p:spPr>
        <p:txBody>
          <a:bodyPr/>
          <a:lstStyle/>
          <a:p>
            <a:fld id="{7B704D8E-F072-4DE6-B0DD-C01A8963EF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CD902D76-F627-4A01-83EC-A2629FBBDD5C}" type="datetimeFigureOut">
              <a:rPr lang="en-US" smtClean="0"/>
              <a:t>4/10/2024</a:t>
            </a:fld>
            <a:endParaRPr lang="en-US"/>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7B704D8E-F072-4DE6-B0DD-C01A8963EF6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4976" y="1729047"/>
            <a:ext cx="2403835" cy="482138"/>
          </a:xfrm>
        </p:spPr>
        <p:txBody>
          <a:bodyPr>
            <a:noAutofit/>
          </a:bodyPr>
          <a:lstStyle/>
          <a:p>
            <a:r>
              <a:rPr lang="en-US" sz="3200" b="1" dirty="0">
                <a:effectLst>
                  <a:outerShdw blurRad="38100" dist="38100" dir="2700000" algn="tl">
                    <a:srgbClr val="000000">
                      <a:alpha val="43137"/>
                    </a:srgbClr>
                  </a:outerShdw>
                </a:effectLst>
              </a:rPr>
              <a:t>Group - 4</a:t>
            </a:r>
          </a:p>
        </p:txBody>
      </p:sp>
      <p:sp>
        <p:nvSpPr>
          <p:cNvPr id="3" name="Subtitle 2"/>
          <p:cNvSpPr>
            <a:spLocks noGrp="1"/>
          </p:cNvSpPr>
          <p:nvPr>
            <p:ph type="subTitle" idx="1"/>
          </p:nvPr>
        </p:nvSpPr>
        <p:spPr>
          <a:xfrm>
            <a:off x="1371601" y="2293585"/>
            <a:ext cx="3607724" cy="3211288"/>
          </a:xfrm>
          <a:solidFill>
            <a:schemeClr val="bg2"/>
          </a:solidFill>
        </p:spPr>
        <p:txBody>
          <a:bodyPr>
            <a:normAutofit/>
          </a:bodyPr>
          <a:lstStyle/>
          <a:p>
            <a:pPr algn="l"/>
            <a:r>
              <a:rPr lang="en-US" sz="2200" dirty="0">
                <a:effectLst>
                  <a:outerShdw blurRad="38100" dist="38100" dir="2700000" algn="tl">
                    <a:srgbClr val="000000">
                      <a:alpha val="43137"/>
                    </a:srgbClr>
                  </a:outerShdw>
                </a:effectLst>
              </a:rPr>
              <a:t>MR. Samanasa Shiva baba</a:t>
            </a:r>
          </a:p>
          <a:p>
            <a:pPr algn="l"/>
            <a:r>
              <a:rPr lang="en-US" sz="2200" dirty="0">
                <a:effectLst>
                  <a:outerShdw blurRad="38100" dist="38100" dir="2700000" algn="tl">
                    <a:srgbClr val="000000">
                      <a:alpha val="43137"/>
                    </a:srgbClr>
                  </a:outerShdw>
                </a:effectLst>
              </a:rPr>
              <a:t>MR. Jyotirmaya Anil Sahu</a:t>
            </a:r>
          </a:p>
          <a:p>
            <a:pPr algn="l"/>
            <a:r>
              <a:rPr lang="en-US" sz="2200" dirty="0">
                <a:effectLst>
                  <a:outerShdw blurRad="38100" dist="38100" dir="2700000" algn="tl">
                    <a:srgbClr val="000000">
                      <a:alpha val="43137"/>
                    </a:srgbClr>
                  </a:outerShdw>
                </a:effectLst>
              </a:rPr>
              <a:t>MR. Phaijan gani shaikh</a:t>
            </a:r>
          </a:p>
          <a:p>
            <a:pPr algn="l"/>
            <a:r>
              <a:rPr lang="en-US" sz="2200" dirty="0">
                <a:effectLst>
                  <a:outerShdw blurRad="38100" dist="38100" dir="2700000" algn="tl">
                    <a:srgbClr val="000000">
                      <a:alpha val="43137"/>
                    </a:srgbClr>
                  </a:outerShdw>
                </a:effectLst>
              </a:rPr>
              <a:t>MS. Magatapalli Kadalika</a:t>
            </a:r>
          </a:p>
          <a:p>
            <a:pPr algn="l"/>
            <a:r>
              <a:rPr lang="en-US" sz="2200" dirty="0">
                <a:effectLst>
                  <a:outerShdw blurRad="38100" dist="38100" dir="2700000" algn="tl">
                    <a:srgbClr val="000000">
                      <a:alpha val="43137"/>
                    </a:srgbClr>
                  </a:outerShdw>
                </a:effectLst>
              </a:rPr>
              <a:t>MR. Sushrut P. Ujjainkar</a:t>
            </a:r>
          </a:p>
          <a:p>
            <a:pPr algn="l"/>
            <a:r>
              <a:rPr lang="en-US" sz="2200" dirty="0">
                <a:effectLst>
                  <a:outerShdw blurRad="38100" dist="38100" dir="2700000" algn="tl">
                    <a:srgbClr val="000000">
                      <a:alpha val="43137"/>
                    </a:srgbClr>
                  </a:outerShdw>
                </a:effectLst>
              </a:rPr>
              <a:t>MS. Hande Pooja Dattatray</a:t>
            </a:r>
          </a:p>
          <a:p>
            <a:pPr algn="l"/>
            <a:r>
              <a:rPr lang="en-US" sz="2200" dirty="0">
                <a:effectLst>
                  <a:outerShdw blurRad="38100" dist="38100" dir="2700000" algn="tl">
                    <a:srgbClr val="000000">
                      <a:alpha val="43137"/>
                    </a:srgbClr>
                  </a:outerShdw>
                </a:effectLst>
              </a:rPr>
              <a:t>MR. Rajendra Sahoo </a:t>
            </a:r>
          </a:p>
        </p:txBody>
      </p:sp>
      <p:sp>
        <p:nvSpPr>
          <p:cNvPr id="4" name="TextBox 3"/>
          <p:cNvSpPr txBox="1"/>
          <p:nvPr/>
        </p:nvSpPr>
        <p:spPr>
          <a:xfrm flipH="1">
            <a:off x="3772833" y="187163"/>
            <a:ext cx="5059053" cy="769441"/>
          </a:xfrm>
          <a:prstGeom prst="rect">
            <a:avLst/>
          </a:prstGeom>
          <a:noFill/>
        </p:spPr>
        <p:txBody>
          <a:bodyPr wrap="square" rtlCol="0">
            <a:spAutoFit/>
          </a:bodyPr>
          <a:lstStyle/>
          <a:p>
            <a:pPr algn="ctr"/>
            <a:r>
              <a:rPr lang="en-US" sz="4400" b="1" dirty="0"/>
              <a:t>Bank Analytics</a:t>
            </a:r>
          </a:p>
        </p:txBody>
      </p:sp>
      <p:pic>
        <p:nvPicPr>
          <p:cNvPr id="5" name="Picture 4"/>
          <p:cNvPicPr>
            <a:picLocks noChangeAspect="1"/>
          </p:cNvPicPr>
          <p:nvPr/>
        </p:nvPicPr>
        <p:blipFill>
          <a:blip r:embed="rId2"/>
          <a:stretch>
            <a:fillRect/>
          </a:stretch>
        </p:blipFill>
        <p:spPr>
          <a:xfrm>
            <a:off x="4979324" y="1209964"/>
            <a:ext cx="5679440" cy="4294909"/>
          </a:xfrm>
          <a:prstGeom prst="rect">
            <a:avLst/>
          </a:prstGeom>
        </p:spPr>
      </p:pic>
    </p:spTree>
    <p:extLst>
      <p:ext uri="{BB962C8B-B14F-4D97-AF65-F5344CB8AC3E}">
        <p14:creationId xmlns:p14="http://schemas.microsoft.com/office/powerpoint/2010/main" val="922896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031" y="2544783"/>
            <a:ext cx="9286993" cy="1202485"/>
          </a:xfrm>
        </p:spPr>
        <p:style>
          <a:lnRef idx="1">
            <a:schemeClr val="accent2"/>
          </a:lnRef>
          <a:fillRef idx="3">
            <a:schemeClr val="accent2"/>
          </a:fillRef>
          <a:effectRef idx="2">
            <a:schemeClr val="accent2"/>
          </a:effectRef>
          <a:fontRef idx="minor">
            <a:schemeClr val="lt1"/>
          </a:fontRef>
        </p:style>
        <p:txBody>
          <a:bodyPr>
            <a:noAutofit/>
          </a:bodyPr>
          <a:lstStyle/>
          <a:p>
            <a:r>
              <a:rPr lang="en-US" sz="7200" dirty="0"/>
              <a:t>POWERBI DASHBOARD</a:t>
            </a:r>
          </a:p>
        </p:txBody>
      </p:sp>
    </p:spTree>
    <p:extLst>
      <p:ext uri="{BB962C8B-B14F-4D97-AF65-F5344CB8AC3E}">
        <p14:creationId xmlns:p14="http://schemas.microsoft.com/office/powerpoint/2010/main" val="290994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004" y="2316474"/>
            <a:ext cx="8471555" cy="1143164"/>
          </a:xfrm>
        </p:spPr>
        <p:txBody>
          <a:bodyPr/>
          <a:lstStyle/>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100" y="633043"/>
            <a:ext cx="10064090" cy="5653189"/>
          </a:xfrm>
        </p:spPr>
      </p:pic>
    </p:spTree>
    <p:extLst>
      <p:ext uri="{BB962C8B-B14F-4D97-AF65-F5344CB8AC3E}">
        <p14:creationId xmlns:p14="http://schemas.microsoft.com/office/powerpoint/2010/main" val="48491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231" y="2671783"/>
            <a:ext cx="9286993" cy="1202485"/>
          </a:xfrm>
        </p:spPr>
        <p:style>
          <a:lnRef idx="1">
            <a:schemeClr val="accent2"/>
          </a:lnRef>
          <a:fillRef idx="3">
            <a:schemeClr val="accent2"/>
          </a:fillRef>
          <a:effectRef idx="2">
            <a:schemeClr val="accent2"/>
          </a:effectRef>
          <a:fontRef idx="minor">
            <a:schemeClr val="lt1"/>
          </a:fontRef>
        </p:style>
        <p:txBody>
          <a:bodyPr>
            <a:normAutofit/>
          </a:bodyPr>
          <a:lstStyle/>
          <a:p>
            <a:r>
              <a:rPr lang="en-US" sz="7200" dirty="0"/>
              <a:t>TABLEAU DASHBOARD</a:t>
            </a:r>
          </a:p>
        </p:txBody>
      </p:sp>
    </p:spTree>
    <p:extLst>
      <p:ext uri="{BB962C8B-B14F-4D97-AF65-F5344CB8AC3E}">
        <p14:creationId xmlns:p14="http://schemas.microsoft.com/office/powerpoint/2010/main" val="209247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395" y="609600"/>
            <a:ext cx="10199705" cy="5600700"/>
          </a:xfrm>
        </p:spPr>
      </p:pic>
    </p:spTree>
    <p:extLst>
      <p:ext uri="{BB962C8B-B14F-4D97-AF65-F5344CB8AC3E}">
        <p14:creationId xmlns:p14="http://schemas.microsoft.com/office/powerpoint/2010/main" val="81059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87C7-81E8-1518-11AA-1BAB7DDFCE65}"/>
              </a:ext>
            </a:extLst>
          </p:cNvPr>
          <p:cNvSpPr>
            <a:spLocks noGrp="1"/>
          </p:cNvSpPr>
          <p:nvPr>
            <p:ph type="title"/>
          </p:nvPr>
        </p:nvSpPr>
        <p:spPr>
          <a:xfrm>
            <a:off x="1452283" y="2303929"/>
            <a:ext cx="9294742" cy="1757083"/>
          </a:xfrm>
          <a:solidFill>
            <a:schemeClr val="accent2"/>
          </a:solidFill>
        </p:spPr>
        <p:txBody>
          <a:bodyPr>
            <a:normAutofit/>
          </a:bodyPr>
          <a:lstStyle/>
          <a:p>
            <a:r>
              <a:rPr lang="en-IN" sz="7200" b="1" dirty="0">
                <a:solidFill>
                  <a:schemeClr val="bg1"/>
                </a:solidFill>
                <a:latin typeface="+mn-lt"/>
              </a:rPr>
              <a:t>SQL OUTPUT</a:t>
            </a:r>
          </a:p>
        </p:txBody>
      </p:sp>
    </p:spTree>
    <p:extLst>
      <p:ext uri="{BB962C8B-B14F-4D97-AF65-F5344CB8AC3E}">
        <p14:creationId xmlns:p14="http://schemas.microsoft.com/office/powerpoint/2010/main" val="3014490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8B92F31-206C-E267-0757-E751B110E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075" y="919066"/>
            <a:ext cx="4461903" cy="2165298"/>
          </a:xfrm>
          <a:prstGeom prst="rect">
            <a:avLst/>
          </a:prstGeom>
        </p:spPr>
      </p:pic>
      <p:pic>
        <p:nvPicPr>
          <p:cNvPr id="10" name="Picture 9">
            <a:extLst>
              <a:ext uri="{FF2B5EF4-FFF2-40B4-BE49-F238E27FC236}">
                <a16:creationId xmlns:a16="http://schemas.microsoft.com/office/drawing/2014/main" id="{021E3A71-3A83-8BAC-F46A-FC13CD0A5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412" y="721844"/>
            <a:ext cx="3663083" cy="2425274"/>
          </a:xfrm>
          <a:prstGeom prst="rect">
            <a:avLst/>
          </a:prstGeom>
        </p:spPr>
      </p:pic>
      <p:pic>
        <p:nvPicPr>
          <p:cNvPr id="2" name="Picture 1">
            <a:extLst>
              <a:ext uri="{FF2B5EF4-FFF2-40B4-BE49-F238E27FC236}">
                <a16:creationId xmlns:a16="http://schemas.microsoft.com/office/drawing/2014/main" id="{086479D5-D75F-5B68-63CA-3C00DCA91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075" y="3234578"/>
            <a:ext cx="4461903" cy="2165297"/>
          </a:xfrm>
          <a:prstGeom prst="rect">
            <a:avLst/>
          </a:prstGeom>
        </p:spPr>
      </p:pic>
      <p:pic>
        <p:nvPicPr>
          <p:cNvPr id="3" name="Picture 2">
            <a:extLst>
              <a:ext uri="{FF2B5EF4-FFF2-40B4-BE49-F238E27FC236}">
                <a16:creationId xmlns:a16="http://schemas.microsoft.com/office/drawing/2014/main" id="{8BD93BC5-DB26-6B4C-0FD5-9ECBBE095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7412" y="3084364"/>
            <a:ext cx="3663083" cy="2340052"/>
          </a:xfrm>
          <a:prstGeom prst="rect">
            <a:avLst/>
          </a:prstGeom>
        </p:spPr>
      </p:pic>
    </p:spTree>
    <p:extLst>
      <p:ext uri="{BB962C8B-B14F-4D97-AF65-F5344CB8AC3E}">
        <p14:creationId xmlns:p14="http://schemas.microsoft.com/office/powerpoint/2010/main" val="1968431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D05E9D-33A3-68AE-D0A8-060D01F6A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035" y="739589"/>
            <a:ext cx="4547168" cy="2339554"/>
          </a:xfrm>
          <a:prstGeom prst="rect">
            <a:avLst/>
          </a:prstGeom>
        </p:spPr>
      </p:pic>
      <p:pic>
        <p:nvPicPr>
          <p:cNvPr id="3" name="Picture 2">
            <a:extLst>
              <a:ext uri="{FF2B5EF4-FFF2-40B4-BE49-F238E27FC236}">
                <a16:creationId xmlns:a16="http://schemas.microsoft.com/office/drawing/2014/main" id="{158956CB-126A-00EB-6A8A-102141109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799" y="739589"/>
            <a:ext cx="3852121" cy="2339554"/>
          </a:xfrm>
          <a:prstGeom prst="rect">
            <a:avLst/>
          </a:prstGeom>
        </p:spPr>
      </p:pic>
      <p:pic>
        <p:nvPicPr>
          <p:cNvPr id="4" name="Picture 3">
            <a:extLst>
              <a:ext uri="{FF2B5EF4-FFF2-40B4-BE49-F238E27FC236}">
                <a16:creationId xmlns:a16="http://schemas.microsoft.com/office/drawing/2014/main" id="{231E8BD1-7D6D-41BD-EF49-0FBF47C85E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035" y="3079143"/>
            <a:ext cx="4553515" cy="2658269"/>
          </a:xfrm>
          <a:prstGeom prst="rect">
            <a:avLst/>
          </a:prstGeom>
        </p:spPr>
      </p:pic>
      <p:pic>
        <p:nvPicPr>
          <p:cNvPr id="5" name="Picture 4">
            <a:extLst>
              <a:ext uri="{FF2B5EF4-FFF2-40B4-BE49-F238E27FC236}">
                <a16:creationId xmlns:a16="http://schemas.microsoft.com/office/drawing/2014/main" id="{77BF9B47-E371-297A-DD90-07DAC20C49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7170" y="3079143"/>
            <a:ext cx="3688912" cy="2409266"/>
          </a:xfrm>
          <a:prstGeom prst="rect">
            <a:avLst/>
          </a:prstGeom>
        </p:spPr>
      </p:pic>
    </p:spTree>
    <p:extLst>
      <p:ext uri="{BB962C8B-B14F-4D97-AF65-F5344CB8AC3E}">
        <p14:creationId xmlns:p14="http://schemas.microsoft.com/office/powerpoint/2010/main" val="104565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70975C-7B53-734E-78D6-F9853199E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762" y="1693490"/>
            <a:ext cx="5091392" cy="2665650"/>
          </a:xfrm>
          <a:prstGeom prst="rect">
            <a:avLst/>
          </a:prstGeom>
        </p:spPr>
      </p:pic>
      <p:pic>
        <p:nvPicPr>
          <p:cNvPr id="8" name="Picture 7">
            <a:extLst>
              <a:ext uri="{FF2B5EF4-FFF2-40B4-BE49-F238E27FC236}">
                <a16:creationId xmlns:a16="http://schemas.microsoft.com/office/drawing/2014/main" id="{83DADB4A-2842-5750-5A9C-4E5EF3851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683" y="1693491"/>
            <a:ext cx="3770652" cy="2519922"/>
          </a:xfrm>
          <a:prstGeom prst="rect">
            <a:avLst/>
          </a:prstGeom>
        </p:spPr>
      </p:pic>
    </p:spTree>
    <p:extLst>
      <p:ext uri="{BB962C8B-B14F-4D97-AF65-F5344CB8AC3E}">
        <p14:creationId xmlns:p14="http://schemas.microsoft.com/office/powerpoint/2010/main" val="130239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14895"/>
            <a:ext cx="8179724" cy="670846"/>
          </a:xfrm>
          <a:blipFill>
            <a:blip r:embed="rId2"/>
            <a:tile tx="0" ty="0" sx="100000" sy="100000" flip="none" algn="tl"/>
          </a:blipFill>
        </p:spPr>
        <p:txBody>
          <a:bodyPr>
            <a:normAutofit fontScale="90000"/>
          </a:bodyPr>
          <a:lstStyle/>
          <a:p>
            <a:r>
              <a:rPr lang="en-US" b="1" dirty="0"/>
              <a:t>Conclusions </a:t>
            </a:r>
          </a:p>
        </p:txBody>
      </p:sp>
      <p:sp>
        <p:nvSpPr>
          <p:cNvPr id="3" name="Content Placeholder 2"/>
          <p:cNvSpPr>
            <a:spLocks noGrp="1"/>
          </p:cNvSpPr>
          <p:nvPr>
            <p:ph idx="1"/>
          </p:nvPr>
        </p:nvSpPr>
        <p:spPr>
          <a:xfrm>
            <a:off x="1047864" y="1485376"/>
            <a:ext cx="9987689" cy="4780953"/>
          </a:xfrm>
          <a:blipFill>
            <a:blip r:embed="rId2"/>
            <a:tile tx="0" ty="0" sx="100000" sy="100000" flip="none" algn="tl"/>
          </a:blipFill>
        </p:spPr>
        <p:txBody>
          <a:bodyPr>
            <a:noAutofit/>
          </a:bodyPr>
          <a:lstStyle/>
          <a:p>
            <a:pPr marL="0" indent="0">
              <a:buNone/>
            </a:pPr>
            <a:r>
              <a:rPr lang="en-US" sz="2350" dirty="0"/>
              <a:t>Bank analytics encompass a comprehensive examination of various key metrics essential for understanding the institution's performance and risk management. Through year-wise loan amount statistics, insights into lending trends and patterns emerge, guiding strategic decision-making. Analysis of grade and sub-grade-wise revolving balance offers a nuanced understanding of credit quality and customer behavior. Comparing total payments for verified versus non-verified statuses sheds light on risk exposure and payment reliability. Evaluating loan status by state and last credit pull date provides geographic and temporal insights into portfolio performance. Lastly, exploring the relationship between home ownership and last payment date unveils potential correlations impacting repayment behavior. By leveraging these diverse analytical approaches, banks can optimize lending strategies, mitigate risks, and enhance overall financial health.</a:t>
            </a:r>
          </a:p>
          <a:p>
            <a:pPr marL="0" indent="0">
              <a:buNone/>
            </a:pPr>
            <a:endParaRPr lang="en-US" sz="2350" dirty="0"/>
          </a:p>
          <a:p>
            <a:pPr marL="0" indent="0">
              <a:buNone/>
            </a:pPr>
            <a:endParaRPr lang="en-US" sz="2350" dirty="0"/>
          </a:p>
          <a:p>
            <a:pPr marL="0" indent="0">
              <a:buNone/>
            </a:pPr>
            <a:endParaRPr lang="en-US" sz="2350" dirty="0"/>
          </a:p>
          <a:p>
            <a:pPr marL="0" indent="0">
              <a:buNone/>
            </a:pPr>
            <a:endParaRPr lang="en-US" sz="2350" dirty="0"/>
          </a:p>
          <a:p>
            <a:pPr marL="0" indent="0">
              <a:buNone/>
            </a:pPr>
            <a:endParaRPr lang="en-US" sz="2350" dirty="0"/>
          </a:p>
          <a:p>
            <a:pPr marL="0" indent="0">
              <a:buNone/>
            </a:pPr>
            <a:endParaRPr lang="en-US" sz="2350" dirty="0"/>
          </a:p>
        </p:txBody>
      </p:sp>
    </p:spTree>
    <p:extLst>
      <p:ext uri="{BB962C8B-B14F-4D97-AF65-F5344CB8AC3E}">
        <p14:creationId xmlns:p14="http://schemas.microsoft.com/office/powerpoint/2010/main" val="279546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785" y="806335"/>
            <a:ext cx="9584575" cy="5361709"/>
          </a:xfrm>
          <a:blipFill>
            <a:blip r:embed="rId2"/>
            <a:tile tx="0" ty="0" sx="100000" sy="100000" flip="none" algn="tl"/>
          </a:blipFill>
        </p:spPr>
        <p:txBody>
          <a:bodyPr>
            <a:normAutofit/>
          </a:bodyPr>
          <a:lstStyle/>
          <a:p>
            <a:r>
              <a:rPr lang="en-US" sz="8800" b="1" dirty="0"/>
              <a:t>THANK YOU</a:t>
            </a:r>
          </a:p>
        </p:txBody>
      </p:sp>
    </p:spTree>
    <p:extLst>
      <p:ext uri="{BB962C8B-B14F-4D97-AF65-F5344CB8AC3E}">
        <p14:creationId xmlns:p14="http://schemas.microsoft.com/office/powerpoint/2010/main" val="289683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E32B-1E95-03C9-4A86-560B2B0A6701}"/>
              </a:ext>
            </a:extLst>
          </p:cNvPr>
          <p:cNvSpPr>
            <a:spLocks noGrp="1"/>
          </p:cNvSpPr>
          <p:nvPr>
            <p:ph type="title"/>
          </p:nvPr>
        </p:nvSpPr>
        <p:spPr/>
        <p:txBody>
          <a:bodyPr/>
          <a:lstStyle/>
          <a:p>
            <a:r>
              <a:rPr lang="en-IN" dirty="0"/>
              <a:t>PROJECT AIM </a:t>
            </a:r>
          </a:p>
        </p:txBody>
      </p:sp>
      <p:sp>
        <p:nvSpPr>
          <p:cNvPr id="3" name="Content Placeholder 2">
            <a:extLst>
              <a:ext uri="{FF2B5EF4-FFF2-40B4-BE49-F238E27FC236}">
                <a16:creationId xmlns:a16="http://schemas.microsoft.com/office/drawing/2014/main" id="{D2C075D3-62AC-6141-6B61-A071D551C629}"/>
              </a:ext>
            </a:extLst>
          </p:cNvPr>
          <p:cNvSpPr>
            <a:spLocks noGrp="1"/>
          </p:cNvSpPr>
          <p:nvPr>
            <p:ph idx="1"/>
          </p:nvPr>
        </p:nvSpPr>
        <p:spPr>
          <a:xfrm>
            <a:off x="1552401" y="1782146"/>
            <a:ext cx="9102251" cy="3875608"/>
          </a:xfrm>
        </p:spPr>
        <p:txBody>
          <a:bodyPr/>
          <a:lstStyle/>
          <a:p>
            <a:pPr marL="0" indent="0">
              <a:buNone/>
            </a:pPr>
            <a:r>
              <a:rPr lang="en-IN" b="1" dirty="0"/>
              <a:t> THE PROJECT AIM TO ANALYZE THE FINANCE DATA SET OF BANK LOAN CUSTOMERS,THROUGH REPORT TO GET INSIGHT FROM IT BY </a:t>
            </a:r>
          </a:p>
          <a:p>
            <a:pPr marL="0" indent="0">
              <a:buNone/>
            </a:pPr>
            <a:r>
              <a:rPr lang="en-IN" b="1" dirty="0"/>
              <a:t>USING DIFFERENT SOFTWARE TOOLS  SUCH AS EXCEL,MYSQL,TABLEAU AND POWER BI</a:t>
            </a:r>
          </a:p>
          <a:p>
            <a:pPr marL="0" indent="0">
              <a:buNone/>
            </a:pPr>
            <a:endParaRPr lang="en-IN" b="1" dirty="0"/>
          </a:p>
          <a:p>
            <a:pPr marL="0" indent="0">
              <a:buNone/>
            </a:pPr>
            <a:r>
              <a:rPr lang="en-IN" b="1" dirty="0"/>
              <a:t>FROM THIS INSIGHTS THIR ACCURATE BUSINESS DECISINS ARE MADE </a:t>
            </a:r>
          </a:p>
        </p:txBody>
      </p:sp>
      <p:sp>
        <p:nvSpPr>
          <p:cNvPr id="4" name="Arrow: Right 3">
            <a:extLst>
              <a:ext uri="{FF2B5EF4-FFF2-40B4-BE49-F238E27FC236}">
                <a16:creationId xmlns:a16="http://schemas.microsoft.com/office/drawing/2014/main" id="{55C30158-EC16-6CBB-04C5-51CC5C42DA2F}"/>
              </a:ext>
            </a:extLst>
          </p:cNvPr>
          <p:cNvSpPr/>
          <p:nvPr/>
        </p:nvSpPr>
        <p:spPr>
          <a:xfrm>
            <a:off x="1220954" y="1782146"/>
            <a:ext cx="335902" cy="4292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32D710E2-2DFB-F4DF-856C-741115DE61C8}"/>
              </a:ext>
            </a:extLst>
          </p:cNvPr>
          <p:cNvSpPr/>
          <p:nvPr/>
        </p:nvSpPr>
        <p:spPr>
          <a:xfrm>
            <a:off x="1170314" y="3993503"/>
            <a:ext cx="335902" cy="3545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384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2FFC-8B93-7C93-7386-A816BEF8B587}"/>
              </a:ext>
            </a:extLst>
          </p:cNvPr>
          <p:cNvSpPr>
            <a:spLocks noGrp="1"/>
          </p:cNvSpPr>
          <p:nvPr>
            <p:ph type="title"/>
          </p:nvPr>
        </p:nvSpPr>
        <p:spPr/>
        <p:txBody>
          <a:bodyPr/>
          <a:lstStyle/>
          <a:p>
            <a:r>
              <a:rPr lang="en-IN" dirty="0"/>
              <a:t>TOOLS USED IN THE  PROJECT</a:t>
            </a:r>
          </a:p>
        </p:txBody>
      </p:sp>
      <p:sp>
        <p:nvSpPr>
          <p:cNvPr id="3" name="Content Placeholder 2">
            <a:extLst>
              <a:ext uri="{FF2B5EF4-FFF2-40B4-BE49-F238E27FC236}">
                <a16:creationId xmlns:a16="http://schemas.microsoft.com/office/drawing/2014/main" id="{D4E05F77-F477-323D-B797-DF7B73C1A08B}"/>
              </a:ext>
            </a:extLst>
          </p:cNvPr>
          <p:cNvSpPr>
            <a:spLocks noGrp="1"/>
          </p:cNvSpPr>
          <p:nvPr>
            <p:ph idx="1"/>
          </p:nvPr>
        </p:nvSpPr>
        <p:spPr>
          <a:xfrm>
            <a:off x="2174656" y="2119257"/>
            <a:ext cx="8261873" cy="3603812"/>
          </a:xfrm>
        </p:spPr>
        <p:txBody>
          <a:bodyPr>
            <a:normAutofit fontScale="92500" lnSpcReduction="20000"/>
          </a:bodyPr>
          <a:lstStyle/>
          <a:p>
            <a:pPr marL="0" indent="0">
              <a:buNone/>
            </a:pPr>
            <a:r>
              <a:rPr lang="en-IN" b="1" dirty="0">
                <a:ln w="22225">
                  <a:solidFill>
                    <a:schemeClr val="accent2"/>
                  </a:solidFill>
                  <a:prstDash val="solid"/>
                </a:ln>
                <a:solidFill>
                  <a:schemeClr val="accent2">
                    <a:lumMod val="40000"/>
                    <a:lumOff val="60000"/>
                  </a:schemeClr>
                </a:solidFill>
              </a:rPr>
              <a:t>EXCEL</a:t>
            </a:r>
          </a:p>
          <a:p>
            <a:pPr marL="0" indent="0">
              <a:buNone/>
            </a:pPr>
            <a:endParaRPr lang="en-IN" b="1" dirty="0">
              <a:ln w="22225">
                <a:solidFill>
                  <a:schemeClr val="accent2"/>
                </a:solidFill>
                <a:prstDash val="solid"/>
              </a:ln>
              <a:solidFill>
                <a:schemeClr val="accent2">
                  <a:lumMod val="40000"/>
                  <a:lumOff val="60000"/>
                </a:schemeClr>
              </a:solidFill>
            </a:endParaRPr>
          </a:p>
          <a:p>
            <a:pPr marL="0" indent="0">
              <a:buNone/>
            </a:pPr>
            <a:endParaRPr lang="en-IN" b="1" dirty="0">
              <a:ln w="22225">
                <a:solidFill>
                  <a:schemeClr val="accent2"/>
                </a:solidFill>
                <a:prstDash val="solid"/>
              </a:ln>
              <a:solidFill>
                <a:schemeClr val="accent2">
                  <a:lumMod val="40000"/>
                  <a:lumOff val="60000"/>
                </a:schemeClr>
              </a:solidFill>
            </a:endParaRPr>
          </a:p>
          <a:p>
            <a:pPr marL="0" indent="0">
              <a:buNone/>
            </a:pPr>
            <a:r>
              <a:rPr lang="en-IN" b="1" dirty="0">
                <a:ln w="22225">
                  <a:solidFill>
                    <a:schemeClr val="accent2"/>
                  </a:solidFill>
                  <a:prstDash val="solid"/>
                </a:ln>
                <a:solidFill>
                  <a:schemeClr val="accent2">
                    <a:lumMod val="40000"/>
                    <a:lumOff val="60000"/>
                  </a:schemeClr>
                </a:solidFill>
              </a:rPr>
              <a:t>MYSQL</a:t>
            </a:r>
          </a:p>
          <a:p>
            <a:pPr marL="0" indent="0">
              <a:buNone/>
            </a:pPr>
            <a:endParaRPr lang="en-IN" b="1" dirty="0">
              <a:ln w="22225">
                <a:solidFill>
                  <a:schemeClr val="accent2"/>
                </a:solidFill>
                <a:prstDash val="solid"/>
              </a:ln>
              <a:solidFill>
                <a:schemeClr val="accent2">
                  <a:lumMod val="40000"/>
                  <a:lumOff val="60000"/>
                </a:schemeClr>
              </a:solidFill>
            </a:endParaRPr>
          </a:p>
          <a:p>
            <a:pPr marL="0" indent="0">
              <a:buNone/>
            </a:pPr>
            <a:endParaRPr lang="en-IN" b="1" dirty="0">
              <a:ln w="22225">
                <a:solidFill>
                  <a:schemeClr val="accent2"/>
                </a:solidFill>
                <a:prstDash val="solid"/>
              </a:ln>
              <a:solidFill>
                <a:schemeClr val="accent2">
                  <a:lumMod val="40000"/>
                  <a:lumOff val="60000"/>
                </a:schemeClr>
              </a:solidFill>
            </a:endParaRPr>
          </a:p>
          <a:p>
            <a:pPr marL="0" indent="0">
              <a:buNone/>
            </a:pPr>
            <a:r>
              <a:rPr lang="en-IN" b="1" dirty="0">
                <a:ln w="22225">
                  <a:solidFill>
                    <a:schemeClr val="accent2"/>
                  </a:solidFill>
                  <a:prstDash val="solid"/>
                </a:ln>
                <a:solidFill>
                  <a:schemeClr val="accent2">
                    <a:lumMod val="40000"/>
                    <a:lumOff val="60000"/>
                  </a:schemeClr>
                </a:solidFill>
              </a:rPr>
              <a:t>POWER BI</a:t>
            </a:r>
          </a:p>
          <a:p>
            <a:pPr marL="0" indent="0">
              <a:buNone/>
            </a:pPr>
            <a:endParaRPr lang="en-IN" b="1" dirty="0">
              <a:ln w="22225">
                <a:solidFill>
                  <a:schemeClr val="accent2"/>
                </a:solidFill>
                <a:prstDash val="solid"/>
              </a:ln>
              <a:solidFill>
                <a:schemeClr val="accent2">
                  <a:lumMod val="40000"/>
                  <a:lumOff val="60000"/>
                </a:schemeClr>
              </a:solidFill>
            </a:endParaRPr>
          </a:p>
          <a:p>
            <a:pPr marL="0" indent="0">
              <a:buNone/>
            </a:pPr>
            <a:endParaRPr lang="en-IN" b="1" dirty="0">
              <a:ln w="22225">
                <a:solidFill>
                  <a:schemeClr val="accent2"/>
                </a:solidFill>
                <a:prstDash val="solid"/>
              </a:ln>
              <a:solidFill>
                <a:schemeClr val="accent2">
                  <a:lumMod val="40000"/>
                  <a:lumOff val="60000"/>
                </a:schemeClr>
              </a:solidFill>
            </a:endParaRPr>
          </a:p>
          <a:p>
            <a:pPr marL="0" indent="0">
              <a:buNone/>
            </a:pPr>
            <a:r>
              <a:rPr lang="en-IN" b="1" dirty="0">
                <a:ln w="22225">
                  <a:solidFill>
                    <a:schemeClr val="accent2"/>
                  </a:solidFill>
                  <a:prstDash val="solid"/>
                </a:ln>
                <a:solidFill>
                  <a:schemeClr val="accent2">
                    <a:lumMod val="40000"/>
                    <a:lumOff val="60000"/>
                  </a:schemeClr>
                </a:solidFill>
              </a:rPr>
              <a:t>TABLEAU</a:t>
            </a:r>
          </a:p>
        </p:txBody>
      </p:sp>
      <p:sp>
        <p:nvSpPr>
          <p:cNvPr id="5" name="Star: 5 Points 4">
            <a:extLst>
              <a:ext uri="{FF2B5EF4-FFF2-40B4-BE49-F238E27FC236}">
                <a16:creationId xmlns:a16="http://schemas.microsoft.com/office/drawing/2014/main" id="{27BF924A-9E13-944D-28C1-849CEC15DE40}"/>
              </a:ext>
            </a:extLst>
          </p:cNvPr>
          <p:cNvSpPr/>
          <p:nvPr/>
        </p:nvSpPr>
        <p:spPr>
          <a:xfrm>
            <a:off x="1660848" y="2058598"/>
            <a:ext cx="382555" cy="373224"/>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775839BC-97E5-E024-86F5-45C2F89C2B2B}"/>
              </a:ext>
            </a:extLst>
          </p:cNvPr>
          <p:cNvSpPr/>
          <p:nvPr/>
        </p:nvSpPr>
        <p:spPr>
          <a:xfrm>
            <a:off x="1660848" y="3055776"/>
            <a:ext cx="410548" cy="373224"/>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40E8C325-928B-C71B-6C7B-BCDB2A87C77B}"/>
              </a:ext>
            </a:extLst>
          </p:cNvPr>
          <p:cNvSpPr/>
          <p:nvPr/>
        </p:nvSpPr>
        <p:spPr>
          <a:xfrm>
            <a:off x="1632856" y="4020307"/>
            <a:ext cx="438540" cy="373224"/>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E1D917B3-EBCD-4E23-8F41-FA497658CDE9}"/>
              </a:ext>
            </a:extLst>
          </p:cNvPr>
          <p:cNvSpPr/>
          <p:nvPr/>
        </p:nvSpPr>
        <p:spPr>
          <a:xfrm>
            <a:off x="1614196" y="5065344"/>
            <a:ext cx="503852" cy="373225"/>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210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BA23-CC99-DDFC-51BE-05BCCD2C92B3}"/>
              </a:ext>
            </a:extLst>
          </p:cNvPr>
          <p:cNvSpPr>
            <a:spLocks noGrp="1"/>
          </p:cNvSpPr>
          <p:nvPr>
            <p:ph type="title"/>
          </p:nvPr>
        </p:nvSpPr>
        <p:spPr/>
        <p:txBody>
          <a:bodyPr/>
          <a:lstStyle/>
          <a:p>
            <a:r>
              <a:rPr lang="en-IN" dirty="0"/>
              <a:t>DATA ANALYSIS PROCESS</a:t>
            </a:r>
          </a:p>
        </p:txBody>
      </p:sp>
      <p:sp>
        <p:nvSpPr>
          <p:cNvPr id="3" name="Content Placeholder 2">
            <a:extLst>
              <a:ext uri="{FF2B5EF4-FFF2-40B4-BE49-F238E27FC236}">
                <a16:creationId xmlns:a16="http://schemas.microsoft.com/office/drawing/2014/main" id="{0477625D-3AAF-D3FD-6FF6-CCA357FA268B}"/>
              </a:ext>
            </a:extLst>
          </p:cNvPr>
          <p:cNvSpPr>
            <a:spLocks noGrp="1"/>
          </p:cNvSpPr>
          <p:nvPr>
            <p:ph idx="1"/>
          </p:nvPr>
        </p:nvSpPr>
        <p:spPr/>
        <p:txBody>
          <a:bodyPr>
            <a:normAutofit fontScale="92500" lnSpcReduction="10000"/>
          </a:bodyPr>
          <a:lstStyle/>
          <a:p>
            <a:pPr marL="0" indent="0">
              <a:buNone/>
            </a:pPr>
            <a:r>
              <a:rPr lang="en-IN" b="1" dirty="0"/>
              <a:t>STEP 1 </a:t>
            </a:r>
            <a:r>
              <a:rPr lang="en-IN" dirty="0"/>
              <a:t>:   DEFINE THE QUESTION</a:t>
            </a:r>
          </a:p>
          <a:p>
            <a:pPr marL="0" indent="0">
              <a:buNone/>
            </a:pPr>
            <a:endParaRPr lang="en-IN" dirty="0"/>
          </a:p>
          <a:p>
            <a:pPr marL="0" indent="0">
              <a:buNone/>
            </a:pPr>
            <a:r>
              <a:rPr lang="en-IN" b="1" dirty="0"/>
              <a:t>STEP 2</a:t>
            </a:r>
            <a:r>
              <a:rPr lang="en-IN" dirty="0"/>
              <a:t> :   COLLECT THE DATA</a:t>
            </a:r>
          </a:p>
          <a:p>
            <a:pPr marL="0" indent="0">
              <a:buNone/>
            </a:pPr>
            <a:endParaRPr lang="en-IN" dirty="0"/>
          </a:p>
          <a:p>
            <a:pPr marL="0" indent="0">
              <a:buNone/>
            </a:pPr>
            <a:r>
              <a:rPr lang="en-IN" b="1" dirty="0"/>
              <a:t>STEP 3</a:t>
            </a:r>
            <a:r>
              <a:rPr lang="en-IN" dirty="0"/>
              <a:t> :    CLEAN THE DATA</a:t>
            </a:r>
          </a:p>
          <a:p>
            <a:pPr marL="0" indent="0">
              <a:buNone/>
            </a:pPr>
            <a:endParaRPr lang="en-IN" dirty="0"/>
          </a:p>
          <a:p>
            <a:pPr marL="0" indent="0">
              <a:buNone/>
            </a:pPr>
            <a:r>
              <a:rPr lang="en-IN" b="1" dirty="0"/>
              <a:t>STEP 4</a:t>
            </a:r>
            <a:r>
              <a:rPr lang="en-IN" dirty="0"/>
              <a:t> :    ANALYZE THE DATA</a:t>
            </a:r>
          </a:p>
          <a:p>
            <a:pPr marL="0" indent="0">
              <a:buNone/>
            </a:pPr>
            <a:endParaRPr lang="en-IN" dirty="0"/>
          </a:p>
          <a:p>
            <a:pPr marL="0" indent="0">
              <a:buNone/>
            </a:pPr>
            <a:r>
              <a:rPr lang="en-IN" b="1" dirty="0"/>
              <a:t>STEP 5</a:t>
            </a:r>
            <a:r>
              <a:rPr lang="en-IN" dirty="0"/>
              <a:t> :    VISUALIZE AND SHARE THE INSIGHTS</a:t>
            </a:r>
          </a:p>
          <a:p>
            <a:pPr marL="0" indent="0">
              <a:buNone/>
            </a:pPr>
            <a:endParaRPr lang="en-IN" dirty="0"/>
          </a:p>
        </p:txBody>
      </p:sp>
      <p:pic>
        <p:nvPicPr>
          <p:cNvPr id="6" name="Picture 5" descr="Scientist viewing DNA test results on a computer screen in the laboratory">
            <a:extLst>
              <a:ext uri="{FF2B5EF4-FFF2-40B4-BE49-F238E27FC236}">
                <a16:creationId xmlns:a16="http://schemas.microsoft.com/office/drawing/2014/main" id="{CF8C66EC-AF63-1C35-225F-C954043131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0766" y="1818303"/>
            <a:ext cx="4366258" cy="3221394"/>
          </a:xfrm>
          <a:prstGeom prst="rect">
            <a:avLst/>
          </a:prstGeom>
        </p:spPr>
      </p:pic>
    </p:spTree>
    <p:extLst>
      <p:ext uri="{BB962C8B-B14F-4D97-AF65-F5344CB8AC3E}">
        <p14:creationId xmlns:p14="http://schemas.microsoft.com/office/powerpoint/2010/main" val="317611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031" y="817584"/>
            <a:ext cx="9286993" cy="92809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WHAT IS Bank</a:t>
            </a:r>
            <a:r>
              <a:rPr lang="en-US" b="1" dirty="0"/>
              <a:t> </a:t>
            </a:r>
            <a:r>
              <a:rPr lang="en-US" dirty="0"/>
              <a:t>Analytics</a:t>
            </a:r>
          </a:p>
        </p:txBody>
      </p:sp>
      <p:sp>
        <p:nvSpPr>
          <p:cNvPr id="3" name="Content Placeholder 2"/>
          <p:cNvSpPr>
            <a:spLocks noGrp="1"/>
          </p:cNvSpPr>
          <p:nvPr>
            <p:ph idx="1"/>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dirty="0"/>
              <a:t>Bank analysis refers to the evaluation of financial institutions such as banks, credit unions, and other similar entities. It involves assessing various aspects of a bank's operations, financial health, performance, risk management, and overall stability. Bank analysis is typically conducted by financial analysts, investors, regulators, and stakeholders to make informed decisions regarding investments, risk management, and regulatory compliance.</a:t>
            </a:r>
            <a:endParaRPr lang="en-US" b="1" dirty="0"/>
          </a:p>
        </p:txBody>
      </p:sp>
    </p:spTree>
    <p:extLst>
      <p:ext uri="{BB962C8B-B14F-4D97-AF65-F5344CB8AC3E}">
        <p14:creationId xmlns:p14="http://schemas.microsoft.com/office/powerpoint/2010/main" val="399936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471" y="739832"/>
            <a:ext cx="8281122" cy="764770"/>
          </a:xfr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4800" b="1" dirty="0"/>
              <a:t>Key Performance Indicator(KPI)</a:t>
            </a:r>
            <a:endParaRPr lang="en-US" b="1" dirty="0"/>
          </a:p>
        </p:txBody>
      </p:sp>
      <p:sp>
        <p:nvSpPr>
          <p:cNvPr id="3" name="Content Placeholder 2"/>
          <p:cNvSpPr>
            <a:spLocks noGrp="1"/>
          </p:cNvSpPr>
          <p:nvPr>
            <p:ph idx="1"/>
          </p:nvPr>
        </p:nvSpPr>
        <p:spPr>
          <a:xfrm>
            <a:off x="997527" y="1619950"/>
            <a:ext cx="10232967" cy="4398466"/>
          </a:xfrm>
          <a:blipFill>
            <a:blip r:embed="rId2"/>
            <a:tile tx="0" ty="0" sx="100000" sy="100000" flip="none" algn="tl"/>
          </a:blipFill>
        </p:spPr>
        <p:txBody>
          <a:bodyPr>
            <a:normAutofit/>
          </a:bodyPr>
          <a:lstStyle/>
          <a:p>
            <a:r>
              <a:rPr lang="en-US" b="1" dirty="0"/>
              <a:t>Year wise loan amount Stats</a:t>
            </a:r>
          </a:p>
          <a:p>
            <a:pPr marL="0" indent="0">
              <a:buNone/>
            </a:pPr>
            <a:endParaRPr lang="en-US" sz="2400" b="1" dirty="0"/>
          </a:p>
          <a:p>
            <a:r>
              <a:rPr lang="en-US" b="1" dirty="0"/>
              <a:t>Grade and sub grade wise </a:t>
            </a:r>
            <a:r>
              <a:rPr lang="en-US" b="1" dirty="0" err="1"/>
              <a:t>revol_bal</a:t>
            </a:r>
            <a:endParaRPr lang="en-US" b="1" dirty="0"/>
          </a:p>
          <a:p>
            <a:pPr marL="0" indent="0">
              <a:buNone/>
            </a:pPr>
            <a:endParaRPr lang="en-US" sz="2400" b="1" dirty="0"/>
          </a:p>
          <a:p>
            <a:r>
              <a:rPr lang="en-US" b="1" dirty="0"/>
              <a:t>Total Payment for Verified Status Vs Total Payment for Non Verified Status</a:t>
            </a:r>
          </a:p>
          <a:p>
            <a:pPr marL="0" indent="0">
              <a:buNone/>
            </a:pPr>
            <a:endParaRPr lang="en-US" sz="2400" b="1" dirty="0"/>
          </a:p>
          <a:p>
            <a:r>
              <a:rPr lang="en-US" b="1" dirty="0"/>
              <a:t>State wise and </a:t>
            </a:r>
            <a:r>
              <a:rPr lang="en-US" b="1" dirty="0" err="1"/>
              <a:t>last_credit_pull_d</a:t>
            </a:r>
            <a:r>
              <a:rPr lang="en-US" b="1" dirty="0"/>
              <a:t> wise loan status</a:t>
            </a:r>
          </a:p>
          <a:p>
            <a:endParaRPr lang="en-US" sz="2400" b="1" dirty="0"/>
          </a:p>
          <a:p>
            <a:r>
              <a:rPr lang="en-US" b="1" dirty="0"/>
              <a:t>Home ownership Vs last payment date stats</a:t>
            </a:r>
          </a:p>
          <a:p>
            <a:pPr marL="0" indent="0">
              <a:buNone/>
            </a:pPr>
            <a:endParaRPr lang="en-US" dirty="0"/>
          </a:p>
        </p:txBody>
      </p:sp>
    </p:spTree>
    <p:extLst>
      <p:ext uri="{BB962C8B-B14F-4D97-AF65-F5344CB8AC3E}">
        <p14:creationId xmlns:p14="http://schemas.microsoft.com/office/powerpoint/2010/main" val="147663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200" y="1562100"/>
            <a:ext cx="9994800" cy="4483100"/>
          </a:xfrm>
          <a:blipFill>
            <a:blip r:embed="rId2"/>
            <a:tile tx="0" ty="0" sx="100000" sy="100000" flip="none" algn="tl"/>
          </a:blipFill>
        </p:spPr>
        <p:txBody>
          <a:bodyPr>
            <a:noAutofit/>
          </a:bodyPr>
          <a:lstStyle/>
          <a:p>
            <a:pPr algn="just"/>
            <a:r>
              <a:rPr lang="en-US" sz="2600" dirty="0"/>
              <a:t>Data cleaning is the process of identifying and rectifying errors, inconsistencies, and inaccuracies in a dataset to ensure its quality and reliability for analysis. This involves tasks such as removing duplicate records, correcting spelling mistakes, filling in missing values, and standardizing formats. Data cleaning also includes identifying outliers and anomalies that may skew analysis results and deciding whether to correct, remove, or retain them based on their significance. By performing data cleaning, analysts can enhance the accuracy and integrity of the dataset, leading to more reliable and meaningful insights during analysis.</a:t>
            </a:r>
          </a:p>
        </p:txBody>
      </p:sp>
      <p:sp>
        <p:nvSpPr>
          <p:cNvPr id="3" name="Rectangle 2"/>
          <p:cNvSpPr/>
          <p:nvPr/>
        </p:nvSpPr>
        <p:spPr>
          <a:xfrm>
            <a:off x="2177935" y="708954"/>
            <a:ext cx="8013469"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3200" dirty="0"/>
              <a:t>DATA CLEANING</a:t>
            </a:r>
          </a:p>
        </p:txBody>
      </p:sp>
    </p:spTree>
    <p:extLst>
      <p:ext uri="{BB962C8B-B14F-4D97-AF65-F5344CB8AC3E}">
        <p14:creationId xmlns:p14="http://schemas.microsoft.com/office/powerpoint/2010/main" val="1731868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060" y="2620983"/>
            <a:ext cx="9286993" cy="1202485"/>
          </a:xfrm>
        </p:spPr>
        <p:style>
          <a:lnRef idx="1">
            <a:schemeClr val="accent2"/>
          </a:lnRef>
          <a:fillRef idx="3">
            <a:schemeClr val="accent2"/>
          </a:fillRef>
          <a:effectRef idx="2">
            <a:schemeClr val="accent2"/>
          </a:effectRef>
          <a:fontRef idx="minor">
            <a:schemeClr val="lt1"/>
          </a:fontRef>
        </p:style>
        <p:txBody>
          <a:bodyPr>
            <a:normAutofit/>
          </a:bodyPr>
          <a:lstStyle/>
          <a:p>
            <a:r>
              <a:rPr lang="en-US" sz="7200" dirty="0"/>
              <a:t>EXCEL DASHBOARD</a:t>
            </a:r>
          </a:p>
        </p:txBody>
      </p:sp>
    </p:spTree>
    <p:extLst>
      <p:ext uri="{BB962C8B-B14F-4D97-AF65-F5344CB8AC3E}">
        <p14:creationId xmlns:p14="http://schemas.microsoft.com/office/powerpoint/2010/main" val="393649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411" y="3355941"/>
            <a:ext cx="4619919" cy="1040239"/>
          </a:xfrm>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77900" y="558800"/>
            <a:ext cx="10358778" cy="5753100"/>
          </a:xfrm>
          <a:prstGeom prst="rect">
            <a:avLst/>
          </a:prstGeom>
        </p:spPr>
      </p:pic>
    </p:spTree>
    <p:extLst>
      <p:ext uri="{BB962C8B-B14F-4D97-AF65-F5344CB8AC3E}">
        <p14:creationId xmlns:p14="http://schemas.microsoft.com/office/powerpoint/2010/main" val="20011230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1607</TotalTime>
  <Words>509</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Brush Script MT</vt:lpstr>
      <vt:lpstr>Constantia</vt:lpstr>
      <vt:lpstr>Franklin Gothic Book</vt:lpstr>
      <vt:lpstr>Rage Italic</vt:lpstr>
      <vt:lpstr>Pushpin</vt:lpstr>
      <vt:lpstr>Group - 4</vt:lpstr>
      <vt:lpstr>PROJECT AIM </vt:lpstr>
      <vt:lpstr>TOOLS USED IN THE  PROJECT</vt:lpstr>
      <vt:lpstr>DATA ANALYSIS PROCESS</vt:lpstr>
      <vt:lpstr>WHAT IS Bank Analytics</vt:lpstr>
      <vt:lpstr>Key Performance Indicator(KPI)</vt:lpstr>
      <vt:lpstr>Data cleaning is the process of identifying and rectifying errors, inconsistencies, and inaccuracies in a dataset to ensure its quality and reliability for analysis. This involves tasks such as removing duplicate records, correcting spelling mistakes, filling in missing values, and standardizing formats. Data cleaning also includes identifying outliers and anomalies that may skew analysis results and deciding whether to correct, remove, or retain them based on their significance. By performing data cleaning, analysts can enhance the accuracy and integrity of the dataset, leading to more reliable and meaningful insights during analysis.</vt:lpstr>
      <vt:lpstr>EXCEL DASHBOARD</vt:lpstr>
      <vt:lpstr>PowerPoint Presentation</vt:lpstr>
      <vt:lpstr>POWERBI DASHBOARD</vt:lpstr>
      <vt:lpstr>PowerPoint Presentation</vt:lpstr>
      <vt:lpstr>TABLEAU DASHBOARD</vt:lpstr>
      <vt:lpstr>PowerPoint Presentation</vt:lpstr>
      <vt:lpstr>SQL OUTPUT</vt:lpstr>
      <vt:lpstr>PowerPoint Presentation</vt:lpstr>
      <vt:lpstr>PowerPoint Presentation</vt:lpstr>
      <vt:lpstr>PowerPoint Presentation</vt:lpstr>
      <vt:lpstr>Conclusions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devaa</dc:creator>
  <cp:lastModifiedBy>Magatapalli Kadalika</cp:lastModifiedBy>
  <cp:revision>32</cp:revision>
  <dcterms:created xsi:type="dcterms:W3CDTF">2024-03-17T17:11:27Z</dcterms:created>
  <dcterms:modified xsi:type="dcterms:W3CDTF">2024-04-10T04:50:44Z</dcterms:modified>
</cp:coreProperties>
</file>