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1" r:id="rId3"/>
    <p:sldId id="259" r:id="rId4"/>
    <p:sldId id="260" r:id="rId5"/>
    <p:sldId id="261" r:id="rId6"/>
    <p:sldId id="262" r:id="rId7"/>
    <p:sldId id="263" r:id="rId8"/>
    <p:sldId id="264" r:id="rId9"/>
    <p:sldId id="267" r:id="rId10"/>
    <p:sldId id="269" r:id="rId11"/>
    <p:sldId id="272" r:id="rId12"/>
    <p:sldId id="273" r:id="rId13"/>
    <p:sldId id="275" r:id="rId14"/>
    <p:sldId id="276" r:id="rId15"/>
    <p:sldId id="277" r:id="rId16"/>
    <p:sldId id="278" r:id="rId17"/>
    <p:sldId id="280"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26" autoAdjust="0"/>
    <p:restoredTop sz="94660"/>
  </p:normalViewPr>
  <p:slideViewPr>
    <p:cSldViewPr>
      <p:cViewPr varScale="1">
        <p:scale>
          <a:sx n="64" d="100"/>
          <a:sy n="64" d="100"/>
        </p:scale>
        <p:origin x="-15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6D12FA1-13FF-472B-B89F-3F8B71C2AE58}" type="datetimeFigureOut">
              <a:rPr lang="en-US" smtClean="0"/>
              <a:pPr/>
              <a:t>05-Nov-17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8ED35A2-5E74-4A6C-B3BC-D15BCAA396A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D12FA1-13FF-472B-B89F-3F8B71C2AE58}"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D35A2-5E74-4A6C-B3BC-D15BCAA396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D12FA1-13FF-472B-B89F-3F8B71C2AE58}" type="datetimeFigureOut">
              <a:rPr lang="en-US" smtClean="0"/>
              <a:pPr/>
              <a:t>05-Nov-17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D35A2-5E74-4A6C-B3BC-D15BCAA396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6D12FA1-13FF-472B-B89F-3F8B71C2AE58}" type="datetimeFigureOut">
              <a:rPr lang="en-US" smtClean="0"/>
              <a:pPr/>
              <a:t>05-Nov-17</a:t>
            </a:fld>
            <a:endParaRPr lang="en-US"/>
          </a:p>
        </p:txBody>
      </p:sp>
      <p:sp>
        <p:nvSpPr>
          <p:cNvPr id="9" name="Slide Number Placeholder 8"/>
          <p:cNvSpPr>
            <a:spLocks noGrp="1"/>
          </p:cNvSpPr>
          <p:nvPr>
            <p:ph type="sldNum" sz="quarter" idx="15"/>
          </p:nvPr>
        </p:nvSpPr>
        <p:spPr/>
        <p:txBody>
          <a:bodyPr rtlCol="0"/>
          <a:lstStyle/>
          <a:p>
            <a:fld id="{88ED35A2-5E74-4A6C-B3BC-D15BCAA396A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6D12FA1-13FF-472B-B89F-3F8B71C2AE58}" type="datetimeFigureOut">
              <a:rPr lang="en-US" smtClean="0"/>
              <a:pPr/>
              <a:t>05-Nov-17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8ED35A2-5E74-4A6C-B3BC-D15BCAA396A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6D12FA1-13FF-472B-B89F-3F8B71C2AE58}" type="datetimeFigureOut">
              <a:rPr lang="en-US" smtClean="0"/>
              <a:pPr/>
              <a:t>05-Nov-17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D35A2-5E74-4A6C-B3BC-D15BCAA396A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6D12FA1-13FF-472B-B89F-3F8B71C2AE58}" type="datetimeFigureOut">
              <a:rPr lang="en-US" smtClean="0"/>
              <a:pPr/>
              <a:t>05-Nov-17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D35A2-5E74-4A6C-B3BC-D15BCAA396A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6D12FA1-13FF-472B-B89F-3F8B71C2AE58}" type="datetimeFigureOut">
              <a:rPr lang="en-US" smtClean="0"/>
              <a:pPr/>
              <a:t>05-Nov-17</a:t>
            </a:fld>
            <a:endParaRPr lang="en-US"/>
          </a:p>
        </p:txBody>
      </p:sp>
      <p:sp>
        <p:nvSpPr>
          <p:cNvPr id="7" name="Slide Number Placeholder 6"/>
          <p:cNvSpPr>
            <a:spLocks noGrp="1"/>
          </p:cNvSpPr>
          <p:nvPr>
            <p:ph type="sldNum" sz="quarter" idx="11"/>
          </p:nvPr>
        </p:nvSpPr>
        <p:spPr/>
        <p:txBody>
          <a:bodyPr rtlCol="0"/>
          <a:lstStyle/>
          <a:p>
            <a:fld id="{88ED35A2-5E74-4A6C-B3BC-D15BCAA396A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12FA1-13FF-472B-B89F-3F8B71C2AE58}" type="datetimeFigureOut">
              <a:rPr lang="en-US" smtClean="0"/>
              <a:pPr/>
              <a:t>05-Nov-17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D35A2-5E74-4A6C-B3BC-D15BCAA396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6D12FA1-13FF-472B-B89F-3F8B71C2AE58}" type="datetimeFigureOut">
              <a:rPr lang="en-US" smtClean="0"/>
              <a:pPr/>
              <a:t>05-Nov-17</a:t>
            </a:fld>
            <a:endParaRPr lang="en-US"/>
          </a:p>
        </p:txBody>
      </p:sp>
      <p:sp>
        <p:nvSpPr>
          <p:cNvPr id="22" name="Slide Number Placeholder 21"/>
          <p:cNvSpPr>
            <a:spLocks noGrp="1"/>
          </p:cNvSpPr>
          <p:nvPr>
            <p:ph type="sldNum" sz="quarter" idx="15"/>
          </p:nvPr>
        </p:nvSpPr>
        <p:spPr/>
        <p:txBody>
          <a:bodyPr rtlCol="0"/>
          <a:lstStyle/>
          <a:p>
            <a:fld id="{88ED35A2-5E74-4A6C-B3BC-D15BCAA396A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6D12FA1-13FF-472B-B89F-3F8B71C2AE58}" type="datetimeFigureOut">
              <a:rPr lang="en-US" smtClean="0"/>
              <a:pPr/>
              <a:t>05-Nov-17</a:t>
            </a:fld>
            <a:endParaRPr lang="en-US"/>
          </a:p>
        </p:txBody>
      </p:sp>
      <p:sp>
        <p:nvSpPr>
          <p:cNvPr id="18" name="Slide Number Placeholder 17"/>
          <p:cNvSpPr>
            <a:spLocks noGrp="1"/>
          </p:cNvSpPr>
          <p:nvPr>
            <p:ph type="sldNum" sz="quarter" idx="11"/>
          </p:nvPr>
        </p:nvSpPr>
        <p:spPr/>
        <p:txBody>
          <a:bodyPr rtlCol="0"/>
          <a:lstStyle/>
          <a:p>
            <a:fld id="{88ED35A2-5E74-4A6C-B3BC-D15BCAA396A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6D12FA1-13FF-472B-B89F-3F8B71C2AE58}" type="datetimeFigureOut">
              <a:rPr lang="en-US" smtClean="0"/>
              <a:pPr/>
              <a:t>05-Nov-17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8ED35A2-5E74-4A6C-B3BC-D15BCAA396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09600"/>
            <a:ext cx="6172200" cy="2514600"/>
          </a:xfrm>
        </p:spPr>
        <p:txBody>
          <a:bodyPr>
            <a:normAutofit/>
          </a:bodyPr>
          <a:lstStyle/>
          <a:p>
            <a:pPr algn="ctr"/>
            <a:r>
              <a:rPr lang="en-US" sz="3600" dirty="0" smtClean="0">
                <a:latin typeface="Times New Roman" pitchFamily="18" charset="0"/>
                <a:cs typeface="Times New Roman" pitchFamily="18" charset="0"/>
              </a:rPr>
              <a:t>Organic Light-Emitting Diode (OLED) With Advantages and Disadvantages </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a:xfrm>
            <a:off x="4343400" y="4495800"/>
            <a:ext cx="4572000" cy="1600200"/>
          </a:xfrm>
        </p:spPr>
        <p:txBody>
          <a:bodyPr>
            <a:noAutofit/>
          </a:bodyPr>
          <a:lstStyle/>
          <a:p>
            <a:pPr algn="ctr"/>
            <a:r>
              <a:rPr lang="en-US" dirty="0" smtClean="0">
                <a:latin typeface="Times New Roman" pitchFamily="18" charset="0"/>
                <a:cs typeface="Times New Roman" pitchFamily="18" charset="0"/>
              </a:rPr>
              <a:t>Authors Name: Pooja S Harugop</a:t>
            </a:r>
          </a:p>
          <a:p>
            <a:pPr algn="ctr"/>
            <a:r>
              <a:rPr lang="en-US" dirty="0" smtClean="0">
                <a:latin typeface="Times New Roman" pitchFamily="18" charset="0"/>
                <a:cs typeface="Times New Roman" pitchFamily="18" charset="0"/>
              </a:rPr>
              <a:t>E-mail: poojaharugop@gmail.com</a:t>
            </a:r>
          </a:p>
          <a:p>
            <a:pPr algn="ct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Co-Authors Name: Papanna B Belavi</a:t>
            </a:r>
          </a:p>
          <a:p>
            <a:pPr algn="ctr"/>
            <a:r>
              <a:rPr lang="en-US" dirty="0" smtClean="0">
                <a:latin typeface="Times New Roman" pitchFamily="18" charset="0"/>
                <a:cs typeface="Times New Roman" pitchFamily="18" charset="0"/>
              </a:rPr>
              <a:t>E-mail: pbbelavi@git.edu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Other types of OLED’s</a:t>
            </a:r>
            <a:endParaRPr lang="en-US" sz="48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7467600" cy="4873752"/>
          </a:xfrm>
        </p:spPr>
        <p:txBody>
          <a:bodyPr/>
          <a:lstStyle/>
          <a:p>
            <a:r>
              <a:rPr lang="en-US" dirty="0" smtClean="0">
                <a:latin typeface="Times New Roman" pitchFamily="18" charset="0"/>
                <a:cs typeface="Times New Roman" pitchFamily="18" charset="0"/>
              </a:rPr>
              <a:t>Transparent OLEDs:- Used in rear view mirrors </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Transparent projector screens</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Top-emitting OLEDs:- Used in smart cards</a:t>
            </a:r>
          </a:p>
          <a:p>
            <a:pPr>
              <a:buNone/>
            </a:pP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Foldable OLEDs:- Used in Mobile phones </a:t>
            </a:r>
          </a:p>
          <a:p>
            <a:pPr>
              <a:buNone/>
            </a:pPr>
            <a:r>
              <a:rPr lang="en-US" dirty="0" smtClean="0">
                <a:latin typeface="Times New Roman" pitchFamily="18" charset="0"/>
                <a:cs typeface="Times New Roman" pitchFamily="18" charset="0"/>
              </a:rPr>
              <a:t>                                  GPS receiver</a:t>
            </a:r>
          </a:p>
          <a:p>
            <a:r>
              <a:rPr lang="en-US" dirty="0" smtClean="0">
                <a:latin typeface="Times New Roman" pitchFamily="18" charset="0"/>
                <a:cs typeface="Times New Roman" pitchFamily="18" charset="0"/>
              </a:rPr>
              <a:t> White OLEDs:-</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Used in vehicles </a:t>
            </a:r>
          </a:p>
          <a:p>
            <a:pPr>
              <a:buNone/>
            </a:pP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PHOLEDs:-</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Used in computer monitors </a:t>
            </a:r>
          </a:p>
          <a:p>
            <a:pPr>
              <a:buNone/>
            </a:pPr>
            <a:r>
              <a:rPr lang="en-US" dirty="0" smtClean="0">
                <a:latin typeface="Times New Roman" pitchFamily="18" charset="0"/>
                <a:cs typeface="Times New Roman" pitchFamily="18" charset="0"/>
              </a:rPr>
              <a:t>                         TV screens  Light panels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pPr algn="ctr"/>
            <a:r>
              <a:rPr lang="en-US" sz="4800" dirty="0" smtClean="0">
                <a:latin typeface="Times New Roman" pitchFamily="18" charset="0"/>
                <a:cs typeface="Times New Roman" pitchFamily="18" charset="0"/>
              </a:rPr>
              <a:t>Advantages</a:t>
            </a:r>
            <a:r>
              <a:rPr lang="en-US" sz="4800" dirty="0" smtClean="0"/>
              <a:t> </a:t>
            </a:r>
            <a:endParaRPr lang="en-US" sz="4800" dirty="0"/>
          </a:p>
        </p:txBody>
      </p:sp>
      <p:sp>
        <p:nvSpPr>
          <p:cNvPr id="3" name="Content Placeholder 2"/>
          <p:cNvSpPr>
            <a:spLocks noGrp="1"/>
          </p:cNvSpPr>
          <p:nvPr>
            <p:ph sz="quarter" idx="1"/>
          </p:nvPr>
        </p:nvSpPr>
        <p:spPr>
          <a:xfrm>
            <a:off x="457200" y="1524000"/>
            <a:ext cx="4724400" cy="4724400"/>
          </a:xfrm>
        </p:spPr>
        <p:txBody>
          <a:bodyPr/>
          <a:lstStyle/>
          <a:p>
            <a:r>
              <a:rPr lang="en-US" dirty="0" smtClean="0">
                <a:latin typeface="Times New Roman" pitchFamily="18" charset="0"/>
                <a:cs typeface="Times New Roman" pitchFamily="18" charset="0"/>
              </a:rPr>
              <a:t>Very thin panel of approx 1mm</a:t>
            </a:r>
          </a:p>
          <a:p>
            <a:r>
              <a:rPr lang="en-US" dirty="0" smtClean="0">
                <a:latin typeface="Times New Roman" pitchFamily="18" charset="0"/>
                <a:cs typeface="Times New Roman" pitchFamily="18" charset="0"/>
              </a:rPr>
              <a:t>Low power consumption</a:t>
            </a:r>
          </a:p>
          <a:p>
            <a:r>
              <a:rPr lang="en-US" dirty="0" smtClean="0">
                <a:latin typeface="Times New Roman" pitchFamily="18" charset="0"/>
                <a:cs typeface="Times New Roman" pitchFamily="18" charset="0"/>
              </a:rPr>
              <a:t>High brightness</a:t>
            </a:r>
          </a:p>
          <a:p>
            <a:r>
              <a:rPr lang="en-US" dirty="0" smtClean="0">
                <a:latin typeface="Times New Roman" pitchFamily="18" charset="0"/>
                <a:cs typeface="Times New Roman" pitchFamily="18" charset="0"/>
              </a:rPr>
              <a:t>High contrast ratio of 10,000:1</a:t>
            </a:r>
          </a:p>
          <a:p>
            <a:r>
              <a:rPr lang="en-US" dirty="0" smtClean="0">
                <a:latin typeface="Times New Roman" pitchFamily="18" charset="0"/>
                <a:cs typeface="Times New Roman" pitchFamily="18" charset="0"/>
              </a:rPr>
              <a:t>Wide viewing angle of 170 degree </a:t>
            </a:r>
          </a:p>
          <a:p>
            <a:r>
              <a:rPr lang="en-US" dirty="0" smtClean="0">
                <a:latin typeface="Times New Roman" pitchFamily="18" charset="0"/>
                <a:cs typeface="Times New Roman" pitchFamily="18" charset="0"/>
              </a:rPr>
              <a:t>Foldable display panel</a:t>
            </a:r>
          </a:p>
          <a:p>
            <a:endParaRPr lang="en-US" dirty="0">
              <a:latin typeface="Times New Roman" pitchFamily="18" charset="0"/>
              <a:cs typeface="Times New Roman" pitchFamily="18" charset="0"/>
            </a:endParaRPr>
          </a:p>
        </p:txBody>
      </p:sp>
      <p:pic>
        <p:nvPicPr>
          <p:cNvPr id="22530" name="Picture 2"/>
          <p:cNvPicPr>
            <a:picLocks noChangeAspect="1" noChangeArrowheads="1"/>
          </p:cNvPicPr>
          <p:nvPr/>
        </p:nvPicPr>
        <p:blipFill>
          <a:blip r:embed="rId2"/>
          <a:srcRect/>
          <a:stretch>
            <a:fillRect/>
          </a:stretch>
        </p:blipFill>
        <p:spPr bwMode="auto">
          <a:xfrm>
            <a:off x="5105400" y="1447800"/>
            <a:ext cx="3429000" cy="2783150"/>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1066800" y="4495800"/>
            <a:ext cx="62484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itchFamily="18" charset="0"/>
                <a:cs typeface="Times New Roman" pitchFamily="18" charset="0"/>
              </a:rPr>
              <a:t>Disadvantages</a:t>
            </a:r>
            <a:endParaRPr lang="en-US" sz="4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Lifetime </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White, Red, Green : 46,000-230,000 hours</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Blue : 14,000 hours</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Expensive</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a:t>
            </a:r>
            <a:r>
              <a:rPr lang="en-US" dirty="0" smtClean="0">
                <a:latin typeface="Times New Roman" pitchFamily="18" charset="0"/>
                <a:cs typeface="Times New Roman" pitchFamily="18" charset="0"/>
              </a:rPr>
              <a:t>ater damage </a:t>
            </a:r>
          </a:p>
          <a:p>
            <a:r>
              <a:rPr lang="en-US" dirty="0" smtClean="0">
                <a:latin typeface="Times New Roman" pitchFamily="18" charset="0"/>
                <a:cs typeface="Times New Roman" pitchFamily="18" charset="0"/>
              </a:rPr>
              <a:t> Power Consumption: An OLED can use more than 3 times as much power to display an image with a white background. This can lead to reduced battery life in mobile devices.</a:t>
            </a:r>
          </a:p>
          <a:p>
            <a:r>
              <a:rPr lang="en-US" dirty="0" smtClean="0">
                <a:latin typeface="Times New Roman" pitchFamily="18" charset="0"/>
                <a:cs typeface="Times New Roman" pitchFamily="18" charset="0"/>
              </a:rPr>
              <a:t>Colour Balance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pPr algn="ctr"/>
            <a:r>
              <a:rPr lang="en-US" sz="4800" dirty="0" smtClean="0">
                <a:latin typeface="Times New Roman" pitchFamily="18" charset="0"/>
                <a:cs typeface="Times New Roman" pitchFamily="18" charset="0"/>
              </a:rPr>
              <a:t>OLED TV</a:t>
            </a:r>
            <a:endParaRPr lang="en-US" sz="4800" dirty="0"/>
          </a:p>
        </p:txBody>
      </p:sp>
      <p:pic>
        <p:nvPicPr>
          <p:cNvPr id="23554" name="Picture 2" descr="Image result for oled tv"/>
          <p:cNvPicPr>
            <a:picLocks noChangeAspect="1" noChangeArrowheads="1"/>
          </p:cNvPicPr>
          <p:nvPr/>
        </p:nvPicPr>
        <p:blipFill>
          <a:blip r:embed="rId2"/>
          <a:srcRect/>
          <a:stretch>
            <a:fillRect/>
          </a:stretch>
        </p:blipFill>
        <p:spPr bwMode="auto">
          <a:xfrm>
            <a:off x="381000" y="1600200"/>
            <a:ext cx="3810000" cy="2540000"/>
          </a:xfrm>
          <a:prstGeom prst="rect">
            <a:avLst/>
          </a:prstGeom>
          <a:noFill/>
        </p:spPr>
      </p:pic>
      <p:pic>
        <p:nvPicPr>
          <p:cNvPr id="23557" name="Picture 5" descr="http://t3chsmash.com/wp-content/uploads/2017/01/OLED.jpg"/>
          <p:cNvPicPr>
            <a:picLocks noChangeAspect="1" noChangeArrowheads="1"/>
          </p:cNvPicPr>
          <p:nvPr/>
        </p:nvPicPr>
        <p:blipFill>
          <a:blip r:embed="rId3" cstate="print"/>
          <a:srcRect/>
          <a:stretch>
            <a:fillRect/>
          </a:stretch>
        </p:blipFill>
        <p:spPr bwMode="auto">
          <a:xfrm>
            <a:off x="685800" y="4343400"/>
            <a:ext cx="7391400" cy="2147570"/>
          </a:xfrm>
          <a:prstGeom prst="rect">
            <a:avLst/>
          </a:prstGeom>
          <a:noFill/>
        </p:spPr>
      </p:pic>
      <p:pic>
        <p:nvPicPr>
          <p:cNvPr id="23559" name="Picture 7" descr="http://4k.com/wp-content/uploads/2015/12/sony-bravia-xel-1-ultra-slim-oled-tv.jpg"/>
          <p:cNvPicPr>
            <a:picLocks noChangeAspect="1" noChangeArrowheads="1"/>
          </p:cNvPicPr>
          <p:nvPr/>
        </p:nvPicPr>
        <p:blipFill>
          <a:blip r:embed="rId4"/>
          <a:srcRect/>
          <a:stretch>
            <a:fillRect/>
          </a:stretch>
        </p:blipFill>
        <p:spPr bwMode="auto">
          <a:xfrm>
            <a:off x="4724400" y="1600200"/>
            <a:ext cx="3429000" cy="266345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latin typeface="Times New Roman" pitchFamily="18" charset="0"/>
                <a:cs typeface="Times New Roman" pitchFamily="18" charset="0"/>
              </a:rPr>
              <a:t>Mobile Phones with OLED Screens</a:t>
            </a:r>
            <a:endParaRPr lang="en-US" sz="3600" dirty="0">
              <a:latin typeface="Times New Roman" pitchFamily="18" charset="0"/>
              <a:cs typeface="Times New Roman" pitchFamily="18" charset="0"/>
            </a:endParaRPr>
          </a:p>
        </p:txBody>
      </p:sp>
      <p:pic>
        <p:nvPicPr>
          <p:cNvPr id="28676" name="Picture 4" descr="https://i.ytimg.com/vi/MKG7XRsG9KQ/hqdefault.jpg"/>
          <p:cNvPicPr>
            <a:picLocks noChangeAspect="1" noChangeArrowheads="1"/>
          </p:cNvPicPr>
          <p:nvPr/>
        </p:nvPicPr>
        <p:blipFill>
          <a:blip r:embed="rId2"/>
          <a:srcRect/>
          <a:stretch>
            <a:fillRect/>
          </a:stretch>
        </p:blipFill>
        <p:spPr bwMode="auto">
          <a:xfrm>
            <a:off x="3886200" y="1676400"/>
            <a:ext cx="4038600" cy="3028951"/>
          </a:xfrm>
          <a:prstGeom prst="rect">
            <a:avLst/>
          </a:prstGeom>
          <a:noFill/>
        </p:spPr>
      </p:pic>
      <p:pic>
        <p:nvPicPr>
          <p:cNvPr id="28678" name="Picture 6" descr="http://s3.amazonaws.com/digitaltrends-uploads-prod/2013/10/LG_G_Flex_curve.jpg"/>
          <p:cNvPicPr>
            <a:picLocks noChangeAspect="1" noChangeArrowheads="1"/>
          </p:cNvPicPr>
          <p:nvPr/>
        </p:nvPicPr>
        <p:blipFill>
          <a:blip r:embed="rId3"/>
          <a:srcRect/>
          <a:stretch>
            <a:fillRect/>
          </a:stretch>
        </p:blipFill>
        <p:spPr bwMode="auto">
          <a:xfrm>
            <a:off x="457200" y="1828800"/>
            <a:ext cx="3318018" cy="2209800"/>
          </a:xfrm>
          <a:prstGeom prst="rect">
            <a:avLst/>
          </a:prstGeom>
          <a:noFill/>
        </p:spPr>
      </p:pic>
      <p:pic>
        <p:nvPicPr>
          <p:cNvPr id="28680" name="Picture 8" descr="https://i.ytimg.com/vi/hGvMfe85i30/maxresdefault.jpg"/>
          <p:cNvPicPr>
            <a:picLocks noChangeAspect="1" noChangeArrowheads="1"/>
          </p:cNvPicPr>
          <p:nvPr/>
        </p:nvPicPr>
        <p:blipFill>
          <a:blip r:embed="rId4" cstate="print"/>
          <a:srcRect/>
          <a:stretch>
            <a:fillRect/>
          </a:stretch>
        </p:blipFill>
        <p:spPr bwMode="auto">
          <a:xfrm>
            <a:off x="990600" y="4876800"/>
            <a:ext cx="6019800" cy="1752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Smart Watches with OLED Display</a:t>
            </a:r>
            <a:endParaRPr lang="en-US" sz="3600" dirty="0">
              <a:latin typeface="Times New Roman" pitchFamily="18" charset="0"/>
              <a:cs typeface="Times New Roman" pitchFamily="18" charset="0"/>
            </a:endParaRPr>
          </a:p>
        </p:txBody>
      </p:sp>
      <p:pic>
        <p:nvPicPr>
          <p:cNvPr id="29698" name="Picture 2" descr="https://des.gbtcdn.com/uploads/ebay/2016/201606/20160602/heditor/201606021004563787.jpg"/>
          <p:cNvPicPr>
            <a:picLocks noChangeAspect="1" noChangeArrowheads="1"/>
          </p:cNvPicPr>
          <p:nvPr/>
        </p:nvPicPr>
        <p:blipFill>
          <a:blip r:embed="rId2" cstate="print"/>
          <a:srcRect/>
          <a:stretch>
            <a:fillRect/>
          </a:stretch>
        </p:blipFill>
        <p:spPr bwMode="auto">
          <a:xfrm>
            <a:off x="457200" y="2209800"/>
            <a:ext cx="3428999" cy="3429000"/>
          </a:xfrm>
          <a:prstGeom prst="rect">
            <a:avLst/>
          </a:prstGeom>
          <a:noFill/>
        </p:spPr>
      </p:pic>
      <p:pic>
        <p:nvPicPr>
          <p:cNvPr id="29700" name="Picture 4" descr="https://i.pinimg.com/736x/f3/0b/87/f30b8766a41c54c025ec29d51f34e053--cardio-music-music-do.jpg"/>
          <p:cNvPicPr>
            <a:picLocks noChangeAspect="1" noChangeArrowheads="1"/>
          </p:cNvPicPr>
          <p:nvPr/>
        </p:nvPicPr>
        <p:blipFill>
          <a:blip r:embed="rId3"/>
          <a:srcRect/>
          <a:stretch>
            <a:fillRect/>
          </a:stretch>
        </p:blipFill>
        <p:spPr bwMode="auto">
          <a:xfrm>
            <a:off x="4419600" y="2057400"/>
            <a:ext cx="3276600" cy="350779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itchFamily="18" charset="0"/>
                <a:cs typeface="Times New Roman" pitchFamily="18" charset="0"/>
              </a:rPr>
              <a:t>Other Applications</a:t>
            </a:r>
            <a:endParaRPr lang="en-US" sz="4800" dirty="0">
              <a:latin typeface="Times New Roman" pitchFamily="18" charset="0"/>
              <a:cs typeface="Times New Roman" pitchFamily="18" charset="0"/>
            </a:endParaRPr>
          </a:p>
        </p:txBody>
      </p:sp>
      <p:pic>
        <p:nvPicPr>
          <p:cNvPr id="30722" name="Picture 2" descr="https://www.geek.com/wp-content/uploads/2012/05/audi-video-rear-view.jpg"/>
          <p:cNvPicPr>
            <a:picLocks noChangeAspect="1" noChangeArrowheads="1"/>
          </p:cNvPicPr>
          <p:nvPr/>
        </p:nvPicPr>
        <p:blipFill>
          <a:blip r:embed="rId2"/>
          <a:srcRect/>
          <a:stretch>
            <a:fillRect/>
          </a:stretch>
        </p:blipFill>
        <p:spPr bwMode="auto">
          <a:xfrm>
            <a:off x="533400" y="1981200"/>
            <a:ext cx="3505200" cy="2335283"/>
          </a:xfrm>
          <a:prstGeom prst="rect">
            <a:avLst/>
          </a:prstGeom>
          <a:noFill/>
        </p:spPr>
      </p:pic>
      <p:pic>
        <p:nvPicPr>
          <p:cNvPr id="30724" name="Picture 4" descr="https://www.extremetech.com/wp-content/uploads/2016/02/Cadillac-CT6-rear-view-mirror-640x353.jpg"/>
          <p:cNvPicPr>
            <a:picLocks noChangeAspect="1" noChangeArrowheads="1"/>
          </p:cNvPicPr>
          <p:nvPr/>
        </p:nvPicPr>
        <p:blipFill>
          <a:blip r:embed="rId3"/>
          <a:srcRect/>
          <a:stretch>
            <a:fillRect/>
          </a:stretch>
        </p:blipFill>
        <p:spPr bwMode="auto">
          <a:xfrm>
            <a:off x="4114800" y="1752600"/>
            <a:ext cx="4495800" cy="2479715"/>
          </a:xfrm>
          <a:prstGeom prst="rect">
            <a:avLst/>
          </a:prstGeom>
          <a:noFill/>
        </p:spPr>
      </p:pic>
      <p:pic>
        <p:nvPicPr>
          <p:cNvPr id="30726" name="Picture 6" descr="https://gajitz.com/wp-content/uploads/2009/12/rolling-oled-laptop.jpg"/>
          <p:cNvPicPr>
            <a:picLocks noChangeAspect="1" noChangeArrowheads="1"/>
          </p:cNvPicPr>
          <p:nvPr/>
        </p:nvPicPr>
        <p:blipFill>
          <a:blip r:embed="rId4"/>
          <a:srcRect/>
          <a:stretch>
            <a:fillRect/>
          </a:stretch>
        </p:blipFill>
        <p:spPr bwMode="auto">
          <a:xfrm>
            <a:off x="1600200" y="4648200"/>
            <a:ext cx="6248400" cy="1905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itchFamily="18" charset="0"/>
                <a:cs typeface="Times New Roman" pitchFamily="18" charset="0"/>
              </a:rPr>
              <a:t>Conclusion</a:t>
            </a:r>
            <a:endParaRPr lang="en-US" sz="4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I</a:t>
            </a:r>
            <a:r>
              <a:rPr lang="en-US" dirty="0" smtClean="0"/>
              <a:t>t is safer for the environment </a:t>
            </a:r>
          </a:p>
          <a:p>
            <a:r>
              <a:rPr lang="en-US" dirty="0" smtClean="0"/>
              <a:t>It has the potential to be mass produced inexpensively </a:t>
            </a:r>
          </a:p>
          <a:p>
            <a:r>
              <a:rPr lang="en-US" dirty="0" smtClean="0"/>
              <a:t>OLEDs refresh almost thousand times faster than LEDs </a:t>
            </a:r>
          </a:p>
          <a:p>
            <a:r>
              <a:rPr lang="en-US" dirty="0" smtClean="0"/>
              <a:t>OLED still has many challenges like high production cost, longevity issues for colours or sensitivity to water vapour.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762000" y="533400"/>
            <a:ext cx="7391400" cy="5791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itchFamily="18" charset="0"/>
                <a:cs typeface="Times New Roman" pitchFamily="18" charset="0"/>
              </a:rPr>
              <a:t>Content</a:t>
            </a:r>
            <a:endParaRPr lang="en-US" sz="4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US" dirty="0" smtClean="0">
                <a:latin typeface="Times New Roman" pitchFamily="18" charset="0"/>
                <a:cs typeface="Times New Roman" pitchFamily="18" charset="0"/>
              </a:rPr>
              <a:t>Abstract</a:t>
            </a:r>
          </a:p>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History</a:t>
            </a:r>
          </a:p>
          <a:p>
            <a:r>
              <a:rPr lang="en-US" dirty="0" smtClean="0">
                <a:latin typeface="Times New Roman" pitchFamily="18" charset="0"/>
                <a:cs typeface="Times New Roman" pitchFamily="18" charset="0"/>
              </a:rPr>
              <a:t>What is an OLED?</a:t>
            </a:r>
          </a:p>
          <a:p>
            <a:r>
              <a:rPr lang="en-US" dirty="0" smtClean="0">
                <a:latin typeface="Times New Roman" pitchFamily="18" charset="0"/>
                <a:cs typeface="Times New Roman" pitchFamily="18" charset="0"/>
              </a:rPr>
              <a:t>Architecture of OLED</a:t>
            </a:r>
          </a:p>
          <a:p>
            <a:r>
              <a:rPr lang="en-US" dirty="0" smtClean="0">
                <a:latin typeface="Times New Roman" pitchFamily="18" charset="0"/>
                <a:cs typeface="Times New Roman" pitchFamily="18" charset="0"/>
              </a:rPr>
              <a:t>Working of OLED</a:t>
            </a:r>
          </a:p>
          <a:p>
            <a:r>
              <a:rPr lang="en-US" dirty="0" smtClean="0">
                <a:latin typeface="Times New Roman" pitchFamily="18" charset="0"/>
                <a:cs typeface="Times New Roman" pitchFamily="18" charset="0"/>
              </a:rPr>
              <a:t>Types of OLED</a:t>
            </a:r>
          </a:p>
          <a:p>
            <a:r>
              <a:rPr lang="en-US" dirty="0" smtClean="0">
                <a:latin typeface="Times New Roman" pitchFamily="18" charset="0"/>
                <a:cs typeface="Times New Roman" pitchFamily="18" charset="0"/>
              </a:rPr>
              <a:t>Advantages</a:t>
            </a:r>
          </a:p>
          <a:p>
            <a:r>
              <a:rPr lang="en-US" dirty="0" smtClean="0">
                <a:latin typeface="Times New Roman" pitchFamily="18" charset="0"/>
                <a:cs typeface="Times New Roman" pitchFamily="18" charset="0"/>
              </a:rPr>
              <a:t>Disadvantages</a:t>
            </a:r>
          </a:p>
          <a:p>
            <a:r>
              <a:rPr lang="en-US" dirty="0" smtClean="0">
                <a:latin typeface="Times New Roman" pitchFamily="18" charset="0"/>
                <a:cs typeface="Times New Roman" pitchFamily="18" charset="0"/>
              </a:rPr>
              <a:t>Applications </a:t>
            </a:r>
          </a:p>
          <a:p>
            <a:r>
              <a:rPr lang="en-US" dirty="0" smtClean="0">
                <a:latin typeface="Times New Roman" pitchFamily="18" charset="0"/>
                <a:cs typeface="Times New Roman" pitchFamily="18" charset="0"/>
              </a:rPr>
              <a:t>Conclusion</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itchFamily="18" charset="0"/>
                <a:cs typeface="Times New Roman" pitchFamily="18" charset="0"/>
              </a:rPr>
              <a:t>ABSTRACT</a:t>
            </a:r>
            <a:r>
              <a:rPr lang="en-US" sz="4800" dirty="0" smtClean="0"/>
              <a:t> </a:t>
            </a:r>
            <a:endParaRPr lang="en-US" sz="4800" dirty="0"/>
          </a:p>
        </p:txBody>
      </p:sp>
      <p:sp>
        <p:nvSpPr>
          <p:cNvPr id="3" name="Content Placeholder 2"/>
          <p:cNvSpPr>
            <a:spLocks noGrp="1"/>
          </p:cNvSpPr>
          <p:nvPr>
            <p:ph sz="quarter" idx="1"/>
          </p:nvPr>
        </p:nvSpPr>
        <p:spPr/>
        <p:txBody>
          <a:bodyPr>
            <a:normAutofit/>
          </a:bodyPr>
          <a:lstStyle/>
          <a:p>
            <a:r>
              <a:rPr lang="en-US" dirty="0" smtClean="0">
                <a:latin typeface="Times New Roman" pitchFamily="18" charset="0"/>
                <a:cs typeface="Times New Roman" pitchFamily="18" charset="0"/>
              </a:rPr>
              <a:t>An Organic Light Emitting Diode (OLED) is a semiconductor device, solid in state containing a conducting and an emissive layer between two electrodes in which the emissive electroluminescent layer is a film of to create light with application of electricity.</a:t>
            </a:r>
            <a:endParaRPr lang="en-US" dirty="0" smtClean="0"/>
          </a:p>
          <a:p>
            <a:r>
              <a:rPr lang="en-US" dirty="0" smtClean="0">
                <a:latin typeface="Times New Roman" pitchFamily="18" charset="0"/>
                <a:cs typeface="Times New Roman" pitchFamily="18" charset="0"/>
              </a:rPr>
              <a:t> Used in many day-to-day appliances such as portable mobile phones, handheld games, digital displays in television screens, computer monitors etc. </a:t>
            </a:r>
          </a:p>
          <a:p>
            <a:r>
              <a:rPr lang="en-US" dirty="0" smtClean="0">
                <a:latin typeface="Times New Roman" pitchFamily="18" charset="0"/>
                <a:cs typeface="Times New Roman" pitchFamily="18" charset="0"/>
              </a:rPr>
              <a:t>Since 1990s, the production of OLEDs have been one of the most promising technology due to their advantages over LCDs like high contrast ratio and wide viewing angles like 170 degrees or fast response time.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algn="ctr"/>
            <a:r>
              <a:rPr lang="en-US" sz="4800" dirty="0" smtClean="0"/>
              <a:t>Introduction</a:t>
            </a:r>
            <a:endParaRPr lang="en-US" sz="4800" dirty="0"/>
          </a:p>
        </p:txBody>
      </p:sp>
      <p:sp>
        <p:nvSpPr>
          <p:cNvPr id="3" name="Content Placeholder 2"/>
          <p:cNvSpPr>
            <a:spLocks noGrp="1"/>
          </p:cNvSpPr>
          <p:nvPr>
            <p:ph sz="quarter" idx="1"/>
          </p:nvPr>
        </p:nvSpPr>
        <p:spPr>
          <a:xfrm>
            <a:off x="457200" y="1371600"/>
            <a:ext cx="4572000" cy="5257800"/>
          </a:xfrm>
        </p:spPr>
        <p:txBody>
          <a:bodyPr>
            <a:normAutofit fontScale="92500" lnSpcReduction="20000"/>
          </a:bodyPr>
          <a:lstStyle/>
          <a:p>
            <a:pPr algn="just"/>
            <a:r>
              <a:rPr lang="en-US" dirty="0" smtClean="0">
                <a:latin typeface="Times New Roman" pitchFamily="18" charset="0"/>
                <a:cs typeface="Times New Roman" pitchFamily="18" charset="0"/>
              </a:rPr>
              <a:t> The emission of light from materials in an electric field is called as Electroluminescence. </a:t>
            </a:r>
          </a:p>
          <a:p>
            <a:pPr algn="just"/>
            <a:r>
              <a:rPr lang="en-US" dirty="0" smtClean="0">
                <a:latin typeface="Times New Roman" pitchFamily="18" charset="0"/>
                <a:cs typeface="Times New Roman" pitchFamily="18" charset="0"/>
              </a:rPr>
              <a:t> There are two main families of OLED those based on small molecules and those employing polymers. </a:t>
            </a:r>
          </a:p>
          <a:p>
            <a:pPr algn="just"/>
            <a:r>
              <a:rPr lang="en-US" dirty="0" smtClean="0">
                <a:latin typeface="Times New Roman" pitchFamily="18" charset="0"/>
                <a:cs typeface="Times New Roman" pitchFamily="18" charset="0"/>
              </a:rPr>
              <a:t> An OLED display can be operated with a passive matrix (PMOLED) or active matrix (AMOLED).</a:t>
            </a:r>
          </a:p>
          <a:p>
            <a:pPr algn="just"/>
            <a:r>
              <a:rPr lang="en-US" dirty="0" smtClean="0">
                <a:latin typeface="Times New Roman" pitchFamily="18" charset="0"/>
                <a:cs typeface="Times New Roman" pitchFamily="18" charset="0"/>
              </a:rPr>
              <a:t> An OLED display works without a backlight.</a:t>
            </a:r>
          </a:p>
          <a:p>
            <a:pPr algn="just"/>
            <a:r>
              <a:rPr lang="en-US" dirty="0" smtClean="0">
                <a:latin typeface="Times New Roman" pitchFamily="18" charset="0"/>
                <a:cs typeface="Times New Roman" pitchFamily="18" charset="0"/>
              </a:rPr>
              <a:t> In the two layers based OLED, electrons injected from the cathode in LUMO (conduction band) and holes are injected from the anode in HOMO (valence band).   </a:t>
            </a:r>
          </a:p>
          <a:p>
            <a:endParaRPr lang="en-US" dirty="0" smtClean="0"/>
          </a:p>
        </p:txBody>
      </p:sp>
      <p:pic>
        <p:nvPicPr>
          <p:cNvPr id="5124" name="Picture 4" descr="https://www.allaboutcircuits.com/uploads/thumbnails/OLED_EarlyProduct.JPG"/>
          <p:cNvPicPr>
            <a:picLocks noChangeAspect="1" noChangeArrowheads="1"/>
          </p:cNvPicPr>
          <p:nvPr/>
        </p:nvPicPr>
        <p:blipFill>
          <a:blip r:embed="rId2"/>
          <a:srcRect/>
          <a:stretch>
            <a:fillRect/>
          </a:stretch>
        </p:blipFill>
        <p:spPr bwMode="auto">
          <a:xfrm>
            <a:off x="5181600" y="1600200"/>
            <a:ext cx="3124200" cy="4267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pPr algn="ctr"/>
            <a:r>
              <a:rPr lang="en-US" sz="4800" dirty="0" smtClean="0">
                <a:latin typeface="Times New Roman" pitchFamily="18" charset="0"/>
                <a:cs typeface="Times New Roman" pitchFamily="18" charset="0"/>
              </a:rPr>
              <a:t>History</a:t>
            </a:r>
            <a:endParaRPr lang="en-US" sz="48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371600"/>
            <a:ext cx="7467600" cy="5102352"/>
          </a:xfrm>
        </p:spPr>
        <p:txBody>
          <a:bodyPr/>
          <a:lstStyle/>
          <a:p>
            <a:pPr algn="just"/>
            <a:r>
              <a:rPr lang="en-US" dirty="0" smtClean="0">
                <a:latin typeface="Times New Roman" pitchFamily="18" charset="0"/>
                <a:cs typeface="Times New Roman" pitchFamily="18" charset="0"/>
              </a:rPr>
              <a:t>The first practical OLED’s was prepared by an American physical chemist </a:t>
            </a:r>
            <a:r>
              <a:rPr lang="en-US" dirty="0" err="1" smtClean="0">
                <a:latin typeface="Times New Roman" pitchFamily="18" charset="0"/>
                <a:cs typeface="Times New Roman" pitchFamily="18" charset="0"/>
              </a:rPr>
              <a:t>Ching.W.Tang</a:t>
            </a:r>
            <a:r>
              <a:rPr lang="en-US" dirty="0" smtClean="0">
                <a:latin typeface="Times New Roman" pitchFamily="18" charset="0"/>
                <a:cs typeface="Times New Roman" pitchFamily="18" charset="0"/>
              </a:rPr>
              <a:t> and Steven Van </a:t>
            </a:r>
            <a:r>
              <a:rPr lang="en-US" dirty="0" err="1" smtClean="0">
                <a:latin typeface="Times New Roman" pitchFamily="18" charset="0"/>
                <a:cs typeface="Times New Roman" pitchFamily="18" charset="0"/>
              </a:rPr>
              <a:t>Slyke</a:t>
            </a:r>
            <a:r>
              <a:rPr lang="en-US" dirty="0" smtClean="0">
                <a:latin typeface="Times New Roman" pitchFamily="18" charset="0"/>
                <a:cs typeface="Times New Roman" pitchFamily="18" charset="0"/>
              </a:rPr>
              <a:t> at Eastman Kodak in 1987.</a:t>
            </a:r>
          </a:p>
          <a:p>
            <a:pPr algn="just"/>
            <a:r>
              <a:rPr lang="en-US" dirty="0" smtClean="0">
                <a:latin typeface="Times New Roman" pitchFamily="18" charset="0"/>
                <a:cs typeface="Times New Roman" pitchFamily="18" charset="0"/>
              </a:rPr>
              <a:t>In 1996, pioneer produces the world’s first commercial PMOLED.</a:t>
            </a:r>
          </a:p>
          <a:p>
            <a:pPr algn="just"/>
            <a:r>
              <a:rPr lang="en-US" dirty="0" smtClean="0">
                <a:latin typeface="Times New Roman" pitchFamily="18" charset="0"/>
                <a:cs typeface="Times New Roman" pitchFamily="18" charset="0"/>
              </a:rPr>
              <a:t>In 2000, many companies like Motorola, LG etc developed various displays.</a:t>
            </a:r>
          </a:p>
          <a:p>
            <a:pPr algn="just"/>
            <a:r>
              <a:rPr lang="en-US" dirty="0" smtClean="0">
                <a:latin typeface="Times New Roman" pitchFamily="18" charset="0"/>
                <a:cs typeface="Times New Roman" pitchFamily="18" charset="0"/>
              </a:rPr>
              <a:t>In 2001, Sony developed world’s largest full color OLED.</a:t>
            </a:r>
          </a:p>
          <a:p>
            <a:pPr algn="just"/>
            <a:r>
              <a:rPr lang="en-US" dirty="0" smtClean="0">
                <a:latin typeface="Times New Roman" pitchFamily="18" charset="0"/>
                <a:cs typeface="Times New Roman" pitchFamily="18" charset="0"/>
              </a:rPr>
              <a:t>In 2002, approximately 3.5 million passive matrix OLED sub-displays were sold, and over 10 million were sold in 2003.</a:t>
            </a:r>
          </a:p>
          <a:p>
            <a:pPr algn="just"/>
            <a:endParaRPr lang="en-US" dirty="0" smtClean="0">
              <a:latin typeface="Times New Roman" pitchFamily="18" charset="0"/>
              <a:cs typeface="Times New Roman" pitchFamily="18" charset="0"/>
            </a:endParaRPr>
          </a:p>
          <a:p>
            <a:pPr marL="225425" indent="-225425"/>
            <a:endParaRPr lang="en-US" dirty="0" smtClean="0">
              <a:latin typeface="Times New Roman" pitchFamily="18" charset="0"/>
              <a:cs typeface="Times New Roman" pitchFamily="18" charset="0"/>
            </a:endParaRPr>
          </a:p>
          <a:p>
            <a:pPr>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pPr algn="ctr"/>
            <a:r>
              <a:rPr lang="en-US" sz="4800" dirty="0" smtClean="0">
                <a:latin typeface="Times New Roman" pitchFamily="18" charset="0"/>
                <a:cs typeface="Times New Roman" pitchFamily="18" charset="0"/>
              </a:rPr>
              <a:t>What Is An OLED?</a:t>
            </a:r>
            <a:endParaRPr lang="en-US" sz="48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447800"/>
            <a:ext cx="4114800" cy="5026152"/>
          </a:xfrm>
        </p:spPr>
        <p:txBody>
          <a:bodyPr>
            <a:normAutofit fontScale="92500"/>
          </a:bodyPr>
          <a:lstStyle/>
          <a:p>
            <a:pPr algn="just"/>
            <a:r>
              <a:rPr lang="en-US" dirty="0" smtClean="0">
                <a:latin typeface="Times New Roman" pitchFamily="18" charset="0"/>
                <a:cs typeface="Times New Roman" pitchFamily="18" charset="0"/>
              </a:rPr>
              <a:t>OLED’s are solid state devices composed of thin films of organic molecules that is 100 to 500 nanometers thick.</a:t>
            </a:r>
          </a:p>
          <a:p>
            <a:pPr algn="just"/>
            <a:r>
              <a:rPr lang="en-US" dirty="0" smtClean="0">
                <a:latin typeface="Times New Roman" pitchFamily="18" charset="0"/>
                <a:cs typeface="Times New Roman" pitchFamily="18" charset="0"/>
              </a:rPr>
              <a:t>It consists of conducting layer and an emissive layer between two electrodes and placed on a substrate.</a:t>
            </a:r>
          </a:p>
          <a:p>
            <a:pPr algn="just"/>
            <a:r>
              <a:rPr lang="en-US" dirty="0" smtClean="0">
                <a:latin typeface="Times New Roman" pitchFamily="18" charset="0"/>
                <a:cs typeface="Times New Roman" pitchFamily="18" charset="0"/>
              </a:rPr>
              <a:t>Basically OLED’s are double charge injection devices, which require continuous supply of electrons and holes to the electroluminescent material between the electrons.</a:t>
            </a:r>
          </a:p>
          <a:p>
            <a:pPr algn="just"/>
            <a:endParaRPr lang="en-US" dirty="0">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2"/>
          <a:srcRect/>
          <a:stretch>
            <a:fillRect/>
          </a:stretch>
        </p:blipFill>
        <p:spPr bwMode="auto">
          <a:xfrm>
            <a:off x="4648200" y="1600200"/>
            <a:ext cx="3937761" cy="4876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4800" dirty="0" smtClean="0">
                <a:latin typeface="Times New Roman" pitchFamily="18" charset="0"/>
                <a:cs typeface="Times New Roman" pitchFamily="18" charset="0"/>
              </a:rPr>
              <a:t>Architecture of OLED</a:t>
            </a:r>
            <a:endParaRPr lang="en-US" sz="4800" dirty="0">
              <a:latin typeface="Times New Roman" pitchFamily="18" charset="0"/>
              <a:cs typeface="Times New Roman" pitchFamily="18" charset="0"/>
            </a:endParaRPr>
          </a:p>
        </p:txBody>
      </p:sp>
      <p:sp>
        <p:nvSpPr>
          <p:cNvPr id="7" name="Content Placeholder 6"/>
          <p:cNvSpPr>
            <a:spLocks noGrp="1"/>
          </p:cNvSpPr>
          <p:nvPr>
            <p:ph sz="quarter" idx="1"/>
          </p:nvPr>
        </p:nvSpPr>
        <p:spPr>
          <a:xfrm>
            <a:off x="457200" y="1295400"/>
            <a:ext cx="4114800" cy="5178552"/>
          </a:xfrm>
        </p:spPr>
        <p:txBody>
          <a:bodyPr>
            <a:normAutofit lnSpcReduction="10000"/>
          </a:bodyPr>
          <a:lstStyle/>
          <a:p>
            <a:pPr algn="just"/>
            <a:r>
              <a:rPr lang="en-US" dirty="0" smtClean="0"/>
              <a:t>Substrate- The substrate in an OLED may be a plastic foil or even a glass.</a:t>
            </a:r>
          </a:p>
          <a:p>
            <a:pPr algn="just"/>
            <a:r>
              <a:rPr lang="en-US" dirty="0" smtClean="0"/>
              <a:t>Anode- Indium tin oxide(ITO) is a anode component.</a:t>
            </a:r>
          </a:p>
          <a:p>
            <a:pPr algn="just"/>
            <a:r>
              <a:rPr lang="en-US" dirty="0" smtClean="0"/>
              <a:t>Cathode- Barium, calcium and aluminum are the cathode components.</a:t>
            </a:r>
          </a:p>
          <a:p>
            <a:pPr algn="just"/>
            <a:r>
              <a:rPr lang="en-US" dirty="0" smtClean="0"/>
              <a:t>Organic layer: </a:t>
            </a:r>
          </a:p>
          <a:p>
            <a:pPr algn="just">
              <a:buNone/>
            </a:pPr>
            <a:r>
              <a:rPr lang="en-US" dirty="0" smtClean="0"/>
              <a:t>        Emissive layer </a:t>
            </a:r>
          </a:p>
          <a:p>
            <a:pPr algn="just">
              <a:buNone/>
            </a:pPr>
            <a:r>
              <a:rPr lang="en-US" dirty="0" smtClean="0"/>
              <a:t>        Conductive layer </a:t>
            </a:r>
          </a:p>
        </p:txBody>
      </p:sp>
      <p:pic>
        <p:nvPicPr>
          <p:cNvPr id="8" name="Content Placeholder 3"/>
          <p:cNvPicPr>
            <a:picLocks noChangeAspect="1" noChangeArrowheads="1"/>
          </p:cNvPicPr>
          <p:nvPr/>
        </p:nvPicPr>
        <p:blipFill>
          <a:blip r:embed="rId2"/>
          <a:srcRect/>
          <a:stretch>
            <a:fillRect/>
          </a:stretch>
        </p:blipFill>
        <p:spPr bwMode="auto">
          <a:xfrm>
            <a:off x="4572000" y="1447800"/>
            <a:ext cx="4038600" cy="5102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bodyPr>
          <a:lstStyle/>
          <a:p>
            <a:pPr algn="ctr"/>
            <a:r>
              <a:rPr lang="en-US" sz="4800" dirty="0" smtClean="0"/>
              <a:t>Working of OLED </a:t>
            </a:r>
            <a:endParaRPr lang="en-US" sz="4800" dirty="0"/>
          </a:p>
        </p:txBody>
      </p:sp>
      <p:pic>
        <p:nvPicPr>
          <p:cNvPr id="4" name="Content Placeholder 3" descr="https://pcmonitors.info/wp-content/uploads/2009/12/OLED-process-diagram.gif"/>
          <p:cNvPicPr>
            <a:picLocks noGrp="1"/>
          </p:cNvPicPr>
          <p:nvPr>
            <p:ph sz="quarter" idx="1"/>
          </p:nvPr>
        </p:nvPicPr>
        <p:blipFill>
          <a:blip r:embed="rId2"/>
          <a:srcRect/>
          <a:stretch>
            <a:fillRect/>
          </a:stretch>
        </p:blipFill>
        <p:spPr bwMode="auto">
          <a:xfrm>
            <a:off x="1676400" y="1219200"/>
            <a:ext cx="5791200" cy="5330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itchFamily="18" charset="0"/>
                <a:cs typeface="Times New Roman" pitchFamily="18" charset="0"/>
              </a:rPr>
              <a:t>Types Of OLED’s</a:t>
            </a:r>
            <a:endParaRPr lang="en-US" sz="4800" dirty="0"/>
          </a:p>
        </p:txBody>
      </p:sp>
      <p:sp>
        <p:nvSpPr>
          <p:cNvPr id="3" name="Content Placeholder 2"/>
          <p:cNvSpPr>
            <a:spLocks noGrp="1"/>
          </p:cNvSpPr>
          <p:nvPr>
            <p:ph sz="quarter" idx="1"/>
          </p:nvPr>
        </p:nvSpPr>
        <p:spPr/>
        <p:txBody>
          <a:bodyPr/>
          <a:lstStyle/>
          <a:p>
            <a:r>
              <a:rPr lang="en-US" sz="2000" dirty="0" smtClean="0">
                <a:latin typeface="Times New Roman" pitchFamily="18" charset="0"/>
                <a:cs typeface="Times New Roman" pitchFamily="18" charset="0"/>
              </a:rPr>
              <a:t>Passive Matrix PMOLED:-</a:t>
            </a:r>
          </a:p>
          <a:p>
            <a:pPr algn="just">
              <a:buNone/>
            </a:pPr>
            <a:r>
              <a:rPr lang="en-US" sz="2000" dirty="0" smtClean="0">
                <a:latin typeface="Times New Roman" pitchFamily="18" charset="0"/>
                <a:cs typeface="Times New Roman" pitchFamily="18" charset="0"/>
              </a:rPr>
              <a:t>       The organic layer is in between cathode and anode which runs perpendicular.</a:t>
            </a:r>
          </a:p>
          <a:p>
            <a:pPr algn="just">
              <a:buFont typeface="Arial" pitchFamily="34" charset="0"/>
              <a:buChar char="•"/>
            </a:pPr>
            <a:r>
              <a:rPr lang="en-US" sz="2000" dirty="0" smtClean="0">
                <a:latin typeface="Times New Roman" pitchFamily="18" charset="0"/>
                <a:cs typeface="Times New Roman" pitchFamily="18" charset="0"/>
              </a:rPr>
              <a:t> Easy to make </a:t>
            </a:r>
          </a:p>
          <a:p>
            <a:pPr algn="just">
              <a:buFont typeface="Arial" pitchFamily="34" charset="0"/>
              <a:buChar char="•"/>
            </a:pPr>
            <a:r>
              <a:rPr lang="en-US" sz="2000" dirty="0" smtClean="0">
                <a:latin typeface="Times New Roman" pitchFamily="18" charset="0"/>
                <a:cs typeface="Times New Roman" pitchFamily="18" charset="0"/>
              </a:rPr>
              <a:t> Use more power</a:t>
            </a:r>
          </a:p>
          <a:p>
            <a:pPr>
              <a:buFont typeface="Arial" pitchFamily="34" charset="0"/>
              <a:buChar char="•"/>
            </a:pPr>
            <a:r>
              <a:rPr lang="en-US" sz="2000" dirty="0" smtClean="0">
                <a:latin typeface="Times New Roman" pitchFamily="18" charset="0"/>
                <a:cs typeface="Times New Roman" pitchFamily="18" charset="0"/>
              </a:rPr>
              <a:t> Best for small </a:t>
            </a:r>
            <a:r>
              <a:rPr lang="en-US" sz="2000" dirty="0" smtClean="0">
                <a:latin typeface="Times New Roman" pitchFamily="18" charset="0"/>
                <a:cs typeface="Times New Roman" pitchFamily="18" charset="0"/>
              </a:rPr>
              <a:t> screens</a:t>
            </a:r>
            <a:r>
              <a:rPr lang="en-US" sz="2000" dirty="0" smtClean="0">
                <a:latin typeface="Times New Roman" pitchFamily="18" charset="0"/>
                <a:cs typeface="Times New Roman" pitchFamily="18" charset="0"/>
              </a:rPr>
              <a:t>.</a:t>
            </a:r>
          </a:p>
          <a:p>
            <a:endParaRPr lang="en-US" dirty="0"/>
          </a:p>
        </p:txBody>
      </p:sp>
      <p:sp>
        <p:nvSpPr>
          <p:cNvPr id="4" name="Content Placeholder 3"/>
          <p:cNvSpPr>
            <a:spLocks noGrp="1"/>
          </p:cNvSpPr>
          <p:nvPr>
            <p:ph sz="quarter" idx="2"/>
          </p:nvPr>
        </p:nvSpPr>
        <p:spPr/>
        <p:txBody>
          <a:bodyPr>
            <a:normAutofit/>
          </a:bodyPr>
          <a:lstStyle/>
          <a:p>
            <a:r>
              <a:rPr lang="en-US" sz="2000" dirty="0" smtClean="0">
                <a:latin typeface="Times New Roman" pitchFamily="18" charset="0"/>
                <a:cs typeface="Times New Roman" pitchFamily="18" charset="0"/>
              </a:rPr>
              <a:t>Active Matrix  AMOLED:-</a:t>
            </a:r>
          </a:p>
          <a:p>
            <a:pPr>
              <a:buFont typeface="Arial" pitchFamily="34" charset="0"/>
              <a:buChar char="•"/>
            </a:pPr>
            <a:r>
              <a:rPr lang="en-US" sz="2000" dirty="0" smtClean="0">
                <a:latin typeface="Times New Roman" pitchFamily="18" charset="0"/>
                <a:cs typeface="Times New Roman" pitchFamily="18" charset="0"/>
              </a:rPr>
              <a:t>   Full layers of cathode and anode.</a:t>
            </a:r>
          </a:p>
          <a:p>
            <a:pPr>
              <a:buFont typeface="Arial" pitchFamily="34" charset="0"/>
              <a:buChar char="•"/>
            </a:pPr>
            <a:r>
              <a:rPr lang="en-US" sz="2000" dirty="0" smtClean="0">
                <a:latin typeface="Times New Roman" pitchFamily="18" charset="0"/>
                <a:cs typeface="Times New Roman" pitchFamily="18" charset="0"/>
              </a:rPr>
              <a:t>Anode over lays a thin film transistor(TFT)</a:t>
            </a:r>
          </a:p>
          <a:p>
            <a:pPr>
              <a:buFont typeface="Arial" pitchFamily="34" charset="0"/>
              <a:buChar char="•"/>
            </a:pPr>
            <a:r>
              <a:rPr lang="en-US" sz="2000" dirty="0" smtClean="0">
                <a:latin typeface="Times New Roman" pitchFamily="18" charset="0"/>
                <a:cs typeface="Times New Roman" pitchFamily="18" charset="0"/>
              </a:rPr>
              <a:t>Requires less power</a:t>
            </a:r>
          </a:p>
          <a:p>
            <a:pPr>
              <a:buFont typeface="Arial" pitchFamily="34" charset="0"/>
              <a:buChar char="•"/>
            </a:pPr>
            <a:r>
              <a:rPr lang="en-US" sz="2000" dirty="0" smtClean="0">
                <a:latin typeface="Times New Roman" pitchFamily="18" charset="0"/>
                <a:cs typeface="Times New Roman" pitchFamily="18" charset="0"/>
              </a:rPr>
              <a:t>Suitable for large screens</a:t>
            </a:r>
          </a:p>
          <a:p>
            <a:pPr>
              <a:buFont typeface="Arial" pitchFamily="34" charset="0"/>
              <a:buChar char="•"/>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srcRect/>
          <a:stretch>
            <a:fillRect/>
          </a:stretch>
        </p:blipFill>
        <p:spPr bwMode="auto">
          <a:xfrm>
            <a:off x="304800" y="4191000"/>
            <a:ext cx="3450367" cy="2438400"/>
          </a:xfrm>
          <a:prstGeom prst="rect">
            <a:avLst/>
          </a:prstGeom>
          <a:noFill/>
          <a:ln w="9525">
            <a:noFill/>
            <a:miter lim="800000"/>
            <a:headEnd/>
            <a:tailEnd/>
          </a:ln>
          <a:effectLst/>
        </p:spPr>
      </p:pic>
      <p:pic>
        <p:nvPicPr>
          <p:cNvPr id="21506" name="Picture 2" descr="http://ounae.com/img/ounae/2009/02/pantalla-amoled.jpg"/>
          <p:cNvPicPr>
            <a:picLocks noChangeAspect="1" noChangeArrowheads="1"/>
          </p:cNvPicPr>
          <p:nvPr/>
        </p:nvPicPr>
        <p:blipFill>
          <a:blip r:embed="rId3"/>
          <a:srcRect/>
          <a:stretch>
            <a:fillRect/>
          </a:stretch>
        </p:blipFill>
        <p:spPr bwMode="auto">
          <a:xfrm>
            <a:off x="4191000" y="4135118"/>
            <a:ext cx="4038600" cy="2494282"/>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8335501</TotalTime>
  <Words>711</Words>
  <Application>Microsoft Office PowerPoint</Application>
  <PresentationFormat>On-screen Show (4:3)</PresentationFormat>
  <Paragraphs>95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Organic Light-Emitting Diode (OLED) With Advantages and Disadvantages </vt:lpstr>
      <vt:lpstr>Content</vt:lpstr>
      <vt:lpstr>ABSTRACT </vt:lpstr>
      <vt:lpstr>Introduction</vt:lpstr>
      <vt:lpstr>History</vt:lpstr>
      <vt:lpstr>What Is An OLED?</vt:lpstr>
      <vt:lpstr>Architecture of OLED</vt:lpstr>
      <vt:lpstr>Working of OLED </vt:lpstr>
      <vt:lpstr>Types Of OLED’s</vt:lpstr>
      <vt:lpstr>Other types of OLED’s</vt:lpstr>
      <vt:lpstr>Advantages </vt:lpstr>
      <vt:lpstr>Disadvantages</vt:lpstr>
      <vt:lpstr>OLED TV</vt:lpstr>
      <vt:lpstr>Mobile Phones with OLED Screens</vt:lpstr>
      <vt:lpstr>Smart Watches with OLED Display</vt:lpstr>
      <vt:lpstr>Other Applications</vt:lpstr>
      <vt:lpstr>Conclusion</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Light-Emitting Diode (OLED) With Advantages and Disadvantages</dc:title>
  <dc:creator>Xyz</dc:creator>
  <cp:lastModifiedBy>Xyz</cp:lastModifiedBy>
  <cp:revision>33</cp:revision>
  <dcterms:created xsi:type="dcterms:W3CDTF">2001-12-31T18:32:30Z</dcterms:created>
  <dcterms:modified xsi:type="dcterms:W3CDTF">2017-11-05T17:46:40Z</dcterms:modified>
</cp:coreProperties>
</file>