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68" r:id="rId2"/>
  </p:sldMasterIdLst>
  <p:sldIdLst>
    <p:sldId id="256" r:id="rId3"/>
    <p:sldId id="257" r:id="rId4"/>
    <p:sldId id="258" r:id="rId5"/>
    <p:sldId id="315" r:id="rId6"/>
    <p:sldId id="351" r:id="rId7"/>
    <p:sldId id="352" r:id="rId8"/>
    <p:sldId id="354" r:id="rId9"/>
    <p:sldId id="355" r:id="rId10"/>
    <p:sldId id="350" r:id="rId11"/>
    <p:sldId id="345" r:id="rId12"/>
    <p:sldId id="353" r:id="rId13"/>
    <p:sldId id="347" r:id="rId14"/>
    <p:sldId id="348" r:id="rId15"/>
    <p:sldId id="349" r:id="rId16"/>
    <p:sldId id="356" r:id="rId17"/>
    <p:sldId id="301" r:id="rId18"/>
    <p:sldId id="324" r:id="rId19"/>
    <p:sldId id="325" r:id="rId20"/>
    <p:sldId id="326" r:id="rId21"/>
    <p:sldId id="327" r:id="rId22"/>
    <p:sldId id="333" r:id="rId23"/>
    <p:sldId id="357" r:id="rId24"/>
    <p:sldId id="358" r:id="rId25"/>
    <p:sldId id="342" r:id="rId26"/>
    <p:sldId id="343" r:id="rId27"/>
    <p:sldId id="359" r:id="rId28"/>
    <p:sldId id="360" r:id="rId29"/>
    <p:sldId id="344" r:id="rId30"/>
    <p:sldId id="270" r:id="rId31"/>
    <p:sldId id="286"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4660"/>
  </p:normalViewPr>
  <p:slideViewPr>
    <p:cSldViewPr snapToGrid="0">
      <p:cViewPr varScale="1">
        <p:scale>
          <a:sx n="86" d="100"/>
          <a:sy n="86" d="100"/>
        </p:scale>
        <p:origin x="1474" y="67"/>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479884"/>
          </a:xfrm>
          <a:prstGeom prst="rect">
            <a:avLst/>
          </a:prstGeom>
          <a:solidFill>
            <a:srgbClr val="335295"/>
          </a:solidFill>
          <a:ln w="9525">
            <a:noFill/>
            <a:miter lim="800000"/>
            <a:headEnd/>
            <a:tailEnd/>
          </a:ln>
        </p:spPr>
        <p:txBody>
          <a:bodyPr wrap="none" anchor="ctr"/>
          <a:lstStyle/>
          <a:p>
            <a:pPr>
              <a:defRPr/>
            </a:pPr>
            <a:endParaRPr lang="en-US" sz="1800" dirty="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rgbClr val="0070C0"/>
                </a:solidFill>
                <a:latin typeface="Times New Roman" panose="02020603050405020304" pitchFamily="18" charset="0"/>
                <a:cs typeface="Times New Roman" panose="02020603050405020304" pitchFamily="18" charset="0"/>
              </a:defRPr>
            </a:lvl1pPr>
          </a:lstStyle>
          <a:p>
            <a:r>
              <a:rPr lang="en-US" dirty="0"/>
              <a:t>Click to edit Master subtitle style</a:t>
            </a:r>
          </a:p>
        </p:txBody>
      </p:sp>
    </p:spTree>
    <p:extLst>
      <p:ext uri="{BB962C8B-B14F-4D97-AF65-F5344CB8AC3E}">
        <p14:creationId xmlns:p14="http://schemas.microsoft.com/office/powerpoint/2010/main" val="3388091961"/>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2684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155626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112234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871205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52666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46" name="PlaceHolder 2"/>
          <p:cNvSpPr>
            <a:spLocks noGrp="1"/>
          </p:cNvSpPr>
          <p:nvPr>
            <p:ph type="subTitle"/>
          </p:nvPr>
        </p:nvSpPr>
        <p:spPr>
          <a:xfrm>
            <a:off x="628560" y="1825560"/>
            <a:ext cx="7886520" cy="435132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379455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188302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prstGeom prst="rect">
            <a:avLst/>
          </a:prstGeom>
        </p:spPr>
        <p:txBody>
          <a:bodyPr/>
          <a:lstStyle>
            <a:lvl1pPr algn="ctr">
              <a:defRPr sz="40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a:prstGeom prst="rect">
            <a:avLst/>
          </a:prstGeo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6" name="Object 4"/>
          <p:cNvGraphicFramePr>
            <a:graphicFrameLocks noChangeAspect="1"/>
          </p:cNvGraphicFramePr>
          <p:nvPr userDrawn="1">
            <p:extLst>
              <p:ext uri="{D42A27DB-BD31-4B8C-83A1-F6EECF244321}">
                <p14:modId xmlns:p14="http://schemas.microsoft.com/office/powerpoint/2010/main" val="2039513557"/>
              </p:ext>
            </p:extLst>
          </p:nvPr>
        </p:nvGraphicFramePr>
        <p:xfrm>
          <a:off x="0" y="6229350"/>
          <a:ext cx="9144000" cy="628650"/>
        </p:xfrm>
        <a:graphic>
          <a:graphicData uri="http://schemas.openxmlformats.org/presentationml/2006/ole">
            <mc:AlternateContent xmlns:mc="http://schemas.openxmlformats.org/markup-compatibility/2006">
              <mc:Choice xmlns:v="urn:schemas-microsoft-com:vml" Requires="v">
                <p:oleObj name="CorelDRAW" r:id="rId2" imgW="9570600" imgH="657720" progId="">
                  <p:embed/>
                </p:oleObj>
              </mc:Choice>
              <mc:Fallback>
                <p:oleObj name="CorelDRAW" r:id="rId2" imgW="9570600" imgH="657720" progId="">
                  <p:embed/>
                  <p:pic>
                    <p:nvPicPr>
                      <p:cNvPr id="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93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712581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355894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368174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296588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175244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393979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D9160079-186F-4C1B-B60D-8C3E36F98861}" type="datetimeFigureOut">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1D9AB0-ED04-4AD3-B983-4C4C3EC6E13F}" type="slidenum">
              <a:rPr lang="en-US" smtClean="0"/>
              <a:t>‹#›</a:t>
            </a:fld>
            <a:endParaRPr lang="en-US" dirty="0"/>
          </a:p>
        </p:txBody>
      </p:sp>
    </p:spTree>
    <p:extLst>
      <p:ext uri="{BB962C8B-B14F-4D97-AF65-F5344CB8AC3E}">
        <p14:creationId xmlns:p14="http://schemas.microsoft.com/office/powerpoint/2010/main" val="32562709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3.emf"/><Relationship Id="rId2" Type="http://schemas.openxmlformats.org/officeDocument/2006/relationships/slideLayout" Target="../slideLayouts/slideLayout3.xml"/><Relationship Id="rId16"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60079-186F-4C1B-B60D-8C3E36F98861}" type="datetimeFigureOut">
              <a:rPr lang="en-US" smtClean="0"/>
              <a:t>8/4/2021</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D9AB0-ED04-4AD3-B983-4C4C3EC6E13F}" type="slidenum">
              <a:rPr lang="en-US" smtClean="0"/>
              <a:t>‹#›</a:t>
            </a:fld>
            <a:endParaRPr lang="en-US" dirty="0"/>
          </a:p>
        </p:txBody>
      </p:sp>
      <p:sp>
        <p:nvSpPr>
          <p:cNvPr id="7" name="Oval 6"/>
          <p:cNvSpPr>
            <a:spLocks noChangeArrowheads="1"/>
          </p:cNvSpPr>
          <p:nvPr userDrawn="1"/>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rgbClr val="002060"/>
                </a:solidFill>
                <a:latin typeface="Calibri" panose="020F0502020204030204" pitchFamily="34" charset="0"/>
              </a:rPr>
              <a:pPr algn="ctr"/>
              <a:t>‹#›</a:t>
            </a:fld>
            <a:endParaRPr lang="en-US" altLang="en-US" sz="1800" b="1" dirty="0">
              <a:solidFill>
                <a:srgbClr val="002060"/>
              </a:solidFill>
              <a:latin typeface="Calibri" panose="020F0502020204030204" pitchFamily="34" charset="0"/>
            </a:endParaRPr>
          </a:p>
        </p:txBody>
      </p:sp>
      <p:graphicFrame>
        <p:nvGraphicFramePr>
          <p:cNvPr id="8" name="Object 4"/>
          <p:cNvGraphicFramePr>
            <a:graphicFrameLocks noChangeAspect="1"/>
          </p:cNvGraphicFramePr>
          <p:nvPr userDrawn="1">
            <p:extLst>
              <p:ext uri="{D42A27DB-BD31-4B8C-83A1-F6EECF244321}">
                <p14:modId xmlns:p14="http://schemas.microsoft.com/office/powerpoint/2010/main" val="3135236081"/>
              </p:ext>
            </p:extLst>
          </p:nvPr>
        </p:nvGraphicFramePr>
        <p:xfrm>
          <a:off x="0" y="6229350"/>
          <a:ext cx="9144000" cy="628650"/>
        </p:xfrm>
        <a:graphic>
          <a:graphicData uri="http://schemas.openxmlformats.org/presentationml/2006/ole">
            <mc:AlternateContent xmlns:mc="http://schemas.openxmlformats.org/markup-compatibility/2006">
              <mc:Choice xmlns:v="urn:schemas-microsoft-com:vml" Requires="v">
                <p:oleObj name="CorelDRAW" r:id="rId16" imgW="9570600" imgH="657720" progId="">
                  <p:embed/>
                </p:oleObj>
              </mc:Choice>
              <mc:Fallback>
                <p:oleObj name="CorelDRAW" r:id="rId16" imgW="9570600" imgH="657720" progId="">
                  <p:embed/>
                  <p:pic>
                    <p:nvPicPr>
                      <p:cNvPr id="8"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293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Oval 9"/>
          <p:cNvSpPr>
            <a:spLocks noChangeArrowheads="1"/>
          </p:cNvSpPr>
          <p:nvPr userDrawn="1"/>
        </p:nvSpPr>
        <p:spPr bwMode="auto">
          <a:xfrm>
            <a:off x="8458200" y="5924550"/>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smtClean="0">
                <a:solidFill>
                  <a:srgbClr val="002060"/>
                </a:solidFill>
                <a:latin typeface="Calibri" panose="020F0502020204030204" pitchFamily="34" charset="0"/>
              </a:rPr>
              <a:pPr algn="ctr"/>
              <a:t>‹#›</a:t>
            </a:fld>
            <a:endParaRPr lang="en-US" altLang="en-US" sz="18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376146318"/>
      </p:ext>
    </p:extLst>
  </p:cSld>
  <p:clrMap bg1="lt1" tx1="dk1" bg2="lt2" tx2="dk2" accent1="accent1" accent2="accent2" accent3="accent3" accent4="accent4" accent5="accent5" accent6="accent6" hlink="hlink" folHlink="folHlink"/>
  <p:sldLayoutIdLst>
    <p:sldLayoutId id="2147483680" r:id="rId1"/>
    <p:sldLayoutId id="2147483667"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669" y="372667"/>
            <a:ext cx="8326876" cy="835933"/>
          </a:xfrm>
        </p:spPr>
        <p:txBody>
          <a:bodyPr/>
          <a:lstStyle/>
          <a:p>
            <a:r>
              <a:rPr lang="en-US" sz="2800" b="1" dirty="0">
                <a:solidFill>
                  <a:schemeClr val="bg1"/>
                </a:solidFill>
              </a:rPr>
              <a:t> </a:t>
            </a:r>
            <a:r>
              <a:rPr lang="en-US" sz="2800" b="0" i="0" u="none" strike="noStrike" dirty="0">
                <a:solidFill>
                  <a:srgbClr val="FFFFFF"/>
                </a:solidFill>
                <a:effectLst/>
              </a:rPr>
              <a:t>Dynamic Allocation of UE-VBS in 5G Networks</a:t>
            </a:r>
            <a:endParaRPr lang="en-US" sz="2800" b="1" dirty="0">
              <a:solidFill>
                <a:schemeClr val="bg1"/>
              </a:solidFill>
            </a:endParaRPr>
          </a:p>
        </p:txBody>
      </p:sp>
      <p:sp>
        <p:nvSpPr>
          <p:cNvPr id="3" name="Subtitle 2"/>
          <p:cNvSpPr>
            <a:spLocks noGrp="1"/>
          </p:cNvSpPr>
          <p:nvPr>
            <p:ph type="subTitle" idx="1"/>
          </p:nvPr>
        </p:nvSpPr>
        <p:spPr>
          <a:xfrm>
            <a:off x="1112377" y="1746276"/>
            <a:ext cx="6400800" cy="4126727"/>
          </a:xfrm>
        </p:spPr>
        <p:txBody>
          <a:bodyPr/>
          <a:lstStyle/>
          <a:p>
            <a:pPr algn="l">
              <a:defRPr/>
            </a:pPr>
            <a:r>
              <a:rPr lang="en-IN" sz="1800" dirty="0">
                <a:solidFill>
                  <a:schemeClr val="accent2">
                    <a:lumMod val="50000"/>
                  </a:schemeClr>
                </a:solidFill>
              </a:rPr>
              <a:t>Presented by  :</a:t>
            </a:r>
          </a:p>
          <a:p>
            <a:pPr algn="l">
              <a:defRPr/>
            </a:pPr>
            <a:r>
              <a:rPr lang="en-IN" sz="1800" b="0" i="0" u="none" strike="noStrike" dirty="0">
                <a:solidFill>
                  <a:schemeClr val="accent2">
                    <a:lumMod val="50000"/>
                  </a:schemeClr>
                </a:solidFill>
                <a:effectLst/>
              </a:rPr>
              <a:t>	</a:t>
            </a:r>
            <a:r>
              <a:rPr lang="en-US" sz="1800" b="0" i="0" u="none" strike="noStrike" dirty="0" err="1">
                <a:solidFill>
                  <a:schemeClr val="tx1"/>
                </a:solidFill>
                <a:effectLst/>
              </a:rPr>
              <a:t>Kanishkha</a:t>
            </a:r>
            <a:r>
              <a:rPr lang="en-US" sz="1800" b="0" i="0" u="none" strike="noStrike" dirty="0">
                <a:solidFill>
                  <a:schemeClr val="tx1"/>
                </a:solidFill>
                <a:effectLst/>
              </a:rPr>
              <a:t> LD –312217106068</a:t>
            </a:r>
            <a:endParaRPr lang="en-US" sz="1800" dirty="0">
              <a:solidFill>
                <a:schemeClr val="tx1"/>
              </a:solidFill>
            </a:endParaRPr>
          </a:p>
          <a:p>
            <a:pPr algn="l">
              <a:defRPr/>
            </a:pPr>
            <a:r>
              <a:rPr lang="en-US" sz="1800" b="0" i="0" u="none" strike="noStrike" dirty="0">
                <a:solidFill>
                  <a:schemeClr val="tx1"/>
                </a:solidFill>
                <a:effectLst/>
              </a:rPr>
              <a:t>	</a:t>
            </a:r>
            <a:r>
              <a:rPr lang="en-US" sz="1800" b="0" i="0" u="none" strike="noStrike" dirty="0" err="1">
                <a:solidFill>
                  <a:schemeClr val="tx1"/>
                </a:solidFill>
                <a:effectLst/>
              </a:rPr>
              <a:t>Poojah</a:t>
            </a:r>
            <a:r>
              <a:rPr lang="en-US" sz="1800" b="0" i="0" u="none" strike="noStrike" dirty="0">
                <a:solidFill>
                  <a:schemeClr val="tx1"/>
                </a:solidFill>
                <a:effectLst/>
              </a:rPr>
              <a:t> G – 312217106112</a:t>
            </a:r>
            <a:endParaRPr lang="en-US" sz="1800" dirty="0">
              <a:solidFill>
                <a:schemeClr val="tx1"/>
              </a:solidFill>
            </a:endParaRPr>
          </a:p>
          <a:p>
            <a:pPr algn="l">
              <a:defRPr/>
            </a:pPr>
            <a:r>
              <a:rPr lang="en-US" sz="1800" b="0" i="0" u="none" strike="noStrike" dirty="0">
                <a:solidFill>
                  <a:schemeClr val="tx1"/>
                </a:solidFill>
                <a:effectLst/>
              </a:rPr>
              <a:t>	Sneha S – 312217106161</a:t>
            </a:r>
          </a:p>
          <a:p>
            <a:pPr algn="l">
              <a:defRPr/>
            </a:pPr>
            <a:endParaRPr lang="en-IN" sz="1800" dirty="0">
              <a:solidFill>
                <a:schemeClr val="tx1"/>
              </a:solidFill>
            </a:endParaRPr>
          </a:p>
          <a:p>
            <a:pPr algn="l">
              <a:defRPr/>
            </a:pPr>
            <a:r>
              <a:rPr lang="en-IN" sz="1800" dirty="0">
                <a:solidFill>
                  <a:schemeClr val="accent2">
                    <a:lumMod val="50000"/>
                  </a:schemeClr>
                </a:solidFill>
              </a:rPr>
              <a:t>Project Guide  : </a:t>
            </a:r>
          </a:p>
          <a:p>
            <a:pPr algn="l">
              <a:lnSpc>
                <a:spcPct val="100000"/>
              </a:lnSpc>
            </a:pPr>
            <a:r>
              <a:rPr lang="en-IN" sz="1800" dirty="0">
                <a:solidFill>
                  <a:schemeClr val="accent2">
                    <a:lumMod val="50000"/>
                  </a:schemeClr>
                </a:solidFill>
              </a:rPr>
              <a:t>	</a:t>
            </a:r>
            <a:r>
              <a:rPr lang="en-US" sz="1800" b="0" i="0" dirty="0">
                <a:solidFill>
                  <a:srgbClr val="222222"/>
                </a:solidFill>
                <a:effectLst/>
              </a:rPr>
              <a:t>Dr. Kishore </a:t>
            </a:r>
            <a:r>
              <a:rPr lang="en-US" sz="1800" b="0" i="0" dirty="0" err="1">
                <a:solidFill>
                  <a:srgbClr val="222222"/>
                </a:solidFill>
                <a:effectLst/>
              </a:rPr>
              <a:t>Rajendiran</a:t>
            </a:r>
            <a:br>
              <a:rPr lang="en-US" sz="1800" dirty="0"/>
            </a:br>
            <a:r>
              <a:rPr lang="en-US" sz="1800" dirty="0"/>
              <a:t>	</a:t>
            </a:r>
            <a:r>
              <a:rPr lang="en-US" sz="1800" b="0" i="0" dirty="0">
                <a:solidFill>
                  <a:srgbClr val="222222"/>
                </a:solidFill>
                <a:effectLst/>
              </a:rPr>
              <a:t>Associate Professor/ECE</a:t>
            </a:r>
            <a:br>
              <a:rPr lang="en-US" sz="1800" dirty="0"/>
            </a:br>
            <a:r>
              <a:rPr lang="en-US" sz="1800" dirty="0"/>
              <a:t>	</a:t>
            </a:r>
            <a:r>
              <a:rPr lang="en-US" sz="1800" b="0" i="0" dirty="0">
                <a:solidFill>
                  <a:srgbClr val="222222"/>
                </a:solidFill>
                <a:effectLst/>
              </a:rPr>
              <a:t>SSN College of Engineering</a:t>
            </a:r>
          </a:p>
          <a:p>
            <a:pPr algn="l">
              <a:lnSpc>
                <a:spcPct val="100000"/>
              </a:lnSpc>
            </a:pPr>
            <a:endParaRPr lang="en-US" sz="1800" b="0" i="0" dirty="0">
              <a:solidFill>
                <a:srgbClr val="222222"/>
              </a:solidFill>
              <a:effectLst/>
            </a:endParaRPr>
          </a:p>
          <a:p>
            <a:pPr algn="l">
              <a:lnSpc>
                <a:spcPct val="100000"/>
              </a:lnSpc>
            </a:pPr>
            <a:r>
              <a:rPr lang="en-IN" sz="1800" dirty="0">
                <a:solidFill>
                  <a:schemeClr val="accent2">
                    <a:lumMod val="50000"/>
                  </a:schemeClr>
                </a:solidFill>
              </a:rPr>
              <a:t>External Guide </a:t>
            </a:r>
            <a:r>
              <a:rPr lang="en-US" sz="1800" dirty="0">
                <a:solidFill>
                  <a:srgbClr val="222222"/>
                </a:solidFill>
              </a:rPr>
              <a:t>:</a:t>
            </a:r>
          </a:p>
          <a:p>
            <a:pPr algn="l">
              <a:lnSpc>
                <a:spcPct val="100000"/>
              </a:lnSpc>
            </a:pPr>
            <a:r>
              <a:rPr lang="en-US" sz="1800" dirty="0">
                <a:solidFill>
                  <a:srgbClr val="222222"/>
                </a:solidFill>
              </a:rPr>
              <a:t>	Dr Andreas </a:t>
            </a:r>
            <a:r>
              <a:rPr lang="en-US" sz="1800" dirty="0" err="1">
                <a:solidFill>
                  <a:srgbClr val="222222"/>
                </a:solidFill>
              </a:rPr>
              <a:t>Pitsillides</a:t>
            </a:r>
            <a:endParaRPr lang="en-US" sz="1800" dirty="0">
              <a:solidFill>
                <a:srgbClr val="222222"/>
              </a:solidFill>
            </a:endParaRPr>
          </a:p>
          <a:p>
            <a:pPr algn="l">
              <a:lnSpc>
                <a:spcPct val="100000"/>
              </a:lnSpc>
            </a:pPr>
            <a:r>
              <a:rPr lang="en-US" sz="1800" dirty="0">
                <a:solidFill>
                  <a:srgbClr val="222222"/>
                </a:solidFill>
              </a:rPr>
              <a:t>	University of Cyprus</a:t>
            </a:r>
            <a:endParaRPr lang="en-US" sz="1800" dirty="0">
              <a:solidFill>
                <a:schemeClr val="accent2"/>
              </a:solidFill>
            </a:endParaRPr>
          </a:p>
        </p:txBody>
      </p:sp>
    </p:spTree>
    <p:extLst>
      <p:ext uri="{BB962C8B-B14F-4D97-AF65-F5344CB8AC3E}">
        <p14:creationId xmlns:p14="http://schemas.microsoft.com/office/powerpoint/2010/main" val="38271195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35B34-B1AA-4ECF-8486-D1D4F1E06ACC}"/>
              </a:ext>
            </a:extLst>
          </p:cNvPr>
          <p:cNvSpPr txBox="1"/>
          <p:nvPr/>
        </p:nvSpPr>
        <p:spPr>
          <a:xfrm>
            <a:off x="542952" y="187624"/>
            <a:ext cx="8165990"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p>
        </p:txBody>
      </p:sp>
      <p:sp>
        <p:nvSpPr>
          <p:cNvPr id="5" name="TextBox 4">
            <a:extLst>
              <a:ext uri="{FF2B5EF4-FFF2-40B4-BE49-F238E27FC236}">
                <a16:creationId xmlns:a16="http://schemas.microsoft.com/office/drawing/2014/main" id="{C5DBF52C-2F28-4C99-A0D7-A2152F0E324E}"/>
              </a:ext>
            </a:extLst>
          </p:cNvPr>
          <p:cNvSpPr txBox="1"/>
          <p:nvPr/>
        </p:nvSpPr>
        <p:spPr>
          <a:xfrm>
            <a:off x="707665" y="893724"/>
            <a:ext cx="7728669" cy="2829621"/>
          </a:xfrm>
          <a:prstGeom prst="rect">
            <a:avLst/>
          </a:prstGeom>
          <a:noFill/>
        </p:spPr>
        <p:txBody>
          <a:bodyPr wrap="square">
            <a:spAutoFit/>
          </a:bodyPr>
          <a:lstStyle/>
          <a:p>
            <a:pPr marL="342900" indent="-342900" algn="just" rtl="0">
              <a:spcBef>
                <a:spcPts val="1200"/>
              </a:spcBef>
              <a:spcAft>
                <a:spcPts val="1200"/>
              </a:spcAft>
              <a:buAutoNum type="arabicPeriod" startAt="2"/>
            </a:pPr>
            <a:r>
              <a:rPr lang="en-US" b="1" dirty="0">
                <a:latin typeface="Times New Roman" panose="02020603050405020304" pitchFamily="18" charset="0"/>
                <a:cs typeface="Times New Roman" panose="02020603050405020304" pitchFamily="18" charset="0"/>
              </a:rPr>
              <a:t>Power received by a UE from the BS:</a:t>
            </a:r>
            <a:r>
              <a:rPr lang="en-US" dirty="0">
                <a:latin typeface="Times New Roman" panose="02020603050405020304" pitchFamily="18" charset="0"/>
                <a:cs typeface="Times New Roman" panose="02020603050405020304" pitchFamily="18" charset="0"/>
              </a:rPr>
              <a:t>  The Received Signal Strength (RSS) is an important factor as suggested in  [2]. It is a measure of the signal strength with which UEs receive 5G connection from the BS. RSS is computed using the log normal path loss equation.</a:t>
            </a:r>
          </a:p>
          <a:p>
            <a:pPr marL="342900" indent="-342900" algn="just" rtl="0">
              <a:spcBef>
                <a:spcPts val="1200"/>
              </a:spcBef>
              <a:spcAft>
                <a:spcPts val="1200"/>
              </a:spcAft>
              <a:buAutoNum type="arabicPeriod" startAt="2"/>
            </a:pPr>
            <a:endParaRPr lang="en-US" dirty="0">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tabLst>
                <a:tab pos="2971800" algn="ctr"/>
                <a:tab pos="5059045" algn="l"/>
              </a:tabLs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tabLst>
                <a:tab pos="2971800" algn="ctr"/>
                <a:tab pos="5059045" algn="l"/>
              </a:tabLst>
            </a:pPr>
            <a:endParaRPr lang="en-US"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1B7F3B49-6DD5-43A6-8922-FBE4C396A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840" y="2181313"/>
            <a:ext cx="6154319" cy="1247687"/>
          </a:xfrm>
          <a:prstGeom prst="rect">
            <a:avLst/>
          </a:prstGeom>
        </p:spPr>
      </p:pic>
      <p:sp>
        <p:nvSpPr>
          <p:cNvPr id="8" name="TextBox 7">
            <a:extLst>
              <a:ext uri="{FF2B5EF4-FFF2-40B4-BE49-F238E27FC236}">
                <a16:creationId xmlns:a16="http://schemas.microsoft.com/office/drawing/2014/main" id="{6B4A6BE8-E5D6-4E5C-99D8-FC322FE49F7E}"/>
              </a:ext>
            </a:extLst>
          </p:cNvPr>
          <p:cNvSpPr txBox="1"/>
          <p:nvPr/>
        </p:nvSpPr>
        <p:spPr>
          <a:xfrm>
            <a:off x="933021" y="3653957"/>
            <a:ext cx="7280675"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n = path loss exponent = 4</a:t>
            </a:r>
          </a:p>
          <a:p>
            <a:r>
              <a:rPr lang="el-GR" b="0" i="0" dirty="0">
                <a:solidFill>
                  <a:srgbClr val="4D5156"/>
                </a:solidFill>
                <a:effectLst/>
                <a:latin typeface="arial" panose="020B0604020202020204" pitchFamily="34" charset="0"/>
              </a:rPr>
              <a:t>χ</a:t>
            </a:r>
            <a:r>
              <a:rPr lang="en-US" dirty="0">
                <a:latin typeface="Times New Roman" panose="02020603050405020304" pitchFamily="18" charset="0"/>
                <a:cs typeface="Times New Roman" panose="02020603050405020304" pitchFamily="18" charset="0"/>
              </a:rPr>
              <a:t> is a Gaussian random variable</a:t>
            </a:r>
          </a:p>
          <a:p>
            <a:r>
              <a:rPr lang="en-US" dirty="0">
                <a:latin typeface="Times New Roman" panose="02020603050405020304" pitchFamily="18" charset="0"/>
                <a:cs typeface="Times New Roman" panose="02020603050405020304" pitchFamily="18" charset="0"/>
              </a:rPr>
              <a:t>d is the distance between Tx and Rx</a:t>
            </a:r>
          </a:p>
          <a:p>
            <a:r>
              <a:rPr lang="en-US" dirty="0">
                <a:latin typeface="Times New Roman" panose="02020603050405020304" pitchFamily="18" charset="0"/>
                <a:cs typeface="Times New Roman" panose="02020603050405020304" pitchFamily="18" charset="0"/>
              </a:rPr>
              <a:t>P</a:t>
            </a:r>
            <a:r>
              <a:rPr lang="en-US" sz="11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reference path loss calculated using </a:t>
            </a:r>
            <a:r>
              <a:rPr lang="en-US" dirty="0" err="1">
                <a:latin typeface="Times New Roman" panose="02020603050405020304" pitchFamily="18" charset="0"/>
                <a:cs typeface="Times New Roman" panose="02020603050405020304" pitchFamily="18" charset="0"/>
              </a:rPr>
              <a:t>Frii’s</a:t>
            </a:r>
            <a:r>
              <a:rPr lang="en-US" dirty="0">
                <a:latin typeface="Times New Roman" panose="02020603050405020304" pitchFamily="18" charset="0"/>
                <a:cs typeface="Times New Roman" panose="02020603050405020304" pitchFamily="18" charset="0"/>
              </a:rPr>
              <a:t> free space formula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78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108C9A-1CAD-4BF3-A55A-89BA818EA045}"/>
                  </a:ext>
                </a:extLst>
              </p:cNvPr>
              <p:cNvSpPr txBox="1"/>
              <p:nvPr/>
            </p:nvSpPr>
            <p:spPr>
              <a:xfrm>
                <a:off x="536713" y="1833733"/>
                <a:ext cx="8070574" cy="3987438"/>
              </a:xfrm>
              <a:prstGeom prst="rect">
                <a:avLst/>
              </a:prstGeom>
              <a:noFill/>
            </p:spPr>
            <p:txBody>
              <a:bodyPr wrap="square">
                <a:spAutoFit/>
              </a:bodyPr>
              <a:lstStyle/>
              <a:p>
                <a:pPr marL="0" marR="0">
                  <a:lnSpc>
                    <a:spcPct val="150000"/>
                  </a:lnSpc>
                  <a:spcBef>
                    <a:spcPts val="0"/>
                  </a:spcBef>
                  <a:spcAft>
                    <a:spcPts val="800"/>
                  </a:spcAft>
                  <a:tabLst>
                    <a:tab pos="2971800" algn="ctr"/>
                    <a:tab pos="5059045" algn="l"/>
                  </a:tabLs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rPr>
                  <a:t>The values considered for the received power (</a:t>
                </a:r>
                <a14:m>
                  <m:oMath xmlns:m="http://schemas.openxmlformats.org/officeDocument/2006/math">
                    <m:r>
                      <m:rPr>
                        <m:sty m:val="p"/>
                      </m:rPr>
                      <a:rPr lang="en-US" sz="1800" i="0">
                        <a:effectLst/>
                        <a:latin typeface="Cambria Math" panose="02040503050406030204" pitchFamily="18" charset="0"/>
                        <a:ea typeface="Cambria Math" panose="02040503050406030204" pitchFamily="18" charset="0"/>
                        <a:cs typeface="Cambria Math" panose="02040503050406030204" pitchFamily="18" charset="0"/>
                      </a:rPr>
                      <m:t>Pr</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1800" b="0" i="1" smtClean="0">
                        <a:effectLst/>
                        <a:latin typeface="Cambria Math" panose="02040503050406030204" pitchFamily="18" charset="0"/>
                        <a:ea typeface="Cambria Math" panose="02040503050406030204" pitchFamily="18" charset="0"/>
                        <a:cs typeface="Cambria Math" panose="02040503050406030204" pitchFamily="18" charset="0"/>
                      </a:rPr>
                      <m:t>𝑑</m:t>
                    </m:r>
                  </m:oMath>
                </a14:m>
                <a:r>
                  <a:rPr lang="en-US" sz="1800" dirty="0">
                    <a:effectLst/>
                    <a:latin typeface="Times New Roman" panose="02020603050405020304" pitchFamily="18" charset="0"/>
                    <a:ea typeface="Times New Roman" panose="02020603050405020304" pitchFamily="18" charset="0"/>
                  </a:rPr>
                  <a:t>)= P</a:t>
                </a:r>
                <a:r>
                  <a:rPr lang="en-US" sz="1100" dirty="0">
                    <a:effectLst/>
                    <a:latin typeface="Times New Roman" panose="02020603050405020304" pitchFamily="18" charset="0"/>
                    <a:ea typeface="Times New Roman" panose="02020603050405020304" pitchFamily="18" charset="0"/>
                  </a:rPr>
                  <a:t>L</a:t>
                </a:r>
                <a:r>
                  <a:rPr lang="en-US" sz="1800" dirty="0">
                    <a:effectLst/>
                    <a:latin typeface="Times New Roman" panose="02020603050405020304" pitchFamily="18" charset="0"/>
                    <a:ea typeface="Times New Roman" panose="02020603050405020304" pitchFamily="18" charset="0"/>
                  </a:rPr>
                  <a:t>(d</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calculation are</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rPr>
                  <a:t>Transmit antenna gain</a:t>
                </a:r>
                <a14:m>
                  <m:oMath xmlns:m="http://schemas.openxmlformats.org/officeDocument/2006/math">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𝐺</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 1; Receiver antenna gain (</a:t>
                </a:r>
                <a14:m>
                  <m:oMath xmlns:m="http://schemas.openxmlformats.org/officeDocument/2006/math">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𝐺</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𝑟</m:t>
                        </m:r>
                      </m:sub>
                    </m:sSub>
                  </m:oMath>
                </a14:m>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1</a:t>
                </a:r>
                <a:r>
                  <a:rPr lang="en-US" sz="1800" dirty="0">
                    <a:effectLst/>
                    <a:latin typeface="Times New Roman" panose="02020603050405020304" pitchFamily="18" charset="0"/>
                    <a:ea typeface="Times New Roman" panose="02020603050405020304" pitchFamily="18" charset="0"/>
                  </a:rPr>
                  <a:t> (For simplicity)</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rPr>
                  <a:t>Transmit Power (</a:t>
                </a:r>
                <a14:m>
                  <m:oMath xmlns:m="http://schemas.openxmlformats.org/officeDocument/2006/math">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Cambria Math" panose="02040503050406030204" pitchFamily="18" charset="0"/>
                    <a:ea typeface="Cambria Math" panose="02040503050406030204" pitchFamily="18" charset="0"/>
                    <a:cs typeface="Cambria Math" panose="020405030504060302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43</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dBm (Generally in the range of 43-46 dBm)</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rPr>
                  <a:t>Path loss exponent (</a:t>
                </a:r>
                <a:r>
                  <a:rPr lang="en-US" sz="1800" i="1" dirty="0">
                    <a:solidFill>
                      <a:srgbClr val="000000"/>
                    </a:solidFill>
                    <a:effectLst/>
                    <a:latin typeface="Times New Roman" panose="02020603050405020304" pitchFamily="18" charset="0"/>
                    <a:ea typeface="Times New Roman" panose="02020603050405020304" pitchFamily="18" charset="0"/>
                  </a:rPr>
                  <a:t>L</a:t>
                </a:r>
                <a:r>
                  <a:rPr lang="en-US" sz="1800" dirty="0">
                    <a:solidFill>
                      <a:srgbClr val="000000"/>
                    </a:solidFill>
                    <a:effectLst/>
                    <a:latin typeface="Times New Roman" panose="02020603050405020304" pitchFamily="18" charset="0"/>
                    <a:ea typeface="Times New Roman" panose="02020603050405020304" pitchFamily="18" charset="0"/>
                  </a:rPr>
                  <a:t>)= 4 </a:t>
                </a:r>
                <a:r>
                  <a:rPr lang="en-US" sz="1800" dirty="0">
                    <a:effectLst/>
                    <a:latin typeface="Times New Roman" panose="02020603050405020304" pitchFamily="18" charset="0"/>
                    <a:ea typeface="Times New Roman" panose="02020603050405020304" pitchFamily="18" charset="0"/>
                  </a:rPr>
                  <a:t>(Obstructed in building- includes shadowing)</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effectLst/>
                    <a:latin typeface="Times New Roman" panose="02020603050405020304" pitchFamily="18" charset="0"/>
                    <a:ea typeface="Times New Roman" panose="02020603050405020304" pitchFamily="18" charset="0"/>
                  </a:rPr>
                  <a:t>Frequency (</a:t>
                </a:r>
                <a:r>
                  <a:rPr lang="en-US" sz="1800" i="1" dirty="0">
                    <a:effectLst/>
                    <a:latin typeface="Times New Roman" panose="02020603050405020304" pitchFamily="18" charset="0"/>
                    <a:ea typeface="Times New Roman" panose="02020603050405020304" pitchFamily="18" charset="0"/>
                  </a:rPr>
                  <a:t>FR1</a:t>
                </a:r>
                <a:r>
                  <a:rPr lang="en-US" sz="1800" dirty="0">
                    <a:effectLst/>
                    <a:latin typeface="Times New Roman" panose="02020603050405020304" pitchFamily="18" charset="0"/>
                    <a:ea typeface="Times New Roman" panose="02020603050405020304" pitchFamily="18" charset="0"/>
                  </a:rPr>
                  <a:t>) = 5 GHz (5G frequency range; FR2- Transition of signal from indoor to outdoor is very poor)</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2971800" algn="ctr"/>
                    <a:tab pos="5059045" algn="l"/>
                  </a:tabLst>
                </a:pPr>
                <a:r>
                  <a:rPr lang="en-US" sz="1800" dirty="0">
                    <a:effectLst/>
                    <a:latin typeface="Times New Roman" panose="02020603050405020304" pitchFamily="18" charset="0"/>
                    <a:ea typeface="Times New Roman" panose="02020603050405020304" pitchFamily="18" charset="0"/>
                  </a:rPr>
                  <a:t>Wavelength (</a:t>
                </a:r>
                <a14:m>
                  <m:oMath xmlns:m="http://schemas.openxmlformats.org/officeDocument/2006/math">
                    <m:r>
                      <a:rPr lang="en-US" sz="1800" i="1">
                        <a:effectLst/>
                        <a:latin typeface="Cambria Math" panose="02040503050406030204" pitchFamily="18" charset="0"/>
                        <a:ea typeface="Calibri" panose="020F0502020204030204" pitchFamily="34" charset="0"/>
                      </a:rPr>
                      <m:t>𝜆</m:t>
                    </m:r>
                    <m:r>
                      <a:rPr lang="en-US" sz="1800" i="1">
                        <a:effectLst/>
                        <a:latin typeface="Cambria Math" panose="02040503050406030204" pitchFamily="18" charset="0"/>
                        <a:ea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rPr>
                  <a:t>0.06 m</a:t>
                </a:r>
                <a:endParaRPr lang="en-US" dirty="0"/>
              </a:p>
            </p:txBody>
          </p:sp>
        </mc:Choice>
        <mc:Fallback xmlns="">
          <p:sp>
            <p:nvSpPr>
              <p:cNvPr id="5" name="TextBox 4">
                <a:extLst>
                  <a:ext uri="{FF2B5EF4-FFF2-40B4-BE49-F238E27FC236}">
                    <a16:creationId xmlns:a16="http://schemas.microsoft.com/office/drawing/2014/main" id="{99108C9A-1CAD-4BF3-A55A-89BA818EA045}"/>
                  </a:ext>
                </a:extLst>
              </p:cNvPr>
              <p:cNvSpPr txBox="1">
                <a:spLocks noRot="1" noChangeAspect="1" noMove="1" noResize="1" noEditPoints="1" noAdjustHandles="1" noChangeArrowheads="1" noChangeShapeType="1" noTextEdit="1"/>
              </p:cNvSpPr>
              <p:nvPr/>
            </p:nvSpPr>
            <p:spPr>
              <a:xfrm>
                <a:off x="536713" y="1833733"/>
                <a:ext cx="8070574" cy="3987438"/>
              </a:xfrm>
              <a:prstGeom prst="rect">
                <a:avLst/>
              </a:prstGeom>
              <a:blipFill>
                <a:blip r:embed="rId2"/>
                <a:stretch>
                  <a:fillRect l="-604" b="-1376"/>
                </a:stretch>
              </a:blipFill>
            </p:spPr>
            <p:txBody>
              <a:bodyPr/>
              <a:lstStyle/>
              <a:p>
                <a:r>
                  <a:rPr lang="en-US">
                    <a:noFill/>
                  </a:rPr>
                  <a:t> </a:t>
                </a:r>
              </a:p>
            </p:txBody>
          </p:sp>
        </mc:Fallback>
      </mc:AlternateContent>
      <p:pic>
        <p:nvPicPr>
          <p:cNvPr id="6" name="Picture 2" descr="Friis Free Space Propagation Model - GaussianWaves">
            <a:extLst>
              <a:ext uri="{FF2B5EF4-FFF2-40B4-BE49-F238E27FC236}">
                <a16:creationId xmlns:a16="http://schemas.microsoft.com/office/drawing/2014/main" id="{E4E9156E-ACC9-4A63-8FC9-9572227FE8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606"/>
          <a:stretch/>
        </p:blipFill>
        <p:spPr bwMode="auto">
          <a:xfrm>
            <a:off x="3212526" y="1436780"/>
            <a:ext cx="2718947" cy="7939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CFEE5C-2977-4022-A2C6-8F18D0B832A1}"/>
              </a:ext>
            </a:extLst>
          </p:cNvPr>
          <p:cNvSpPr txBox="1"/>
          <p:nvPr/>
        </p:nvSpPr>
        <p:spPr>
          <a:xfrm>
            <a:off x="542952" y="187624"/>
            <a:ext cx="8165990"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p>
        </p:txBody>
      </p:sp>
      <p:sp>
        <p:nvSpPr>
          <p:cNvPr id="9" name="TextBox 8">
            <a:extLst>
              <a:ext uri="{FF2B5EF4-FFF2-40B4-BE49-F238E27FC236}">
                <a16:creationId xmlns:a16="http://schemas.microsoft.com/office/drawing/2014/main" id="{9FEABFB2-C48F-4B30-80DE-F6F195FD50B0}"/>
              </a:ext>
            </a:extLst>
          </p:cNvPr>
          <p:cNvSpPr txBox="1"/>
          <p:nvPr/>
        </p:nvSpPr>
        <p:spPr>
          <a:xfrm>
            <a:off x="663934" y="923131"/>
            <a:ext cx="4583926" cy="369332"/>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Frii’s</a:t>
            </a:r>
            <a:r>
              <a:rPr lang="en-US" dirty="0">
                <a:latin typeface="Times New Roman" panose="02020603050405020304" pitchFamily="18" charset="0"/>
                <a:cs typeface="Times New Roman" panose="02020603050405020304" pitchFamily="18" charset="0"/>
              </a:rPr>
              <a:t> free space formula:</a:t>
            </a:r>
            <a:endParaRPr lang="en-US" dirty="0"/>
          </a:p>
        </p:txBody>
      </p:sp>
      <p:sp>
        <p:nvSpPr>
          <p:cNvPr id="11" name="TextBox 10">
            <a:extLst>
              <a:ext uri="{FF2B5EF4-FFF2-40B4-BE49-F238E27FC236}">
                <a16:creationId xmlns:a16="http://schemas.microsoft.com/office/drawing/2014/main" id="{4D4B5D9C-22E8-4CB2-989B-7A02BD5E3115}"/>
              </a:ext>
            </a:extLst>
          </p:cNvPr>
          <p:cNvSpPr txBox="1"/>
          <p:nvPr/>
        </p:nvSpPr>
        <p:spPr>
          <a:xfrm>
            <a:off x="2164744" y="1602899"/>
            <a:ext cx="1135047" cy="461665"/>
          </a:xfrm>
          <a:prstGeom prst="rect">
            <a:avLst/>
          </a:prstGeom>
          <a:noFill/>
        </p:spPr>
        <p:txBody>
          <a:bodyPr wrap="square">
            <a:spAutoFit/>
          </a:bodyPr>
          <a:lstStyle/>
          <a:p>
            <a:r>
              <a:rPr lang="en-US" sz="2400" i="1" dirty="0">
                <a:latin typeface="Times New Roman" panose="02020603050405020304" pitchFamily="18" charset="0"/>
                <a:cs typeface="Times New Roman" panose="02020603050405020304" pitchFamily="18" charset="0"/>
              </a:rPr>
              <a:t>P</a:t>
            </a:r>
            <a:r>
              <a:rPr lang="en-US" sz="1400" i="1" dirty="0">
                <a:latin typeface="Times New Roman" panose="02020603050405020304" pitchFamily="18" charset="0"/>
                <a:cs typeface="Times New Roman" panose="02020603050405020304" pitchFamily="18" charset="0"/>
              </a:rPr>
              <a:t>L</a:t>
            </a:r>
            <a:r>
              <a:rPr lang="en-US" sz="2400" i="1" dirty="0">
                <a:latin typeface="Times New Roman" panose="02020603050405020304" pitchFamily="18" charset="0"/>
                <a:cs typeface="Times New Roman" panose="02020603050405020304" pitchFamily="18" charset="0"/>
              </a:rPr>
              <a:t>(d</a:t>
            </a:r>
            <a:r>
              <a:rPr lang="en-US" sz="2400" i="1" baseline="-25000" dirty="0">
                <a:latin typeface="Times New Roman" panose="020206030504050203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a:t>
            </a:r>
            <a:endParaRPr lang="en-US" i="1" dirty="0"/>
          </a:p>
        </p:txBody>
      </p:sp>
    </p:spTree>
    <p:extLst>
      <p:ext uri="{BB962C8B-B14F-4D97-AF65-F5344CB8AC3E}">
        <p14:creationId xmlns:p14="http://schemas.microsoft.com/office/powerpoint/2010/main" val="69820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C4F4D-CC91-4A93-9196-8987A74B4BB0}"/>
              </a:ext>
            </a:extLst>
          </p:cNvPr>
          <p:cNvSpPr txBox="1"/>
          <p:nvPr/>
        </p:nvSpPr>
        <p:spPr>
          <a:xfrm>
            <a:off x="481859" y="1038101"/>
            <a:ext cx="8434724" cy="2092881"/>
          </a:xfrm>
          <a:prstGeom prst="rect">
            <a:avLst/>
          </a:prstGeom>
          <a:noFill/>
        </p:spPr>
        <p:txBody>
          <a:bodyPr wrap="square">
            <a:spAutoFit/>
          </a:bodyPr>
          <a:lstStyle/>
          <a:p>
            <a:pPr rtl="0">
              <a:spcBef>
                <a:spcPts val="1200"/>
              </a:spcBef>
              <a:spcAft>
                <a:spcPts val="1200"/>
              </a:spcAft>
            </a:pPr>
            <a:r>
              <a:rPr lang="en-US" b="1" dirty="0">
                <a:latin typeface="Times New Roman" panose="02020603050405020304" pitchFamily="18" charset="0"/>
                <a:cs typeface="Times New Roman" panose="02020603050405020304" pitchFamily="18" charset="0"/>
              </a:rPr>
              <a:t>3. Outage Probability: </a:t>
            </a:r>
            <a:r>
              <a:rPr lang="en-US" b="0" i="0" dirty="0">
                <a:effectLst/>
                <a:latin typeface="Times New Roman" panose="02020603050405020304" pitchFamily="18" charset="0"/>
                <a:cs typeface="Times New Roman" panose="02020603050405020304" pitchFamily="18" charset="0"/>
              </a:rPr>
              <a:t>It is the point at which the receiver power value falls below the threshold (where the power value relates to the minimum signal to noise ratio (SNR) within a cellular). </a:t>
            </a:r>
          </a:p>
          <a:p>
            <a:pPr rtl="0">
              <a:spcBef>
                <a:spcPts val="1200"/>
              </a:spcBef>
              <a:spcAft>
                <a:spcPts val="1200"/>
              </a:spcAft>
            </a:pPr>
            <a:r>
              <a:rPr lang="en-US" i="1" dirty="0">
                <a:latin typeface="Times New Roman" panose="02020603050405020304" pitchFamily="18" charset="0"/>
                <a:cs typeface="Times New Roman" panose="02020603050405020304" pitchFamily="18" charset="0"/>
              </a:rPr>
              <a:t>	             Outage Probability</a:t>
            </a:r>
            <a:r>
              <a:rPr lang="en-US" b="0" i="1" dirty="0">
                <a:effectLst/>
                <a:latin typeface="Times New Roman" panose="02020603050405020304" pitchFamily="18" charset="0"/>
                <a:cs typeface="Times New Roman" panose="02020603050405020304" pitchFamily="18" charset="0"/>
              </a:rPr>
              <a:t>= </a:t>
            </a:r>
            <a:r>
              <a:rPr lang="en-US" b="0" i="1" dirty="0">
                <a:solidFill>
                  <a:srgbClr val="202122"/>
                </a:solidFill>
                <a:effectLst/>
                <a:latin typeface="Times New Roman" panose="02020603050405020304" pitchFamily="18" charset="0"/>
                <a:cs typeface="Times New Roman" panose="02020603050405020304" pitchFamily="18" charset="0"/>
              </a:rPr>
              <a:t>P(SINR </a:t>
            </a:r>
            <a:r>
              <a:rPr lang="el-GR" b="0" i="1" dirty="0">
                <a:solidFill>
                  <a:srgbClr val="202124"/>
                </a:solidFill>
                <a:effectLst/>
                <a:latin typeface="Times New Roman" panose="02020603050405020304" pitchFamily="18" charset="0"/>
                <a:cs typeface="Times New Roman" panose="02020603050405020304" pitchFamily="18" charset="0"/>
              </a:rPr>
              <a:t>⩽ λ</a:t>
            </a:r>
            <a:r>
              <a:rPr lang="en-US" b="0" i="1" baseline="30000" dirty="0" err="1">
                <a:solidFill>
                  <a:srgbClr val="202124"/>
                </a:solidFill>
                <a:effectLst/>
                <a:latin typeface="Times New Roman" panose="02020603050405020304" pitchFamily="18" charset="0"/>
                <a:cs typeface="Times New Roman" panose="02020603050405020304" pitchFamily="18" charset="0"/>
              </a:rPr>
              <a:t>th</a:t>
            </a:r>
            <a:r>
              <a:rPr lang="en-US" b="0" i="1" baseline="30000" dirty="0">
                <a:solidFill>
                  <a:srgbClr val="202122"/>
                </a:solidFill>
                <a:effectLst/>
                <a:latin typeface="Times New Roman" panose="02020603050405020304" pitchFamily="18" charset="0"/>
                <a:cs typeface="Times New Roman" panose="02020603050405020304" pitchFamily="18" charset="0"/>
              </a:rPr>
              <a:t> </a:t>
            </a:r>
            <a:r>
              <a:rPr lang="en-US" b="0" i="1" dirty="0">
                <a:solidFill>
                  <a:srgbClr val="202122"/>
                </a:solidFill>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 </a:t>
            </a:r>
          </a:p>
          <a:p>
            <a:pPr marL="342900" indent="-342900" algn="just" rtl="0">
              <a:spcBef>
                <a:spcPts val="1200"/>
              </a:spcBef>
              <a:spcAft>
                <a:spcPts val="1200"/>
              </a:spcAft>
              <a:buAutoNum type="arabicPeriod"/>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EB11AF-4B17-42F8-90A7-D6B00DCA64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3747" y="3161032"/>
            <a:ext cx="4281170" cy="1219200"/>
          </a:xfrm>
          <a:prstGeom prst="rect">
            <a:avLst/>
          </a:prstGeom>
          <a:noFill/>
          <a:ln>
            <a:noFill/>
          </a:ln>
        </p:spPr>
      </p:pic>
      <p:pic>
        <p:nvPicPr>
          <p:cNvPr id="19459" name="Picture 9">
            <a:extLst>
              <a:ext uri="{FF2B5EF4-FFF2-40B4-BE49-F238E27FC236}">
                <a16:creationId xmlns:a16="http://schemas.microsoft.com/office/drawing/2014/main" id="{94E7735D-678B-4D9F-83F4-1D54A122E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47" y="4561513"/>
            <a:ext cx="3175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10">
            <a:extLst>
              <a:ext uri="{FF2B5EF4-FFF2-40B4-BE49-F238E27FC236}">
                <a16:creationId xmlns:a16="http://schemas.microsoft.com/office/drawing/2014/main" id="{43F700E6-FBBD-4DAF-8218-8FC17BC91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246" y="5048718"/>
            <a:ext cx="482600" cy="241300"/>
          </a:xfrm>
          <a:prstGeom prst="rect">
            <a:avLst/>
          </a:prstGeom>
          <a:noFill/>
          <a:extLst>
            <a:ext uri="{909E8E84-426E-40DD-AFC4-6F175D3DCCD1}">
              <a14:hiddenFill xmlns:a14="http://schemas.microsoft.com/office/drawing/2010/main">
                <a:solidFill>
                  <a:srgbClr val="FFFFFF"/>
                </a:solidFill>
              </a14:hiddenFill>
            </a:ext>
          </a:extLst>
        </p:spPr>
      </p:pic>
      <p:pic>
        <p:nvPicPr>
          <p:cNvPr id="19457" name="Picture 11">
            <a:extLst>
              <a:ext uri="{FF2B5EF4-FFF2-40B4-BE49-F238E27FC236}">
                <a16:creationId xmlns:a16="http://schemas.microsoft.com/office/drawing/2014/main" id="{1E4C77CE-6436-4667-976C-68A63C1A17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997" y="5677342"/>
            <a:ext cx="127000" cy="241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C25F96-7A93-4A43-B89B-DDFFF121621C}"/>
              </a:ext>
            </a:extLst>
          </p:cNvPr>
          <p:cNvSpPr>
            <a:spLocks noChangeArrowheads="1"/>
          </p:cNvSpPr>
          <p:nvPr/>
        </p:nvSpPr>
        <p:spPr bwMode="auto">
          <a:xfrm>
            <a:off x="539103" y="2604226"/>
            <a:ext cx="80657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expected outage probability for a single-hop D2D link using DL resources [5] is obtained as: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FC66824-8C02-4D5D-AD50-9DD19A093327}"/>
              </a:ext>
            </a:extLst>
          </p:cNvPr>
          <p:cNvSpPr txBox="1"/>
          <p:nvPr/>
        </p:nvSpPr>
        <p:spPr>
          <a:xfrm>
            <a:off x="1521247" y="4453047"/>
            <a:ext cx="5656240"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is number density of Base Stations = 2/ (Area of the cell) </a:t>
            </a:r>
            <a:endParaRPr lang="en-US" dirty="0"/>
          </a:p>
        </p:txBody>
      </p:sp>
      <p:sp>
        <p:nvSpPr>
          <p:cNvPr id="18" name="TextBox 17">
            <a:extLst>
              <a:ext uri="{FF2B5EF4-FFF2-40B4-BE49-F238E27FC236}">
                <a16:creationId xmlns:a16="http://schemas.microsoft.com/office/drawing/2014/main" id="{6BE3C295-7BDB-49E1-B05D-C7A0FB37CB50}"/>
              </a:ext>
            </a:extLst>
          </p:cNvPr>
          <p:cNvSpPr txBox="1"/>
          <p:nvPr/>
        </p:nvSpPr>
        <p:spPr>
          <a:xfrm>
            <a:off x="1751275" y="4960099"/>
            <a:ext cx="7038087"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is the number density of UEs = (Number of UEs in one cluster-1)/ (Area of the cluster)</a:t>
            </a:r>
            <a:endParaRPr lang="en-US" dirty="0"/>
          </a:p>
        </p:txBody>
      </p:sp>
      <p:sp>
        <p:nvSpPr>
          <p:cNvPr id="20" name="TextBox 19">
            <a:extLst>
              <a:ext uri="{FF2B5EF4-FFF2-40B4-BE49-F238E27FC236}">
                <a16:creationId xmlns:a16="http://schemas.microsoft.com/office/drawing/2014/main" id="{0AD90A06-4684-4BA5-B721-EFD164A02776}"/>
              </a:ext>
            </a:extLst>
          </p:cNvPr>
          <p:cNvSpPr txBox="1"/>
          <p:nvPr/>
        </p:nvSpPr>
        <p:spPr>
          <a:xfrm>
            <a:off x="1455546" y="5590560"/>
            <a:ext cx="4583926"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is the average SINR of the chosen cluster.</a:t>
            </a:r>
            <a:endParaRPr lang="en-US" dirty="0"/>
          </a:p>
        </p:txBody>
      </p:sp>
      <p:sp>
        <p:nvSpPr>
          <p:cNvPr id="21" name="TextBox 20">
            <a:extLst>
              <a:ext uri="{FF2B5EF4-FFF2-40B4-BE49-F238E27FC236}">
                <a16:creationId xmlns:a16="http://schemas.microsoft.com/office/drawing/2014/main" id="{BDFB5F65-32AA-4E62-B9E8-0B62426B6241}"/>
              </a:ext>
            </a:extLst>
          </p:cNvPr>
          <p:cNvSpPr txBox="1"/>
          <p:nvPr/>
        </p:nvSpPr>
        <p:spPr>
          <a:xfrm>
            <a:off x="548641" y="370504"/>
            <a:ext cx="8165990"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p>
        </p:txBody>
      </p:sp>
    </p:spTree>
    <p:extLst>
      <p:ext uri="{BB962C8B-B14F-4D97-AF65-F5344CB8AC3E}">
        <p14:creationId xmlns:p14="http://schemas.microsoft.com/office/powerpoint/2010/main" val="275383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B7866B-4DEF-4AC3-A576-E0B68A9452B8}"/>
              </a:ext>
            </a:extLst>
          </p:cNvPr>
          <p:cNvSpPr txBox="1"/>
          <p:nvPr/>
        </p:nvSpPr>
        <p:spPr>
          <a:xfrm>
            <a:off x="548641" y="370504"/>
            <a:ext cx="8165990"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p>
        </p:txBody>
      </p:sp>
      <p:sp>
        <p:nvSpPr>
          <p:cNvPr id="9" name="TextBox 8">
            <a:extLst>
              <a:ext uri="{FF2B5EF4-FFF2-40B4-BE49-F238E27FC236}">
                <a16:creationId xmlns:a16="http://schemas.microsoft.com/office/drawing/2014/main" id="{9EFD4533-7DDB-4077-B8EB-FBFF322E4D39}"/>
              </a:ext>
            </a:extLst>
          </p:cNvPr>
          <p:cNvSpPr txBox="1"/>
          <p:nvPr/>
        </p:nvSpPr>
        <p:spPr>
          <a:xfrm>
            <a:off x="429369" y="893724"/>
            <a:ext cx="7758484" cy="878895"/>
          </a:xfrm>
          <a:prstGeom prst="rect">
            <a:avLst/>
          </a:prstGeom>
          <a:noFill/>
        </p:spPr>
        <p:txBody>
          <a:bodyPr wrap="square">
            <a:spAutoFit/>
          </a:bodyPr>
          <a:lstStyle/>
          <a:p>
            <a:pPr marL="0" marR="0">
              <a:lnSpc>
                <a:spcPct val="150000"/>
              </a:lnSpc>
              <a:spcBef>
                <a:spcPts val="0"/>
              </a:spcBef>
              <a:spcAft>
                <a:spcPts val="800"/>
              </a:spcAft>
              <a:tabLst>
                <a:tab pos="2971800" algn="ctr"/>
                <a:tab pos="5059045" algn="l"/>
              </a:tabLst>
            </a:pPr>
            <a:r>
              <a:rPr lang="en-US" sz="1800" b="1" dirty="0">
                <a:effectLst/>
                <a:highlight>
                  <a:srgbClr val="FFFFFF"/>
                </a:highlight>
                <a:latin typeface="Times New Roman" panose="02020603050405020304" pitchFamily="18" charset="0"/>
                <a:ea typeface="Times New Roman" panose="02020603050405020304" pitchFamily="18" charset="0"/>
              </a:rPr>
              <a:t>4. SINR: </a:t>
            </a:r>
            <a:r>
              <a:rPr lang="en-US" sz="1800" dirty="0">
                <a:effectLst/>
                <a:highlight>
                  <a:srgbClr val="FFFFFF"/>
                </a:highlight>
                <a:latin typeface="Times New Roman" panose="02020603050405020304" pitchFamily="18" charset="0"/>
                <a:ea typeface="Times New Roman" panose="02020603050405020304" pitchFamily="18" charset="0"/>
              </a:rPr>
              <a:t>The signal-to-interference-plus-noise ratio (SINR) of a link from UE n to UE m is calculated using:</a:t>
            </a:r>
            <a:endParaRPr lang="en-US" sz="1400" dirty="0">
              <a:effectLst/>
              <a:latin typeface="Calibri" panose="020F0502020204030204" pitchFamily="34" charset="0"/>
              <a:ea typeface="Calibri" panose="020F0502020204030204" pitchFamily="34" charset="0"/>
            </a:endParaRPr>
          </a:p>
        </p:txBody>
      </p:sp>
      <p:pic>
        <p:nvPicPr>
          <p:cNvPr id="10" name="image8.png">
            <a:extLst>
              <a:ext uri="{FF2B5EF4-FFF2-40B4-BE49-F238E27FC236}">
                <a16:creationId xmlns:a16="http://schemas.microsoft.com/office/drawing/2014/main" id="{2F6ED749-2EB5-41B9-9670-533DD66FEC0E}"/>
              </a:ext>
            </a:extLst>
          </p:cNvPr>
          <p:cNvPicPr/>
          <p:nvPr/>
        </p:nvPicPr>
        <p:blipFill>
          <a:blip r:embed="rId2"/>
          <a:srcRect/>
          <a:stretch>
            <a:fillRect/>
          </a:stretch>
        </p:blipFill>
        <p:spPr>
          <a:xfrm>
            <a:off x="2580199" y="1772619"/>
            <a:ext cx="3657600" cy="1076325"/>
          </a:xfrm>
          <a:prstGeom prst="rect">
            <a:avLst/>
          </a:prstGeom>
          <a:ln/>
        </p:spPr>
      </p:pic>
      <p:sp>
        <p:nvSpPr>
          <p:cNvPr id="12" name="TextBox 11">
            <a:extLst>
              <a:ext uri="{FF2B5EF4-FFF2-40B4-BE49-F238E27FC236}">
                <a16:creationId xmlns:a16="http://schemas.microsoft.com/office/drawing/2014/main" id="{CB2D5633-31DC-4C3B-861E-D1A445A7AFA5}"/>
              </a:ext>
            </a:extLst>
          </p:cNvPr>
          <p:cNvSpPr txBox="1"/>
          <p:nvPr/>
        </p:nvSpPr>
        <p:spPr>
          <a:xfrm>
            <a:off x="489005" y="2527148"/>
            <a:ext cx="8165990" cy="3782254"/>
          </a:xfrm>
          <a:prstGeom prst="rect">
            <a:avLst/>
          </a:prstGeom>
          <a:noFill/>
        </p:spPr>
        <p:txBody>
          <a:bodyPr wrap="square">
            <a:spAutoFit/>
          </a:bodyPr>
          <a:lstStyle/>
          <a:p>
            <a:pPr marL="0" marR="0">
              <a:lnSpc>
                <a:spcPct val="150000"/>
              </a:lnSpc>
              <a:spcBef>
                <a:spcPts val="0"/>
              </a:spcBef>
              <a:spcAft>
                <a:spcPts val="800"/>
              </a:spcAft>
              <a:tabLst>
                <a:tab pos="2971800" algn="ctr"/>
                <a:tab pos="5059045" algn="l"/>
              </a:tabLst>
            </a:pPr>
            <a:r>
              <a:rPr lang="en-US" sz="1800" dirty="0">
                <a:effectLst/>
                <a:highlight>
                  <a:srgbClr val="FFFFFF"/>
                </a:highlight>
                <a:latin typeface="Times New Roman" panose="02020603050405020304" pitchFamily="18" charset="0"/>
                <a:ea typeface="Times New Roman" panose="02020603050405020304" pitchFamily="18" charset="0"/>
              </a:rPr>
              <a:t>where </a:t>
            </a:r>
            <a:endParaRPr lang="en-US" sz="14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err="1">
                <a:effectLst/>
                <a:highlight>
                  <a:srgbClr val="FFFFFF"/>
                </a:highlight>
                <a:latin typeface="Times New Roman" panose="02020603050405020304" pitchFamily="18" charset="0"/>
                <a:ea typeface="Times New Roman" panose="02020603050405020304" pitchFamily="18" charset="0"/>
              </a:rPr>
              <a:t>h</a:t>
            </a:r>
            <a:r>
              <a:rPr lang="en-US" sz="1600" dirty="0" err="1">
                <a:effectLst/>
                <a:highlight>
                  <a:srgbClr val="FFFFFF"/>
                </a:highlight>
                <a:latin typeface="Times New Roman" panose="02020603050405020304" pitchFamily="18" charset="0"/>
                <a:ea typeface="Times New Roman" panose="02020603050405020304" pitchFamily="18" charset="0"/>
              </a:rPr>
              <a:t>n,m</a:t>
            </a:r>
            <a:r>
              <a:rPr lang="en-US" sz="1800" dirty="0">
                <a:effectLst/>
                <a:highlight>
                  <a:srgbClr val="FFFFFF"/>
                </a:highlight>
                <a:latin typeface="Times New Roman" panose="02020603050405020304" pitchFamily="18" charset="0"/>
                <a:ea typeface="Times New Roman" panose="02020603050405020304" pitchFamily="18" charset="0"/>
              </a:rPr>
              <a:t> = fading power gain = 0.4292; </a:t>
            </a:r>
            <a:r>
              <a:rPr lang="en-US" sz="1800" dirty="0" err="1">
                <a:effectLst/>
                <a:highlight>
                  <a:srgbClr val="FFFFFF"/>
                </a:highlight>
                <a:latin typeface="Times New Roman" panose="02020603050405020304" pitchFamily="18" charset="0"/>
                <a:ea typeface="Times New Roman" panose="02020603050405020304" pitchFamily="18" charset="0"/>
              </a:rPr>
              <a:t>r</a:t>
            </a:r>
            <a:r>
              <a:rPr lang="en-US" sz="1600" dirty="0" err="1">
                <a:effectLst/>
                <a:highlight>
                  <a:srgbClr val="FFFFFF"/>
                </a:highlight>
                <a:latin typeface="Times New Roman" panose="02020603050405020304" pitchFamily="18" charset="0"/>
                <a:ea typeface="Times New Roman" panose="02020603050405020304" pitchFamily="18" charset="0"/>
              </a:rPr>
              <a:t>n,m</a:t>
            </a:r>
            <a:r>
              <a:rPr lang="en-US" sz="1600" dirty="0">
                <a:effectLst/>
                <a:highlight>
                  <a:srgbClr val="FFFFFF"/>
                </a:highlight>
                <a:latin typeface="Times New Roman" panose="02020603050405020304" pitchFamily="18" charset="0"/>
                <a:ea typeface="Times New Roman" panose="02020603050405020304" pitchFamily="18" charset="0"/>
              </a:rPr>
              <a:t> = </a:t>
            </a:r>
            <a:r>
              <a:rPr lang="en-US" sz="1800" dirty="0">
                <a:effectLst/>
                <a:highlight>
                  <a:srgbClr val="FFFFFF"/>
                </a:highlight>
                <a:latin typeface="Times New Roman" panose="02020603050405020304" pitchFamily="18" charset="0"/>
                <a:ea typeface="Times New Roman" panose="02020603050405020304" pitchFamily="18" charset="0"/>
              </a:rPr>
              <a:t>distance of the link from UE n to UE m </a:t>
            </a:r>
            <a:endParaRPr lang="en-US" sz="14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err="1">
                <a:effectLst/>
                <a:highlight>
                  <a:srgbClr val="FFFFFF"/>
                </a:highlight>
                <a:latin typeface="Times New Roman" panose="02020603050405020304" pitchFamily="18" charset="0"/>
                <a:ea typeface="Times New Roman" panose="02020603050405020304" pitchFamily="18" charset="0"/>
              </a:rPr>
              <a:t>Pn</a:t>
            </a:r>
            <a:r>
              <a:rPr lang="en-US" sz="1800" dirty="0">
                <a:effectLst/>
                <a:highlight>
                  <a:srgbClr val="FFFFFF"/>
                </a:highlight>
                <a:latin typeface="Times New Roman" panose="02020603050405020304" pitchFamily="18" charset="0"/>
                <a:ea typeface="Times New Roman" panose="02020603050405020304" pitchFamily="18" charset="0"/>
              </a:rPr>
              <a:t> = transmit power of UE n (depends on distance of UE, etc.)</a:t>
            </a:r>
            <a:endParaRPr lang="en-US" sz="14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effectLst/>
                <a:highlight>
                  <a:srgbClr val="FFFFFF"/>
                </a:highlight>
                <a:latin typeface="Times New Roman" panose="02020603050405020304" pitchFamily="18" charset="0"/>
                <a:ea typeface="Times New Roman" panose="02020603050405020304" pitchFamily="18" charset="0"/>
              </a:rPr>
              <a:t>λ = frequency dependent pathloss = 4 (For outdoor communication, path loss is independent of frequency)</a:t>
            </a:r>
            <a:r>
              <a:rPr lang="en-US" sz="1400" dirty="0">
                <a:highlight>
                  <a:srgbClr val="FFFFFF"/>
                </a:highlight>
                <a:latin typeface="Calibri" panose="020F0502020204030204" pitchFamily="34" charset="0"/>
                <a:ea typeface="Times New Roman" panose="02020603050405020304" pitchFamily="18" charset="0"/>
              </a:rPr>
              <a:t>; </a:t>
            </a:r>
            <a:r>
              <a:rPr lang="en-US" sz="1800" dirty="0">
                <a:effectLst/>
                <a:highlight>
                  <a:srgbClr val="FFFFFF"/>
                </a:highlight>
                <a:latin typeface="Times New Roman" panose="02020603050405020304" pitchFamily="18" charset="0"/>
                <a:ea typeface="Times New Roman" panose="02020603050405020304" pitchFamily="18" charset="0"/>
              </a:rPr>
              <a:t>α = pathloss distance exponent= 4</a:t>
            </a:r>
            <a:endParaRPr lang="en-US" sz="14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effectLst/>
                <a:highlight>
                  <a:srgbClr val="FFFFFF"/>
                </a:highlight>
                <a:latin typeface="Times New Roman" panose="02020603050405020304" pitchFamily="18" charset="0"/>
                <a:ea typeface="Times New Roman" panose="02020603050405020304" pitchFamily="18" charset="0"/>
              </a:rPr>
              <a:t>m denotes the set of interferers to UE m, and σ2 is the additive white Gaussian noise (AWGN) power. The AWGN power is assumed to be negligible as compared to the interference power. [5]</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8069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DF0C299-D475-4285-9D78-C13A9C51522E}"/>
              </a:ext>
            </a:extLst>
          </p:cNvPr>
          <p:cNvSpPr>
            <a:spLocks noChangeArrowheads="1"/>
          </p:cNvSpPr>
          <p:nvPr/>
        </p:nvSpPr>
        <p:spPr bwMode="auto">
          <a:xfrm>
            <a:off x="727009" y="893724"/>
            <a:ext cx="768998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 RATE</a:t>
            </a: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00050" marR="0" lvl="0" indent="-400050" algn="l" defTabSz="914400" rtl="0" eaLnBrk="0" fontAlgn="base" latinLnBrk="0" hangingPunct="0">
              <a:lnSpc>
                <a:spcPct val="100000"/>
              </a:lnSpc>
              <a:spcBef>
                <a:spcPct val="0"/>
              </a:spcBef>
              <a:spcAft>
                <a:spcPct val="0"/>
              </a:spcAft>
              <a:buClrTx/>
              <a:buSzTx/>
              <a:buFontTx/>
              <a:buAutoNum type="romanLcParenR"/>
              <a:tabLst>
                <a:tab pos="2971800" algn="ctr"/>
                <a:tab pos="5059363" algn="l"/>
              </a:tabLst>
            </a:pPr>
            <a:r>
              <a:rPr kumimoji="0" lang="en-US" altLang="en-US"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UE level</a:t>
            </a:r>
          </a:p>
          <a:p>
            <a:pPr marL="400050" marR="0" lvl="0" indent="-400050" algn="l" defTabSz="914400" rtl="0" eaLnBrk="0" fontAlgn="base" latinLnBrk="0" hangingPunct="0">
              <a:lnSpc>
                <a:spcPct val="100000"/>
              </a:lnSpc>
              <a:spcBef>
                <a:spcPct val="0"/>
              </a:spcBef>
              <a:spcAft>
                <a:spcPct val="0"/>
              </a:spcAft>
              <a:buClrTx/>
              <a:buSzTx/>
              <a:buFontTx/>
              <a:buAutoNum type="romanLcParenR"/>
              <a:tabLst>
                <a:tab pos="2971800" algn="ctr"/>
                <a:tab pos="5059363" algn="l"/>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 rate</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individual UEs can be calculated using Shannon Capacity which is given by: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 </a:t>
            </a:r>
            <a:r>
              <a:rPr kumimoji="0" lang="en-US" altLang="en-US"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log2 (1 + SINR)</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bps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 Data rate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 Channel Bandwidth= 100 MHz for 5G and 20 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Hz for LTE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SINR = Signal to Interference plus Noise Ratio</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1505" name="image19.png">
            <a:extLst>
              <a:ext uri="{FF2B5EF4-FFF2-40B4-BE49-F238E27FC236}">
                <a16:creationId xmlns:a16="http://schemas.microsoft.com/office/drawing/2014/main" id="{CE8B650E-BABC-4C40-A9C2-415CBA1B7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271" y="4643947"/>
            <a:ext cx="2686050" cy="590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8180740-E39F-4953-955D-2A1905D9438D}"/>
              </a:ext>
            </a:extLst>
          </p:cNvPr>
          <p:cNvSpPr txBox="1"/>
          <p:nvPr/>
        </p:nvSpPr>
        <p:spPr>
          <a:xfrm>
            <a:off x="489004" y="282822"/>
            <a:ext cx="8165990"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p>
        </p:txBody>
      </p:sp>
      <p:sp>
        <p:nvSpPr>
          <p:cNvPr id="9" name="TextBox 8">
            <a:extLst>
              <a:ext uri="{FF2B5EF4-FFF2-40B4-BE49-F238E27FC236}">
                <a16:creationId xmlns:a16="http://schemas.microsoft.com/office/drawing/2014/main" id="{BFDDCDB0-7166-43FC-90FB-EC4751AA6091}"/>
              </a:ext>
            </a:extLst>
          </p:cNvPr>
          <p:cNvSpPr txBox="1"/>
          <p:nvPr/>
        </p:nvSpPr>
        <p:spPr>
          <a:xfrm>
            <a:off x="727009" y="3739395"/>
            <a:ext cx="8165990" cy="981487"/>
          </a:xfrm>
          <a:prstGeom prst="rect">
            <a:avLst/>
          </a:prstGeom>
          <a:noFill/>
        </p:spPr>
        <p:txBody>
          <a:bodyPr wrap="square">
            <a:spAutoFit/>
          </a:bodyPr>
          <a:lstStyle/>
          <a:p>
            <a:pPr marL="0" marR="0">
              <a:lnSpc>
                <a:spcPct val="150000"/>
              </a:lnSpc>
              <a:spcBef>
                <a:spcPts val="0"/>
              </a:spcBef>
              <a:spcAft>
                <a:spcPts val="800"/>
              </a:spcAft>
              <a:tabLst>
                <a:tab pos="2971800" algn="ctr"/>
                <a:tab pos="5059045"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ii) System level</a:t>
            </a:r>
          </a:p>
          <a:p>
            <a:pPr marL="0" marR="0">
              <a:lnSpc>
                <a:spcPct val="150000"/>
              </a:lnSpc>
              <a:spcBef>
                <a:spcPts val="0"/>
              </a:spcBef>
              <a:spcAft>
                <a:spcPts val="800"/>
              </a:spcAft>
              <a:tabLst>
                <a:tab pos="2971800" algn="ctr"/>
                <a:tab pos="5059045"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The entire system’s </a:t>
            </a:r>
            <a:r>
              <a:rPr lang="en-US" dirty="0">
                <a:solidFill>
                  <a:srgbClr val="000000"/>
                </a:solidFill>
                <a:highlight>
                  <a:srgbClr val="FFFFFF"/>
                </a:highlight>
                <a:latin typeface="Times New Roman" panose="02020603050405020304" pitchFamily="18" charset="0"/>
                <a:ea typeface="Times New Roman" panose="02020603050405020304" pitchFamily="18" charset="0"/>
              </a:rPr>
              <a:t>sum rate</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is obtained using the formula given below:</a:t>
            </a:r>
            <a:endParaRPr lang="en-US" sz="14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8B8DA5D6-AEFE-4D53-97FF-0F48E97AD9C9}"/>
              </a:ext>
            </a:extLst>
          </p:cNvPr>
          <p:cNvSpPr txBox="1"/>
          <p:nvPr/>
        </p:nvSpPr>
        <p:spPr>
          <a:xfrm>
            <a:off x="1282149" y="5106446"/>
            <a:ext cx="4583926" cy="1171988"/>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where,</a:t>
            </a:r>
            <a:endParaRPr lang="en-US" sz="14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c-size = cluster size</a:t>
            </a:r>
            <a:r>
              <a:rPr lang="en-US" sz="1400" dirty="0">
                <a:highlight>
                  <a:srgbClr val="FFFFFF"/>
                </a:highlight>
                <a:latin typeface="Calibri" panose="020F0502020204030204" pitchFamily="34" charset="0"/>
                <a:ea typeface="Times New Roman" panose="02020603050405020304" pitchFamily="18" charset="0"/>
              </a:rPr>
              <a:t>;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SINR </a:t>
            </a:r>
            <a:r>
              <a:rPr lang="en-US" sz="1800" baseline="-25000" dirty="0" err="1">
                <a:solidFill>
                  <a:srgbClr val="000000"/>
                </a:solidFill>
                <a:effectLst/>
                <a:highlight>
                  <a:srgbClr val="FFFFFF"/>
                </a:highlight>
                <a:latin typeface="Times New Roman" panose="02020603050405020304" pitchFamily="18" charset="0"/>
                <a:ea typeface="Times New Roman" panose="02020603050405020304" pitchFamily="18" charset="0"/>
              </a:rPr>
              <a:t>i</a:t>
            </a:r>
            <a:r>
              <a:rPr lang="en-US" sz="1800" baseline="-25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SINR of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baseline="30000" dirty="0" err="1">
                <a:solidFill>
                  <a:srgbClr val="000000"/>
                </a:solidFill>
                <a:effectLst/>
                <a:latin typeface="Times New Roman" panose="02020603050405020304" pitchFamily="18" charset="0"/>
                <a:ea typeface="Times New Roman" panose="02020603050405020304" pitchFamily="18" charset="0"/>
              </a:rPr>
              <a:t>th</a:t>
            </a:r>
            <a:r>
              <a:rPr lang="en-US" sz="1800" baseline="300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cluster </a:t>
            </a:r>
            <a:endParaRPr lang="en-US" sz="14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baseline="-25000" dirty="0">
                <a:solidFill>
                  <a:srgbClr val="000000"/>
                </a:solidFill>
                <a:effectLst/>
                <a:latin typeface="Times New Roman" panose="02020603050405020304" pitchFamily="18" charset="0"/>
                <a:ea typeface="Calibri" panose="020F0502020204030204" pitchFamily="34" charset="0"/>
              </a:rPr>
              <a:t>             </a:t>
            </a:r>
            <a:r>
              <a:rPr lang="en-US" sz="1800" baseline="-25000" dirty="0" err="1">
                <a:solidFill>
                  <a:srgbClr val="000000"/>
                </a:solidFill>
                <a:effectLst/>
                <a:latin typeface="Times New Roman" panose="02020603050405020304" pitchFamily="18" charset="0"/>
                <a:ea typeface="Calibri" panose="020F0502020204030204" pitchFamily="34" charset="0"/>
              </a:rPr>
              <a:t>i</a:t>
            </a:r>
            <a:r>
              <a:rPr lang="en-US" sz="1800" baseline="-25000" dirty="0">
                <a:solidFill>
                  <a:srgbClr val="000000"/>
                </a:solidFill>
                <a:effectLst/>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 Average SINR of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baseline="30000" dirty="0" err="1">
                <a:solidFill>
                  <a:srgbClr val="000000"/>
                </a:solidFill>
                <a:effectLst/>
                <a:latin typeface="Times New Roman" panose="02020603050405020304" pitchFamily="18" charset="0"/>
                <a:ea typeface="Times New Roman" panose="02020603050405020304" pitchFamily="18" charset="0"/>
              </a:rPr>
              <a:t>th</a:t>
            </a:r>
            <a:r>
              <a:rPr lang="en-US" sz="1800" dirty="0">
                <a:solidFill>
                  <a:srgbClr val="000000"/>
                </a:solidFill>
                <a:effectLst/>
                <a:latin typeface="Times New Roman" panose="02020603050405020304" pitchFamily="18" charset="0"/>
                <a:ea typeface="Times New Roman" panose="02020603050405020304" pitchFamily="18" charset="0"/>
              </a:rPr>
              <a:t> cluster</a:t>
            </a:r>
            <a:endParaRPr lang="en-US" sz="1400" dirty="0">
              <a:effectLst/>
              <a:latin typeface="Calibri" panose="020F0502020204030204" pitchFamily="34" charset="0"/>
              <a:ea typeface="Calibri" panose="020F0502020204030204" pitchFamily="34" charset="0"/>
            </a:endParaRPr>
          </a:p>
        </p:txBody>
      </p:sp>
      <p:pic>
        <p:nvPicPr>
          <p:cNvPr id="14" name="Picture 13">
            <a:extLst>
              <a:ext uri="{FF2B5EF4-FFF2-40B4-BE49-F238E27FC236}">
                <a16:creationId xmlns:a16="http://schemas.microsoft.com/office/drawing/2014/main" id="{D9DEE397-848D-4EF3-8F35-1ABB81E50B46}"/>
              </a:ext>
            </a:extLst>
          </p:cNvPr>
          <p:cNvPicPr>
            <a:picLocks noChangeAspect="1"/>
          </p:cNvPicPr>
          <p:nvPr/>
        </p:nvPicPr>
        <p:blipFill>
          <a:blip r:embed="rId3"/>
          <a:stretch>
            <a:fillRect/>
          </a:stretch>
        </p:blipFill>
        <p:spPr>
          <a:xfrm>
            <a:off x="1313386" y="5855982"/>
            <a:ext cx="535575" cy="404947"/>
          </a:xfrm>
          <a:prstGeom prst="rect">
            <a:avLst/>
          </a:prstGeom>
        </p:spPr>
      </p:pic>
    </p:spTree>
    <p:extLst>
      <p:ext uri="{BB962C8B-B14F-4D97-AF65-F5344CB8AC3E}">
        <p14:creationId xmlns:p14="http://schemas.microsoft.com/office/powerpoint/2010/main" val="360591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DF0C299-D475-4285-9D78-C13A9C51522E}"/>
              </a:ext>
            </a:extLst>
          </p:cNvPr>
          <p:cNvSpPr>
            <a:spLocks noChangeArrowheads="1"/>
          </p:cNvSpPr>
          <p:nvPr/>
        </p:nvSpPr>
        <p:spPr bwMode="auto">
          <a:xfrm>
            <a:off x="790845" y="2757997"/>
            <a:ext cx="768998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0593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Quality </a:t>
            </a: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Service:</a:t>
            </a:r>
            <a:endPar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Tx/>
              <a:buAutoNum type="romanLcParenR"/>
              <a:tabLst>
                <a:tab pos="2971800" algn="ctr"/>
                <a:tab pos="5059363" algn="l"/>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of Service of the network is measured using Equation 5.8 which gives the Jain’s fairness index (JFI), where, </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is the number of users in the system at a particular instance of time, </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059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180740-E39F-4953-955D-2A1905D9438D}"/>
              </a:ext>
            </a:extLst>
          </p:cNvPr>
          <p:cNvSpPr txBox="1"/>
          <p:nvPr/>
        </p:nvSpPr>
        <p:spPr>
          <a:xfrm>
            <a:off x="489004" y="282822"/>
            <a:ext cx="8165990"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p>
        </p:txBody>
      </p:sp>
      <p:sp>
        <p:nvSpPr>
          <p:cNvPr id="8" name="Rectangle 9">
            <a:extLst>
              <a:ext uri="{FF2B5EF4-FFF2-40B4-BE49-F238E27FC236}">
                <a16:creationId xmlns:a16="http://schemas.microsoft.com/office/drawing/2014/main" id="{D280E447-6A2A-4C7C-B51D-864768A2C153}"/>
              </a:ext>
            </a:extLst>
          </p:cNvPr>
          <p:cNvSpPr>
            <a:spLocks noChangeArrowheads="1"/>
          </p:cNvSpPr>
          <p:nvPr/>
        </p:nvSpPr>
        <p:spPr bwMode="auto">
          <a:xfrm>
            <a:off x="862511" y="32677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y-AM"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յ</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2" name="Picture 6" descr="Image">
            <a:extLst>
              <a:ext uri="{FF2B5EF4-FFF2-40B4-BE49-F238E27FC236}">
                <a16:creationId xmlns:a16="http://schemas.microsoft.com/office/drawing/2014/main" id="{A16FFC6E-A9A5-4E00-95E4-DF50CB145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003" y="3016091"/>
            <a:ext cx="1897063" cy="50323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5E7E3D38-4180-4F0E-BE41-FE8F5DA53EE2}"/>
              </a:ext>
            </a:extLst>
          </p:cNvPr>
          <p:cNvSpPr>
            <a:spLocks noChangeArrowheads="1"/>
          </p:cNvSpPr>
          <p:nvPr/>
        </p:nvSpPr>
        <p:spPr bwMode="auto">
          <a:xfrm>
            <a:off x="1526959" y="21544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7">
            <a:extLst>
              <a:ext uri="{FF2B5EF4-FFF2-40B4-BE49-F238E27FC236}">
                <a16:creationId xmlns:a16="http://schemas.microsoft.com/office/drawing/2014/main" id="{9354ABDA-A6F2-4C3F-9F78-057F3591A5C3}"/>
              </a:ext>
            </a:extLst>
          </p:cNvPr>
          <p:cNvSpPr>
            <a:spLocks noChangeArrowheads="1"/>
          </p:cNvSpPr>
          <p:nvPr/>
        </p:nvSpPr>
        <p:spPr bwMode="auto">
          <a:xfrm>
            <a:off x="301841" y="68266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40" name="Picture 11" descr="Image">
            <a:extLst>
              <a:ext uri="{FF2B5EF4-FFF2-40B4-BE49-F238E27FC236}">
                <a16:creationId xmlns:a16="http://schemas.microsoft.com/office/drawing/2014/main" id="{60881DD2-5472-44F7-AB2A-A5DEE0B64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65" y="5389966"/>
            <a:ext cx="182563" cy="25876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6C695195-681C-4358-82D7-52D295EFEA48}"/>
              </a:ext>
            </a:extLst>
          </p:cNvPr>
          <p:cNvSpPr>
            <a:spLocks noChangeArrowheads="1"/>
          </p:cNvSpPr>
          <p:nvPr/>
        </p:nvSpPr>
        <p:spPr bwMode="auto">
          <a:xfrm>
            <a:off x="2370338" y="55193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the sample coefficient of variation of spectral efficiency, and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51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0CF90AB-7151-4C08-8549-5C3B4EDE7B0D}"/>
              </a:ext>
            </a:extLst>
          </p:cNvPr>
          <p:cNvSpPr txBox="1"/>
          <p:nvPr/>
        </p:nvSpPr>
        <p:spPr>
          <a:xfrm>
            <a:off x="1176291" y="386407"/>
            <a:ext cx="6791418"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Basic block diagram for selection of UE-VBS</a:t>
            </a:r>
          </a:p>
        </p:txBody>
      </p:sp>
      <p:pic>
        <p:nvPicPr>
          <p:cNvPr id="7" name="Picture 6">
            <a:extLst>
              <a:ext uri="{FF2B5EF4-FFF2-40B4-BE49-F238E27FC236}">
                <a16:creationId xmlns:a16="http://schemas.microsoft.com/office/drawing/2014/main" id="{26DE1EAA-6B9D-4FCD-A71F-13375944078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357" y="1254526"/>
            <a:ext cx="7383855" cy="4348948"/>
          </a:xfrm>
          <a:prstGeom prst="rect">
            <a:avLst/>
          </a:prstGeom>
          <a:noFill/>
          <a:ln>
            <a:noFill/>
          </a:ln>
        </p:spPr>
      </p:pic>
    </p:spTree>
    <p:extLst>
      <p:ext uri="{BB962C8B-B14F-4D97-AF65-F5344CB8AC3E}">
        <p14:creationId xmlns:p14="http://schemas.microsoft.com/office/powerpoint/2010/main" val="654927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098A7-8432-4D5F-B487-B5C35004C437}"/>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029B70DB-194C-4E28-B7CD-38EAADA54485}"/>
              </a:ext>
            </a:extLst>
          </p:cNvPr>
          <p:cNvSpPr txBox="1"/>
          <p:nvPr/>
        </p:nvSpPr>
        <p:spPr>
          <a:xfrm>
            <a:off x="2210461" y="722337"/>
            <a:ext cx="4723076" cy="369332"/>
          </a:xfrm>
          <a:prstGeom prst="rect">
            <a:avLst/>
          </a:prstGeom>
          <a:noFill/>
        </p:spPr>
        <p:txBody>
          <a:bodyPr wrap="square">
            <a:spAutoFit/>
          </a:bodyPr>
          <a:lstStyle/>
          <a:p>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POSITIONING OF UEs FOR CLUSTER SIZE 4</a:t>
            </a:r>
            <a:endParaRPr lang="en-US" dirty="0"/>
          </a:p>
        </p:txBody>
      </p:sp>
      <p:sp>
        <p:nvSpPr>
          <p:cNvPr id="9" name="TextBox 8">
            <a:extLst>
              <a:ext uri="{FF2B5EF4-FFF2-40B4-BE49-F238E27FC236}">
                <a16:creationId xmlns:a16="http://schemas.microsoft.com/office/drawing/2014/main" id="{C99ACCE2-E1F2-4B3B-9695-FF43321ED693}"/>
              </a:ext>
            </a:extLst>
          </p:cNvPr>
          <p:cNvSpPr txBox="1"/>
          <p:nvPr/>
        </p:nvSpPr>
        <p:spPr>
          <a:xfrm>
            <a:off x="310100" y="4768361"/>
            <a:ext cx="8674873" cy="1294393"/>
          </a:xfrm>
          <a:prstGeom prst="rect">
            <a:avLst/>
          </a:prstGeom>
          <a:noFill/>
        </p:spPr>
        <p:txBody>
          <a:bodyPr wrap="square">
            <a:spAutoFit/>
          </a:bodyPr>
          <a:lstStyle/>
          <a:p>
            <a:pPr marL="0" marR="0">
              <a:lnSpc>
                <a:spcPct val="15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The UEs are positioned in a pseudo random manner at a time instant t1. After dt seconds, the positions of the UEs are arbitrarily changed by assigning random velocity to each UE for two other time instances t2 (t1+dt) and t3 (t1+2 x dt).</a:t>
            </a:r>
            <a:endParaRPr lang="en-US" sz="14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0D37F9BA-4D8D-4434-A8CD-BB880C4ED0EC}"/>
              </a:ext>
            </a:extLst>
          </p:cNvPr>
          <p:cNvSpPr txBox="1"/>
          <p:nvPr/>
        </p:nvSpPr>
        <p:spPr>
          <a:xfrm>
            <a:off x="2697481" y="4287712"/>
            <a:ext cx="4583926"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Position of UE’s at time t1, t2 and t3</a:t>
            </a:r>
            <a:endParaRPr lang="en-US" dirty="0"/>
          </a:p>
        </p:txBody>
      </p:sp>
      <p:pic>
        <p:nvPicPr>
          <p:cNvPr id="8" name="Picture 7">
            <a:extLst>
              <a:ext uri="{FF2B5EF4-FFF2-40B4-BE49-F238E27FC236}">
                <a16:creationId xmlns:a16="http://schemas.microsoft.com/office/drawing/2014/main" id="{7FCABA5F-C949-40A3-BA81-E2029E0F69D6}"/>
              </a:ext>
            </a:extLst>
          </p:cNvPr>
          <p:cNvPicPr/>
          <p:nvPr/>
        </p:nvPicPr>
        <p:blipFill>
          <a:blip r:embed="rId2">
            <a:extLst>
              <a:ext uri="{28A0092B-C50C-407E-A947-70E740481C1C}">
                <a14:useLocalDpi xmlns:a14="http://schemas.microsoft.com/office/drawing/2010/main" val="0"/>
              </a:ext>
            </a:extLst>
          </a:blip>
          <a:stretch>
            <a:fillRect/>
          </a:stretch>
        </p:blipFill>
        <p:spPr>
          <a:xfrm>
            <a:off x="2121761" y="1071045"/>
            <a:ext cx="4811776" cy="3278526"/>
          </a:xfrm>
          <a:prstGeom prst="rect">
            <a:avLst/>
          </a:prstGeom>
        </p:spPr>
      </p:pic>
    </p:spTree>
    <p:extLst>
      <p:ext uri="{BB962C8B-B14F-4D97-AF65-F5344CB8AC3E}">
        <p14:creationId xmlns:p14="http://schemas.microsoft.com/office/powerpoint/2010/main" val="2915237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23F56F-35FE-42AB-8403-4902C0C749BB}"/>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sp>
        <p:nvSpPr>
          <p:cNvPr id="8" name="TextBox 7">
            <a:extLst>
              <a:ext uri="{FF2B5EF4-FFF2-40B4-BE49-F238E27FC236}">
                <a16:creationId xmlns:a16="http://schemas.microsoft.com/office/drawing/2014/main" id="{BC98AAB4-E2A8-46F7-AA01-BB4C9EC1424B}"/>
              </a:ext>
            </a:extLst>
          </p:cNvPr>
          <p:cNvSpPr txBox="1"/>
          <p:nvPr/>
        </p:nvSpPr>
        <p:spPr>
          <a:xfrm>
            <a:off x="1972918" y="4471072"/>
            <a:ext cx="5198165" cy="463397"/>
          </a:xfrm>
          <a:prstGeom prst="rect">
            <a:avLst/>
          </a:prstGeom>
          <a:noFill/>
        </p:spPr>
        <p:txBody>
          <a:bodyPr wrap="square">
            <a:spAutoFit/>
          </a:bodyPr>
          <a:lstStyle/>
          <a:p>
            <a:pPr marL="0" marR="0" algn="ctr">
              <a:lnSpc>
                <a:spcPct val="15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Selection of UE VBS for cluster size 3, at time t1</a:t>
            </a:r>
            <a:endParaRPr lang="en-US" sz="1400"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49AB71A5-D942-4E80-9332-3A5D9678C6FD}"/>
              </a:ext>
            </a:extLst>
          </p:cNvPr>
          <p:cNvSpPr txBox="1"/>
          <p:nvPr/>
        </p:nvSpPr>
        <p:spPr>
          <a:xfrm>
            <a:off x="922353" y="4934469"/>
            <a:ext cx="7005098" cy="1294393"/>
          </a:xfrm>
          <a:prstGeom prst="rect">
            <a:avLst/>
          </a:prstGeom>
          <a:noFill/>
        </p:spPr>
        <p:txBody>
          <a:bodyPr wrap="square">
            <a:spAutoFit/>
          </a:bodyPr>
          <a:lstStyle/>
          <a:p>
            <a:pPr marL="0" marR="0">
              <a:lnSpc>
                <a:spcPct val="15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From each cluster, the algorithm selects an UE to act as a VBS using power received, battery discharge rate and SINR, for cluster size 3 at time instance t1.</a:t>
            </a:r>
            <a:endParaRPr lang="en-US" sz="1400" dirty="0">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A62D9FAF-81BE-438C-93D9-693EF7E57330}"/>
              </a:ext>
            </a:extLst>
          </p:cNvPr>
          <p:cNvSpPr txBox="1"/>
          <p:nvPr/>
        </p:nvSpPr>
        <p:spPr>
          <a:xfrm>
            <a:off x="2210461" y="748534"/>
            <a:ext cx="4723076" cy="369332"/>
          </a:xfrm>
          <a:prstGeom prst="rect">
            <a:avLst/>
          </a:prstGeom>
          <a:noFill/>
        </p:spPr>
        <p:txBody>
          <a:bodyPr wrap="square">
            <a:spAutoFit/>
          </a:bodyPr>
          <a:lstStyle/>
          <a:p>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POSITIONING OF UEs FOR CLUSTER SIZE 4</a:t>
            </a:r>
            <a:endParaRPr lang="en-US" dirty="0"/>
          </a:p>
        </p:txBody>
      </p:sp>
      <p:pic>
        <p:nvPicPr>
          <p:cNvPr id="7" name="Picture 6">
            <a:extLst>
              <a:ext uri="{FF2B5EF4-FFF2-40B4-BE49-F238E27FC236}">
                <a16:creationId xmlns:a16="http://schemas.microsoft.com/office/drawing/2014/main" id="{0E91698D-0880-4CFD-9498-803D22EF3CB4}"/>
              </a:ext>
            </a:extLst>
          </p:cNvPr>
          <p:cNvPicPr/>
          <p:nvPr/>
        </p:nvPicPr>
        <p:blipFill>
          <a:blip r:embed="rId2">
            <a:extLst>
              <a:ext uri="{28A0092B-C50C-407E-A947-70E740481C1C}">
                <a14:useLocalDpi xmlns:a14="http://schemas.microsoft.com/office/drawing/2010/main" val="0"/>
              </a:ext>
            </a:extLst>
          </a:blip>
          <a:stretch>
            <a:fillRect/>
          </a:stretch>
        </p:blipFill>
        <p:spPr>
          <a:xfrm>
            <a:off x="1972917" y="1117866"/>
            <a:ext cx="5063851" cy="3498364"/>
          </a:xfrm>
          <a:prstGeom prst="rect">
            <a:avLst/>
          </a:prstGeom>
        </p:spPr>
      </p:pic>
    </p:spTree>
    <p:extLst>
      <p:ext uri="{BB962C8B-B14F-4D97-AF65-F5344CB8AC3E}">
        <p14:creationId xmlns:p14="http://schemas.microsoft.com/office/powerpoint/2010/main" val="44447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B5B7548-D2D5-4CDC-A22C-AB858080F64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9D0C9C4E-CAD0-4663-A599-B8574926AB93}"/>
              </a:ext>
            </a:extLst>
          </p:cNvPr>
          <p:cNvSpPr>
            <a:spLocks noChangeArrowheads="1"/>
          </p:cNvSpPr>
          <p:nvPr/>
        </p:nvSpPr>
        <p:spPr bwMode="auto">
          <a:xfrm>
            <a:off x="1269332" y="4343451"/>
            <a:ext cx="660533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Selection of UE VBS for cluster size 3, at time 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each cluster, the algorithm selects an UE to act as a VBS using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power received, battery discharge rate and SINR, for cluster size 3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instance t2.</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570B93A-0971-47AA-9725-4327EDDD6DE5}"/>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sp>
        <p:nvSpPr>
          <p:cNvPr id="8" name="TextBox 7">
            <a:extLst>
              <a:ext uri="{FF2B5EF4-FFF2-40B4-BE49-F238E27FC236}">
                <a16:creationId xmlns:a16="http://schemas.microsoft.com/office/drawing/2014/main" id="{5FAAD1F0-1442-40E6-BE44-5FCECDBB32F8}"/>
              </a:ext>
            </a:extLst>
          </p:cNvPr>
          <p:cNvSpPr txBox="1"/>
          <p:nvPr/>
        </p:nvSpPr>
        <p:spPr>
          <a:xfrm>
            <a:off x="2210461" y="698820"/>
            <a:ext cx="4723076" cy="369332"/>
          </a:xfrm>
          <a:prstGeom prst="rect">
            <a:avLst/>
          </a:prstGeom>
          <a:noFill/>
        </p:spPr>
        <p:txBody>
          <a:bodyPr wrap="square">
            <a:spAutoFit/>
          </a:bodyPr>
          <a:lstStyle/>
          <a:p>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POSITIONING OF UEs FOR CLUSTER SIZE 4</a:t>
            </a:r>
            <a:endParaRPr lang="en-US" dirty="0"/>
          </a:p>
        </p:txBody>
      </p:sp>
      <p:pic>
        <p:nvPicPr>
          <p:cNvPr id="9" name="Picture 8">
            <a:extLst>
              <a:ext uri="{FF2B5EF4-FFF2-40B4-BE49-F238E27FC236}">
                <a16:creationId xmlns:a16="http://schemas.microsoft.com/office/drawing/2014/main" id="{CAC6CA12-5370-4DC3-8EE8-D7FA2071D5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7279" y="1052262"/>
            <a:ext cx="4409440" cy="3307080"/>
          </a:xfrm>
          <a:prstGeom prst="rect">
            <a:avLst/>
          </a:prstGeom>
          <a:noFill/>
          <a:ln>
            <a:noFill/>
          </a:ln>
        </p:spPr>
      </p:pic>
    </p:spTree>
    <p:extLst>
      <p:ext uri="{BB962C8B-B14F-4D97-AF65-F5344CB8AC3E}">
        <p14:creationId xmlns:p14="http://schemas.microsoft.com/office/powerpoint/2010/main" val="118432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714287" y="1082520"/>
            <a:ext cx="7283188" cy="4831920"/>
          </a:xfrm>
          <a:prstGeom prst="rect">
            <a:avLst/>
          </a:prstGeom>
        </p:spPr>
        <p:txBody>
          <a:bodyPr lIns="90000" tIns="45000" rIns="90000" bIns="45000"/>
          <a:lstStyle/>
          <a:p>
            <a:pPr algn="just">
              <a:buFont typeface="Arial"/>
              <a:buChar char="•"/>
            </a:pPr>
            <a:r>
              <a:rPr lang="en-IN" dirty="0">
                <a:latin typeface="Times New Roman" panose="02020603050405020304" pitchFamily="18" charset="0"/>
                <a:cs typeface="Times New Roman" panose="02020603050405020304" pitchFamily="18" charset="0"/>
              </a:rPr>
              <a:t> Objectives and Software implementation</a:t>
            </a:r>
          </a:p>
          <a:p>
            <a:pPr algn="just">
              <a:buFont typeface="Arial"/>
              <a:buChar char="•"/>
            </a:pPr>
            <a:endParaRPr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Model of 5G cluster</a:t>
            </a:r>
          </a:p>
          <a:p>
            <a:pPr algn="just">
              <a:buFont typeface="Arial"/>
              <a:buChar char="•"/>
            </a:pPr>
            <a:endParaRPr lang="en-US"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K-Means Clustering algorithm</a:t>
            </a:r>
          </a:p>
          <a:p>
            <a:pPr algn="just">
              <a:buFont typeface="Arial"/>
              <a:buChar char="•"/>
            </a:pPr>
            <a:endParaRPr lang="en-US"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Mean shift Clustering </a:t>
            </a:r>
          </a:p>
          <a:p>
            <a:pPr algn="just"/>
            <a:endParaRPr lang="en-US"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Communication Parameters used for UE-VBS selection</a:t>
            </a:r>
          </a:p>
          <a:p>
            <a:pPr algn="just">
              <a:buFont typeface="Arial"/>
              <a:buChar char="•"/>
            </a:pPr>
            <a:endParaRPr lang="en-US"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Basic block diagram for selection of UE-VBS</a:t>
            </a:r>
          </a:p>
          <a:p>
            <a:pPr algn="just"/>
            <a:endParaRPr lang="en-US"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Results</a:t>
            </a:r>
          </a:p>
          <a:p>
            <a:pPr algn="just"/>
            <a:endParaRPr lang="en-US" dirty="0">
              <a:latin typeface="Times New Roman" panose="02020603050405020304" pitchFamily="18" charset="0"/>
              <a:cs typeface="Times New Roman" panose="02020603050405020304" pitchFamily="18" charset="0"/>
            </a:endParaRPr>
          </a:p>
          <a:p>
            <a:pPr algn="just">
              <a:buFont typeface="Arial"/>
              <a:buChar char="•"/>
            </a:pPr>
            <a:r>
              <a:rPr lang="en-US" dirty="0">
                <a:latin typeface="Times New Roman" panose="02020603050405020304" pitchFamily="18" charset="0"/>
                <a:cs typeface="Times New Roman" panose="02020603050405020304" pitchFamily="18" charset="0"/>
              </a:rPr>
              <a:t> Future scope</a:t>
            </a:r>
            <a:endParaRPr dirty="0">
              <a:latin typeface="Times New Roman" panose="02020603050405020304" pitchFamily="18" charset="0"/>
              <a:cs typeface="Times New Roman" panose="02020603050405020304" pitchFamily="18" charset="0"/>
            </a:endParaRPr>
          </a:p>
        </p:txBody>
      </p:sp>
      <p:sp>
        <p:nvSpPr>
          <p:cNvPr id="158" name="TextShape 2"/>
          <p:cNvSpPr txBox="1"/>
          <p:nvPr/>
        </p:nvSpPr>
        <p:spPr>
          <a:xfrm>
            <a:off x="312840" y="252720"/>
            <a:ext cx="8602200" cy="829800"/>
          </a:xfrm>
          <a:prstGeom prst="rect">
            <a:avLst/>
          </a:prstGeom>
        </p:spPr>
        <p:txBody>
          <a:bodyPr lIns="90000" tIns="45000" rIns="90000" bIns="45000" anchor="ctr"/>
          <a:lstStyle/>
          <a:p>
            <a:pPr algn="ctr">
              <a:lnSpc>
                <a:spcPct val="100000"/>
              </a:lnSpc>
            </a:pPr>
            <a:r>
              <a:rPr lang="en-US" sz="2800" dirty="0">
                <a:solidFill>
                  <a:schemeClr val="accent5">
                    <a:lumMod val="75000"/>
                  </a:schemeClr>
                </a:solidFill>
                <a:latin typeface="Times New Roman" panose="02020603050405020304" pitchFamily="18" charset="0"/>
                <a:cs typeface="Times New Roman" panose="02020603050405020304" pitchFamily="18" charset="0"/>
              </a:rPr>
              <a:t>Outline</a:t>
            </a:r>
            <a:endParaRPr sz="2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B0FE884-21ED-443F-9B6E-AB2D6FF4ADDB}"/>
              </a:ext>
            </a:extLst>
          </p:cNvPr>
          <p:cNvSpPr/>
          <p:nvPr/>
        </p:nvSpPr>
        <p:spPr>
          <a:xfrm>
            <a:off x="214604" y="6251510"/>
            <a:ext cx="233265" cy="223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B38AF8-041F-4E8C-B021-A6C0D13F1846}"/>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32B740D9-141D-4577-BE73-E0A2ACA57681}"/>
              </a:ext>
            </a:extLst>
          </p:cNvPr>
          <p:cNvSpPr txBox="1"/>
          <p:nvPr/>
        </p:nvSpPr>
        <p:spPr>
          <a:xfrm>
            <a:off x="2210460" y="670960"/>
            <a:ext cx="4723076" cy="369332"/>
          </a:xfrm>
          <a:prstGeom prst="rect">
            <a:avLst/>
          </a:prstGeom>
          <a:noFill/>
        </p:spPr>
        <p:txBody>
          <a:bodyPr wrap="square">
            <a:spAutoFit/>
          </a:bodyPr>
          <a:lstStyle/>
          <a:p>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POSITIONING OF UEs FOR CLUSTER SIZE 4</a:t>
            </a:r>
            <a:endParaRPr lang="en-US" dirty="0"/>
          </a:p>
        </p:txBody>
      </p:sp>
      <p:sp>
        <p:nvSpPr>
          <p:cNvPr id="6" name="Rectangle 2">
            <a:extLst>
              <a:ext uri="{FF2B5EF4-FFF2-40B4-BE49-F238E27FC236}">
                <a16:creationId xmlns:a16="http://schemas.microsoft.com/office/drawing/2014/main" id="{9287FD2A-CBF2-4B4B-BDDB-D15E6B2E4A1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57208FB8-4883-4A5E-B9D5-B7F421AF16E4}"/>
              </a:ext>
            </a:extLst>
          </p:cNvPr>
          <p:cNvSpPr>
            <a:spLocks noChangeArrowheads="1"/>
          </p:cNvSpPr>
          <p:nvPr/>
        </p:nvSpPr>
        <p:spPr bwMode="auto">
          <a:xfrm>
            <a:off x="279868" y="4321547"/>
            <a:ext cx="85842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Selection of UE VBS for cluster size 3, at time t3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each cluster, the algorithm selects an UE to act as a VBS using power received, battery discharge rate and SINR, for cluster size 3 at time instance t3.</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F4B054F-E458-4067-8758-8C65862CCB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47462" y="1180732"/>
            <a:ext cx="4000500" cy="3000375"/>
          </a:xfrm>
          <a:prstGeom prst="rect">
            <a:avLst/>
          </a:prstGeom>
          <a:noFill/>
          <a:ln>
            <a:noFill/>
          </a:ln>
        </p:spPr>
      </p:pic>
    </p:spTree>
    <p:extLst>
      <p:ext uri="{BB962C8B-B14F-4D97-AF65-F5344CB8AC3E}">
        <p14:creationId xmlns:p14="http://schemas.microsoft.com/office/powerpoint/2010/main" val="34068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C39E33-AE92-4309-BF6C-9A2CCCF9859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7184727C-9783-4E4F-9A08-1506F13C842C}"/>
              </a:ext>
            </a:extLst>
          </p:cNvPr>
          <p:cNvSpPr>
            <a:spLocks noChangeArrowheads="1"/>
          </p:cNvSpPr>
          <p:nvPr/>
        </p:nvSpPr>
        <p:spPr bwMode="auto">
          <a:xfrm>
            <a:off x="391408" y="4657862"/>
            <a:ext cx="858889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 rate</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UE VBS for cluster size 3</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average sum rate for each cluster is computed using the Shannon-Hartley theorem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an UE VBS selected by the proposed algorithm against an UE VBS selected at random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for an LTE base station) for cluster size 3 as shown in the Figure.</a:t>
            </a:r>
          </a:p>
        </p:txBody>
      </p:sp>
      <p:sp>
        <p:nvSpPr>
          <p:cNvPr id="7" name="TextBox 6">
            <a:extLst>
              <a:ext uri="{FF2B5EF4-FFF2-40B4-BE49-F238E27FC236}">
                <a16:creationId xmlns:a16="http://schemas.microsoft.com/office/drawing/2014/main" id="{43B3E92A-7114-41D5-BDFE-C50D24929BB3}"/>
              </a:ext>
            </a:extLst>
          </p:cNvPr>
          <p:cNvSpPr txBox="1"/>
          <p:nvPr/>
        </p:nvSpPr>
        <p:spPr>
          <a:xfrm>
            <a:off x="1320909" y="689638"/>
            <a:ext cx="6502179" cy="463397"/>
          </a:xfrm>
          <a:prstGeom prst="rect">
            <a:avLst/>
          </a:prstGeom>
          <a:noFill/>
        </p:spPr>
        <p:txBody>
          <a:bodyPr wrap="square">
            <a:spAutoFit/>
          </a:bodyPr>
          <a:lstStyle/>
          <a:p>
            <a:pPr marL="0" marR="0">
              <a:lnSpc>
                <a:spcPct val="15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PERFORMANCE ANALYSIS FOR VARIOUS CLUSTER SIZES</a:t>
            </a:r>
            <a:endParaRPr lang="en-US" sz="14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173DDD3C-74CA-47A3-83A1-F5497C63FBC1}"/>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pic>
        <p:nvPicPr>
          <p:cNvPr id="9" name="Picture 8">
            <a:extLst>
              <a:ext uri="{FF2B5EF4-FFF2-40B4-BE49-F238E27FC236}">
                <a16:creationId xmlns:a16="http://schemas.microsoft.com/office/drawing/2014/main" id="{344356E3-A751-42B5-944A-2559D5C64011}"/>
              </a:ext>
            </a:extLst>
          </p:cNvPr>
          <p:cNvPicPr/>
          <p:nvPr/>
        </p:nvPicPr>
        <p:blipFill>
          <a:blip r:embed="rId2">
            <a:extLst>
              <a:ext uri="{28A0092B-C50C-407E-A947-70E740481C1C}">
                <a14:useLocalDpi xmlns:a14="http://schemas.microsoft.com/office/drawing/2010/main" val="0"/>
              </a:ext>
            </a:extLst>
          </a:blip>
          <a:stretch>
            <a:fillRect/>
          </a:stretch>
        </p:blipFill>
        <p:spPr>
          <a:xfrm>
            <a:off x="2002059" y="1153035"/>
            <a:ext cx="5139877" cy="3481109"/>
          </a:xfrm>
          <a:prstGeom prst="rect">
            <a:avLst/>
          </a:prstGeom>
        </p:spPr>
      </p:pic>
    </p:spTree>
    <p:extLst>
      <p:ext uri="{BB962C8B-B14F-4D97-AF65-F5344CB8AC3E}">
        <p14:creationId xmlns:p14="http://schemas.microsoft.com/office/powerpoint/2010/main" val="7633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C39E33-AE92-4309-BF6C-9A2CCCF9859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7184727C-9783-4E4F-9A08-1506F13C842C}"/>
              </a:ext>
            </a:extLst>
          </p:cNvPr>
          <p:cNvSpPr>
            <a:spLocks noChangeArrowheads="1"/>
          </p:cNvSpPr>
          <p:nvPr/>
        </p:nvSpPr>
        <p:spPr bwMode="auto">
          <a:xfrm>
            <a:off x="560350" y="4828597"/>
            <a:ext cx="802329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Power Consumption</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UE VBS for cluster size 3</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power consumption in each cluster is computed using the difference between transmitted and received powers between the UEs,  Base Station and UE-VBS, selected at using the algorithm for cluster size 3, as shown in the Figure </a:t>
            </a:r>
          </a:p>
        </p:txBody>
      </p:sp>
      <p:sp>
        <p:nvSpPr>
          <p:cNvPr id="7" name="TextBox 6">
            <a:extLst>
              <a:ext uri="{FF2B5EF4-FFF2-40B4-BE49-F238E27FC236}">
                <a16:creationId xmlns:a16="http://schemas.microsoft.com/office/drawing/2014/main" id="{43B3E92A-7114-41D5-BDFE-C50D24929BB3}"/>
              </a:ext>
            </a:extLst>
          </p:cNvPr>
          <p:cNvSpPr txBox="1"/>
          <p:nvPr/>
        </p:nvSpPr>
        <p:spPr>
          <a:xfrm>
            <a:off x="1320909" y="689638"/>
            <a:ext cx="6502179" cy="463397"/>
          </a:xfrm>
          <a:prstGeom prst="rect">
            <a:avLst/>
          </a:prstGeom>
          <a:noFill/>
        </p:spPr>
        <p:txBody>
          <a:bodyPr wrap="square">
            <a:spAutoFit/>
          </a:bodyPr>
          <a:lstStyle/>
          <a:p>
            <a:pPr marL="0" marR="0">
              <a:lnSpc>
                <a:spcPct val="15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PERFORMANCE ANALYSIS FOR VARIOUS CLUSTER SIZES</a:t>
            </a:r>
            <a:endParaRPr lang="en-US" sz="14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173DDD3C-74CA-47A3-83A1-F5497C63FBC1}"/>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pic>
        <p:nvPicPr>
          <p:cNvPr id="11" name="Picture 10">
            <a:extLst>
              <a:ext uri="{FF2B5EF4-FFF2-40B4-BE49-F238E27FC236}">
                <a16:creationId xmlns:a16="http://schemas.microsoft.com/office/drawing/2014/main" id="{E3ED2F13-1038-448E-9354-58B0695DB291}"/>
              </a:ext>
            </a:extLst>
          </p:cNvPr>
          <p:cNvPicPr/>
          <p:nvPr/>
        </p:nvPicPr>
        <p:blipFill>
          <a:blip r:embed="rId2">
            <a:extLst>
              <a:ext uri="{28A0092B-C50C-407E-A947-70E740481C1C}">
                <a14:useLocalDpi xmlns:a14="http://schemas.microsoft.com/office/drawing/2010/main" val="0"/>
              </a:ext>
            </a:extLst>
          </a:blip>
          <a:stretch>
            <a:fillRect/>
          </a:stretch>
        </p:blipFill>
        <p:spPr>
          <a:xfrm>
            <a:off x="1937984" y="1153035"/>
            <a:ext cx="4878554" cy="3693745"/>
          </a:xfrm>
          <a:prstGeom prst="rect">
            <a:avLst/>
          </a:prstGeom>
        </p:spPr>
      </p:pic>
    </p:spTree>
    <p:extLst>
      <p:ext uri="{BB962C8B-B14F-4D97-AF65-F5344CB8AC3E}">
        <p14:creationId xmlns:p14="http://schemas.microsoft.com/office/powerpoint/2010/main" val="4260348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C39E33-AE92-4309-BF6C-9A2CCCF9859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7184727C-9783-4E4F-9A08-1506F13C842C}"/>
              </a:ext>
            </a:extLst>
          </p:cNvPr>
          <p:cNvSpPr>
            <a:spLocks noChangeArrowheads="1"/>
          </p:cNvSpPr>
          <p:nvPr/>
        </p:nvSpPr>
        <p:spPr bwMode="auto">
          <a:xfrm>
            <a:off x="560350" y="4573816"/>
            <a:ext cx="8023295" cy="198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QoS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UE VBS for cluster size 3</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rPr>
              <a:t>From Figure, it is observed that QoS values are close to 1 in each cluster</a:t>
            </a:r>
            <a:r>
              <a:rPr lang="en-US" sz="1800" dirty="0">
                <a:effectLst/>
                <a:latin typeface="Times New Roman" panose="02020603050405020304" pitchFamily="18" charset="0"/>
                <a:ea typeface="Times New Roman" panose="02020603050405020304" pitchFamily="18" charset="0"/>
              </a:rPr>
              <a:t>, for cluster size 3</a:t>
            </a:r>
            <a:r>
              <a:rPr lang="en-US" sz="1800" dirty="0">
                <a:effectLst/>
                <a:latin typeface="Times New Roman" panose="02020603050405020304" pitchFamily="18" charset="0"/>
                <a:ea typeface="Calibri" panose="020F0502020204030204" pitchFamily="34" charset="0"/>
              </a:rPr>
              <a:t>. Thus, it can be inferred that all the UEs receive a good quality 5G connection. Hence, applications like streaming, video calls and gaming experiences will match the satisfactory levels. </a:t>
            </a:r>
            <a:endParaRPr lang="en-IN" sz="18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43B3E92A-7114-41D5-BDFE-C50D24929BB3}"/>
              </a:ext>
            </a:extLst>
          </p:cNvPr>
          <p:cNvSpPr txBox="1"/>
          <p:nvPr/>
        </p:nvSpPr>
        <p:spPr>
          <a:xfrm>
            <a:off x="1320909" y="689638"/>
            <a:ext cx="6502179" cy="463397"/>
          </a:xfrm>
          <a:prstGeom prst="rect">
            <a:avLst/>
          </a:prstGeom>
          <a:noFill/>
        </p:spPr>
        <p:txBody>
          <a:bodyPr wrap="square">
            <a:spAutoFit/>
          </a:bodyPr>
          <a:lstStyle/>
          <a:p>
            <a:pPr marL="0" marR="0">
              <a:lnSpc>
                <a:spcPct val="15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PERFORMANCE ANALYSIS FOR VARIOUS CLUSTER SIZES</a:t>
            </a:r>
            <a:endParaRPr lang="en-US" sz="14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173DDD3C-74CA-47A3-83A1-F5497C63FBC1}"/>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pic>
        <p:nvPicPr>
          <p:cNvPr id="9" name="Picture 8">
            <a:extLst>
              <a:ext uri="{FF2B5EF4-FFF2-40B4-BE49-F238E27FC236}">
                <a16:creationId xmlns:a16="http://schemas.microsoft.com/office/drawing/2014/main" id="{7163F6BE-63FB-4B12-B9E0-F49DC50E167C}"/>
              </a:ext>
            </a:extLst>
          </p:cNvPr>
          <p:cNvPicPr/>
          <p:nvPr/>
        </p:nvPicPr>
        <p:blipFill>
          <a:blip r:embed="rId2">
            <a:extLst>
              <a:ext uri="{28A0092B-C50C-407E-A947-70E740481C1C}">
                <a14:useLocalDpi xmlns:a14="http://schemas.microsoft.com/office/drawing/2010/main" val="0"/>
              </a:ext>
            </a:extLst>
          </a:blip>
          <a:stretch>
            <a:fillRect/>
          </a:stretch>
        </p:blipFill>
        <p:spPr>
          <a:xfrm>
            <a:off x="2330836" y="1153036"/>
            <a:ext cx="4460581" cy="3507742"/>
          </a:xfrm>
          <a:prstGeom prst="rect">
            <a:avLst/>
          </a:prstGeom>
        </p:spPr>
      </p:pic>
    </p:spTree>
    <p:extLst>
      <p:ext uri="{BB962C8B-B14F-4D97-AF65-F5344CB8AC3E}">
        <p14:creationId xmlns:p14="http://schemas.microsoft.com/office/powerpoint/2010/main" val="133684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3168D8-3F6D-4021-8340-5AB4958BE6DD}"/>
              </a:ext>
            </a:extLst>
          </p:cNvPr>
          <p:cNvSpPr txBox="1"/>
          <p:nvPr/>
        </p:nvSpPr>
        <p:spPr>
          <a:xfrm>
            <a:off x="2760095" y="641930"/>
            <a:ext cx="6502179" cy="458074"/>
          </a:xfrm>
          <a:prstGeom prst="rect">
            <a:avLst/>
          </a:prstGeom>
          <a:noFill/>
        </p:spPr>
        <p:txBody>
          <a:bodyPr wrap="square">
            <a:spAutoFit/>
          </a:bodyPr>
          <a:lstStyle/>
          <a:p>
            <a:pPr marL="0"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dirty="0">
                <a:latin typeface="Times New Roman" panose="02020603050405020304" pitchFamily="18" charset="0"/>
                <a:ea typeface="Calibri" panose="020F0502020204030204" pitchFamily="34" charset="0"/>
                <a:cs typeface="Times New Roman" panose="02020603050405020304" pitchFamily="18" charset="0"/>
              </a:rPr>
              <a:t>PERFORMANCE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INFERENCE</a:t>
            </a:r>
          </a:p>
        </p:txBody>
      </p:sp>
      <p:sp>
        <p:nvSpPr>
          <p:cNvPr id="5" name="TextBox 4">
            <a:extLst>
              <a:ext uri="{FF2B5EF4-FFF2-40B4-BE49-F238E27FC236}">
                <a16:creationId xmlns:a16="http://schemas.microsoft.com/office/drawing/2014/main" id="{7AD4CF21-4F9F-4D65-B54C-B68E5B8A4F47}"/>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sp>
        <p:nvSpPr>
          <p:cNvPr id="6" name="Rectangle 2">
            <a:extLst>
              <a:ext uri="{FF2B5EF4-FFF2-40B4-BE49-F238E27FC236}">
                <a16:creationId xmlns:a16="http://schemas.microsoft.com/office/drawing/2014/main" id="{5835809F-CF69-43B0-8890-4F7C6D1F773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EE0E8F05-8740-4837-BE86-7128BA784A69}"/>
              </a:ext>
            </a:extLst>
          </p:cNvPr>
          <p:cNvSpPr>
            <a:spLocks noChangeArrowheads="1"/>
          </p:cNvSpPr>
          <p:nvPr/>
        </p:nvSpPr>
        <p:spPr bwMode="auto">
          <a:xfrm>
            <a:off x="510030" y="4071122"/>
            <a:ext cx="84776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 rate</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varying clusters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average sum rate for the system with different cluster sizes is plotted. Performance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with cluster size 2 is neglected since it might lead to underfitting. Since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of UE VBS in each cluster is dynamic, the cluster size can be chosen to fit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necessary requirements, ideally 3, </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8 in this case.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B7B680A-EA8D-43DE-B691-D0826FDEB5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8744" y="1032552"/>
            <a:ext cx="5290844" cy="3038570"/>
          </a:xfrm>
          <a:prstGeom prst="rect">
            <a:avLst/>
          </a:prstGeom>
          <a:noFill/>
          <a:ln>
            <a:noFill/>
          </a:ln>
        </p:spPr>
      </p:pic>
    </p:spTree>
    <p:extLst>
      <p:ext uri="{BB962C8B-B14F-4D97-AF65-F5344CB8AC3E}">
        <p14:creationId xmlns:p14="http://schemas.microsoft.com/office/powerpoint/2010/main" val="188455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85B71FE-A081-4089-9898-D8727D2F066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0336039-F70C-4B7A-8ABD-2B4585909246}"/>
              </a:ext>
            </a:extLst>
          </p:cNvPr>
          <p:cNvSpPr>
            <a:spLocks noChangeArrowheads="1"/>
          </p:cNvSpPr>
          <p:nvPr/>
        </p:nvSpPr>
        <p:spPr bwMode="auto">
          <a:xfrm>
            <a:off x="47251" y="4259911"/>
            <a:ext cx="92150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average </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 rate</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LTE and NR with no UEVBS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throughput of an LTE system and that of a 5G system with no UE VBS is plotted along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throughput of various 5G UE VBS systems with varying cluster sizes, above.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can be inferred that the usage of 5G UE VBSs shows a significantly better system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 the other mentioned systems.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826100-D347-4161-9762-42ECC6FD3686}"/>
              </a:ext>
            </a:extLst>
          </p:cNvPr>
          <p:cNvSpPr txBox="1"/>
          <p:nvPr/>
        </p:nvSpPr>
        <p:spPr>
          <a:xfrm>
            <a:off x="2276060" y="614726"/>
            <a:ext cx="6502179" cy="458074"/>
          </a:xfrm>
          <a:prstGeom prst="rect">
            <a:avLst/>
          </a:prstGeom>
          <a:noFill/>
        </p:spPr>
        <p:txBody>
          <a:bodyPr wrap="square">
            <a:spAutoFit/>
          </a:bodyPr>
          <a:lstStyle/>
          <a:p>
            <a:pPr marL="0"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dirty="0">
                <a:latin typeface="Times New Roman" panose="02020603050405020304" pitchFamily="18" charset="0"/>
                <a:ea typeface="Calibri" panose="020F0502020204030204" pitchFamily="34" charset="0"/>
                <a:cs typeface="Times New Roman" panose="02020603050405020304" pitchFamily="18" charset="0"/>
              </a:rPr>
              <a:t>PERFORMANCE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INFERENCE</a:t>
            </a:r>
          </a:p>
        </p:txBody>
      </p:sp>
      <p:sp>
        <p:nvSpPr>
          <p:cNvPr id="8" name="TextBox 7">
            <a:extLst>
              <a:ext uri="{FF2B5EF4-FFF2-40B4-BE49-F238E27FC236}">
                <a16:creationId xmlns:a16="http://schemas.microsoft.com/office/drawing/2014/main" id="{C6F03976-CD75-4B19-8C4C-9C4B81BAF4F0}"/>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pic>
        <p:nvPicPr>
          <p:cNvPr id="9" name="Picture 8">
            <a:extLst>
              <a:ext uri="{FF2B5EF4-FFF2-40B4-BE49-F238E27FC236}">
                <a16:creationId xmlns:a16="http://schemas.microsoft.com/office/drawing/2014/main" id="{13F31EB7-B60A-4221-A06E-7C1300EA43A1}"/>
              </a:ext>
            </a:extLst>
          </p:cNvPr>
          <p:cNvPicPr/>
          <p:nvPr/>
        </p:nvPicPr>
        <p:blipFill>
          <a:blip r:embed="rId2">
            <a:extLst>
              <a:ext uri="{28A0092B-C50C-407E-A947-70E740481C1C}">
                <a14:useLocalDpi xmlns:a14="http://schemas.microsoft.com/office/drawing/2010/main" val="0"/>
              </a:ext>
            </a:extLst>
          </a:blip>
          <a:stretch>
            <a:fillRect/>
          </a:stretch>
        </p:blipFill>
        <p:spPr>
          <a:xfrm>
            <a:off x="1487748" y="1103330"/>
            <a:ext cx="6168502" cy="3159907"/>
          </a:xfrm>
          <a:prstGeom prst="rect">
            <a:avLst/>
          </a:prstGeom>
        </p:spPr>
      </p:pic>
    </p:spTree>
    <p:extLst>
      <p:ext uri="{BB962C8B-B14F-4D97-AF65-F5344CB8AC3E}">
        <p14:creationId xmlns:p14="http://schemas.microsoft.com/office/powerpoint/2010/main" val="2922245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85B71FE-A081-4089-9898-D8727D2F066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0336039-F70C-4B7A-8ABD-2B4585909246}"/>
              </a:ext>
            </a:extLst>
          </p:cNvPr>
          <p:cNvSpPr>
            <a:spLocks noChangeArrowheads="1"/>
          </p:cNvSpPr>
          <p:nvPr/>
        </p:nvSpPr>
        <p:spPr bwMode="auto">
          <a:xfrm>
            <a:off x="365760" y="3907575"/>
            <a:ext cx="87782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average power con</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sumption</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different cluster sizes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1800" dirty="0">
                <a:effectLst/>
                <a:latin typeface="Times New Roman" panose="02020603050405020304" pitchFamily="18" charset="0"/>
                <a:ea typeface="Calibri" panose="020F0502020204030204" pitchFamily="34" charset="0"/>
              </a:rPr>
              <a:t>From fig, it can be inferred that cluster size 5 has the highest cumulative power consumption compared to the other cluster sizes. Hence, it would not be a suitable choice for cluster size. The power consumption across the various sizes varies due to the geographical distribution of the UEs in each cluster. This parameter, along with Quality of Service and Sum Rate, can be effectively used to determine the number of clusters which can operate, at the most ideal behaviour, for a 5G UE-VBS network.</a:t>
            </a:r>
            <a:endParaRPr lang="en-IN" sz="1800" dirty="0">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826100-D347-4161-9762-42ECC6FD3686}"/>
              </a:ext>
            </a:extLst>
          </p:cNvPr>
          <p:cNvSpPr txBox="1"/>
          <p:nvPr/>
        </p:nvSpPr>
        <p:spPr>
          <a:xfrm>
            <a:off x="2760095" y="641930"/>
            <a:ext cx="6502179" cy="458074"/>
          </a:xfrm>
          <a:prstGeom prst="rect">
            <a:avLst/>
          </a:prstGeom>
          <a:noFill/>
        </p:spPr>
        <p:txBody>
          <a:bodyPr wrap="square">
            <a:spAutoFit/>
          </a:bodyPr>
          <a:lstStyle/>
          <a:p>
            <a:pPr marL="0"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dirty="0">
                <a:latin typeface="Times New Roman" panose="02020603050405020304" pitchFamily="18" charset="0"/>
                <a:ea typeface="Calibri" panose="020F0502020204030204" pitchFamily="34" charset="0"/>
                <a:cs typeface="Times New Roman" panose="02020603050405020304" pitchFamily="18" charset="0"/>
              </a:rPr>
              <a:t>PERFORMANCE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INFERENCE</a:t>
            </a:r>
          </a:p>
        </p:txBody>
      </p:sp>
      <p:sp>
        <p:nvSpPr>
          <p:cNvPr id="8" name="TextBox 7">
            <a:extLst>
              <a:ext uri="{FF2B5EF4-FFF2-40B4-BE49-F238E27FC236}">
                <a16:creationId xmlns:a16="http://schemas.microsoft.com/office/drawing/2014/main" id="{C6F03976-CD75-4B19-8C4C-9C4B81BAF4F0}"/>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pic>
        <p:nvPicPr>
          <p:cNvPr id="10" name="Picture 9">
            <a:extLst>
              <a:ext uri="{FF2B5EF4-FFF2-40B4-BE49-F238E27FC236}">
                <a16:creationId xmlns:a16="http://schemas.microsoft.com/office/drawing/2014/main" id="{F79C8FBB-1686-4F49-B641-97E4879889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9685" y="1100004"/>
            <a:ext cx="5569802" cy="3098544"/>
          </a:xfrm>
          <a:prstGeom prst="rect">
            <a:avLst/>
          </a:prstGeom>
          <a:noFill/>
          <a:ln>
            <a:noFill/>
          </a:ln>
        </p:spPr>
      </p:pic>
    </p:spTree>
    <p:extLst>
      <p:ext uri="{BB962C8B-B14F-4D97-AF65-F5344CB8AC3E}">
        <p14:creationId xmlns:p14="http://schemas.microsoft.com/office/powerpoint/2010/main" val="4290593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85B71FE-A081-4089-9898-D8727D2F066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1C826100-D347-4161-9762-42ECC6FD3686}"/>
              </a:ext>
            </a:extLst>
          </p:cNvPr>
          <p:cNvSpPr txBox="1"/>
          <p:nvPr/>
        </p:nvSpPr>
        <p:spPr>
          <a:xfrm>
            <a:off x="2760095" y="641930"/>
            <a:ext cx="6502179" cy="458074"/>
          </a:xfrm>
          <a:prstGeom prst="rect">
            <a:avLst/>
          </a:prstGeom>
          <a:noFill/>
        </p:spPr>
        <p:txBody>
          <a:bodyPr wrap="square">
            <a:spAutoFit/>
          </a:bodyPr>
          <a:lstStyle/>
          <a:p>
            <a:pPr marL="0"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SYSTEM THROUGHPUT INFERENCE</a:t>
            </a:r>
          </a:p>
        </p:txBody>
      </p:sp>
      <p:sp>
        <p:nvSpPr>
          <p:cNvPr id="8" name="TextBox 7">
            <a:extLst>
              <a:ext uri="{FF2B5EF4-FFF2-40B4-BE49-F238E27FC236}">
                <a16:creationId xmlns:a16="http://schemas.microsoft.com/office/drawing/2014/main" id="{C6F03976-CD75-4B19-8C4C-9C4B81BAF4F0}"/>
              </a:ext>
            </a:extLst>
          </p:cNvPr>
          <p:cNvSpPr txBox="1"/>
          <p:nvPr/>
        </p:nvSpPr>
        <p:spPr>
          <a:xfrm>
            <a:off x="365760" y="272466"/>
            <a:ext cx="8412479" cy="523220"/>
          </a:xfrm>
          <a:prstGeom prst="rect">
            <a:avLst/>
          </a:prstGeom>
          <a:noFill/>
        </p:spPr>
        <p:txBody>
          <a:bodyPr wrap="square">
            <a:spAutoFit/>
          </a:bodyPr>
          <a:lstStyle/>
          <a:p>
            <a:pPr algn="ctr" rtl="0">
              <a:spcBef>
                <a:spcPts val="1200"/>
              </a:spcBef>
              <a:spcAft>
                <a:spcPts val="1200"/>
              </a:spcAft>
            </a:pPr>
            <a:r>
              <a:rPr lang="en-US" sz="2800" b="0" dirty="0">
                <a:solidFill>
                  <a:schemeClr val="accent5">
                    <a:lumMod val="75000"/>
                  </a:schemeClr>
                </a:solidFill>
                <a:effectLst/>
                <a:latin typeface="Times New Roman" panose="02020603050405020304" pitchFamily="18" charset="0"/>
                <a:cs typeface="Times New Roman" panose="02020603050405020304" pitchFamily="18" charset="0"/>
              </a:rPr>
              <a:t>RESULTS</a:t>
            </a:r>
          </a:p>
        </p:txBody>
      </p:sp>
      <p:pic>
        <p:nvPicPr>
          <p:cNvPr id="2050" name="Picture 2">
            <a:extLst>
              <a:ext uri="{FF2B5EF4-FFF2-40B4-BE49-F238E27FC236}">
                <a16:creationId xmlns:a16="http://schemas.microsoft.com/office/drawing/2014/main" id="{3D4F47BB-641A-4FA4-987C-764AFAE60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98" y="1160768"/>
            <a:ext cx="4008438" cy="3001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
            <a:extLst>
              <a:ext uri="{FF2B5EF4-FFF2-40B4-BE49-F238E27FC236}">
                <a16:creationId xmlns:a16="http://schemas.microsoft.com/office/drawing/2014/main" id="{114F6989-EA19-4F7F-B83D-366CF3418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077" y="1333314"/>
            <a:ext cx="3878263" cy="291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BE3EE1D-BB8F-48F3-A281-82292FE2662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4AA3BB33-BE74-48A0-948C-09340EF6F4FA}"/>
              </a:ext>
            </a:extLst>
          </p:cNvPr>
          <p:cNvSpPr>
            <a:spLocks noChangeArrowheads="1"/>
          </p:cNvSpPr>
          <p:nvPr/>
        </p:nvSpPr>
        <p:spPr bwMode="auto">
          <a:xfrm>
            <a:off x="159798" y="4119201"/>
            <a:ext cx="400843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Comparison of average power consumption for k-NN and Mean shift clustering methods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F61E2BB-C1FB-4B5C-89A1-E31062CB1DF3}"/>
              </a:ext>
            </a:extLst>
          </p:cNvPr>
          <p:cNvSpPr>
            <a:spLocks noChangeArrowheads="1"/>
          </p:cNvSpPr>
          <p:nvPr/>
        </p:nvSpPr>
        <p:spPr bwMode="auto">
          <a:xfrm rot="10800000" flipV="1">
            <a:off x="5135564" y="3679042"/>
            <a:ext cx="34757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Comparison of average sum rate for k-NN and Mean shift clustering methods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72290CF-8ACE-4065-97A4-A409C043F42F}"/>
              </a:ext>
            </a:extLst>
          </p:cNvPr>
          <p:cNvSpPr txBox="1"/>
          <p:nvPr/>
        </p:nvSpPr>
        <p:spPr>
          <a:xfrm>
            <a:off x="365760" y="5220070"/>
            <a:ext cx="7801696" cy="646331"/>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above figures, it can be proved that k-NN is a better approach than mean shift as it provides better sum rate and has lesser power consumption</a:t>
            </a:r>
            <a:endParaRPr lang="en-IN" dirty="0"/>
          </a:p>
        </p:txBody>
      </p:sp>
    </p:spTree>
    <p:extLst>
      <p:ext uri="{BB962C8B-B14F-4D97-AF65-F5344CB8AC3E}">
        <p14:creationId xmlns:p14="http://schemas.microsoft.com/office/powerpoint/2010/main" val="3169068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4CB235-4C39-4E59-9693-8FF24ED14A41}"/>
              </a:ext>
            </a:extLst>
          </p:cNvPr>
          <p:cNvSpPr txBox="1"/>
          <p:nvPr/>
        </p:nvSpPr>
        <p:spPr>
          <a:xfrm>
            <a:off x="302150" y="1152623"/>
            <a:ext cx="8539700" cy="3724096"/>
          </a:xfrm>
          <a:prstGeom prst="rect">
            <a:avLst/>
          </a:prstGeom>
          <a:noFill/>
        </p:spPr>
        <p:txBody>
          <a:bodyPr wrap="square">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project can be extended to include the phenomenon of co-channel interference from other base stations and UEs from other cells. The frequency range of the signals can be changed to the FR2 range of frequencies where concepts like Massive MIMO will play a major role in the selection of UE VBS.</a:t>
            </a:r>
          </a:p>
          <a:p>
            <a:pPr marL="285750" indent="-285750" rtl="0">
              <a:spcBef>
                <a:spcPts val="0"/>
              </a:spcBef>
              <a:spcAft>
                <a:spcPts val="800"/>
              </a:spcAft>
              <a:buFont typeface="Arial" panose="020B0604020202020204" pitchFamily="34" charset="0"/>
              <a:buChar char="•"/>
            </a:pPr>
            <a:endParaRPr lang="en-US" sz="1800" i="0" u="none" strike="noStrike" dirty="0">
              <a:solidFill>
                <a:srgbClr val="000000"/>
              </a:solidFill>
              <a:latin typeface="Times New Roman" panose="02020603050405020304" pitchFamily="18" charset="0"/>
            </a:endParaRP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reliability of the UE VBS cannot be predicted with the current selection algorithm as any user might have malicious intent and can cause severe privacy risks for all the other UEs in the small cell. The information loss/theft due to the rogue UE VBS can be a criminal offence of the highest order. To avoid this, the Base Station should select the UE VBS in an intelligent manner with the help Artificial Intelligent tools.  </a:t>
            </a:r>
            <a:endParaRPr lang="en-US" b="0" dirty="0">
              <a:effectLst/>
            </a:endParaRPr>
          </a:p>
          <a:p>
            <a:br>
              <a:rPr lang="en-US" dirty="0"/>
            </a:br>
            <a:endParaRPr lang="en-US" dirty="0"/>
          </a:p>
        </p:txBody>
      </p:sp>
      <p:sp>
        <p:nvSpPr>
          <p:cNvPr id="6" name="TextBox 5">
            <a:extLst>
              <a:ext uri="{FF2B5EF4-FFF2-40B4-BE49-F238E27FC236}">
                <a16:creationId xmlns:a16="http://schemas.microsoft.com/office/drawing/2014/main" id="{6AD653F3-C9E9-4CB9-8D57-3C8875417C72}"/>
              </a:ext>
            </a:extLst>
          </p:cNvPr>
          <p:cNvSpPr txBox="1"/>
          <p:nvPr/>
        </p:nvSpPr>
        <p:spPr>
          <a:xfrm>
            <a:off x="365760" y="350065"/>
            <a:ext cx="8412479" cy="523220"/>
          </a:xfrm>
          <a:prstGeom prst="rect">
            <a:avLst/>
          </a:prstGeom>
          <a:noFill/>
        </p:spPr>
        <p:txBody>
          <a:bodyPr wrap="square">
            <a:spAutoFit/>
          </a:bodyPr>
          <a:lstStyle/>
          <a:p>
            <a:pPr algn="ctr" rtl="0">
              <a:spcBef>
                <a:spcPts val="1200"/>
              </a:spcBef>
              <a:spcAft>
                <a:spcPts val="1200"/>
              </a:spcAft>
            </a:pPr>
            <a:r>
              <a:rPr lang="en-US" sz="2800" dirty="0">
                <a:solidFill>
                  <a:schemeClr val="accent5">
                    <a:lumMod val="75000"/>
                  </a:schemeClr>
                </a:solidFill>
                <a:latin typeface="Times New Roman" panose="02020603050405020304" pitchFamily="18" charset="0"/>
                <a:cs typeface="Times New Roman" panose="02020603050405020304" pitchFamily="18" charset="0"/>
              </a:rPr>
              <a:t>FUTURE SCOPE</a:t>
            </a:r>
            <a:endParaRPr lang="en-US" sz="2800" b="0" dirty="0">
              <a:solidFill>
                <a:schemeClr val="accent5">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719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3B1E76-4697-4B8D-85FA-D64FAC5DFB27}"/>
              </a:ext>
            </a:extLst>
          </p:cNvPr>
          <p:cNvSpPr txBox="1"/>
          <p:nvPr/>
        </p:nvSpPr>
        <p:spPr>
          <a:xfrm>
            <a:off x="536712" y="1260970"/>
            <a:ext cx="7828060" cy="4336059"/>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[1] </a:t>
            </a:r>
            <a:r>
              <a:rPr lang="en-US" sz="1800" dirty="0">
                <a:solidFill>
                  <a:srgbClr val="000000"/>
                </a:solidFill>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rPr>
              <a:t>an F. </a:t>
            </a:r>
            <a:r>
              <a:rPr lang="en-US" sz="1800" dirty="0" err="1">
                <a:effectLst/>
                <a:latin typeface="Times New Roman" panose="02020603050405020304" pitchFamily="18" charset="0"/>
                <a:ea typeface="Calibri" panose="020F0502020204030204" pitchFamily="34" charset="0"/>
              </a:rPr>
              <a:t>Akyildiz</a:t>
            </a:r>
            <a:r>
              <a:rPr lang="en-US" sz="1800" dirty="0">
                <a:effectLst/>
                <a:latin typeface="Times New Roman" panose="02020603050405020304" pitchFamily="18" charset="0"/>
                <a:ea typeface="Calibri" panose="020F0502020204030204" pitchFamily="34" charset="0"/>
              </a:rPr>
              <a:t>, Shuai </a:t>
            </a:r>
            <a:r>
              <a:rPr lang="en-US" sz="1800" dirty="0" err="1">
                <a:effectLst/>
                <a:latin typeface="Times New Roman" panose="02020603050405020304" pitchFamily="18" charset="0"/>
                <a:ea typeface="Calibri" panose="020F0502020204030204" pitchFamily="34" charset="0"/>
              </a:rPr>
              <a:t>Nie</a:t>
            </a:r>
            <a:r>
              <a:rPr lang="en-US" sz="1800" dirty="0">
                <a:effectLst/>
                <a:latin typeface="Times New Roman" panose="02020603050405020304" pitchFamily="18" charset="0"/>
                <a:ea typeface="Calibri" panose="020F0502020204030204" pitchFamily="34" charset="0"/>
              </a:rPr>
              <a:t>, Shih-Chun Lin, Manoj Chandrasekaran</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‘5G Roadmap: 10 Key enabling technologies’ (2016), Computer Networks 106  pp. 17-48.</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rPr>
              <a:t>Siyi Wang, </a:t>
            </a:r>
            <a:r>
              <a:rPr lang="en-US" sz="1800" dirty="0" err="1">
                <a:effectLst/>
                <a:latin typeface="Times New Roman" panose="02020603050405020304" pitchFamily="18" charset="0"/>
                <a:ea typeface="Calibri" panose="020F0502020204030204" pitchFamily="34" charset="0"/>
              </a:rPr>
              <a:t>Weisi</a:t>
            </a:r>
            <a:r>
              <a:rPr lang="en-US" sz="1800" dirty="0">
                <a:effectLst/>
                <a:latin typeface="Times New Roman" panose="02020603050405020304" pitchFamily="18" charset="0"/>
                <a:ea typeface="Calibri" panose="020F0502020204030204" pitchFamily="34" charset="0"/>
              </a:rPr>
              <a:t> Guo, </a:t>
            </a:r>
            <a:r>
              <a:rPr lang="en-US" sz="1800" dirty="0" err="1">
                <a:effectLst/>
                <a:latin typeface="Times New Roman" panose="02020603050405020304" pitchFamily="18" charset="0"/>
                <a:ea typeface="Calibri" panose="020F0502020204030204" pitchFamily="34" charset="0"/>
              </a:rPr>
              <a:t>Zhenyu</a:t>
            </a:r>
            <a:r>
              <a:rPr lang="en-US" sz="1800" dirty="0">
                <a:effectLst/>
                <a:latin typeface="Times New Roman" panose="02020603050405020304" pitchFamily="18" charset="0"/>
                <a:ea typeface="Calibri" panose="020F0502020204030204" pitchFamily="34" charset="0"/>
              </a:rPr>
              <a:t> Zhou, Yue Wu, and </a:t>
            </a:r>
            <a:r>
              <a:rPr lang="en-US" sz="1800" dirty="0" err="1">
                <a:effectLst/>
                <a:latin typeface="Times New Roman" panose="02020603050405020304" pitchFamily="18" charset="0"/>
                <a:ea typeface="Calibri" panose="020F0502020204030204" pitchFamily="34" charset="0"/>
              </a:rPr>
              <a:t>Xiaoli</a:t>
            </a:r>
            <a:r>
              <a:rPr lang="en-US" sz="1800" dirty="0">
                <a:effectLst/>
                <a:latin typeface="Times New Roman" panose="02020603050405020304" pitchFamily="18" charset="0"/>
                <a:ea typeface="Calibri" panose="020F0502020204030204" pitchFamily="34" charset="0"/>
              </a:rPr>
              <a:t> Chu</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rPr>
              <a:t>Outage Probability for Multi-Hop D2D Communications With Shortest Path Routing’</a:t>
            </a:r>
            <a:r>
              <a:rPr lang="en-US" sz="1800"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(2015), IEEE Communications Letters, Vol. 19, NO. 11</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[3] </a:t>
            </a:r>
            <a:r>
              <a:rPr lang="en-US" sz="1800" dirty="0" err="1">
                <a:effectLst/>
                <a:latin typeface="Times New Roman" panose="02020603050405020304" pitchFamily="18" charset="0"/>
                <a:ea typeface="Calibri" panose="020F0502020204030204" pitchFamily="34" charset="0"/>
              </a:rPr>
              <a:t>Zhenyu</a:t>
            </a:r>
            <a:r>
              <a:rPr lang="en-US" sz="1800" dirty="0">
                <a:effectLst/>
                <a:latin typeface="Times New Roman" panose="02020603050405020304" pitchFamily="18" charset="0"/>
                <a:ea typeface="Calibri" panose="020F0502020204030204" pitchFamily="34" charset="0"/>
              </a:rPr>
              <a:t> Zhou, </a:t>
            </a:r>
            <a:r>
              <a:rPr lang="en-US" sz="1800" dirty="0" err="1">
                <a:effectLst/>
                <a:latin typeface="Times New Roman" panose="02020603050405020304" pitchFamily="18" charset="0"/>
                <a:ea typeface="Calibri" panose="020F0502020204030204" pitchFamily="34" charset="0"/>
              </a:rPr>
              <a:t>Mianxiong</a:t>
            </a:r>
            <a:r>
              <a:rPr lang="en-US" sz="1800" dirty="0">
                <a:effectLst/>
                <a:latin typeface="Times New Roman" panose="02020603050405020304" pitchFamily="18" charset="0"/>
                <a:ea typeface="Calibri" panose="020F0502020204030204" pitchFamily="34" charset="0"/>
              </a:rPr>
              <a:t> Dong, Kaoru Ota, Member, Jun Wu, and </a:t>
            </a:r>
            <a:r>
              <a:rPr lang="en-US" sz="1800" dirty="0" err="1">
                <a:effectLst/>
                <a:latin typeface="Times New Roman" panose="02020603050405020304" pitchFamily="18" charset="0"/>
                <a:ea typeface="Calibri" panose="020F0502020204030204" pitchFamily="34" charset="0"/>
              </a:rPr>
              <a:t>Takuro</a:t>
            </a:r>
            <a:r>
              <a:rPr lang="en-US" sz="1800" dirty="0">
                <a:effectLst/>
                <a:latin typeface="Times New Roman" panose="02020603050405020304" pitchFamily="18" charset="0"/>
                <a:ea typeface="Calibri" panose="020F0502020204030204" pitchFamily="34" charset="0"/>
              </a:rPr>
              <a:t> Sato ‘Energy Efficiency and Spectral Efficiency Tradeoff in Device-to-Device (D2D) Communications’ (2014), IEEE Communications Letters, Vol. X, NO. X</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[4] </a:t>
            </a:r>
            <a:r>
              <a:rPr lang="en-US" sz="1800" dirty="0" err="1">
                <a:effectLst/>
                <a:latin typeface="Times New Roman" panose="02020603050405020304" pitchFamily="18" charset="0"/>
                <a:ea typeface="Calibri" panose="020F0502020204030204" pitchFamily="34" charset="0"/>
              </a:rPr>
              <a:t>Pravati</a:t>
            </a:r>
            <a:r>
              <a:rPr lang="en-US" sz="1800" dirty="0">
                <a:effectLst/>
                <a:latin typeface="Times New Roman" panose="02020603050405020304" pitchFamily="18" charset="0"/>
                <a:ea typeface="Calibri" panose="020F0502020204030204" pitchFamily="34" charset="0"/>
              </a:rPr>
              <a:t> Swain, </a:t>
            </a:r>
            <a:r>
              <a:rPr lang="en-US" sz="1800" dirty="0" err="1">
                <a:effectLst/>
                <a:latin typeface="Times New Roman" panose="02020603050405020304" pitchFamily="18" charset="0"/>
                <a:ea typeface="Calibri" panose="020F0502020204030204" pitchFamily="34" charset="0"/>
              </a:rPr>
              <a:t>Christophoros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Christophorou</a:t>
            </a:r>
            <a:r>
              <a:rPr lang="en-US" sz="1800" dirty="0">
                <a:effectLst/>
                <a:latin typeface="Times New Roman" panose="02020603050405020304" pitchFamily="18" charset="0"/>
                <a:ea typeface="Calibri" panose="020F0502020204030204" pitchFamily="34" charset="0"/>
              </a:rPr>
              <a:t> , Upasana Bhattacharjee , Cristiano M. Silva , Andreas </a:t>
            </a:r>
            <a:r>
              <a:rPr lang="en-US" sz="1800" dirty="0" err="1">
                <a:effectLst/>
                <a:latin typeface="Times New Roman" panose="02020603050405020304" pitchFamily="18" charset="0"/>
                <a:ea typeface="Calibri" panose="020F0502020204030204" pitchFamily="34" charset="0"/>
              </a:rPr>
              <a:t>Pitsillides</a:t>
            </a:r>
            <a:r>
              <a:rPr lang="en-US" sz="1800" dirty="0">
                <a:effectLst/>
                <a:latin typeface="Times New Roman" panose="02020603050405020304" pitchFamily="18" charset="0"/>
                <a:ea typeface="Calibri" panose="020F0502020204030204" pitchFamily="34" charset="0"/>
              </a:rPr>
              <a:t> ‘Selection of UE-based Virtual Small Cell Base Stations using Affinity Propagation Clustering’ (2018), IWCMC</a:t>
            </a:r>
            <a:endParaRPr lang="en-US" sz="1800" dirty="0">
              <a:effectLst/>
              <a:latin typeface="Calibri" panose="020F0502020204030204" pitchFamily="34" charset="0"/>
              <a:ea typeface="Calibri" panose="020F0502020204030204" pitchFamily="34" charset="0"/>
            </a:endParaRPr>
          </a:p>
          <a:p>
            <a:pPr rtl="0">
              <a:spcBef>
                <a:spcPts val="0"/>
              </a:spcBef>
              <a:spcAft>
                <a:spcPts val="0"/>
              </a:spcAft>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AA7B4B-7470-4328-94B2-308A7018C59A}"/>
              </a:ext>
            </a:extLst>
          </p:cNvPr>
          <p:cNvSpPr txBox="1"/>
          <p:nvPr/>
        </p:nvSpPr>
        <p:spPr>
          <a:xfrm>
            <a:off x="3715248" y="236753"/>
            <a:ext cx="4583926" cy="523220"/>
          </a:xfrm>
          <a:prstGeom prst="rect">
            <a:avLst/>
          </a:prstGeom>
          <a:noFill/>
        </p:spPr>
        <p:txBody>
          <a:bodyPr wrap="square">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References</a:t>
            </a:r>
            <a:endParaRPr lang="en-US"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12840" y="1352160"/>
            <a:ext cx="8602200" cy="4831920"/>
          </a:xfrm>
          <a:prstGeom prst="rect">
            <a:avLst/>
          </a:prstGeom>
        </p:spPr>
        <p:txBody>
          <a:bodyPr lIns="90000" tIns="45000" rIns="90000" bIns="45000"/>
          <a:lstStyle/>
          <a:p>
            <a:pPr algn="just">
              <a:lnSpc>
                <a:spcPct val="100000"/>
              </a:lnSpc>
            </a:pPr>
            <a:endParaRPr lang="en-IN" dirty="0">
              <a:latin typeface="Times New Roman" panose="02020603050405020304" pitchFamily="18" charset="0"/>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dynamically allocate User Equipment-Virtual Base Station (UE-VBS) in 5G Networks</a:t>
            </a:r>
          </a:p>
          <a:p>
            <a:pPr algn="just">
              <a:lnSpc>
                <a:spcPct val="100000"/>
              </a:lnSpc>
              <a:buFont typeface="Arial"/>
              <a:buChar char="•"/>
            </a:pPr>
            <a:endParaRPr lang="en-US" dirty="0">
              <a:latin typeface="Times New Roman" panose="02020603050405020304" pitchFamily="18" charset="0"/>
              <a:cs typeface="Times New Roman" panose="02020603050405020304" pitchFamily="18" charset="0"/>
            </a:endParaRPr>
          </a:p>
          <a:p>
            <a:pPr lvl="1" algn="just">
              <a:buFont typeface="Arial"/>
              <a:buChar char="•"/>
            </a:pPr>
            <a:r>
              <a:rPr lang="en-US" dirty="0">
                <a:latin typeface="Times New Roman" panose="02020603050405020304" pitchFamily="18" charset="0"/>
                <a:cs typeface="Times New Roman" panose="02020603050405020304" pitchFamily="18" charset="0"/>
              </a:rPr>
              <a:t> By allocating UEs into clusters using suitable clustering algorithm and selection of VBS based on communication parameters.</a:t>
            </a:r>
          </a:p>
          <a:p>
            <a:pPr lvl="1" algn="just"/>
            <a:endParaRPr lang="en-US" dirty="0">
              <a:latin typeface="Times New Roman" panose="02020603050405020304" pitchFamily="18" charset="0"/>
              <a:cs typeface="Times New Roman" panose="02020603050405020304" pitchFamily="18" charset="0"/>
            </a:endParaRPr>
          </a:p>
        </p:txBody>
      </p:sp>
      <p:sp>
        <p:nvSpPr>
          <p:cNvPr id="160" name="TextShape 2"/>
          <p:cNvSpPr txBox="1"/>
          <p:nvPr/>
        </p:nvSpPr>
        <p:spPr>
          <a:xfrm>
            <a:off x="270900" y="240086"/>
            <a:ext cx="8602200" cy="829800"/>
          </a:xfrm>
          <a:prstGeom prst="rect">
            <a:avLst/>
          </a:prstGeom>
        </p:spPr>
        <p:txBody>
          <a:bodyPr lIns="90000" tIns="45000" rIns="90000" bIns="45000" anchor="ctr"/>
          <a:lstStyle/>
          <a:p>
            <a:pPr algn="ctr">
              <a:lnSpc>
                <a:spcPct val="100000"/>
              </a:lnSpc>
            </a:pPr>
            <a:r>
              <a:rPr lang="en-US" sz="2800" dirty="0">
                <a:solidFill>
                  <a:schemeClr val="accent5">
                    <a:lumMod val="75000"/>
                  </a:schemeClr>
                </a:solidFill>
                <a:latin typeface="Times New Roman"/>
              </a:rPr>
              <a:t>Objectives</a:t>
            </a:r>
            <a:endParaRPr sz="2800" dirty="0">
              <a:solidFill>
                <a:schemeClr val="accent5">
                  <a:lumMod val="75000"/>
                </a:schemeClr>
              </a:solidFill>
            </a:endParaRPr>
          </a:p>
        </p:txBody>
      </p:sp>
      <p:sp>
        <p:nvSpPr>
          <p:cNvPr id="2" name="Rectangle 1">
            <a:extLst>
              <a:ext uri="{FF2B5EF4-FFF2-40B4-BE49-F238E27FC236}">
                <a16:creationId xmlns:a16="http://schemas.microsoft.com/office/drawing/2014/main" id="{5922B89C-D373-4B83-8F27-8AF7ED70F498}"/>
              </a:ext>
            </a:extLst>
          </p:cNvPr>
          <p:cNvSpPr/>
          <p:nvPr/>
        </p:nvSpPr>
        <p:spPr>
          <a:xfrm>
            <a:off x="186612" y="6298163"/>
            <a:ext cx="307910" cy="158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Shape 2">
            <a:extLst>
              <a:ext uri="{FF2B5EF4-FFF2-40B4-BE49-F238E27FC236}">
                <a16:creationId xmlns:a16="http://schemas.microsoft.com/office/drawing/2014/main" id="{71493D10-CA5E-4C5F-B07F-37EFBBAC7379}"/>
              </a:ext>
            </a:extLst>
          </p:cNvPr>
          <p:cNvSpPr txBox="1"/>
          <p:nvPr/>
        </p:nvSpPr>
        <p:spPr>
          <a:xfrm>
            <a:off x="270900" y="3615284"/>
            <a:ext cx="8602200" cy="829800"/>
          </a:xfrm>
          <a:prstGeom prst="rect">
            <a:avLst/>
          </a:prstGeom>
        </p:spPr>
        <p:txBody>
          <a:bodyPr lIns="90000" tIns="45000" rIns="90000" bIns="45000" anchor="ctr"/>
          <a:lstStyle/>
          <a:p>
            <a:pPr algn="ctr">
              <a:lnSpc>
                <a:spcPct val="100000"/>
              </a:lnSpc>
            </a:pPr>
            <a:r>
              <a:rPr lang="en-US" sz="2800" dirty="0">
                <a:solidFill>
                  <a:schemeClr val="accent5">
                    <a:lumMod val="75000"/>
                  </a:schemeClr>
                </a:solidFill>
                <a:latin typeface="Times New Roman" panose="02020603050405020304" pitchFamily="18" charset="0"/>
                <a:cs typeface="Times New Roman" panose="02020603050405020304" pitchFamily="18" charset="0"/>
              </a:rPr>
              <a:t>Software requirements</a:t>
            </a:r>
          </a:p>
        </p:txBody>
      </p:sp>
      <p:sp>
        <p:nvSpPr>
          <p:cNvPr id="10" name="TextBox 9">
            <a:extLst>
              <a:ext uri="{FF2B5EF4-FFF2-40B4-BE49-F238E27FC236}">
                <a16:creationId xmlns:a16="http://schemas.microsoft.com/office/drawing/2014/main" id="{3D035F72-F1A6-4439-9945-4854AE9138EF}"/>
              </a:ext>
            </a:extLst>
          </p:cNvPr>
          <p:cNvSpPr txBox="1"/>
          <p:nvPr/>
        </p:nvSpPr>
        <p:spPr>
          <a:xfrm>
            <a:off x="841525" y="4616040"/>
            <a:ext cx="6214369"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MATLAB</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49179" y="2863516"/>
            <a:ext cx="8229600" cy="1143000"/>
          </a:xfrm>
        </p:spPr>
        <p:txBody>
          <a:bodyPr/>
          <a:lstStyle/>
          <a:p>
            <a:pPr algn="ctr" eaLnBrk="1" hangingPunct="1"/>
            <a:r>
              <a:rPr lang="en-US" sz="2800" b="1" dirty="0">
                <a:solidFill>
                  <a:schemeClr val="accent5">
                    <a:lumMod val="75000"/>
                  </a:schemeClr>
                </a:solidFill>
                <a:latin typeface="Times New Roman" pitchFamily="18" charset="0"/>
                <a:cs typeface="Times New Roman" pitchFamily="18" charset="0"/>
              </a:rPr>
              <a:t>THANK YOU </a:t>
            </a:r>
          </a:p>
        </p:txBody>
      </p:sp>
    </p:spTree>
    <p:extLst>
      <p:ext uri="{BB962C8B-B14F-4D97-AF65-F5344CB8AC3E}">
        <p14:creationId xmlns:p14="http://schemas.microsoft.com/office/powerpoint/2010/main" val="7574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EFBD5-FD2D-4FEB-BA3A-EE3B622C9E20}"/>
              </a:ext>
            </a:extLst>
          </p:cNvPr>
          <p:cNvSpPr>
            <a:spLocks noGrp="1"/>
          </p:cNvSpPr>
          <p:nvPr>
            <p:ph type="title"/>
          </p:nvPr>
        </p:nvSpPr>
        <p:spPr>
          <a:xfrm>
            <a:off x="3008311" y="358644"/>
            <a:ext cx="3127378" cy="531135"/>
          </a:xfrm>
        </p:spPr>
        <p:txBody>
          <a:bodyPr/>
          <a:lstStyle/>
          <a:p>
            <a:r>
              <a:rPr lang="en-US" sz="2800" dirty="0">
                <a:solidFill>
                  <a:schemeClr val="accent5">
                    <a:lumMod val="75000"/>
                  </a:schemeClr>
                </a:solidFill>
                <a:latin typeface="Times New Roman"/>
              </a:rPr>
              <a:t>Model of 5G cluster</a:t>
            </a:r>
            <a:br>
              <a:rPr lang="en-US" sz="1800" dirty="0">
                <a:solidFill>
                  <a:schemeClr val="accent5">
                    <a:lumMod val="75000"/>
                  </a:schemeClr>
                </a:solidFill>
              </a:rPr>
            </a:br>
            <a:endParaRPr lang="en-IN" sz="1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BE4A02E-1E06-44CC-BDD4-596A0BE0E6A6}"/>
              </a:ext>
            </a:extLst>
          </p:cNvPr>
          <p:cNvSpPr>
            <a:spLocks noGrp="1"/>
          </p:cNvSpPr>
          <p:nvPr>
            <p:ph idx="1"/>
          </p:nvPr>
        </p:nvSpPr>
        <p:spPr>
          <a:xfrm>
            <a:off x="628650" y="1455089"/>
            <a:ext cx="7886700" cy="4688060"/>
          </a:xfrm>
        </p:spPr>
        <p:txBody>
          <a:bodyPr/>
          <a:lstStyle/>
          <a:p>
            <a:pPr marL="0" indent="0" fontAlgn="base">
              <a:lnSpc>
                <a:spcPct val="100000"/>
              </a:lnSpc>
              <a:spcBef>
                <a:spcPts val="1200"/>
              </a:spcBef>
              <a:buNone/>
            </a:pPr>
            <a:r>
              <a:rPr lang="en-US" sz="1800" dirty="0">
                <a:latin typeface="Times New Roman" panose="02020603050405020304" pitchFamily="18" charset="0"/>
                <a:cs typeface="Times New Roman" panose="02020603050405020304" pitchFamily="18" charset="0"/>
              </a:rPr>
              <a:t> </a:t>
            </a:r>
          </a:p>
          <a:p>
            <a:pPr marL="0" indent="0" fontAlgn="base">
              <a:lnSpc>
                <a:spcPct val="100000"/>
              </a:lnSpc>
              <a:spcBef>
                <a:spcPts val="1200"/>
              </a:spcBef>
              <a:buNone/>
            </a:pPr>
            <a:endParaRPr lang="en-US" sz="1800" dirty="0">
              <a:latin typeface="Times New Roman" panose="02020603050405020304" pitchFamily="18" charset="0"/>
              <a:cs typeface="Times New Roman" panose="02020603050405020304" pitchFamily="18" charset="0"/>
            </a:endParaRPr>
          </a:p>
          <a:p>
            <a:pPr marL="0" indent="0" fontAlgn="base">
              <a:lnSpc>
                <a:spcPct val="100000"/>
              </a:lnSpc>
              <a:spcBef>
                <a:spcPts val="1200"/>
              </a:spcBef>
              <a:buNone/>
            </a:pPr>
            <a:endParaRPr lang="en-US" sz="1800" dirty="0">
              <a:latin typeface="Times New Roman" panose="02020603050405020304" pitchFamily="18" charset="0"/>
              <a:cs typeface="Times New Roman" panose="02020603050405020304" pitchFamily="18" charset="0"/>
            </a:endParaRPr>
          </a:p>
          <a:p>
            <a:pPr marL="0" indent="0" fontAlgn="base">
              <a:lnSpc>
                <a:spcPct val="100000"/>
              </a:lnSpc>
              <a:spcBef>
                <a:spcPts val="1200"/>
              </a:spcBef>
              <a:buNone/>
            </a:pPr>
            <a:endParaRPr lang="en-US" sz="1800" dirty="0">
              <a:latin typeface="Times New Roman" panose="02020603050405020304" pitchFamily="18" charset="0"/>
              <a:cs typeface="Times New Roman" panose="02020603050405020304" pitchFamily="18" charset="0"/>
            </a:endParaRPr>
          </a:p>
          <a:p>
            <a:pPr fontAlgn="base">
              <a:lnSpc>
                <a:spcPct val="100000"/>
              </a:lnSpc>
              <a:spcBef>
                <a:spcPts val="1200"/>
              </a:spcBef>
            </a:pPr>
            <a:r>
              <a:rPr lang="en-US" sz="1800" dirty="0">
                <a:latin typeface="Times New Roman" panose="02020603050405020304" pitchFamily="18" charset="0"/>
                <a:cs typeface="Times New Roman" panose="02020603050405020304" pitchFamily="18" charset="0"/>
              </a:rPr>
              <a:t>Several small cells are formed within a macro cell [1]. Each small cell is represented by a cluster.</a:t>
            </a:r>
          </a:p>
          <a:p>
            <a:pPr fontAlgn="base">
              <a:lnSpc>
                <a:spcPct val="100000"/>
              </a:lnSpc>
              <a:spcBef>
                <a:spcPts val="1200"/>
              </a:spcBef>
              <a:spcAft>
                <a:spcPts val="1000"/>
              </a:spcAft>
            </a:pPr>
            <a:r>
              <a:rPr lang="en-US" sz="1800" dirty="0">
                <a:latin typeface="Times New Roman" panose="02020603050405020304" pitchFamily="18" charset="0"/>
                <a:cs typeface="Times New Roman" panose="02020603050405020304" pitchFamily="18" charset="0"/>
              </a:rPr>
              <a:t>The clusters are formed using K-Means clustering algorithm which takes in Euclidian distance as a parameter. </a:t>
            </a:r>
          </a:p>
          <a:p>
            <a:pPr fontAlgn="base">
              <a:lnSpc>
                <a:spcPct val="100000"/>
              </a:lnSpc>
              <a:spcBef>
                <a:spcPts val="1200"/>
              </a:spcBef>
              <a:spcAft>
                <a:spcPts val="1000"/>
              </a:spcAft>
            </a:pPr>
            <a:r>
              <a:rPr lang="en-US" sz="1800" dirty="0">
                <a:latin typeface="Times New Roman" panose="02020603050405020304" pitchFamily="18" charset="0"/>
                <a:cs typeface="Times New Roman" panose="02020603050405020304" pitchFamily="18" charset="0"/>
              </a:rPr>
              <a:t>The communication parameters are calculated for all UEs in each cluster and a suitable VBS is selected.</a:t>
            </a:r>
          </a:p>
          <a:p>
            <a:pPr fontAlgn="base">
              <a:lnSpc>
                <a:spcPct val="100000"/>
              </a:lnSpc>
              <a:spcBef>
                <a:spcPts val="1200"/>
              </a:spcBef>
              <a:spcAft>
                <a:spcPts val="1000"/>
              </a:spcAft>
            </a:pPr>
            <a:r>
              <a:rPr lang="en-US" sz="1800" dirty="0">
                <a:latin typeface="Times New Roman" panose="02020603050405020304" pitchFamily="18" charset="0"/>
                <a:cs typeface="Times New Roman" panose="02020603050405020304" pitchFamily="18" charset="0"/>
              </a:rPr>
              <a:t>This will increase the range of the 5G signal transmission and, thus, will also be available to UEs at the cell edges.</a:t>
            </a:r>
          </a:p>
          <a:p>
            <a:pPr>
              <a:lnSpc>
                <a:spcPct val="100000"/>
              </a:lnSpc>
            </a:pPr>
            <a:endParaRPr lang="en-IN" sz="1800" dirty="0"/>
          </a:p>
        </p:txBody>
      </p:sp>
      <p:pic>
        <p:nvPicPr>
          <p:cNvPr id="5" name="image1.png">
            <a:extLst>
              <a:ext uri="{FF2B5EF4-FFF2-40B4-BE49-F238E27FC236}">
                <a16:creationId xmlns:a16="http://schemas.microsoft.com/office/drawing/2014/main" id="{465C83A3-8EB3-458A-862E-BBD1CDF68EAF}"/>
              </a:ext>
            </a:extLst>
          </p:cNvPr>
          <p:cNvPicPr/>
          <p:nvPr/>
        </p:nvPicPr>
        <p:blipFill rotWithShape="1">
          <a:blip r:embed="rId2"/>
          <a:srcRect t="8581"/>
          <a:stretch/>
        </p:blipFill>
        <p:spPr bwMode="auto">
          <a:xfrm>
            <a:off x="3163889" y="1205754"/>
            <a:ext cx="2971800" cy="1758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79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725EBA-CEF3-44EE-831F-7A141A2F0751}"/>
                  </a:ext>
                </a:extLst>
              </p:cNvPr>
              <p:cNvSpPr txBox="1"/>
              <p:nvPr/>
            </p:nvSpPr>
            <p:spPr>
              <a:xfrm>
                <a:off x="245988" y="758552"/>
                <a:ext cx="9096292" cy="5973815"/>
              </a:xfrm>
              <a:prstGeom prst="rect">
                <a:avLst/>
              </a:prstGeom>
              <a:noFill/>
            </p:spPr>
            <p:txBody>
              <a:bodyPr wrap="square">
                <a:spAutoFit/>
              </a:bodyPr>
              <a:lstStyle/>
              <a:p>
                <a:pPr marL="0" marR="0">
                  <a:lnSpc>
                    <a:spcPct val="150000"/>
                  </a:lnSpc>
                  <a:spcBef>
                    <a:spcPts val="0"/>
                  </a:spcBef>
                  <a:spcAft>
                    <a:spcPts val="800"/>
                  </a:spcAft>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rPr>
                  <a:t>The steps involved in k-means clustering algorithm is given below-</a:t>
                </a:r>
                <a:endParaRPr lang="en-US" sz="14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Specify number of clusters K.</a:t>
                </a:r>
                <a:endParaRPr lang="en-US" sz="1400" dirty="0">
                  <a:effectLst/>
                  <a:latin typeface="Noto Sans Symbols"/>
                  <a:ea typeface="Noto Sans Symbols"/>
                  <a:cs typeface="Noto Sans Symbols"/>
                </a:endParaRP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Initialize centroids by first shuffling the dataset and then randomly selecting K </a:t>
                </a:r>
              </a:p>
              <a:p>
                <a:pPr marR="0" lvl="0">
                  <a:lnSpc>
                    <a:spcPct val="150000"/>
                  </a:lnSpc>
                  <a:spcBef>
                    <a:spcPts val="0"/>
                  </a:spcBef>
                  <a:spcAft>
                    <a:spcPts val="0"/>
                  </a:spcAft>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      data points for the centroids without replacement.</a:t>
                </a:r>
                <a:endParaRPr lang="en-US" sz="1400" dirty="0">
                  <a:effectLst/>
                  <a:latin typeface="Noto Sans Symbols"/>
                  <a:ea typeface="Noto Sans Symbols"/>
                  <a:cs typeface="Noto Sans Symbols"/>
                </a:endParaRP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Keep iterating until there is no change to the centroids, i.e., assignment of data points to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clusters isn’t changing.</a:t>
                </a: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 the sum of the squared distance between data points and all centroids using Euclidean distance formula.</a:t>
                </a:r>
                <a:endParaRPr lang="en-US" dirty="0">
                  <a:effectLst/>
                  <a:latin typeface="Times New Roman" panose="02020603050405020304" pitchFamily="18" charset="0"/>
                  <a:ea typeface="Noto Sans Symbols"/>
                  <a:cs typeface="Times New Roman" panose="02020603050405020304" pitchFamily="18" charset="0"/>
                </a:endParaRPr>
              </a:p>
              <a:p>
                <a:pPr marL="457200" marR="0">
                  <a:lnSpc>
                    <a:spcPct val="150000"/>
                  </a:lnSpc>
                  <a:spcBef>
                    <a:spcPts val="0"/>
                  </a:spcBef>
                  <a:spcAft>
                    <a:spcPts val="0"/>
                  </a:spcAft>
                  <a:tabLst>
                    <a:tab pos="2971800" algn="ctr"/>
                    <a:tab pos="505904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
                </a:r>
                <a14:m>
                  <m:oMath xmlns:m="http://schemas.openxmlformats.org/officeDocument/2006/math">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sup>
                      <m:e/>
                    </m:nary>
                    <m:rad>
                      <m:rad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radPr>
                      <m:deg>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deg>
                      <m:e>
                        <m:sSup>
                          <m:sSup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pPr>
                          <m:e>
                            <m:d>
                              <m:d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e>
                            </m:d>
                          </m:e>
                          <m:sup>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p>
                        </m:sSup>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pPr>
                          <m:e>
                            <m:d>
                              <m:d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e>
                            </m:d>
                          </m:e>
                          <m:sup>
                            <m:r>
                              <a:rPr lang="en-US"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p>
                        </m:sSup>
                      </m:e>
                    </m:rad>
                  </m:oMath>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tabLst>
                    <a:tab pos="2971800" algn="ctr"/>
                    <a:tab pos="505904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tabLst>
                    <a:tab pos="2971800" algn="ctr"/>
                    <a:tab pos="505904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Euclidean distance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tabLst>
                    <a:tab pos="2971800" algn="ctr"/>
                    <a:tab pos="505904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 number of clusters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tabLst>
                    <a:tab pos="2971800" algn="ctr"/>
                    <a:tab pos="505904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x1, x2, y1, y2= UE coordinates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endParaRPr lang="en-US" sz="1400" dirty="0">
                  <a:effectLst/>
                  <a:latin typeface="Noto Sans Symbols"/>
                  <a:ea typeface="Noto Sans Symbols"/>
                  <a:cs typeface="Noto Sans Symbols"/>
                </a:endParaRPr>
              </a:p>
            </p:txBody>
          </p:sp>
        </mc:Choice>
        <mc:Fallback xmlns="">
          <p:sp>
            <p:nvSpPr>
              <p:cNvPr id="5" name="TextBox 4">
                <a:extLst>
                  <a:ext uri="{FF2B5EF4-FFF2-40B4-BE49-F238E27FC236}">
                    <a16:creationId xmlns:a16="http://schemas.microsoft.com/office/drawing/2014/main" id="{A1725EBA-CEF3-44EE-831F-7A141A2F0751}"/>
                  </a:ext>
                </a:extLst>
              </p:cNvPr>
              <p:cNvSpPr txBox="1">
                <a:spLocks noRot="1" noChangeAspect="1" noMove="1" noResize="1" noEditPoints="1" noAdjustHandles="1" noChangeArrowheads="1" noChangeShapeType="1" noTextEdit="1"/>
              </p:cNvSpPr>
              <p:nvPr/>
            </p:nvSpPr>
            <p:spPr>
              <a:xfrm>
                <a:off x="245988" y="758552"/>
                <a:ext cx="9096292" cy="5973815"/>
              </a:xfrm>
              <a:prstGeom prst="rect">
                <a:avLst/>
              </a:prstGeom>
              <a:blipFill>
                <a:blip r:embed="rId2"/>
                <a:stretch>
                  <a:fillRect l="-53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0A71C2C-8EBC-4EE6-89E4-D111D33E61AC}"/>
              </a:ext>
            </a:extLst>
          </p:cNvPr>
          <p:cNvSpPr txBox="1"/>
          <p:nvPr/>
        </p:nvSpPr>
        <p:spPr>
          <a:xfrm>
            <a:off x="2408241" y="235332"/>
            <a:ext cx="4453735"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K-means clustering algorithm</a:t>
            </a:r>
          </a:p>
        </p:txBody>
      </p:sp>
    </p:spTree>
    <p:extLst>
      <p:ext uri="{BB962C8B-B14F-4D97-AF65-F5344CB8AC3E}">
        <p14:creationId xmlns:p14="http://schemas.microsoft.com/office/powerpoint/2010/main" val="34821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6A68A-704C-443D-A90C-1DC8B80AB82B}"/>
              </a:ext>
            </a:extLst>
          </p:cNvPr>
          <p:cNvSpPr txBox="1"/>
          <p:nvPr/>
        </p:nvSpPr>
        <p:spPr>
          <a:xfrm>
            <a:off x="823954" y="846774"/>
            <a:ext cx="7798241" cy="1617559"/>
          </a:xfrm>
          <a:prstGeom prst="rect">
            <a:avLst/>
          </a:prstGeom>
          <a:noFill/>
        </p:spPr>
        <p:txBody>
          <a:bodyPr wrap="square">
            <a:spAutoFit/>
          </a:bodyPr>
          <a:lstStyle/>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endParaRPr lang="en-US" sz="1400" dirty="0">
              <a:effectLst/>
              <a:latin typeface="Noto Sans Symbols"/>
              <a:ea typeface="Noto Sans Symbols"/>
              <a:cs typeface="Noto Sans Symbols"/>
            </a:endParaRP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Assign each data point to the closest cluster (centroid).</a:t>
            </a:r>
            <a:endParaRPr lang="en-US" sz="1400" dirty="0">
              <a:effectLst/>
              <a:latin typeface="Noto Sans Symbols"/>
              <a:ea typeface="Noto Sans Symbols"/>
              <a:cs typeface="Noto Sans Symbols"/>
            </a:endParaRPr>
          </a:p>
          <a:p>
            <a:pPr marL="342900" marR="0" lvl="0" indent="-342900">
              <a:lnSpc>
                <a:spcPct val="150000"/>
              </a:lnSpc>
              <a:spcBef>
                <a:spcPts val="0"/>
              </a:spcBef>
              <a:spcAft>
                <a:spcPts val="800"/>
              </a:spcAft>
              <a:buFont typeface="Arial" panose="020B0604020202020204" pitchFamily="34" charset="0"/>
              <a:buChar char="●"/>
              <a:tabLst>
                <a:tab pos="2971800" algn="ctr"/>
                <a:tab pos="5059045" algn="l"/>
              </a:tabLst>
            </a:pP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Compute the centroids for the clusters by taking the average of all data points that belong to each cluster.</a:t>
            </a:r>
            <a:endParaRPr lang="en-US" sz="1400" dirty="0">
              <a:effectLst/>
              <a:latin typeface="Noto Sans Symbols"/>
              <a:ea typeface="Noto Sans Symbols"/>
              <a:cs typeface="Noto Sans Symbols"/>
            </a:endParaRPr>
          </a:p>
        </p:txBody>
      </p:sp>
      <p:sp>
        <p:nvSpPr>
          <p:cNvPr id="8" name="TextBox 7">
            <a:extLst>
              <a:ext uri="{FF2B5EF4-FFF2-40B4-BE49-F238E27FC236}">
                <a16:creationId xmlns:a16="http://schemas.microsoft.com/office/drawing/2014/main" id="{4E51ED79-E673-40B7-8182-5CA7FDA03C0A}"/>
              </a:ext>
            </a:extLst>
          </p:cNvPr>
          <p:cNvSpPr txBox="1"/>
          <p:nvPr/>
        </p:nvSpPr>
        <p:spPr>
          <a:xfrm>
            <a:off x="2408239" y="495923"/>
            <a:ext cx="4453735"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K-means clustering algorithm</a:t>
            </a:r>
          </a:p>
        </p:txBody>
      </p:sp>
      <p:sp>
        <p:nvSpPr>
          <p:cNvPr id="10" name="TextBox 9">
            <a:extLst>
              <a:ext uri="{FF2B5EF4-FFF2-40B4-BE49-F238E27FC236}">
                <a16:creationId xmlns:a16="http://schemas.microsoft.com/office/drawing/2014/main" id="{2F600236-943F-4A85-B742-B2618702700A}"/>
              </a:ext>
            </a:extLst>
          </p:cNvPr>
          <p:cNvSpPr txBox="1"/>
          <p:nvPr/>
        </p:nvSpPr>
        <p:spPr>
          <a:xfrm>
            <a:off x="475083" y="2649773"/>
            <a:ext cx="8320045" cy="2956387"/>
          </a:xfrm>
          <a:prstGeom prst="rect">
            <a:avLst/>
          </a:prstGeom>
          <a:noFill/>
        </p:spPr>
        <p:txBody>
          <a:bodyPr wrap="square">
            <a:spAutoFit/>
          </a:bodyPr>
          <a:lstStyle/>
          <a:p>
            <a:pPr marL="0" marR="0">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rPr>
              <a:t>The UEs are mobile nodes and thus at various intervals, their positions and movements are dynamic. </a:t>
            </a:r>
          </a:p>
          <a:p>
            <a:pPr marL="0" marR="0">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rPr>
              <a:t>At a time t1, an UE, say UE1, can belong to cluster 1 but at time t2, it can belong to cluster 4. This is because clustering is done using K-means clustering algorithm which uses Euclidean distance to allocate UEs into different clusters.</a:t>
            </a:r>
            <a:endParaRPr lang="en-US" sz="14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tabLst>
                <a:tab pos="2971800" algn="ctr"/>
                <a:tab pos="5059045" algn="l"/>
              </a:tabLst>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The speed is randomly varied between </a:t>
            </a:r>
            <a:r>
              <a:rPr lang="en-US" sz="1800" dirty="0">
                <a:effectLst/>
                <a:highlight>
                  <a:srgbClr val="FFFFFF"/>
                </a:highlight>
                <a:latin typeface="Times New Roman" panose="02020603050405020304" pitchFamily="18" charset="0"/>
                <a:ea typeface="Times New Roman" panose="02020603050405020304" pitchFamily="18" charset="0"/>
              </a:rPr>
              <a:t>0</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m/s to 10 m/s and angle between 10 to 350 degrees and these changes occur at a time interval of </a:t>
            </a:r>
            <a:r>
              <a:rPr lang="en-US" sz="1800" dirty="0">
                <a:effectLst/>
                <a:highlight>
                  <a:srgbClr val="FFFFFF"/>
                </a:highlight>
                <a:latin typeface="Times New Roman" panose="02020603050405020304" pitchFamily="18" charset="0"/>
                <a:ea typeface="Times New Roman" panose="02020603050405020304" pitchFamily="18" charset="0"/>
              </a:rPr>
              <a:t>20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s. </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910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6A68A-704C-443D-A90C-1DC8B80AB82B}"/>
              </a:ext>
            </a:extLst>
          </p:cNvPr>
          <p:cNvSpPr txBox="1"/>
          <p:nvPr/>
        </p:nvSpPr>
        <p:spPr>
          <a:xfrm>
            <a:off x="563052" y="949911"/>
            <a:ext cx="8059144" cy="1617559"/>
          </a:xfrm>
          <a:prstGeom prst="rect">
            <a:avLst/>
          </a:prstGeom>
          <a:noFill/>
        </p:spPr>
        <p:txBody>
          <a:bodyPr wrap="square">
            <a:spAutoFit/>
          </a:bodyPr>
          <a:lstStyle/>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endParaRPr lang="en-US" sz="1400" dirty="0">
              <a:effectLst/>
              <a:latin typeface="Noto Sans Symbols"/>
              <a:ea typeface="Noto Sans Symbols"/>
              <a:cs typeface="Noto Sans Symbols"/>
            </a:endParaRPr>
          </a:p>
          <a:p>
            <a:pPr marR="0" lvl="0">
              <a:lnSpc>
                <a:spcPct val="150000"/>
              </a:lnSpc>
              <a:spcBef>
                <a:spcPts val="0"/>
              </a:spcBef>
              <a:spcAft>
                <a:spcPts val="0"/>
              </a:spcAft>
              <a:tabLst>
                <a:tab pos="2971800" algn="ctr"/>
                <a:tab pos="5059045" algn="l"/>
              </a:tabLst>
            </a:pPr>
            <a:r>
              <a:rPr lang="en-US" sz="1800" dirty="0">
                <a:effectLst/>
                <a:highlight>
                  <a:srgbClr val="FFFFFF"/>
                </a:highlight>
                <a:latin typeface="Times New Roman" panose="02020603050405020304" pitchFamily="18" charset="0"/>
                <a:ea typeface="Times New Roman" panose="02020603050405020304" pitchFamily="18" charset="0"/>
              </a:rPr>
              <a:t>Mean shift is a clustering algorithm in contrast of Unsupervised learning that assigns the data points to the clusters iteratively by shifting points towards the mode (highest density of data points in the region).</a:t>
            </a:r>
            <a:endParaRPr lang="en-US" sz="1400" dirty="0">
              <a:effectLst/>
              <a:latin typeface="Noto Sans Symbols"/>
              <a:ea typeface="Noto Sans Symbols"/>
              <a:cs typeface="Noto Sans Symbols"/>
            </a:endParaRPr>
          </a:p>
        </p:txBody>
      </p:sp>
      <p:sp>
        <p:nvSpPr>
          <p:cNvPr id="8" name="TextBox 7">
            <a:extLst>
              <a:ext uri="{FF2B5EF4-FFF2-40B4-BE49-F238E27FC236}">
                <a16:creationId xmlns:a16="http://schemas.microsoft.com/office/drawing/2014/main" id="{4E51ED79-E673-40B7-8182-5CA7FDA03C0A}"/>
              </a:ext>
            </a:extLst>
          </p:cNvPr>
          <p:cNvSpPr txBox="1"/>
          <p:nvPr/>
        </p:nvSpPr>
        <p:spPr>
          <a:xfrm>
            <a:off x="2135312" y="492444"/>
            <a:ext cx="4873376"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Mean shift clustering algorithm</a:t>
            </a:r>
          </a:p>
        </p:txBody>
      </p:sp>
      <p:sp>
        <p:nvSpPr>
          <p:cNvPr id="10" name="TextBox 9">
            <a:extLst>
              <a:ext uri="{FF2B5EF4-FFF2-40B4-BE49-F238E27FC236}">
                <a16:creationId xmlns:a16="http://schemas.microsoft.com/office/drawing/2014/main" id="{2F600236-943F-4A85-B742-B2618702700A}"/>
              </a:ext>
            </a:extLst>
          </p:cNvPr>
          <p:cNvSpPr txBox="1"/>
          <p:nvPr/>
        </p:nvSpPr>
        <p:spPr>
          <a:xfrm>
            <a:off x="563051" y="2428646"/>
            <a:ext cx="8320045" cy="4429354"/>
          </a:xfrm>
          <a:prstGeom prst="rect">
            <a:avLst/>
          </a:prstGeom>
          <a:noFill/>
        </p:spPr>
        <p:txBody>
          <a:bodyPr wrap="square">
            <a:spAutoFit/>
          </a:bodyPr>
          <a:lstStyle/>
          <a:p>
            <a:pPr algn="just">
              <a:lnSpc>
                <a:spcPct val="150000"/>
              </a:lnSpc>
              <a:spcAft>
                <a:spcPts val="800"/>
              </a:spcAft>
              <a:tabLst>
                <a:tab pos="2971800" algn="ctr"/>
                <a:tab pos="5059045" algn="l"/>
              </a:tabLst>
            </a:pPr>
            <a:r>
              <a:rPr lang="en-IN" sz="1800" dirty="0">
                <a:effectLst/>
                <a:highlight>
                  <a:srgbClr val="FFFFFF"/>
                </a:highlight>
                <a:latin typeface="Times New Roman" panose="02020603050405020304" pitchFamily="18" charset="0"/>
                <a:ea typeface="Times New Roman" panose="02020603050405020304" pitchFamily="18" charset="0"/>
              </a:rPr>
              <a:t>Mean-shift builds upon the concept of kernel density estimation (KDE). It is a method to estimate the underlying distribution also called the probability density function for a set of data. It works by placing a kernel on each point in the data set. A kernel is a weighting function generally used in convolution. </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tabLst>
                <a:tab pos="2971800" algn="ctr"/>
                <a:tab pos="5059045" algn="l"/>
              </a:tabLst>
            </a:pPr>
            <a:r>
              <a:rPr lang="en-US" sz="1800" dirty="0">
                <a:effectLst/>
                <a:latin typeface="Times New Roman" panose="02020603050405020304" pitchFamily="18" charset="0"/>
                <a:ea typeface="Times New Roman" panose="02020603050405020304" pitchFamily="18" charset="0"/>
              </a:rPr>
              <a:t>The steps involved in mean shift clustering algorithm is given below-</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971800" algn="ctr"/>
                <a:tab pos="5059045" algn="l"/>
              </a:tabLst>
            </a:pPr>
            <a:r>
              <a:rPr lang="en-US" sz="1800" dirty="0">
                <a:effectLst/>
                <a:latin typeface="Times New Roman" panose="02020603050405020304" pitchFamily="18" charset="0"/>
                <a:ea typeface="Times New Roman" panose="02020603050405020304" pitchFamily="18" charset="0"/>
              </a:rPr>
              <a:t>Initialize random seed and window W.</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971800" algn="ctr"/>
                <a:tab pos="5059045" algn="l"/>
              </a:tabLst>
            </a:pPr>
            <a:r>
              <a:rPr lang="en-US" sz="1800" dirty="0">
                <a:effectLst/>
                <a:latin typeface="Times New Roman" panose="02020603050405020304" pitchFamily="18" charset="0"/>
                <a:ea typeface="Times New Roman" panose="02020603050405020304" pitchFamily="18" charset="0"/>
              </a:rPr>
              <a:t>2. Calculate the center of gravity (mean) of W.    </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971800" algn="ctr"/>
                <a:tab pos="5059045" algn="l"/>
              </a:tabLst>
            </a:pPr>
            <a:r>
              <a:rPr lang="en-US" sz="1800" dirty="0">
                <a:effectLst/>
                <a:latin typeface="Times New Roman" panose="02020603050405020304" pitchFamily="18" charset="0"/>
                <a:ea typeface="Times New Roman" panose="02020603050405020304" pitchFamily="18" charset="0"/>
              </a:rPr>
              <a:t>3. Shift the search window to the mean.    </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tabLst>
                <a:tab pos="2971800" algn="ctr"/>
                <a:tab pos="5059045" algn="l"/>
              </a:tabLst>
            </a:pPr>
            <a:r>
              <a:rPr lang="en-US" sz="1800" dirty="0">
                <a:effectLst/>
                <a:latin typeface="Times New Roman" panose="02020603050405020304" pitchFamily="18" charset="0"/>
                <a:ea typeface="Times New Roman" panose="02020603050405020304" pitchFamily="18" charset="0"/>
              </a:rPr>
              <a:t>4. Repeat Step 2 until convergence.</a:t>
            </a:r>
            <a:endParaRPr lang="en-IN"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7345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876A68A-704C-443D-A90C-1DC8B80AB82B}"/>
                  </a:ext>
                </a:extLst>
              </p:cNvPr>
              <p:cNvSpPr txBox="1"/>
              <p:nvPr/>
            </p:nvSpPr>
            <p:spPr>
              <a:xfrm>
                <a:off x="542427" y="1094913"/>
                <a:ext cx="8059144" cy="5202258"/>
              </a:xfrm>
              <a:prstGeom prst="rect">
                <a:avLst/>
              </a:prstGeom>
              <a:noFill/>
            </p:spPr>
            <p:txBody>
              <a:bodyPr wrap="square">
                <a:spAutoFit/>
              </a:bodyPr>
              <a:lstStyle/>
              <a:p>
                <a:pPr algn="just">
                  <a:lnSpc>
                    <a:spcPct val="150000"/>
                  </a:lnSpc>
                  <a:spcAft>
                    <a:spcPts val="800"/>
                  </a:spcAft>
                  <a:tabLst>
                    <a:tab pos="2971800" algn="ctr"/>
                    <a:tab pos="5059045" algn="l"/>
                  </a:tabLst>
                </a:pPr>
                <a:r>
                  <a:rPr lang="en-IN" sz="1800" dirty="0">
                    <a:effectLst/>
                    <a:highlight>
                      <a:srgbClr val="FFFFFF"/>
                    </a:highlight>
                    <a:latin typeface="Times New Roman" panose="02020603050405020304" pitchFamily="18" charset="0"/>
                    <a:ea typeface="Times New Roman" panose="02020603050405020304" pitchFamily="18" charset="0"/>
                  </a:rPr>
                  <a:t>Kernel density estimator for the full population’s density function is given by Equation 4.2, </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tabLst>
                    <a:tab pos="2971800" algn="ctr"/>
                    <a:tab pos="5059045" algn="l"/>
                  </a:tabLst>
                </a:pP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m:t>(</m:t>
                    </m:r>
                    <m:r>
                      <a:rPr lang="en-US" sz="1800" i="1">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m:t>𝑢</m:t>
                    </m:r>
                    <m:r>
                      <a:rPr lang="en-US" sz="1800" i="1">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m:t>)=</m:t>
                    </m:r>
                    <m:f>
                      <m:fPr>
                        <m:ctrlPr>
                          <a:rPr lang="en-IN" sz="1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1800" i="1">
                            <a:effectLst/>
                            <a:latin typeface="Cambria Math" panose="02040503050406030204" pitchFamily="18" charset="0"/>
                            <a:ea typeface="Cambria Math" panose="02040503050406030204" pitchFamily="18" charset="0"/>
                            <a:cs typeface="Cambria Math" panose="02040503050406030204" pitchFamily="18" charset="0"/>
                          </a:rPr>
                          <m:t>𝑛</m:t>
                        </m:r>
                        <m:sSup>
                          <m:sSupPr>
                            <m:ctrlPr>
                              <a:rPr lang="en-IN"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h</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𝑑</m:t>
                            </m:r>
                          </m:sup>
                        </m:sSup>
                      </m:den>
                    </m:f>
                    <m:nary>
                      <m:naryPr>
                        <m:chr m:val="∑"/>
                        <m:grow m:val="on"/>
                        <m:ctrlPr>
                          <a:rPr lang="en-IN" sz="1800" i="1">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m:t>𝑖</m:t>
                        </m:r>
                        <m:r>
                          <a:rPr lang="en-US" sz="1800" i="1">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m:t>=1</m:t>
                        </m:r>
                      </m:sub>
                      <m:sup>
                        <m:r>
                          <a:rPr lang="en-US" sz="1800" i="1">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m:t>𝑛</m:t>
                        </m:r>
                      </m:sup>
                      <m:e>
                        <m:r>
                          <m:rPr>
                            <m:sty m:val="p"/>
                          </m:rPr>
                          <a:rPr lang="en-US" sz="180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K</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den>
                            </m:f>
                          </m:e>
                        </m:d>
                      </m:e>
                    </m:nary>
                  </m:oMath>
                </a14:m>
                <a:r>
                  <a:rPr lang="en-US" sz="1800" dirty="0">
                    <a:effectLst/>
                    <a:highlight>
                      <a:srgbClr val="FFFFFF"/>
                    </a:highligh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tabLst>
                    <a:tab pos="2971800" algn="ctr"/>
                    <a:tab pos="5059045" algn="l"/>
                  </a:tabLst>
                </a:pPr>
                <a:r>
                  <a:rPr lang="en-IN" sz="1800" dirty="0">
                    <a:effectLst/>
                    <a:highlight>
                      <a:srgbClr val="FFFFFF"/>
                    </a:highlight>
                    <a:latin typeface="Times New Roman" panose="02020603050405020304" pitchFamily="18" charset="0"/>
                    <a:ea typeface="Times New Roman" panose="02020603050405020304" pitchFamily="18" charset="0"/>
                  </a:rPr>
                  <a:t>Where, </a:t>
                </a:r>
                <a:r>
                  <a:rPr lang="en-IN" sz="1800" dirty="0" err="1">
                    <a:effectLst/>
                    <a:highlight>
                      <a:srgbClr val="FFFFFF"/>
                    </a:highlight>
                    <a:latin typeface="Times New Roman" panose="02020603050405020304" pitchFamily="18" charset="0"/>
                    <a:ea typeface="Times New Roman" panose="02020603050405020304" pitchFamily="18" charset="0"/>
                  </a:rPr>
                  <a:t>u</a:t>
                </a:r>
                <a:r>
                  <a:rPr lang="en-IN" sz="1800" baseline="-25000" dirty="0" err="1">
                    <a:effectLst/>
                    <a:highlight>
                      <a:srgbClr val="FFFFFF"/>
                    </a:highlight>
                    <a:latin typeface="Times New Roman" panose="02020603050405020304" pitchFamily="18" charset="0"/>
                    <a:ea typeface="Times New Roman" panose="02020603050405020304" pitchFamily="18" charset="0"/>
                  </a:rPr>
                  <a:t>i</a:t>
                </a:r>
                <a:r>
                  <a:rPr lang="en-IN" sz="1800" dirty="0">
                    <a:effectLst/>
                    <a:highlight>
                      <a:srgbClr val="FFFFFF"/>
                    </a:highlight>
                    <a:latin typeface="Times New Roman" panose="02020603050405020304" pitchFamily="18" charset="0"/>
                    <a:ea typeface="Times New Roman" panose="02020603050405020304" pitchFamily="18" charset="0"/>
                  </a:rPr>
                  <a:t> is the set of points in d-dimensional space of the given dataset, sampled from some larger population, K is the chosen Kernel function having bandwidth parameter h. </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tabLst>
                    <a:tab pos="2971800" algn="ctr"/>
                    <a:tab pos="5059045" algn="l"/>
                  </a:tabLst>
                </a:pPr>
                <a:r>
                  <a:rPr lang="en-IN" sz="1800" dirty="0">
                    <a:effectLst/>
                    <a:highlight>
                      <a:srgbClr val="FFFFFF"/>
                    </a:highlight>
                    <a:latin typeface="Times New Roman" panose="02020603050405020304" pitchFamily="18" charset="0"/>
                    <a:ea typeface="Times New Roman" panose="02020603050405020304" pitchFamily="18" charset="0"/>
                  </a:rPr>
                  <a:t>The kernel function, K here is required to satisfy the following two conditions:</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tabLst>
                    <a:tab pos="2971800" algn="ctr"/>
                    <a:tab pos="5059045" algn="l"/>
                  </a:tabLst>
                </a:pPr>
                <a:r>
                  <a:rPr lang="en-IN" sz="1800" dirty="0">
                    <a:effectLst/>
                    <a:highlight>
                      <a:srgbClr val="FFFFFF"/>
                    </a:highlight>
                    <a:latin typeface="Times New Roman" panose="02020603050405020304" pitchFamily="18" charset="0"/>
                    <a:ea typeface="Times New Roman" panose="02020603050405020304" pitchFamily="18" charset="0"/>
                  </a:rPr>
                  <a:t>1.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𝐾</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𝑑𝑢</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nary>
                  </m:oMath>
                </a14:m>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tabLst>
                    <a:tab pos="2971800" algn="ctr"/>
                    <a:tab pos="5059045" algn="l"/>
                  </a:tabLst>
                </a:pPr>
                <a:r>
                  <a:rPr lang="en-IN" sz="1800" dirty="0">
                    <a:effectLst/>
                    <a:latin typeface="Times New Roman" panose="02020603050405020304" pitchFamily="18" charset="0"/>
                    <a:ea typeface="Times New Roman" panose="02020603050405020304" pitchFamily="18" charset="0"/>
                  </a:rPr>
                  <a:t>2.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𝐾</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𝐾</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800" dirty="0">
                    <a:effectLst/>
                    <a:latin typeface="Times New Roman" panose="02020603050405020304" pitchFamily="18" charset="0"/>
                    <a:ea typeface="Times New Roman" panose="02020603050405020304" pitchFamily="18" charset="0"/>
                  </a:rPr>
                  <a:t>for all values of u		</a:t>
                </a:r>
                <a:endParaRPr lang="en-IN"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Arial" panose="020B0604020202020204" pitchFamily="34" charset="0"/>
                  <a:buChar char="●"/>
                  <a:tabLst>
                    <a:tab pos="2971800" algn="ctr"/>
                    <a:tab pos="5059045" algn="l"/>
                  </a:tabLst>
                </a:pPr>
                <a:endParaRPr lang="en-US" sz="1400" dirty="0">
                  <a:effectLst/>
                  <a:latin typeface="Noto Sans Symbols"/>
                  <a:ea typeface="Noto Sans Symbols"/>
                  <a:cs typeface="Noto Sans Symbols"/>
                </a:endParaRPr>
              </a:p>
            </p:txBody>
          </p:sp>
        </mc:Choice>
        <mc:Fallback>
          <p:sp>
            <p:nvSpPr>
              <p:cNvPr id="5" name="TextBox 4">
                <a:extLst>
                  <a:ext uri="{FF2B5EF4-FFF2-40B4-BE49-F238E27FC236}">
                    <a16:creationId xmlns:a16="http://schemas.microsoft.com/office/drawing/2014/main" id="{D876A68A-704C-443D-A90C-1DC8B80AB82B}"/>
                  </a:ext>
                </a:extLst>
              </p:cNvPr>
              <p:cNvSpPr txBox="1">
                <a:spLocks noRot="1" noChangeAspect="1" noMove="1" noResize="1" noEditPoints="1" noAdjustHandles="1" noChangeArrowheads="1" noChangeShapeType="1" noTextEdit="1"/>
              </p:cNvSpPr>
              <p:nvPr/>
            </p:nvSpPr>
            <p:spPr>
              <a:xfrm>
                <a:off x="542427" y="1094913"/>
                <a:ext cx="8059144" cy="5202258"/>
              </a:xfrm>
              <a:prstGeom prst="rect">
                <a:avLst/>
              </a:prstGeom>
              <a:blipFill>
                <a:blip r:embed="rId2"/>
                <a:stretch>
                  <a:fillRect l="-2345" r="-1362"/>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4E51ED79-E673-40B7-8182-5CA7FDA03C0A}"/>
              </a:ext>
            </a:extLst>
          </p:cNvPr>
          <p:cNvSpPr txBox="1"/>
          <p:nvPr/>
        </p:nvSpPr>
        <p:spPr>
          <a:xfrm>
            <a:off x="2135312" y="492444"/>
            <a:ext cx="4873376" cy="523220"/>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Mean shift clustering algorithm</a:t>
            </a:r>
          </a:p>
        </p:txBody>
      </p:sp>
    </p:spTree>
    <p:extLst>
      <p:ext uri="{BB962C8B-B14F-4D97-AF65-F5344CB8AC3E}">
        <p14:creationId xmlns:p14="http://schemas.microsoft.com/office/powerpoint/2010/main" val="3677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71EB37-270F-48E7-9BFB-759A90B09657}"/>
                  </a:ext>
                </a:extLst>
              </p:cNvPr>
              <p:cNvSpPr txBox="1"/>
              <p:nvPr/>
            </p:nvSpPr>
            <p:spPr>
              <a:xfrm>
                <a:off x="683812" y="755062"/>
                <a:ext cx="7863840" cy="4891532"/>
              </a:xfrm>
              <a:prstGeom prst="rect">
                <a:avLst/>
              </a:prstGeom>
              <a:noFill/>
            </p:spPr>
            <p:txBody>
              <a:bodyPr wrap="square">
                <a:spAutoFit/>
              </a:bodyPr>
              <a:lstStyle/>
              <a:p>
                <a:pPr marL="342900" indent="-342900" algn="just" rtl="0">
                  <a:spcBef>
                    <a:spcPts val="1200"/>
                  </a:spcBef>
                  <a:spcAft>
                    <a:spcPts val="1200"/>
                  </a:spcAft>
                  <a:buAutoNum type="arabicPeriod"/>
                </a:pPr>
                <a:endParaRPr lang="en-US" dirty="0">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b="1" dirty="0">
                    <a:latin typeface="Times New Roman" panose="02020603050405020304" pitchFamily="18" charset="0"/>
                    <a:cs typeface="Times New Roman" panose="02020603050405020304" pitchFamily="18" charset="0"/>
                  </a:rPr>
                  <a:t>1.  Battery discharge rate: </a:t>
                </a:r>
                <a:r>
                  <a:rPr lang="en-US" dirty="0">
                    <a:latin typeface="Times New Roman" panose="02020603050405020304" pitchFamily="18" charset="0"/>
                    <a:cs typeface="Times New Roman" panose="02020603050405020304" pitchFamily="18" charset="0"/>
                  </a:rPr>
                  <a:t>Since most UEs are portable devices, they are not often reliable to withstand transmission of 5G signal for a long period of time. When a device’s battery dies, the network functionality gets disrupted. Hence, the battery discharge rate of the eligible UE-VBSs is a factor in the selection of a suitable VBS [3]. </a:t>
                </a:r>
              </a:p>
              <a:p>
                <a:pPr algn="just" rtl="0">
                  <a:spcBef>
                    <a:spcPts val="1200"/>
                  </a:spcBef>
                  <a:spcAft>
                    <a:spcPts val="1200"/>
                  </a:spcAft>
                </a:pP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Battery discharge rate</a:t>
                </a:r>
                <a14:m>
                  <m:oMath xmlns:m="http://schemas.openxmlformats.org/officeDocument/2006/math">
                    <m:r>
                      <a:rPr lang="en-US" sz="2000" b="0" i="0" smtClean="0">
                        <a:latin typeface="Cambria Math" panose="02040503050406030204" pitchFamily="18" charset="0"/>
                        <a:cs typeface="Times New Roman" panose="02020603050405020304" pitchFamily="18" charset="0"/>
                      </a:rPr>
                      <m:t> </m:t>
                    </m:r>
                    <m:r>
                      <a:rPr lang="en-US" sz="2000" i="0" smtClean="0">
                        <a:latin typeface="Cambria Math" panose="02040503050406030204" pitchFamily="18" charset="0"/>
                        <a:cs typeface="Times New Roman" panose="02020603050405020304" pitchFamily="18" charset="0"/>
                      </a:rPr>
                      <m:t>=</m:t>
                    </m:r>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𝐶𝑎𝑝𝑎𝑐𝑖𝑡𝑦</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𝑚𝐴h</m:t>
                        </m:r>
                        <m:r>
                          <a:rPr lang="en-US" sz="2000" b="0" i="1" smtClean="0">
                            <a:latin typeface="Cambria Math" panose="02040503050406030204" pitchFamily="18" charset="0"/>
                            <a:cs typeface="Times New Roman" panose="02020603050405020304" pitchFamily="18" charset="0"/>
                          </a:rPr>
                          <m:t>)</m:t>
                        </m:r>
                      </m:num>
                      <m:den>
                        <m:r>
                          <a:rPr lang="en-US" sz="2000" b="0" i="1" smtClean="0">
                            <a:latin typeface="Cambria Math" panose="02040503050406030204" pitchFamily="18" charset="0"/>
                            <a:cs typeface="Times New Roman" panose="02020603050405020304" pitchFamily="18" charset="0"/>
                          </a:rPr>
                          <m:t>𝐷𝑖𝑠𝑐h𝑎𝑟𝑔𝑒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𝑡𝑖𝑚𝑒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h</m:t>
                        </m:r>
                        <m:r>
                          <a:rPr lang="en-US" sz="2000" b="0" i="1" smtClean="0">
                            <a:latin typeface="Cambria Math" panose="02040503050406030204" pitchFamily="18" charset="0"/>
                            <a:cs typeface="Times New Roman" panose="02020603050405020304" pitchFamily="18" charset="0"/>
                          </a:rPr>
                          <m:t>)</m:t>
                        </m:r>
                      </m:den>
                    </m:f>
                  </m:oMath>
                </a14:m>
                <a:endParaRPr lang="en-US" sz="2000" b="0" i="1" dirty="0">
                  <a:latin typeface="Times New Roman" panose="02020603050405020304" pitchFamily="18" charset="0"/>
                  <a:cs typeface="Times New Roman" panose="02020603050405020304" pitchFamily="18" charset="0"/>
                </a:endParaRPr>
              </a:p>
              <a:p>
                <a:pPr algn="just">
                  <a:spcBef>
                    <a:spcPts val="1200"/>
                  </a:spcBef>
                  <a:spcAft>
                    <a:spcPts val="1200"/>
                  </a:spcAft>
                </a:pPr>
                <a:r>
                  <a:rPr lang="en-US" sz="1800" dirty="0">
                    <a:solidFill>
                      <a:srgbClr val="000000"/>
                    </a:solidFill>
                    <a:effectLst/>
                    <a:latin typeface="Times New Roman" panose="02020603050405020304" pitchFamily="18" charset="0"/>
                    <a:ea typeface="Times New Roman" panose="02020603050405020304" pitchFamily="18" charset="0"/>
                  </a:rPr>
                  <a:t>The battery discharge rate is calculated as the ratio of instantaneous battery life, which is a value between </a:t>
                </a:r>
                <a:r>
                  <a:rPr lang="en-US" sz="1800" dirty="0">
                    <a:effectLst/>
                    <a:latin typeface="Times New Roman" panose="02020603050405020304" pitchFamily="18" charset="0"/>
                    <a:ea typeface="Times New Roman" panose="02020603050405020304" pitchFamily="18" charset="0"/>
                  </a:rPr>
                  <a:t>4000</a:t>
                </a:r>
                <a:r>
                  <a:rPr lang="en-US" sz="1800" dirty="0">
                    <a:solidFill>
                      <a:srgbClr val="000000"/>
                    </a:solidFill>
                    <a:effectLst/>
                    <a:latin typeface="Times New Roman" panose="02020603050405020304" pitchFamily="18" charset="0"/>
                    <a:ea typeface="Times New Roman" panose="02020603050405020304" pitchFamily="18" charset="0"/>
                  </a:rPr>
                  <a:t> to </a:t>
                </a:r>
                <a:r>
                  <a:rPr lang="en-US" sz="1800" dirty="0">
                    <a:effectLst/>
                    <a:latin typeface="Times New Roman" panose="02020603050405020304" pitchFamily="18" charset="0"/>
                    <a:ea typeface="Times New Roman" panose="02020603050405020304" pitchFamily="18" charset="0"/>
                  </a:rPr>
                  <a:t>70</a:t>
                </a:r>
                <a:r>
                  <a:rPr lang="en-US" sz="1800" dirty="0">
                    <a:solidFill>
                      <a:srgbClr val="000000"/>
                    </a:solidFill>
                    <a:effectLst/>
                    <a:latin typeface="Times New Roman" panose="02020603050405020304" pitchFamily="18" charset="0"/>
                    <a:ea typeface="Times New Roman" panose="02020603050405020304" pitchFamily="18" charset="0"/>
                  </a:rPr>
                  <a:t>00 (in </a:t>
                </a:r>
                <a:r>
                  <a:rPr lang="en-US" sz="1800" dirty="0" err="1">
                    <a:effectLst/>
                    <a:latin typeface="Times New Roman" panose="02020603050405020304" pitchFamily="18" charset="0"/>
                    <a:ea typeface="Times New Roman" panose="02020603050405020304" pitchFamily="18" charset="0"/>
                  </a:rPr>
                  <a:t>mAh</a:t>
                </a:r>
                <a:r>
                  <a:rPr lang="en-US" sz="1800" dirty="0">
                    <a:solidFill>
                      <a:srgbClr val="000000"/>
                    </a:solidFill>
                    <a:effectLst/>
                    <a:latin typeface="Times New Roman" panose="02020603050405020304" pitchFamily="18" charset="0"/>
                    <a:ea typeface="Times New Roman" panose="02020603050405020304" pitchFamily="18" charset="0"/>
                  </a:rPr>
                  <a:t>), to discharge time in hours, which is a value in the range of 1 to 15 hours. These values are assigned and calculated randomly.</a:t>
                </a:r>
                <a:endParaRPr lang="en-US" sz="1800" dirty="0">
                  <a:effectLst/>
                  <a:latin typeface="Calibri" panose="020F0502020204030204" pitchFamily="34" charset="0"/>
                  <a:ea typeface="Calibri" panose="020F0502020204030204" pitchFamily="34" charset="0"/>
                </a:endParaRPr>
              </a:p>
              <a:p>
                <a:pPr algn="just" rtl="0">
                  <a:spcBef>
                    <a:spcPts val="1200"/>
                  </a:spcBef>
                  <a:spcAft>
                    <a:spcPts val="1200"/>
                  </a:spcAft>
                </a:pPr>
                <a:endParaRPr lang="en-US" sz="2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DC71EB37-270F-48E7-9BFB-759A90B09657}"/>
                  </a:ext>
                </a:extLst>
              </p:cNvPr>
              <p:cNvSpPr txBox="1">
                <a:spLocks noRot="1" noChangeAspect="1" noMove="1" noResize="1" noEditPoints="1" noAdjustHandles="1" noChangeArrowheads="1" noChangeShapeType="1" noTextEdit="1"/>
              </p:cNvSpPr>
              <p:nvPr/>
            </p:nvSpPr>
            <p:spPr>
              <a:xfrm>
                <a:off x="683812" y="755062"/>
                <a:ext cx="7863840" cy="4891532"/>
              </a:xfrm>
              <a:prstGeom prst="rect">
                <a:avLst/>
              </a:prstGeom>
              <a:blipFill>
                <a:blip r:embed="rId2"/>
                <a:stretch>
                  <a:fillRect l="-620" r="-69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144483B-D7FC-4243-9645-2FFB27B3A369}"/>
              </a:ext>
            </a:extLst>
          </p:cNvPr>
          <p:cNvSpPr txBox="1"/>
          <p:nvPr/>
        </p:nvSpPr>
        <p:spPr>
          <a:xfrm>
            <a:off x="542952" y="187624"/>
            <a:ext cx="8165990" cy="523220"/>
          </a:xfrm>
          <a:prstGeom prst="rect">
            <a:avLst/>
          </a:prstGeom>
          <a:noFill/>
        </p:spPr>
        <p:txBody>
          <a:bodyPr wrap="square" rtlCol="0">
            <a:spAutoFit/>
          </a:bodyPr>
          <a:lstStyle/>
          <a:p>
            <a:r>
              <a:rPr lang="en-US" sz="2800">
                <a:solidFill>
                  <a:schemeClr val="accent5">
                    <a:lumMod val="75000"/>
                  </a:schemeClr>
                </a:solidFill>
                <a:latin typeface="Times New Roman" panose="02020603050405020304" pitchFamily="18" charset="0"/>
                <a:cs typeface="Times New Roman" panose="02020603050405020304" pitchFamily="18" charset="0"/>
              </a:rPr>
              <a:t>Communication parameters used for UE VBS selection</a:t>
            </a:r>
            <a:endParaRPr lang="en-US" sz="28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636401"/>
      </p:ext>
    </p:extLst>
  </p:cSld>
  <p:clrMapOvr>
    <a:masterClrMapping/>
  </p:clrMapOvr>
</p:sld>
</file>

<file path=ppt/theme/theme1.xml><?xml version="1.0" encoding="utf-8"?>
<a:theme xmlns:a="http://schemas.openxmlformats.org/drawingml/2006/main" name="Theme4">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4" id="{BF7D984F-4257-4398-AEE8-78182C97F294}" vid="{E4DA960B-E4A3-47A4-B0BC-7695A1CAD7E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5573</TotalTime>
  <Words>2544</Words>
  <Application>Microsoft Office PowerPoint</Application>
  <PresentationFormat>On-screen Show (4:3)</PresentationFormat>
  <Paragraphs>222</Paragraphs>
  <Slides>30</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3" baseType="lpstr">
      <vt:lpstr>Arial</vt:lpstr>
      <vt:lpstr>Arial</vt:lpstr>
      <vt:lpstr>Calibri</vt:lpstr>
      <vt:lpstr>Calibri Light</vt:lpstr>
      <vt:lpstr>Cambria Math</vt:lpstr>
      <vt:lpstr>Comic Sans MS</vt:lpstr>
      <vt:lpstr>Noto Sans Symbols</vt:lpstr>
      <vt:lpstr>Symbol</vt:lpstr>
      <vt:lpstr>Tahoma</vt:lpstr>
      <vt:lpstr>Times New Roman</vt:lpstr>
      <vt:lpstr>Theme4</vt:lpstr>
      <vt:lpstr>Custom Design</vt:lpstr>
      <vt:lpstr>CorelDRAW</vt:lpstr>
      <vt:lpstr> Dynamic Allocation of UE-VBS in 5G Networks</vt:lpstr>
      <vt:lpstr>PowerPoint Presentation</vt:lpstr>
      <vt:lpstr>PowerPoint Presentation</vt:lpstr>
      <vt:lpstr>Model of 5G cluster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JK</dc:creator>
  <cp:lastModifiedBy>poojahkg@gmail.com</cp:lastModifiedBy>
  <cp:revision>312</cp:revision>
  <dcterms:created xsi:type="dcterms:W3CDTF">2019-07-10T23:49:39Z</dcterms:created>
  <dcterms:modified xsi:type="dcterms:W3CDTF">2021-08-05T06:52:47Z</dcterms:modified>
</cp:coreProperties>
</file>