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28-Feb-19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28-Feb-19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28-Feb-19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28-Feb-19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algn="ctr"/>
            <a:r>
              <a:rPr lang="en-US" dirty="0" smtClean="0"/>
              <a:t>REDUCING CARBON FOOTPRINT IN IOT DEVICES</a:t>
            </a:r>
            <a:endParaRPr lang="en-US" dirty="0"/>
          </a:p>
        </p:txBody>
      </p:sp>
      <p:sp>
        <p:nvSpPr>
          <p:cNvPr id="5" name="Content Placeholder 4"/>
          <p:cNvSpPr>
            <a:spLocks noGrp="1"/>
          </p:cNvSpPr>
          <p:nvPr>
            <p:ph type="subTitle" idx="1"/>
          </p:nvPr>
        </p:nvSpPr>
        <p:spPr/>
        <p:txBody>
          <a:bodyPr>
            <a:normAutofit/>
          </a:bodyPr>
          <a:lstStyle/>
          <a:p>
            <a:pPr algn="l"/>
            <a:r>
              <a:rPr lang="en-US" dirty="0" smtClean="0"/>
              <a:t>Team name: </a:t>
            </a:r>
            <a:r>
              <a:rPr lang="en-US" dirty="0" err="1" smtClean="0"/>
              <a:t>ProTechIOT</a:t>
            </a:r>
            <a:endParaRPr lang="en-US" dirty="0" smtClean="0"/>
          </a:p>
          <a:p>
            <a:pPr algn="l"/>
            <a:r>
              <a:rPr lang="en-US" dirty="0" smtClean="0"/>
              <a:t>College: SSN College of Engineering</a:t>
            </a:r>
          </a:p>
          <a:p>
            <a:pPr algn="l"/>
            <a:r>
              <a:rPr lang="en-US" dirty="0" smtClean="0"/>
              <a:t>Industry: Ericsson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685800"/>
          </a:xfrm>
        </p:spPr>
        <p:txBody>
          <a:bodyPr>
            <a:normAutofit/>
          </a:bodyPr>
          <a:lstStyle/>
          <a:p>
            <a:pPr algn="ctr"/>
            <a:r>
              <a:rPr lang="en-US" sz="3600" dirty="0" smtClean="0"/>
              <a:t>IMPLEMENTATION METHODOLOGY </a:t>
            </a:r>
            <a:endParaRPr lang="en-US" sz="3600" dirty="0"/>
          </a:p>
        </p:txBody>
      </p:sp>
      <p:sp>
        <p:nvSpPr>
          <p:cNvPr id="10" name="TextBox 9"/>
          <p:cNvSpPr txBox="1"/>
          <p:nvPr/>
        </p:nvSpPr>
        <p:spPr>
          <a:xfrm>
            <a:off x="914400" y="3974068"/>
            <a:ext cx="1447800" cy="369332"/>
          </a:xfrm>
          <a:prstGeom prst="rect">
            <a:avLst/>
          </a:prstGeom>
          <a:noFill/>
        </p:spPr>
        <p:txBody>
          <a:bodyPr wrap="square" rtlCol="0">
            <a:spAutoFit/>
          </a:bodyPr>
          <a:lstStyle/>
          <a:p>
            <a:r>
              <a:rPr lang="en-US" dirty="0" smtClean="0"/>
              <a:t>Transmitter</a:t>
            </a:r>
            <a:endParaRPr lang="en-US" dirty="0"/>
          </a:p>
        </p:txBody>
      </p:sp>
      <p:sp>
        <p:nvSpPr>
          <p:cNvPr id="11" name="TextBox 10"/>
          <p:cNvSpPr txBox="1"/>
          <p:nvPr/>
        </p:nvSpPr>
        <p:spPr>
          <a:xfrm>
            <a:off x="4648200" y="3886200"/>
            <a:ext cx="1295400" cy="369332"/>
          </a:xfrm>
          <a:prstGeom prst="rect">
            <a:avLst/>
          </a:prstGeom>
          <a:noFill/>
        </p:spPr>
        <p:txBody>
          <a:bodyPr wrap="square" rtlCol="0">
            <a:spAutoFit/>
          </a:bodyPr>
          <a:lstStyle/>
          <a:p>
            <a:r>
              <a:rPr lang="en-US" dirty="0" smtClean="0"/>
              <a:t>Receiver</a:t>
            </a:r>
            <a:endParaRPr lang="en-US" dirty="0"/>
          </a:p>
        </p:txBody>
      </p:sp>
      <p:cxnSp>
        <p:nvCxnSpPr>
          <p:cNvPr id="15" name="Straight Arrow Connector 14"/>
          <p:cNvCxnSpPr/>
          <p:nvPr/>
        </p:nvCxnSpPr>
        <p:spPr>
          <a:xfrm>
            <a:off x="2286000" y="4953000"/>
            <a:ext cx="3886200" cy="0"/>
          </a:xfrm>
          <a:prstGeom prst="straightConnector1">
            <a:avLst/>
          </a:prstGeom>
          <a:ln>
            <a:solidFill>
              <a:schemeClr val="bg2">
                <a:lumMod val="10000"/>
              </a:schemeClr>
            </a:solidFill>
            <a:tailEnd type="arrow"/>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86000" y="3886200"/>
            <a:ext cx="2286000" cy="369332"/>
          </a:xfrm>
          <a:prstGeom prst="rect">
            <a:avLst/>
          </a:prstGeom>
          <a:noFill/>
        </p:spPr>
        <p:txBody>
          <a:bodyPr wrap="square" rtlCol="0">
            <a:spAutoFit/>
          </a:bodyPr>
          <a:lstStyle/>
          <a:p>
            <a:pPr algn="ctr"/>
            <a:r>
              <a:rPr lang="en-US" dirty="0" smtClean="0">
                <a:latin typeface="+mj-lt"/>
              </a:rPr>
              <a:t> </a:t>
            </a:r>
            <a:r>
              <a:rPr lang="en-US" dirty="0" smtClean="0"/>
              <a:t>1110110001010110101</a:t>
            </a:r>
            <a:endParaRPr lang="en-US" dirty="0"/>
          </a:p>
        </p:txBody>
      </p:sp>
      <p:sp>
        <p:nvSpPr>
          <p:cNvPr id="14" name="TextBox 13"/>
          <p:cNvSpPr txBox="1"/>
          <p:nvPr/>
        </p:nvSpPr>
        <p:spPr>
          <a:xfrm>
            <a:off x="762000" y="4724400"/>
            <a:ext cx="1371600" cy="369332"/>
          </a:xfrm>
          <a:prstGeom prst="rect">
            <a:avLst/>
          </a:prstGeom>
          <a:noFill/>
        </p:spPr>
        <p:txBody>
          <a:bodyPr wrap="square" rtlCol="0">
            <a:spAutoFit/>
          </a:bodyPr>
          <a:lstStyle/>
          <a:p>
            <a:r>
              <a:rPr lang="en-US" dirty="0" smtClean="0"/>
              <a:t>Transmitter</a:t>
            </a:r>
            <a:endParaRPr lang="en-US" dirty="0"/>
          </a:p>
        </p:txBody>
      </p:sp>
      <p:sp>
        <p:nvSpPr>
          <p:cNvPr id="16" name="TextBox 15"/>
          <p:cNvSpPr txBox="1"/>
          <p:nvPr/>
        </p:nvSpPr>
        <p:spPr>
          <a:xfrm>
            <a:off x="6324600" y="4648200"/>
            <a:ext cx="1295400" cy="369332"/>
          </a:xfrm>
          <a:prstGeom prst="rect">
            <a:avLst/>
          </a:prstGeom>
          <a:noFill/>
        </p:spPr>
        <p:txBody>
          <a:bodyPr wrap="square" rtlCol="0">
            <a:spAutoFit/>
          </a:bodyPr>
          <a:lstStyle/>
          <a:p>
            <a:r>
              <a:rPr lang="en-US" dirty="0" smtClean="0"/>
              <a:t>Receiver</a:t>
            </a:r>
            <a:endParaRPr lang="en-US" dirty="0"/>
          </a:p>
        </p:txBody>
      </p:sp>
      <p:cxnSp>
        <p:nvCxnSpPr>
          <p:cNvPr id="21" name="Straight Arrow Connector 20"/>
          <p:cNvCxnSpPr/>
          <p:nvPr/>
        </p:nvCxnSpPr>
        <p:spPr>
          <a:xfrm>
            <a:off x="2362200" y="4191000"/>
            <a:ext cx="2209800" cy="0"/>
          </a:xfrm>
          <a:prstGeom prst="straightConnector1">
            <a:avLst/>
          </a:prstGeom>
          <a:ln>
            <a:solidFill>
              <a:schemeClr val="bg2">
                <a:lumMod val="10000"/>
              </a:schemeClr>
            </a:solidFill>
            <a:tailEnd type="arrow"/>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86000" y="4572000"/>
            <a:ext cx="4267200" cy="369332"/>
          </a:xfrm>
          <a:prstGeom prst="rect">
            <a:avLst/>
          </a:prstGeom>
          <a:noFill/>
        </p:spPr>
        <p:txBody>
          <a:bodyPr wrap="square" rtlCol="0">
            <a:spAutoFit/>
          </a:bodyPr>
          <a:lstStyle/>
          <a:p>
            <a:pPr algn="ctr"/>
            <a:r>
              <a:rPr lang="en-US" dirty="0" smtClean="0"/>
              <a:t> 11&lt;silence of 5 sec&gt; 0010 &lt;&gt; 101</a:t>
            </a:r>
            <a:endParaRPr lang="en-US" dirty="0"/>
          </a:p>
        </p:txBody>
      </p:sp>
      <p:sp>
        <p:nvSpPr>
          <p:cNvPr id="29" name="TextBox 28"/>
          <p:cNvSpPr txBox="1"/>
          <p:nvPr/>
        </p:nvSpPr>
        <p:spPr>
          <a:xfrm>
            <a:off x="914400" y="1447801"/>
            <a:ext cx="7391400" cy="2585323"/>
          </a:xfrm>
          <a:prstGeom prst="rect">
            <a:avLst/>
          </a:prstGeom>
          <a:noFill/>
        </p:spPr>
        <p:txBody>
          <a:bodyPr wrap="square" rtlCol="0">
            <a:spAutoFit/>
          </a:bodyPr>
          <a:lstStyle/>
          <a:p>
            <a:pPr marL="342900" indent="-342900">
              <a:buAutoNum type="arabicPeriod"/>
            </a:pPr>
            <a:r>
              <a:rPr lang="en-US" b="1" dirty="0" smtClean="0"/>
              <a:t>Timing channel: </a:t>
            </a:r>
            <a:r>
              <a:rPr lang="en-US" dirty="0" smtClean="0"/>
              <a:t>encoding data in silence zone.</a:t>
            </a:r>
          </a:p>
          <a:p>
            <a:pPr marL="342900" indent="-342900"/>
            <a:r>
              <a:rPr lang="en-US" dirty="0" smtClean="0"/>
              <a:t>A specific recurring sequence (X) is given a silence period of time t</a:t>
            </a:r>
          </a:p>
          <a:p>
            <a:pPr marL="342900" indent="-342900"/>
            <a:r>
              <a:rPr lang="en-US" dirty="0" smtClean="0"/>
              <a:t>and is decoded by the receiver. Whenever it receives a silence period of</a:t>
            </a:r>
          </a:p>
          <a:p>
            <a:pPr marL="342900" indent="-342900"/>
            <a:r>
              <a:rPr lang="en-US" dirty="0" smtClean="0"/>
              <a:t>t, it assumes the value to be X. Thus the original value is obtained</a:t>
            </a:r>
          </a:p>
          <a:p>
            <a:pPr marL="342900" indent="-342900"/>
            <a:r>
              <a:rPr lang="en-US" dirty="0" smtClean="0"/>
              <a:t>without it getting transmitted and thus saving energy.</a:t>
            </a:r>
          </a:p>
          <a:p>
            <a:r>
              <a:rPr lang="en-US" dirty="0" smtClean="0"/>
              <a:t>Data to be transmitted: 11 10110 0010 10110 101</a:t>
            </a:r>
          </a:p>
          <a:p>
            <a:r>
              <a:rPr lang="en-US" dirty="0" smtClean="0"/>
              <a:t>Data to be encoded in silence of 5 seconds: 10110</a:t>
            </a:r>
          </a:p>
          <a:p>
            <a:endParaRPr lang="en-US" dirty="0" smtClean="0"/>
          </a:p>
          <a:p>
            <a:r>
              <a:rPr lang="en-US" b="1" dirty="0" smtClean="0"/>
              <a:t>Normal Algorithm: </a:t>
            </a:r>
            <a:endParaRPr lang="en-US" b="1" dirty="0"/>
          </a:p>
        </p:txBody>
      </p:sp>
      <p:sp>
        <p:nvSpPr>
          <p:cNvPr id="30" name="TextBox 29"/>
          <p:cNvSpPr txBox="1"/>
          <p:nvPr/>
        </p:nvSpPr>
        <p:spPr>
          <a:xfrm>
            <a:off x="762000" y="4343400"/>
            <a:ext cx="2590800" cy="369332"/>
          </a:xfrm>
          <a:prstGeom prst="rect">
            <a:avLst/>
          </a:prstGeom>
          <a:noFill/>
        </p:spPr>
        <p:txBody>
          <a:bodyPr wrap="square" rtlCol="0">
            <a:spAutoFit/>
          </a:bodyPr>
          <a:lstStyle/>
          <a:p>
            <a:r>
              <a:rPr lang="en-US" b="1" dirty="0" smtClean="0"/>
              <a:t>Using timing channel:</a:t>
            </a:r>
            <a:endParaRPr lang="en-US" b="1" dirty="0"/>
          </a:p>
        </p:txBody>
      </p:sp>
      <p:sp>
        <p:nvSpPr>
          <p:cNvPr id="34" name="TextBox 33"/>
          <p:cNvSpPr txBox="1"/>
          <p:nvPr/>
        </p:nvSpPr>
        <p:spPr>
          <a:xfrm>
            <a:off x="685800" y="5029200"/>
            <a:ext cx="7620000" cy="2308324"/>
          </a:xfrm>
          <a:prstGeom prst="rect">
            <a:avLst/>
          </a:prstGeom>
          <a:noFill/>
        </p:spPr>
        <p:txBody>
          <a:bodyPr wrap="square" rtlCol="0">
            <a:spAutoFit/>
          </a:bodyPr>
          <a:lstStyle/>
          <a:p>
            <a:r>
              <a:rPr lang="en-US" dirty="0" smtClean="0"/>
              <a:t>No of bits saved: 10</a:t>
            </a:r>
          </a:p>
          <a:p>
            <a:r>
              <a:rPr lang="en-US" dirty="0" smtClean="0"/>
              <a:t>Efficiency: 53%</a:t>
            </a:r>
          </a:p>
          <a:p>
            <a:r>
              <a:rPr lang="en-US" dirty="0" smtClean="0"/>
              <a:t>Energy saved:</a:t>
            </a:r>
          </a:p>
          <a:p>
            <a:endParaRPr lang="en-US" dirty="0" smtClean="0"/>
          </a:p>
          <a:p>
            <a:r>
              <a:rPr lang="en-US" dirty="0" smtClean="0"/>
              <a:t>The above was implemented using TCP/UDP protocols and using </a:t>
            </a:r>
            <a:r>
              <a:rPr lang="en-US" dirty="0" err="1" smtClean="0"/>
              <a:t>Xbee</a:t>
            </a:r>
            <a:r>
              <a:rPr lang="en-US" dirty="0" smtClean="0"/>
              <a:t> Communication devices.</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1143000"/>
          </a:xfrm>
        </p:spPr>
        <p:txBody>
          <a:bodyPr>
            <a:normAutofit/>
          </a:bodyPr>
          <a:lstStyle/>
          <a:p>
            <a:pPr algn="ctr"/>
            <a:r>
              <a:rPr lang="en-US" sz="3600" dirty="0" smtClean="0"/>
              <a:t>SMART ALGORITHM – REDUCTION OF REDUNDANT DATA</a:t>
            </a:r>
            <a:endParaRPr lang="en-US" sz="3600" dirty="0"/>
          </a:p>
        </p:txBody>
      </p:sp>
      <p:sp>
        <p:nvSpPr>
          <p:cNvPr id="12" name="TextBox 11"/>
          <p:cNvSpPr txBox="1"/>
          <p:nvPr/>
        </p:nvSpPr>
        <p:spPr>
          <a:xfrm>
            <a:off x="1371600" y="2895600"/>
            <a:ext cx="1981200" cy="369332"/>
          </a:xfrm>
          <a:prstGeom prst="rect">
            <a:avLst/>
          </a:prstGeom>
          <a:noFill/>
        </p:spPr>
        <p:txBody>
          <a:bodyPr wrap="square" rtlCol="0">
            <a:spAutoFit/>
          </a:bodyPr>
          <a:lstStyle/>
          <a:p>
            <a:pPr algn="ctr"/>
            <a:r>
              <a:rPr lang="en-US" dirty="0" smtClean="0"/>
              <a:t>Transmitter</a:t>
            </a:r>
            <a:endParaRPr lang="en-US" dirty="0"/>
          </a:p>
        </p:txBody>
      </p:sp>
      <p:sp>
        <p:nvSpPr>
          <p:cNvPr id="13" name="TextBox 12"/>
          <p:cNvSpPr txBox="1"/>
          <p:nvPr/>
        </p:nvSpPr>
        <p:spPr>
          <a:xfrm>
            <a:off x="4800600" y="2895600"/>
            <a:ext cx="2514600" cy="369332"/>
          </a:xfrm>
          <a:prstGeom prst="rect">
            <a:avLst/>
          </a:prstGeom>
          <a:noFill/>
        </p:spPr>
        <p:txBody>
          <a:bodyPr wrap="square" rtlCol="0">
            <a:spAutoFit/>
          </a:bodyPr>
          <a:lstStyle/>
          <a:p>
            <a:pPr algn="ctr"/>
            <a:r>
              <a:rPr lang="en-US" dirty="0" smtClean="0"/>
              <a:t>Receiver</a:t>
            </a:r>
          </a:p>
        </p:txBody>
      </p:sp>
      <p:sp>
        <p:nvSpPr>
          <p:cNvPr id="18" name="TextBox 17"/>
          <p:cNvSpPr txBox="1"/>
          <p:nvPr/>
        </p:nvSpPr>
        <p:spPr>
          <a:xfrm>
            <a:off x="3352800" y="2819400"/>
            <a:ext cx="1524000" cy="646331"/>
          </a:xfrm>
          <a:prstGeom prst="rect">
            <a:avLst/>
          </a:prstGeom>
          <a:noFill/>
        </p:spPr>
        <p:txBody>
          <a:bodyPr wrap="square" rtlCol="0">
            <a:spAutoFit/>
          </a:bodyPr>
          <a:lstStyle/>
          <a:p>
            <a:pPr algn="ctr"/>
            <a:r>
              <a:rPr lang="en-US" dirty="0" smtClean="0"/>
              <a:t>      Transmitted</a:t>
            </a:r>
            <a:endParaRPr lang="en-US" dirty="0"/>
          </a:p>
        </p:txBody>
      </p:sp>
      <p:sp>
        <p:nvSpPr>
          <p:cNvPr id="17" name="TextBox 16"/>
          <p:cNvSpPr txBox="1"/>
          <p:nvPr/>
        </p:nvSpPr>
        <p:spPr>
          <a:xfrm>
            <a:off x="1905000" y="3581400"/>
            <a:ext cx="1066800" cy="369332"/>
          </a:xfrm>
          <a:prstGeom prst="rect">
            <a:avLst/>
          </a:prstGeom>
          <a:noFill/>
        </p:spPr>
        <p:txBody>
          <a:bodyPr wrap="square" rtlCol="0">
            <a:spAutoFit/>
          </a:bodyPr>
          <a:lstStyle/>
          <a:p>
            <a:r>
              <a:rPr lang="en-US" dirty="0" smtClean="0"/>
              <a:t>28</a:t>
            </a:r>
            <a:endParaRPr lang="en-US" dirty="0"/>
          </a:p>
        </p:txBody>
      </p:sp>
      <p:sp>
        <p:nvSpPr>
          <p:cNvPr id="20" name="TextBox 19"/>
          <p:cNvSpPr txBox="1"/>
          <p:nvPr/>
        </p:nvSpPr>
        <p:spPr>
          <a:xfrm>
            <a:off x="1905000" y="4343400"/>
            <a:ext cx="1371600" cy="369332"/>
          </a:xfrm>
          <a:prstGeom prst="rect">
            <a:avLst/>
          </a:prstGeom>
          <a:noFill/>
        </p:spPr>
        <p:txBody>
          <a:bodyPr wrap="square" rtlCol="0">
            <a:spAutoFit/>
          </a:bodyPr>
          <a:lstStyle/>
          <a:p>
            <a:r>
              <a:rPr lang="en-US" dirty="0" smtClean="0"/>
              <a:t>27</a:t>
            </a:r>
            <a:endParaRPr lang="en-US" dirty="0"/>
          </a:p>
        </p:txBody>
      </p:sp>
      <p:sp>
        <p:nvSpPr>
          <p:cNvPr id="21" name="TextBox 20"/>
          <p:cNvSpPr txBox="1"/>
          <p:nvPr/>
        </p:nvSpPr>
        <p:spPr>
          <a:xfrm>
            <a:off x="1905000" y="3200400"/>
            <a:ext cx="990600" cy="369332"/>
          </a:xfrm>
          <a:prstGeom prst="rect">
            <a:avLst/>
          </a:prstGeom>
          <a:noFill/>
        </p:spPr>
        <p:txBody>
          <a:bodyPr wrap="square" rtlCol="0">
            <a:spAutoFit/>
          </a:bodyPr>
          <a:lstStyle/>
          <a:p>
            <a:r>
              <a:rPr lang="en-US" dirty="0" smtClean="0"/>
              <a:t>26</a:t>
            </a:r>
            <a:endParaRPr lang="en-US" dirty="0"/>
          </a:p>
        </p:txBody>
      </p:sp>
      <p:sp>
        <p:nvSpPr>
          <p:cNvPr id="22" name="TextBox 21"/>
          <p:cNvSpPr txBox="1"/>
          <p:nvPr/>
        </p:nvSpPr>
        <p:spPr>
          <a:xfrm>
            <a:off x="1905000" y="3962400"/>
            <a:ext cx="914400" cy="369332"/>
          </a:xfrm>
          <a:prstGeom prst="rect">
            <a:avLst/>
          </a:prstGeom>
          <a:noFill/>
        </p:spPr>
        <p:txBody>
          <a:bodyPr wrap="square" rtlCol="0">
            <a:spAutoFit/>
          </a:bodyPr>
          <a:lstStyle/>
          <a:p>
            <a:r>
              <a:rPr lang="en-US" dirty="0" smtClean="0"/>
              <a:t>28</a:t>
            </a:r>
            <a:endParaRPr lang="en-US" dirty="0"/>
          </a:p>
        </p:txBody>
      </p:sp>
      <p:sp>
        <p:nvSpPr>
          <p:cNvPr id="23" name="TextBox 22"/>
          <p:cNvSpPr txBox="1"/>
          <p:nvPr/>
        </p:nvSpPr>
        <p:spPr>
          <a:xfrm>
            <a:off x="1905000" y="4724400"/>
            <a:ext cx="990600" cy="369332"/>
          </a:xfrm>
          <a:prstGeom prst="rect">
            <a:avLst/>
          </a:prstGeom>
          <a:noFill/>
        </p:spPr>
        <p:txBody>
          <a:bodyPr wrap="square" rtlCol="0">
            <a:spAutoFit/>
          </a:bodyPr>
          <a:lstStyle/>
          <a:p>
            <a:r>
              <a:rPr lang="en-US" dirty="0" smtClean="0"/>
              <a:t>26</a:t>
            </a:r>
            <a:endParaRPr lang="en-US" dirty="0"/>
          </a:p>
        </p:txBody>
      </p:sp>
      <p:sp>
        <p:nvSpPr>
          <p:cNvPr id="24" name="TextBox 23"/>
          <p:cNvSpPr txBox="1"/>
          <p:nvPr/>
        </p:nvSpPr>
        <p:spPr>
          <a:xfrm>
            <a:off x="1905000" y="5486400"/>
            <a:ext cx="914400" cy="369332"/>
          </a:xfrm>
          <a:prstGeom prst="rect">
            <a:avLst/>
          </a:prstGeom>
          <a:noFill/>
        </p:spPr>
        <p:txBody>
          <a:bodyPr wrap="square" rtlCol="0">
            <a:spAutoFit/>
          </a:bodyPr>
          <a:lstStyle/>
          <a:p>
            <a:r>
              <a:rPr lang="en-US" dirty="0" smtClean="0"/>
              <a:t>26,</a:t>
            </a:r>
            <a:endParaRPr lang="en-US" dirty="0"/>
          </a:p>
        </p:txBody>
      </p:sp>
      <p:sp>
        <p:nvSpPr>
          <p:cNvPr id="25" name="TextBox 24"/>
          <p:cNvSpPr txBox="1"/>
          <p:nvPr/>
        </p:nvSpPr>
        <p:spPr>
          <a:xfrm>
            <a:off x="1905000" y="5105400"/>
            <a:ext cx="1066800" cy="369332"/>
          </a:xfrm>
          <a:prstGeom prst="rect">
            <a:avLst/>
          </a:prstGeom>
          <a:noFill/>
        </p:spPr>
        <p:txBody>
          <a:bodyPr wrap="square" rtlCol="0">
            <a:spAutoFit/>
          </a:bodyPr>
          <a:lstStyle/>
          <a:p>
            <a:r>
              <a:rPr lang="en-US" dirty="0" smtClean="0"/>
              <a:t>26</a:t>
            </a:r>
            <a:endParaRPr lang="en-US" dirty="0"/>
          </a:p>
        </p:txBody>
      </p:sp>
      <p:cxnSp>
        <p:nvCxnSpPr>
          <p:cNvPr id="32" name="Straight Arrow Connector 31"/>
          <p:cNvCxnSpPr/>
          <p:nvPr/>
        </p:nvCxnSpPr>
        <p:spPr>
          <a:xfrm>
            <a:off x="3048000" y="3810000"/>
            <a:ext cx="2133600" cy="0"/>
          </a:xfrm>
          <a:prstGeom prst="straightConnector1">
            <a:avLst/>
          </a:prstGeom>
          <a:ln>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048000" y="3429000"/>
            <a:ext cx="2133600" cy="0"/>
          </a:xfrm>
          <a:prstGeom prst="straightConnector1">
            <a:avLst/>
          </a:prstGeom>
          <a:ln>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048000" y="4191000"/>
            <a:ext cx="2133600" cy="0"/>
          </a:xfrm>
          <a:prstGeom prst="straightConnector1">
            <a:avLst/>
          </a:prstGeom>
          <a:ln>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048000" y="4572000"/>
            <a:ext cx="2133600" cy="0"/>
          </a:xfrm>
          <a:prstGeom prst="straightConnector1">
            <a:avLst/>
          </a:prstGeom>
          <a:ln>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048000" y="4953000"/>
            <a:ext cx="2133600" cy="0"/>
          </a:xfrm>
          <a:prstGeom prst="straightConnector1">
            <a:avLst/>
          </a:prstGeom>
          <a:ln>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048000" y="5334000"/>
            <a:ext cx="2133600" cy="0"/>
          </a:xfrm>
          <a:prstGeom prst="straightConnector1">
            <a:avLst/>
          </a:prstGeom>
          <a:ln>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048000" y="5715000"/>
            <a:ext cx="2133600" cy="0"/>
          </a:xfrm>
          <a:prstGeom prst="straightConnector1">
            <a:avLst/>
          </a:prstGeom>
          <a:ln>
            <a:solidFill>
              <a:schemeClr val="tx1"/>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638800" y="4800600"/>
            <a:ext cx="1295400" cy="369332"/>
          </a:xfrm>
          <a:prstGeom prst="rect">
            <a:avLst/>
          </a:prstGeom>
          <a:noFill/>
        </p:spPr>
        <p:txBody>
          <a:bodyPr wrap="square" rtlCol="0">
            <a:spAutoFit/>
          </a:bodyPr>
          <a:lstStyle/>
          <a:p>
            <a:r>
              <a:rPr lang="en-US" dirty="0" smtClean="0"/>
              <a:t>26</a:t>
            </a:r>
            <a:endParaRPr lang="en-US" dirty="0"/>
          </a:p>
        </p:txBody>
      </p:sp>
      <p:sp>
        <p:nvSpPr>
          <p:cNvPr id="43" name="TextBox 42"/>
          <p:cNvSpPr txBox="1"/>
          <p:nvPr/>
        </p:nvSpPr>
        <p:spPr>
          <a:xfrm>
            <a:off x="5638800" y="4431268"/>
            <a:ext cx="1295400" cy="369332"/>
          </a:xfrm>
          <a:prstGeom prst="rect">
            <a:avLst/>
          </a:prstGeom>
          <a:noFill/>
        </p:spPr>
        <p:txBody>
          <a:bodyPr wrap="square" rtlCol="0">
            <a:spAutoFit/>
          </a:bodyPr>
          <a:lstStyle/>
          <a:p>
            <a:r>
              <a:rPr lang="en-US" dirty="0" smtClean="0"/>
              <a:t>28</a:t>
            </a:r>
            <a:endParaRPr lang="en-US" dirty="0"/>
          </a:p>
        </p:txBody>
      </p:sp>
      <p:sp>
        <p:nvSpPr>
          <p:cNvPr id="46" name="TextBox 45"/>
          <p:cNvSpPr txBox="1"/>
          <p:nvPr/>
        </p:nvSpPr>
        <p:spPr>
          <a:xfrm>
            <a:off x="5638800" y="3200400"/>
            <a:ext cx="1295400" cy="369332"/>
          </a:xfrm>
          <a:prstGeom prst="rect">
            <a:avLst/>
          </a:prstGeom>
          <a:noFill/>
        </p:spPr>
        <p:txBody>
          <a:bodyPr wrap="square" rtlCol="0">
            <a:spAutoFit/>
          </a:bodyPr>
          <a:lstStyle/>
          <a:p>
            <a:r>
              <a:rPr lang="en-US" dirty="0" smtClean="0"/>
              <a:t>26</a:t>
            </a:r>
            <a:endParaRPr lang="en-US" dirty="0"/>
          </a:p>
        </p:txBody>
      </p:sp>
      <p:sp>
        <p:nvSpPr>
          <p:cNvPr id="47" name="TextBox 46"/>
          <p:cNvSpPr txBox="1"/>
          <p:nvPr/>
        </p:nvSpPr>
        <p:spPr>
          <a:xfrm>
            <a:off x="5638800" y="3593068"/>
            <a:ext cx="1295400" cy="369332"/>
          </a:xfrm>
          <a:prstGeom prst="rect">
            <a:avLst/>
          </a:prstGeom>
          <a:noFill/>
        </p:spPr>
        <p:txBody>
          <a:bodyPr wrap="square" rtlCol="0">
            <a:spAutoFit/>
          </a:bodyPr>
          <a:lstStyle/>
          <a:p>
            <a:r>
              <a:rPr lang="en-US" dirty="0" smtClean="0"/>
              <a:t>28</a:t>
            </a:r>
            <a:endParaRPr lang="en-US" dirty="0"/>
          </a:p>
        </p:txBody>
      </p:sp>
      <p:sp>
        <p:nvSpPr>
          <p:cNvPr id="48" name="TextBox 47"/>
          <p:cNvSpPr txBox="1"/>
          <p:nvPr/>
        </p:nvSpPr>
        <p:spPr>
          <a:xfrm>
            <a:off x="5638800" y="4038600"/>
            <a:ext cx="1295400" cy="369332"/>
          </a:xfrm>
          <a:prstGeom prst="rect">
            <a:avLst/>
          </a:prstGeom>
          <a:noFill/>
        </p:spPr>
        <p:txBody>
          <a:bodyPr wrap="square" rtlCol="0">
            <a:spAutoFit/>
          </a:bodyPr>
          <a:lstStyle/>
          <a:p>
            <a:r>
              <a:rPr lang="en-US" dirty="0" smtClean="0"/>
              <a:t>28</a:t>
            </a:r>
            <a:endParaRPr lang="en-US" dirty="0"/>
          </a:p>
        </p:txBody>
      </p:sp>
      <p:sp>
        <p:nvSpPr>
          <p:cNvPr id="49" name="TextBox 48"/>
          <p:cNvSpPr txBox="1"/>
          <p:nvPr/>
        </p:nvSpPr>
        <p:spPr>
          <a:xfrm>
            <a:off x="5638800" y="5193268"/>
            <a:ext cx="1295400" cy="369332"/>
          </a:xfrm>
          <a:prstGeom prst="rect">
            <a:avLst/>
          </a:prstGeom>
          <a:noFill/>
        </p:spPr>
        <p:txBody>
          <a:bodyPr wrap="square" rtlCol="0">
            <a:spAutoFit/>
          </a:bodyPr>
          <a:lstStyle/>
          <a:p>
            <a:r>
              <a:rPr lang="en-US" dirty="0" smtClean="0"/>
              <a:t>26</a:t>
            </a:r>
            <a:endParaRPr lang="en-US" dirty="0"/>
          </a:p>
        </p:txBody>
      </p:sp>
      <p:sp>
        <p:nvSpPr>
          <p:cNvPr id="50" name="TextBox 49"/>
          <p:cNvSpPr txBox="1"/>
          <p:nvPr/>
        </p:nvSpPr>
        <p:spPr>
          <a:xfrm>
            <a:off x="5638800" y="5562600"/>
            <a:ext cx="1295400" cy="369332"/>
          </a:xfrm>
          <a:prstGeom prst="rect">
            <a:avLst/>
          </a:prstGeom>
          <a:noFill/>
        </p:spPr>
        <p:txBody>
          <a:bodyPr wrap="square" rtlCol="0">
            <a:spAutoFit/>
          </a:bodyPr>
          <a:lstStyle/>
          <a:p>
            <a:r>
              <a:rPr lang="en-US" dirty="0" smtClean="0"/>
              <a:t>26</a:t>
            </a:r>
            <a:endParaRPr lang="en-US" dirty="0"/>
          </a:p>
        </p:txBody>
      </p:sp>
      <p:sp>
        <p:nvSpPr>
          <p:cNvPr id="51" name="TextBox 50"/>
          <p:cNvSpPr txBox="1"/>
          <p:nvPr/>
        </p:nvSpPr>
        <p:spPr>
          <a:xfrm>
            <a:off x="3276600" y="4343400"/>
            <a:ext cx="1524000" cy="646331"/>
          </a:xfrm>
          <a:prstGeom prst="rect">
            <a:avLst/>
          </a:prstGeom>
          <a:noFill/>
        </p:spPr>
        <p:txBody>
          <a:bodyPr wrap="square" rtlCol="0">
            <a:spAutoFit/>
          </a:bodyPr>
          <a:lstStyle/>
          <a:p>
            <a:pPr algn="ctr"/>
            <a:r>
              <a:rPr lang="en-US" dirty="0" smtClean="0"/>
              <a:t>      Transmitted</a:t>
            </a:r>
            <a:endParaRPr lang="en-US" dirty="0"/>
          </a:p>
        </p:txBody>
      </p:sp>
      <p:sp>
        <p:nvSpPr>
          <p:cNvPr id="52" name="TextBox 51"/>
          <p:cNvSpPr txBox="1"/>
          <p:nvPr/>
        </p:nvSpPr>
        <p:spPr>
          <a:xfrm>
            <a:off x="3352800" y="3200400"/>
            <a:ext cx="1524000" cy="646331"/>
          </a:xfrm>
          <a:prstGeom prst="rect">
            <a:avLst/>
          </a:prstGeom>
          <a:noFill/>
        </p:spPr>
        <p:txBody>
          <a:bodyPr wrap="square" rtlCol="0">
            <a:spAutoFit/>
          </a:bodyPr>
          <a:lstStyle/>
          <a:p>
            <a:pPr algn="ctr"/>
            <a:r>
              <a:rPr lang="en-US" dirty="0" smtClean="0"/>
              <a:t>      Transmitted</a:t>
            </a:r>
            <a:endParaRPr lang="en-US" dirty="0"/>
          </a:p>
        </p:txBody>
      </p:sp>
      <p:sp>
        <p:nvSpPr>
          <p:cNvPr id="39" name="TextBox 38"/>
          <p:cNvSpPr txBox="1"/>
          <p:nvPr/>
        </p:nvSpPr>
        <p:spPr>
          <a:xfrm>
            <a:off x="685800" y="1447800"/>
            <a:ext cx="7391400" cy="1477328"/>
          </a:xfrm>
          <a:prstGeom prst="rect">
            <a:avLst/>
          </a:prstGeom>
          <a:noFill/>
        </p:spPr>
        <p:txBody>
          <a:bodyPr wrap="square" rtlCol="0">
            <a:spAutoFit/>
          </a:bodyPr>
          <a:lstStyle/>
          <a:p>
            <a:r>
              <a:rPr lang="en-US" dirty="0" smtClean="0"/>
              <a:t>An algorithm which does not transmit sensor data values if there is any inconsiderate change in the sensor value (as defined by the user), there by reducing the number of transmissions is used.</a:t>
            </a:r>
          </a:p>
          <a:p>
            <a:endParaRPr lang="en-US" dirty="0" smtClean="0"/>
          </a:p>
          <a:p>
            <a:r>
              <a:rPr lang="en-US" dirty="0" smtClean="0"/>
              <a:t>Data to be </a:t>
            </a:r>
            <a:r>
              <a:rPr lang="en-US" dirty="0" smtClean="0"/>
              <a:t>transmitted: </a:t>
            </a:r>
            <a:r>
              <a:rPr lang="en-US" dirty="0" smtClean="0"/>
              <a:t>[ 26, 28, 28, 27, 26, 26, 26]</a:t>
            </a:r>
            <a:endParaRPr lang="en-US" dirty="0"/>
          </a:p>
        </p:txBody>
      </p:sp>
      <p:sp>
        <p:nvSpPr>
          <p:cNvPr id="40" name="TextBox 39"/>
          <p:cNvSpPr txBox="1"/>
          <p:nvPr/>
        </p:nvSpPr>
        <p:spPr>
          <a:xfrm>
            <a:off x="381000" y="5791200"/>
            <a:ext cx="8077200" cy="923330"/>
          </a:xfrm>
          <a:prstGeom prst="rect">
            <a:avLst/>
          </a:prstGeom>
          <a:noFill/>
        </p:spPr>
        <p:txBody>
          <a:bodyPr wrap="square" rtlCol="0">
            <a:spAutoFit/>
          </a:bodyPr>
          <a:lstStyle/>
          <a:p>
            <a:r>
              <a:rPr lang="en-US" dirty="0" smtClean="0"/>
              <a:t>Data Transmitted: [26,28,26]</a:t>
            </a:r>
          </a:p>
          <a:p>
            <a:r>
              <a:rPr lang="en-US" dirty="0" smtClean="0"/>
              <a:t>Data Received: [26,28,26]</a:t>
            </a:r>
          </a:p>
          <a:p>
            <a:r>
              <a:rPr lang="en-US" dirty="0" smtClean="0"/>
              <a:t>Data Interpreted: [26.28,28,28,26,26,26]</a:t>
            </a:r>
            <a:endParaRPr lang="en-US" dirty="0"/>
          </a:p>
        </p:txBody>
      </p:sp>
      <p:sp>
        <p:nvSpPr>
          <p:cNvPr id="41" name="TextBox 40"/>
          <p:cNvSpPr txBox="1"/>
          <p:nvPr/>
        </p:nvSpPr>
        <p:spPr>
          <a:xfrm>
            <a:off x="6019800" y="5657671"/>
            <a:ext cx="2819400" cy="1200329"/>
          </a:xfrm>
          <a:prstGeom prst="rect">
            <a:avLst/>
          </a:prstGeom>
          <a:noFill/>
        </p:spPr>
        <p:txBody>
          <a:bodyPr wrap="square" rtlCol="0">
            <a:spAutoFit/>
          </a:bodyPr>
          <a:lstStyle/>
          <a:p>
            <a:r>
              <a:rPr lang="en-US" dirty="0" smtClean="0"/>
              <a:t>No of bits saved: 448</a:t>
            </a:r>
          </a:p>
          <a:p>
            <a:r>
              <a:rPr lang="en-US" dirty="0" smtClean="0"/>
              <a:t>Efficiency: 57%</a:t>
            </a:r>
          </a:p>
          <a:p>
            <a:r>
              <a:rPr lang="en-US" dirty="0" smtClean="0"/>
              <a:t>Energy saved: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COMBINING SILENCE PERIOD WITH ELIMINATION OF REDUNDANT DATA</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Step 1: Smart algorithm check – to remove redundant data. </a:t>
            </a:r>
          </a:p>
          <a:p>
            <a:pPr>
              <a:buNone/>
            </a:pPr>
            <a:r>
              <a:rPr lang="en-US" dirty="0" smtClean="0"/>
              <a:t>	Data to be transmitted: [ 26, 28, 28, 27, 26, 26, 26]</a:t>
            </a:r>
          </a:p>
          <a:p>
            <a:pPr>
              <a:buNone/>
            </a:pPr>
            <a:r>
              <a:rPr lang="en-US" dirty="0" smtClean="0"/>
              <a:t>	Data Transmitted: [26,28,26]</a:t>
            </a:r>
          </a:p>
          <a:p>
            <a:r>
              <a:rPr lang="en-US" dirty="0" smtClean="0"/>
              <a:t>Step 2: For the output of the smart algorithm, timing channel sequence of 10110 is encoded and sent.</a:t>
            </a:r>
          </a:p>
          <a:p>
            <a:r>
              <a:rPr lang="en-US" dirty="0" smtClean="0"/>
              <a:t>Step 3: </a:t>
            </a:r>
            <a:r>
              <a:rPr lang="en-US" dirty="0" smtClean="0"/>
              <a:t>The </a:t>
            </a:r>
            <a:r>
              <a:rPr lang="en-US" dirty="0" smtClean="0"/>
              <a:t>timing channel encoded </a:t>
            </a:r>
            <a:r>
              <a:rPr lang="en-US" dirty="0" smtClean="0"/>
              <a:t>sequence </a:t>
            </a:r>
            <a:r>
              <a:rPr lang="en-US" dirty="0" smtClean="0"/>
              <a:t>is </a:t>
            </a:r>
            <a:r>
              <a:rPr lang="en-US" dirty="0" smtClean="0"/>
              <a:t>received </a:t>
            </a:r>
            <a:r>
              <a:rPr lang="en-US" dirty="0" smtClean="0"/>
              <a:t>and decoded. Data decoded </a:t>
            </a:r>
            <a:r>
              <a:rPr lang="en-US" dirty="0" smtClean="0"/>
              <a:t>is[26 </a:t>
            </a:r>
            <a:r>
              <a:rPr lang="en-US" dirty="0" smtClean="0"/>
              <a:t>28 </a:t>
            </a:r>
            <a:r>
              <a:rPr lang="en-US" dirty="0" smtClean="0"/>
              <a:t>26]. </a:t>
            </a:r>
            <a:r>
              <a:rPr lang="en-US" dirty="0" smtClean="0"/>
              <a:t>data interpreted using Smart algorithm. [ 26, 28, 28, 27, 26, 26, 26]</a:t>
            </a:r>
          </a:p>
          <a:p>
            <a:r>
              <a:rPr lang="en-US" dirty="0" smtClean="0"/>
              <a:t>No of bits saved: 448</a:t>
            </a:r>
          </a:p>
          <a:p>
            <a:r>
              <a:rPr lang="en-US" dirty="0" smtClean="0"/>
              <a:t>Efficiency: 57%</a:t>
            </a:r>
          </a:p>
          <a:p>
            <a:r>
              <a:rPr lang="en-US" dirty="0" smtClean="0"/>
              <a:t>Energy saved:</a:t>
            </a:r>
          </a:p>
          <a:p>
            <a:pPr>
              <a:buNone/>
            </a:pPr>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780288"/>
          </a:xfrm>
        </p:spPr>
        <p:txBody>
          <a:bodyPr>
            <a:normAutofit/>
          </a:bodyPr>
          <a:lstStyle/>
          <a:p>
            <a:pPr algn="ctr"/>
            <a:r>
              <a:rPr lang="en-US" sz="3800" dirty="0" smtClean="0"/>
              <a:t>COMPRESSION SENSING ALGORITHM</a:t>
            </a:r>
            <a:endParaRPr lang="en-US" sz="3800" dirty="0"/>
          </a:p>
        </p:txBody>
      </p:sp>
      <p:sp>
        <p:nvSpPr>
          <p:cNvPr id="3" name="Content Placeholder 2"/>
          <p:cNvSpPr>
            <a:spLocks noGrp="1"/>
          </p:cNvSpPr>
          <p:nvPr>
            <p:ph sz="half" idx="1"/>
          </p:nvPr>
        </p:nvSpPr>
        <p:spPr>
          <a:xfrm>
            <a:off x="228600" y="3505200"/>
            <a:ext cx="4038600" cy="2163925"/>
          </a:xfrm>
        </p:spPr>
        <p:txBody>
          <a:bodyPr>
            <a:normAutofit/>
          </a:bodyPr>
          <a:lstStyle/>
          <a:p>
            <a:pPr algn="ctr"/>
            <a:r>
              <a:rPr lang="en-US" sz="1800" dirty="0" smtClean="0"/>
              <a:t>Input image:</a:t>
            </a:r>
          </a:p>
        </p:txBody>
      </p:sp>
      <p:sp>
        <p:nvSpPr>
          <p:cNvPr id="7" name="Content Placeholder 6"/>
          <p:cNvSpPr>
            <a:spLocks noGrp="1"/>
          </p:cNvSpPr>
          <p:nvPr>
            <p:ph sz="half" idx="2"/>
          </p:nvPr>
        </p:nvSpPr>
        <p:spPr>
          <a:xfrm>
            <a:off x="4724400" y="3505200"/>
            <a:ext cx="4038600" cy="2392525"/>
          </a:xfrm>
        </p:spPr>
        <p:txBody>
          <a:bodyPr/>
          <a:lstStyle/>
          <a:p>
            <a:pPr algn="ctr"/>
            <a:r>
              <a:rPr lang="en-US" sz="2000" dirty="0" smtClean="0"/>
              <a:t>Compressed image</a:t>
            </a:r>
            <a:r>
              <a:rPr lang="en-US" dirty="0" smtClean="0"/>
              <a:t>:</a:t>
            </a:r>
            <a:endParaRPr lang="en-US" dirty="0"/>
          </a:p>
        </p:txBody>
      </p:sp>
      <p:sp>
        <p:nvSpPr>
          <p:cNvPr id="8" name="TextBox 7"/>
          <p:cNvSpPr txBox="1"/>
          <p:nvPr/>
        </p:nvSpPr>
        <p:spPr>
          <a:xfrm>
            <a:off x="609600" y="1143000"/>
            <a:ext cx="7543800" cy="2585323"/>
          </a:xfrm>
          <a:prstGeom prst="rect">
            <a:avLst/>
          </a:prstGeom>
          <a:noFill/>
        </p:spPr>
        <p:txBody>
          <a:bodyPr wrap="square" rtlCol="0">
            <a:spAutoFit/>
          </a:bodyPr>
          <a:lstStyle/>
          <a:p>
            <a:r>
              <a:rPr lang="en-US" dirty="0" smtClean="0"/>
              <a:t>Algorithm to reduce the size of images and videos transmitted to reduce data rate.</a:t>
            </a:r>
          </a:p>
          <a:p>
            <a:r>
              <a:rPr lang="en-US" b="1" dirty="0" smtClean="0"/>
              <a:t>Implementation: </a:t>
            </a:r>
            <a:r>
              <a:rPr lang="en-US" dirty="0" smtClean="0"/>
              <a:t>Compressive sensing is a signal processing technique for efficiently acquiring and reconstructing a signal, by finding solutions to under determined linear systems. It is based on the principal that many signals are sparse, </a:t>
            </a:r>
            <a:r>
              <a:rPr lang="en-US" dirty="0" err="1" smtClean="0"/>
              <a:t>i.e</a:t>
            </a:r>
            <a:r>
              <a:rPr lang="en-US" dirty="0" smtClean="0"/>
              <a:t>, they contain many coefficients close to or equal to zero, when represented in some domain. This is the same insight used in many forms of lossy compression.</a:t>
            </a:r>
          </a:p>
          <a:p>
            <a:endParaRPr lang="en-US" dirty="0"/>
          </a:p>
        </p:txBody>
      </p:sp>
      <p:sp>
        <p:nvSpPr>
          <p:cNvPr id="9" name="TextBox 8"/>
          <p:cNvSpPr txBox="1"/>
          <p:nvPr/>
        </p:nvSpPr>
        <p:spPr>
          <a:xfrm>
            <a:off x="3276600" y="3505200"/>
            <a:ext cx="2057400" cy="369332"/>
          </a:xfrm>
          <a:prstGeom prst="rect">
            <a:avLst/>
          </a:prstGeom>
          <a:noFill/>
        </p:spPr>
        <p:txBody>
          <a:bodyPr wrap="square" rtlCol="0">
            <a:spAutoFit/>
          </a:bodyPr>
          <a:lstStyle/>
          <a:p>
            <a:r>
              <a:rPr lang="en-US" dirty="0" smtClean="0"/>
              <a:t>PSNR: 33.6017 dB</a:t>
            </a:r>
            <a:endParaRPr lang="en-US" dirty="0"/>
          </a:p>
        </p:txBody>
      </p:sp>
      <p:pic>
        <p:nvPicPr>
          <p:cNvPr id="12" name="Picture 11" descr="compressed image.PNG"/>
          <p:cNvPicPr>
            <a:picLocks noChangeAspect="1"/>
          </p:cNvPicPr>
          <p:nvPr/>
        </p:nvPicPr>
        <p:blipFill>
          <a:blip r:embed="rId2" cstate="print"/>
          <a:stretch>
            <a:fillRect/>
          </a:stretch>
        </p:blipFill>
        <p:spPr>
          <a:xfrm>
            <a:off x="5029200" y="4017108"/>
            <a:ext cx="2895600" cy="2698847"/>
          </a:xfrm>
          <a:prstGeom prst="rect">
            <a:avLst/>
          </a:prstGeom>
        </p:spPr>
      </p:pic>
      <p:pic>
        <p:nvPicPr>
          <p:cNvPr id="13" name="Picture 12" descr="input.PNG"/>
          <p:cNvPicPr>
            <a:picLocks noChangeAspect="1"/>
          </p:cNvPicPr>
          <p:nvPr/>
        </p:nvPicPr>
        <p:blipFill>
          <a:blip r:embed="rId3" cstate="print"/>
          <a:stretch>
            <a:fillRect/>
          </a:stretch>
        </p:blipFill>
        <p:spPr>
          <a:xfrm>
            <a:off x="457200" y="3824986"/>
            <a:ext cx="3048000" cy="28806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ctr"/>
            <a:r>
              <a:rPr lang="en-US" sz="3600" dirty="0" smtClean="0"/>
              <a:t>RESULTS</a:t>
            </a:r>
            <a:endParaRPr lang="en-US" sz="3600" dirty="0"/>
          </a:p>
        </p:txBody>
      </p:sp>
      <p:pic>
        <p:nvPicPr>
          <p:cNvPr id="4" name="Content Placeholder 3" descr="STAGE2.JPG"/>
          <p:cNvPicPr>
            <a:picLocks noGrp="1" noChangeAspect="1"/>
          </p:cNvPicPr>
          <p:nvPr>
            <p:ph sz="half" idx="1"/>
          </p:nvPr>
        </p:nvPicPr>
        <p:blipFill>
          <a:blip r:embed="rId2" cstate="print"/>
          <a:stretch>
            <a:fillRect/>
          </a:stretch>
        </p:blipFill>
        <p:spPr>
          <a:xfrm>
            <a:off x="381000" y="2057400"/>
            <a:ext cx="4038600" cy="2828243"/>
          </a:xfrm>
        </p:spPr>
      </p:pic>
      <p:sp>
        <p:nvSpPr>
          <p:cNvPr id="7" name="Content Placeholder 6"/>
          <p:cNvSpPr>
            <a:spLocks noGrp="1"/>
          </p:cNvSpPr>
          <p:nvPr>
            <p:ph sz="half" idx="2"/>
          </p:nvPr>
        </p:nvSpPr>
        <p:spPr/>
        <p:txBody>
          <a:bodyPr/>
          <a:lstStyle/>
          <a:p>
            <a:r>
              <a:rPr lang="en-US" dirty="0" smtClean="0"/>
              <a:t>Carbon footprint emissions:</a:t>
            </a:r>
          </a:p>
          <a:p>
            <a:pPr>
              <a:buNone/>
            </a:pPr>
            <a:r>
              <a:rPr lang="en-US" dirty="0" smtClean="0"/>
              <a:t>0.83kg CO</a:t>
            </a:r>
            <a:r>
              <a:rPr lang="en-US" dirty="0" smtClean="0">
                <a:effectLst>
                  <a:outerShdw blurRad="38100" dist="38100" dir="2700000" algn="tl">
                    <a:srgbClr val="000000">
                      <a:alpha val="43137"/>
                    </a:srgbClr>
                  </a:outerShdw>
                </a:effectLst>
              </a:rPr>
              <a:t>2</a:t>
            </a:r>
            <a:r>
              <a:rPr lang="en-US" dirty="0" smtClean="0"/>
              <a:t>/KWh</a:t>
            </a:r>
            <a:endParaRPr lang="en-US" dirty="0"/>
          </a:p>
        </p:txBody>
      </p:sp>
      <p:sp>
        <p:nvSpPr>
          <p:cNvPr id="8" name="TextBox 7"/>
          <p:cNvSpPr txBox="1"/>
          <p:nvPr/>
        </p:nvSpPr>
        <p:spPr>
          <a:xfrm>
            <a:off x="914400" y="5181600"/>
            <a:ext cx="2743200" cy="381000"/>
          </a:xfrm>
          <a:prstGeom prst="rect">
            <a:avLst/>
          </a:prstGeom>
          <a:noFill/>
        </p:spPr>
        <p:txBody>
          <a:bodyPr wrap="square" rtlCol="0">
            <a:spAutoFit/>
          </a:bodyPr>
          <a:lstStyle/>
          <a:p>
            <a:pPr algn="ctr"/>
            <a:r>
              <a:rPr lang="en-US" dirty="0" smtClean="0"/>
              <a:t>Sample GUI</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3894</TotalTime>
  <Words>397</Words>
  <Application>Microsoft Office PowerPoint</Application>
  <PresentationFormat>On-screen Show (4:3)</PresentationFormat>
  <Paragraphs>75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REDUCING CARBON FOOTPRINT IN IOT DEVICES</vt:lpstr>
      <vt:lpstr>IMPLEMENTATION METHODOLOGY </vt:lpstr>
      <vt:lpstr>SMART ALGORITHM – REDUCTION OF REDUNDANT DATA</vt:lpstr>
      <vt:lpstr>COMBINING SILENCE PERIOD WITH ELIMINATION OF REDUNDANT DATA</vt:lpstr>
      <vt:lpstr>COMPRESSION SENSING ALGORITHM</vt:lpstr>
      <vt:lpstr>RESULTS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dc:title>
  <dc:creator>NEW</dc:creator>
  <cp:lastModifiedBy>Microsoft</cp:lastModifiedBy>
  <cp:revision>41</cp:revision>
  <dcterms:created xsi:type="dcterms:W3CDTF">2006-08-16T00:00:00Z</dcterms:created>
  <dcterms:modified xsi:type="dcterms:W3CDTF">2019-02-28T06:38:04Z</dcterms:modified>
</cp:coreProperties>
</file>