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75" r:id="rId5"/>
    <p:sldId id="274" r:id="rId6"/>
    <p:sldId id="276" r:id="rId7"/>
    <p:sldId id="258" r:id="rId8"/>
    <p:sldId id="259" r:id="rId9"/>
    <p:sldId id="269" r:id="rId10"/>
    <p:sldId id="278" r:id="rId11"/>
    <p:sldId id="273" r:id="rId12"/>
    <p:sldId id="262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28" autoAdjust="0"/>
    <p:restoredTop sz="94723" autoAdjust="0"/>
  </p:normalViewPr>
  <p:slideViewPr>
    <p:cSldViewPr>
      <p:cViewPr varScale="1">
        <p:scale>
          <a:sx n="65" d="100"/>
          <a:sy n="65" d="100"/>
        </p:scale>
        <p:origin x="-125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03-Mar-19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bes.com/sites/bernardmarr/2018/01/04/the-internet-of-things-iot-will-be-massive-in-2018-here-are-the-4-predictions-from-ibm/" TargetMode="External"/><Relationship Id="rId2" Type="http://schemas.openxmlformats.org/officeDocument/2006/relationships/hyperlink" Target="https://www.forbes.com/sites/louiscolumbus/2018/12/13/2018-roundup-of-internet-of-things-forecasts-and-market-estimates/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55/2012/280932" TargetMode="External"/><Relationship Id="rId7" Type="http://schemas.openxmlformats.org/officeDocument/2006/relationships/hyperlink" Target="https://ieeexplore.ieee.org/xpl/tocresult.jsp?isnumber=8488" TargetMode="External"/><Relationship Id="rId2" Type="http://schemas.openxmlformats.org/officeDocument/2006/relationships/hyperlink" Target="https://doi.org/10.1007/s11554-016-0658-z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ieeexplore.ieee.org/xpl/RecentIssue.jsp?punumber=24" TargetMode="External"/><Relationship Id="rId5" Type="http://schemas.openxmlformats.org/officeDocument/2006/relationships/hyperlink" Target="https://ieeexplore.ieee.org/author/37365296100" TargetMode="External"/><Relationship Id="rId4" Type="http://schemas.openxmlformats.org/officeDocument/2006/relationships/hyperlink" Target="https://ieeexplore.ieee.org/author/3738397820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228600" y="609600"/>
            <a:ext cx="8763000" cy="1828800"/>
          </a:xfrm>
          <a:prstGeom prst="rect">
            <a:avLst/>
          </a:prstGeom>
        </p:spPr>
        <p:txBody>
          <a:bodyPr vert="horz" lIns="0" tIns="45720" r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REDUCING  CARBON FOOTPRINT  IN  IOT  DEVICES</a:t>
            </a:r>
            <a:endParaRPr kumimoji="0" lang="en-US" sz="540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838200" y="2743200"/>
            <a:ext cx="7854696" cy="1752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marR="0" lvl="0" indent="-27432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Team name: ProTech IOT</a:t>
            </a:r>
          </a:p>
          <a:p>
            <a:pPr marL="274320" marR="0" lvl="0" indent="-27432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College        : SSN College of Engineering</a:t>
            </a:r>
          </a:p>
          <a:p>
            <a:pPr marL="274320" marR="0" lvl="0" indent="-27432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Industry      : Ericsson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4620" y="5024581"/>
            <a:ext cx="1711780" cy="1452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0"/>
            <a:ext cx="9144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Implementation 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Step 6 : Hardware Implementation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457200"/>
            <a:ext cx="914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775" y="914400"/>
            <a:ext cx="888682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/>
          <p:nvPr/>
        </p:nvSpPr>
        <p:spPr>
          <a:xfrm>
            <a:off x="0" y="272409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/>
              <a:t>Receiver</a:t>
            </a:r>
            <a:endParaRPr lang="en-US" sz="2000" b="1" u="sng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528935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/>
              <a:t>Transmitter</a:t>
            </a:r>
            <a:endParaRPr lang="en-US" sz="2400" b="1" u="sng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0" y="2667000"/>
            <a:ext cx="914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0" y="5029200"/>
            <a:ext cx="914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239000" y="5867400"/>
            <a:ext cx="1295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6172200" y="5715000"/>
            <a:ext cx="152400" cy="190500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6019800" y="5715000"/>
            <a:ext cx="152400" cy="1905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6172200" y="5762625"/>
            <a:ext cx="0" cy="3333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172200" y="6096000"/>
            <a:ext cx="9906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Arc 36"/>
          <p:cNvSpPr/>
          <p:nvPr/>
        </p:nvSpPr>
        <p:spPr>
          <a:xfrm flipH="1">
            <a:off x="5818466" y="5584766"/>
            <a:ext cx="228600" cy="228600"/>
          </a:xfrm>
          <a:prstGeom prst="arc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c 37"/>
          <p:cNvSpPr/>
          <p:nvPr/>
        </p:nvSpPr>
        <p:spPr>
          <a:xfrm rot="433974" flipH="1">
            <a:off x="5715000" y="5486400"/>
            <a:ext cx="381000" cy="457200"/>
          </a:xfrm>
          <a:prstGeom prst="arc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 flipH="1">
            <a:off x="484466" y="5486400"/>
            <a:ext cx="2819400" cy="762000"/>
            <a:chOff x="484466" y="5508566"/>
            <a:chExt cx="2819400" cy="762000"/>
          </a:xfrm>
        </p:grpSpPr>
        <p:sp>
          <p:nvSpPr>
            <p:cNvPr id="39" name="Rectangle 38"/>
            <p:cNvSpPr/>
            <p:nvPr/>
          </p:nvSpPr>
          <p:spPr>
            <a:xfrm>
              <a:off x="2008466" y="5889566"/>
              <a:ext cx="12954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Transmitter</a:t>
              </a:r>
              <a:endParaRPr lang="en-US" dirty="0"/>
            </a:p>
          </p:txBody>
        </p:sp>
        <p:cxnSp>
          <p:nvCxnSpPr>
            <p:cNvPr id="40" name="Straight Connector 39"/>
            <p:cNvCxnSpPr/>
            <p:nvPr/>
          </p:nvCxnSpPr>
          <p:spPr>
            <a:xfrm flipH="1">
              <a:off x="941666" y="5737166"/>
              <a:ext cx="152400" cy="190500"/>
            </a:xfrm>
            <a:prstGeom prst="line">
              <a:avLst/>
            </a:prstGeom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 flipV="1">
              <a:off x="789266" y="5737166"/>
              <a:ext cx="152400" cy="1905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941666" y="5784791"/>
              <a:ext cx="0" cy="3333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941666" y="6118166"/>
              <a:ext cx="990600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Arc 43"/>
            <p:cNvSpPr/>
            <p:nvPr/>
          </p:nvSpPr>
          <p:spPr>
            <a:xfrm flipH="1">
              <a:off x="587932" y="5606932"/>
              <a:ext cx="228600" cy="228600"/>
            </a:xfrm>
            <a:prstGeom prst="arc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Arc 44"/>
            <p:cNvSpPr/>
            <p:nvPr/>
          </p:nvSpPr>
          <p:spPr>
            <a:xfrm rot="433974" flipH="1">
              <a:off x="484466" y="5508566"/>
              <a:ext cx="381000" cy="457200"/>
            </a:xfrm>
            <a:prstGeom prst="arc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429000" y="5791200"/>
            <a:ext cx="2198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Xbee Communication</a:t>
            </a:r>
            <a:endParaRPr lang="en-US" dirty="0"/>
          </a:p>
        </p:txBody>
      </p:sp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200400"/>
            <a:ext cx="8763000" cy="1621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81000" y="762000"/>
            <a:ext cx="838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Protocol Overhead: reduction from 48bytes to 12 bytes.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Image and multimedia transmission.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New, research solution of timing channel implemented in the physical layer to enable maximum efficiency.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Dynamic switching on and off of nodes based on parametric values of data, distance between nodes, RSSI and total CO</a:t>
            </a:r>
            <a:r>
              <a:rPr lang="en-US" sz="2000" dirty="0" smtClean="0"/>
              <a:t>2 </a:t>
            </a:r>
            <a:r>
              <a:rPr lang="en-US" sz="2400" dirty="0" smtClean="0"/>
              <a:t>emitted by the node.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28600" y="152400"/>
            <a:ext cx="82296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latin typeface="+mj-lt"/>
                <a:ea typeface="+mj-ea"/>
                <a:cs typeface="+mj-cs"/>
              </a:rPr>
              <a:t>Efficiency of our system:</a:t>
            </a:r>
            <a:endParaRPr kumimoji="0" lang="en-US" sz="2400" b="1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609600"/>
            <a:ext cx="914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86000" y="3576935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spc="-1" dirty="0" smtClean="0"/>
              <a:t>Use Cases</a:t>
            </a:r>
            <a:endParaRPr lang="en-US" sz="2400" b="1" u="sng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0" y="3429000"/>
            <a:ext cx="914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1000" y="3962400"/>
            <a:ext cx="838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Smart cities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Smart buildings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Manufacturing chains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Any Low-Power Wide Area Networks (LPWAN)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8736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Reference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85800"/>
            <a:ext cx="8915400" cy="763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Ian </a:t>
            </a:r>
            <a:r>
              <a:rPr lang="en-US" sz="2000" dirty="0" err="1" smtClean="0"/>
              <a:t>Oppermann</a:t>
            </a:r>
            <a:r>
              <a:rPr lang="en-US" sz="2000" dirty="0" smtClean="0"/>
              <a:t>; Lucian </a:t>
            </a:r>
            <a:r>
              <a:rPr lang="en-US" sz="2000" dirty="0" err="1" smtClean="0"/>
              <a:t>Stoica</a:t>
            </a:r>
            <a:r>
              <a:rPr lang="en-US" sz="2000" dirty="0" smtClean="0"/>
              <a:t>; Alberto </a:t>
            </a:r>
            <a:r>
              <a:rPr lang="en-US" sz="2000" dirty="0" err="1" smtClean="0"/>
              <a:t>Rabbachin</a:t>
            </a:r>
            <a:r>
              <a:rPr lang="en-US" sz="2000" dirty="0" smtClean="0"/>
              <a:t>; Zack Shelby; </a:t>
            </a:r>
            <a:r>
              <a:rPr lang="en-US" sz="2000" dirty="0" err="1" smtClean="0"/>
              <a:t>Jussi</a:t>
            </a:r>
            <a:r>
              <a:rPr lang="en-US" sz="2000" dirty="0" smtClean="0"/>
              <a:t> </a:t>
            </a:r>
            <a:r>
              <a:rPr lang="en-US" sz="2000" dirty="0" err="1" smtClean="0"/>
              <a:t>Haapola</a:t>
            </a:r>
            <a:r>
              <a:rPr lang="en-US" sz="2000" dirty="0" smtClean="0"/>
              <a:t>; “UWB wireless sensor networks: UWEN - a practical example”, IEEE Communication Magazine, Vol. 42, Issue 12, Dec. 2004.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Jing </a:t>
            </a:r>
            <a:r>
              <a:rPr lang="en-US" sz="2000" dirty="0" err="1" smtClean="0"/>
              <a:t>Ke</a:t>
            </a:r>
            <a:r>
              <a:rPr lang="en-US" sz="2000" dirty="0" smtClean="0"/>
              <a:t>; Michael </a:t>
            </a:r>
            <a:r>
              <a:rPr lang="en-US" sz="2000" dirty="0" err="1" smtClean="0"/>
              <a:t>McNell</a:t>
            </a:r>
            <a:r>
              <a:rPr lang="en-US" sz="2000" dirty="0" smtClean="0"/>
              <a:t>; </a:t>
            </a:r>
            <a:r>
              <a:rPr lang="en-US" sz="2000" dirty="0" err="1" smtClean="0"/>
              <a:t>Lymn</a:t>
            </a:r>
            <a:r>
              <a:rPr lang="en-US" sz="2000" dirty="0" smtClean="0"/>
              <a:t> Price; Nina </a:t>
            </a:r>
            <a:r>
              <a:rPr lang="en-US" sz="2000" dirty="0" err="1" smtClean="0"/>
              <a:t>Zheng</a:t>
            </a:r>
            <a:r>
              <a:rPr lang="en-US" sz="2000" dirty="0" smtClean="0"/>
              <a:t> </a:t>
            </a:r>
            <a:r>
              <a:rPr lang="en-US" sz="2000" dirty="0" err="1" smtClean="0"/>
              <a:t>Khanna</a:t>
            </a:r>
            <a:r>
              <a:rPr lang="en-US" sz="2000" dirty="0" smtClean="0"/>
              <a:t>; Nan Zhou; “Estimation of CO2 Emissions from China’s Cement Production: Methodologies and Uncertainties”, Energy Policy, Vol. 57, pp. 172-181, June 2013.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hlinkClick r:id="rId2"/>
              </a:rPr>
              <a:t>https://www.forbes.com/sites/louiscolumbus/2018/12/13/2018-roundup-of-internet-of-things-forecasts-and-market-estimates/#2527c1b17d83</a:t>
            </a:r>
            <a:endParaRPr lang="en-US" sz="2000" dirty="0" smtClean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hlinkClick r:id="rId3"/>
              </a:rPr>
              <a:t>https://www.forbes.com/sites/bernardmarr/2018/01/04/the-internet-of-things-iot-will-be-massive-in-2018-here-are-the-4-predictions-from-ibm/#</a:t>
            </a:r>
            <a:r>
              <a:rPr lang="en-US" sz="2000" dirty="0" smtClean="0">
                <a:hlinkClick r:id="rId3"/>
              </a:rPr>
              <a:t>1857ec37edd3</a:t>
            </a:r>
            <a:endParaRPr lang="en-US" sz="2000" dirty="0" smtClean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S. </a:t>
            </a:r>
            <a:r>
              <a:rPr lang="en-US" sz="2000" dirty="0" err="1" smtClean="0"/>
              <a:t>Sadowski</a:t>
            </a:r>
            <a:r>
              <a:rPr lang="en-US" sz="2000" dirty="0" smtClean="0"/>
              <a:t> and P. </a:t>
            </a:r>
            <a:r>
              <a:rPr lang="en-US" sz="2000" dirty="0" err="1" smtClean="0"/>
              <a:t>Spachos</a:t>
            </a:r>
            <a:r>
              <a:rPr lang="en-US" sz="2000" dirty="0" smtClean="0"/>
              <a:t>, "RSSI-Based Indoor Localization With the Internet of Things," in </a:t>
            </a:r>
            <a:r>
              <a:rPr lang="en-US" sz="2000" i="1" dirty="0" smtClean="0"/>
              <a:t>IEEE Access</a:t>
            </a:r>
            <a:r>
              <a:rPr lang="en-US" sz="2000" dirty="0" smtClean="0"/>
              <a:t>, vol. 6, pp. 30149-30161, 2018. </a:t>
            </a:r>
            <a:endParaRPr lang="en-US" sz="2000" dirty="0" smtClean="0"/>
          </a:p>
          <a:p>
            <a:pPr algn="just"/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CFCF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Source Sans Pro" pitchFamily="34" charset="0"/>
                <a:cs typeface="Arial" pitchFamily="34" charset="0"/>
              </a:rPr>
              <a:t>Nandhini, S.A., Radha, S., Nirmala, P. et al. J Real-Time Image Proc (2016).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1155CC"/>
                </a:solidFill>
                <a:effectLst/>
                <a:latin typeface="Source Sans Pro" pitchFamily="34" charset="0"/>
                <a:cs typeface="Arial" pitchFamily="34" charset="0"/>
                <a:hlinkClick r:id="rId2"/>
              </a:rPr>
              <a:t>https://doi.org/10.1007/s11554-016-0658-z</a:t>
            </a: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889844"/>
            <a:ext cx="9144000" cy="5584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</a:pPr>
            <a:r>
              <a:rPr lang="en-US" sz="2000" dirty="0" smtClean="0">
                <a:latin typeface="+mj-lt"/>
              </a:rPr>
              <a:t>6.  </a:t>
            </a:r>
            <a:r>
              <a:rPr lang="en-US" sz="2000" dirty="0" err="1" smtClean="0">
                <a:latin typeface="+mj-lt"/>
              </a:rPr>
              <a:t>Jawahar</a:t>
            </a:r>
            <a:r>
              <a:rPr lang="en-US" sz="2000" dirty="0" smtClean="0">
                <a:latin typeface="+mj-lt"/>
              </a:rPr>
              <a:t>, A., </a:t>
            </a:r>
            <a:r>
              <a:rPr lang="en-US" sz="2000" dirty="0" err="1" smtClean="0">
                <a:latin typeface="+mj-lt"/>
              </a:rPr>
              <a:t>Radha</a:t>
            </a:r>
            <a:r>
              <a:rPr lang="en-US" sz="2000" dirty="0" smtClean="0">
                <a:latin typeface="+mj-lt"/>
              </a:rPr>
              <a:t>, S., &amp; </a:t>
            </a:r>
            <a:r>
              <a:rPr lang="en-US" sz="2000" dirty="0" err="1" smtClean="0">
                <a:latin typeface="+mj-lt"/>
              </a:rPr>
              <a:t>Sharath</a:t>
            </a:r>
            <a:r>
              <a:rPr lang="en-US" sz="2000" dirty="0" smtClean="0">
                <a:latin typeface="+mj-lt"/>
              </a:rPr>
              <a:t> Kumar, R. (2012). Capacity-Preserved, Energy-Enhanced Hybrid Topology Management Scheme in Wireless Sensor Networks for Hazardous Applications. International Journal of Distributed Sensor Networks. </a:t>
            </a:r>
            <a:r>
              <a:rPr lang="en-US" sz="2000" dirty="0" smtClean="0">
                <a:latin typeface="+mj-lt"/>
                <a:hlinkClick r:id="rId3"/>
              </a:rPr>
              <a:t>https://doi.org/10.1155/2012/280932</a:t>
            </a:r>
            <a:endParaRPr lang="en-US" sz="2000" dirty="0" smtClean="0">
              <a:latin typeface="+mj-lt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000" dirty="0" smtClean="0">
                <a:latin typeface="+mj-lt"/>
              </a:rPr>
              <a:t>7. </a:t>
            </a:r>
            <a:r>
              <a:rPr lang="en-US" sz="2000" dirty="0" err="1" smtClean="0">
                <a:latin typeface="+mj-lt"/>
              </a:rPr>
              <a:t>Nandhini</a:t>
            </a:r>
            <a:r>
              <a:rPr lang="en-US" sz="2000" dirty="0" smtClean="0">
                <a:latin typeface="+mj-lt"/>
              </a:rPr>
              <a:t>, S.A., </a:t>
            </a:r>
            <a:r>
              <a:rPr lang="en-US" sz="2000" dirty="0" err="1" smtClean="0">
                <a:latin typeface="+mj-lt"/>
              </a:rPr>
              <a:t>Radha</a:t>
            </a:r>
            <a:r>
              <a:rPr lang="en-US" sz="2000" dirty="0" smtClean="0">
                <a:latin typeface="+mj-lt"/>
              </a:rPr>
              <a:t>, S., </a:t>
            </a:r>
            <a:r>
              <a:rPr lang="en-US" sz="2000" dirty="0" err="1" smtClean="0">
                <a:latin typeface="+mj-lt"/>
              </a:rPr>
              <a:t>Nirmala</a:t>
            </a:r>
            <a:r>
              <a:rPr lang="en-US" sz="2000" dirty="0" smtClean="0">
                <a:latin typeface="+mj-lt"/>
              </a:rPr>
              <a:t>, P. et al. J Real-Time Image Proc (2016).</a:t>
            </a:r>
            <a:r>
              <a:rPr lang="en-US" sz="2000" dirty="0" smtClean="0">
                <a:latin typeface="+mj-lt"/>
                <a:hlinkClick r:id="rId2"/>
              </a:rPr>
              <a:t>https://</a:t>
            </a:r>
            <a:r>
              <a:rPr lang="en-US" sz="2000" dirty="0" smtClean="0">
                <a:latin typeface="+mj-lt"/>
                <a:hlinkClick r:id="rId2"/>
              </a:rPr>
              <a:t>doi.org/10.1007/s11554-016-0658-z</a:t>
            </a:r>
            <a:endParaRPr lang="en-US" sz="2000" dirty="0" smtClean="0">
              <a:latin typeface="+mj-lt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000" dirty="0" smtClean="0">
                <a:latin typeface="+mj-lt"/>
              </a:rPr>
              <a:t>8. </a:t>
            </a:r>
            <a:r>
              <a:rPr lang="en-US" sz="2000" dirty="0" err="1" smtClean="0">
                <a:latin typeface="+mj-lt"/>
                <a:hlinkClick r:id="rId4"/>
              </a:rPr>
              <a:t>Jer-Shyan</a:t>
            </a:r>
            <a:r>
              <a:rPr lang="en-US" sz="2000" dirty="0" smtClean="0">
                <a:latin typeface="+mj-lt"/>
                <a:hlinkClick r:id="rId4"/>
              </a:rPr>
              <a:t> Wu</a:t>
            </a:r>
            <a:r>
              <a:rPr lang="en-US" sz="2000" dirty="0" smtClean="0">
                <a:latin typeface="+mj-lt"/>
              </a:rPr>
              <a:t>;  </a:t>
            </a:r>
            <a:r>
              <a:rPr lang="en-US" sz="2000" dirty="0" err="1" smtClean="0">
                <a:latin typeface="+mj-lt"/>
                <a:hlinkClick r:id="rId5"/>
              </a:rPr>
              <a:t>Rong-Jaye</a:t>
            </a:r>
            <a:r>
              <a:rPr lang="en-US" sz="2000" dirty="0" smtClean="0">
                <a:latin typeface="+mj-lt"/>
                <a:hlinkClick r:id="rId5"/>
              </a:rPr>
              <a:t> Chen</a:t>
            </a:r>
            <a:r>
              <a:rPr lang="en-US" sz="2000" dirty="0" smtClean="0">
                <a:latin typeface="+mj-lt"/>
              </a:rPr>
              <a:t>; "Efficient algorithms for k-out-of-n and consecutive-weighted-k-out-of-n:F system";  </a:t>
            </a:r>
            <a:r>
              <a:rPr lang="en-US" sz="2000" dirty="0" smtClean="0">
                <a:latin typeface="+mj-lt"/>
                <a:hlinkClick r:id="rId6"/>
              </a:rPr>
              <a:t>IEEE Transactions on Reliability</a:t>
            </a:r>
            <a:r>
              <a:rPr lang="en-US" sz="2000" dirty="0" smtClean="0">
                <a:latin typeface="+mj-lt"/>
              </a:rPr>
              <a:t> (Volume: 43 , </a:t>
            </a:r>
            <a:r>
              <a:rPr lang="en-US" sz="2000" dirty="0" smtClean="0">
                <a:latin typeface="+mj-lt"/>
                <a:hlinkClick r:id="rId7"/>
              </a:rPr>
              <a:t>Issue: 4</a:t>
            </a:r>
            <a:r>
              <a:rPr lang="en-US" sz="2000" dirty="0" smtClean="0">
                <a:latin typeface="+mj-lt"/>
              </a:rPr>
              <a:t> , Dec 1994</a:t>
            </a:r>
            <a:r>
              <a:rPr lang="en-US" sz="2000" dirty="0" smtClean="0">
                <a:latin typeface="+mj-lt"/>
              </a:rPr>
              <a:t>)</a:t>
            </a:r>
            <a:endParaRPr lang="en-US" sz="2000" dirty="0" smtClean="0">
              <a:latin typeface="+mj-lt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000" dirty="0" smtClean="0">
                <a:latin typeface="+mj-lt"/>
              </a:rPr>
              <a:t>9. </a:t>
            </a:r>
            <a:r>
              <a:rPr lang="en-US" sz="2000" dirty="0" smtClean="0">
                <a:latin typeface="+mj-lt"/>
              </a:rPr>
              <a:t> Rajiv Kumar </a:t>
            </a:r>
            <a:r>
              <a:rPr lang="en-US" sz="2000" dirty="0" err="1" smtClean="0">
                <a:latin typeface="+mj-lt"/>
              </a:rPr>
              <a:t>Tripathi</a:t>
            </a:r>
            <a:r>
              <a:rPr lang="en-US" sz="2000" dirty="0" smtClean="0">
                <a:latin typeface="+mj-lt"/>
              </a:rPr>
              <a:t>; </a:t>
            </a:r>
            <a:r>
              <a:rPr lang="en-US" sz="2000" dirty="0" smtClean="0">
                <a:latin typeface="+mj-lt"/>
              </a:rPr>
              <a:t>“Base Station Positioning, Nodes’ Localization </a:t>
            </a:r>
            <a:r>
              <a:rPr lang="en-US" sz="2000" dirty="0" smtClean="0">
                <a:latin typeface="+mj-lt"/>
              </a:rPr>
              <a:t>and Clustering </a:t>
            </a:r>
            <a:r>
              <a:rPr lang="en-US" sz="2000" dirty="0" smtClean="0">
                <a:latin typeface="+mj-lt"/>
              </a:rPr>
              <a:t>Algorithms for Wireless Sensor </a:t>
            </a:r>
            <a:r>
              <a:rPr lang="en-US" sz="2000" dirty="0" smtClean="0">
                <a:latin typeface="+mj-lt"/>
              </a:rPr>
              <a:t>Networks” . Thesis, IIT Kanpur – Chapter 2, Oct 2012</a:t>
            </a:r>
            <a:endParaRPr lang="en-US" sz="2000" dirty="0" smtClean="0">
              <a:latin typeface="+mj-lt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8736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Reference (contd.)</a:t>
            </a:r>
            <a:endParaRPr lang="en-US" sz="28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8229600" cy="9144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Introduction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533400"/>
            <a:ext cx="8869680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en-US" dirty="0" smtClean="0"/>
              <a:t>Energy consumed per bit varies for each protocol. On an average, the energy used is at </a:t>
            </a:r>
            <a:r>
              <a:rPr lang="en-US" b="1" dirty="0" smtClean="0"/>
              <a:t>0.2 to 5 µ J per bit</a:t>
            </a:r>
            <a:r>
              <a:rPr lang="en-US" dirty="0" smtClean="0"/>
              <a:t>. [1]</a:t>
            </a:r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en-US" dirty="0" smtClean="0"/>
              <a:t>Relating electrical energy to the carbon footprint emission [2] is a vital reference used throughout this presentation. This value is estimated as, </a:t>
            </a:r>
          </a:p>
          <a:p>
            <a:pPr marL="914400" lvl="1" indent="-457200" algn="just">
              <a:spcBef>
                <a:spcPts val="600"/>
              </a:spcBef>
            </a:pPr>
            <a:r>
              <a:rPr lang="en-US" dirty="0" smtClean="0"/>
              <a:t>		</a:t>
            </a:r>
            <a:r>
              <a:rPr lang="en-US" b="1" dirty="0" smtClean="0"/>
              <a:t>Carbon footprint Emission =</a:t>
            </a:r>
            <a:r>
              <a:rPr lang="en-US" dirty="0" smtClean="0"/>
              <a:t> </a:t>
            </a:r>
            <a:r>
              <a:rPr lang="en-US" b="1" dirty="0" smtClean="0"/>
              <a:t>0.82</a:t>
            </a:r>
            <a:r>
              <a:rPr lang="en-US" dirty="0" smtClean="0"/>
              <a:t> </a:t>
            </a:r>
            <a:r>
              <a:rPr lang="en-US" b="1" dirty="0" smtClean="0"/>
              <a:t>kgCO</a:t>
            </a:r>
            <a:r>
              <a:rPr lang="en-US" b="1" baseline="-25000" dirty="0" smtClean="0"/>
              <a:t>2</a:t>
            </a:r>
            <a:r>
              <a:rPr lang="en-US" b="1" dirty="0" smtClean="0"/>
              <a:t>e/kWh</a:t>
            </a:r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en-US" dirty="0" err="1" smtClean="0"/>
              <a:t>No.of</a:t>
            </a:r>
            <a:r>
              <a:rPr lang="en-US" dirty="0" smtClean="0"/>
              <a:t> </a:t>
            </a:r>
            <a:r>
              <a:rPr lang="en-US" dirty="0" err="1" smtClean="0"/>
              <a:t>IoT</a:t>
            </a:r>
            <a:r>
              <a:rPr lang="en-US" dirty="0" smtClean="0"/>
              <a:t> devices in major cities as of 2018 is approximated at </a:t>
            </a:r>
            <a:r>
              <a:rPr lang="en-US" b="1" dirty="0" smtClean="0"/>
              <a:t>1 billion </a:t>
            </a:r>
            <a:r>
              <a:rPr lang="en-US" dirty="0" smtClean="0"/>
              <a:t>by </a:t>
            </a:r>
            <a:r>
              <a:rPr lang="en-US" b="1" dirty="0" smtClean="0"/>
              <a:t>Ericsson </a:t>
            </a:r>
            <a:r>
              <a:rPr lang="en-US" dirty="0" smtClean="0"/>
              <a:t>[3], Forbes estimates 11 billion devices all over the world.  [4]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-485" b="6667"/>
          <a:stretch>
            <a:fillRect/>
          </a:stretch>
        </p:blipFill>
        <p:spPr bwMode="auto">
          <a:xfrm>
            <a:off x="152400" y="2819400"/>
            <a:ext cx="4267200" cy="330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/>
        </p:nvCxnSpPr>
        <p:spPr>
          <a:xfrm>
            <a:off x="0" y="457200"/>
            <a:ext cx="914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819400"/>
            <a:ext cx="4419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94965" y="0"/>
            <a:ext cx="449035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52400" y="6248400"/>
            <a:ext cx="426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Source: [1]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76800" y="6248400"/>
            <a:ext cx="426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Source: [3]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0"/>
            <a:ext cx="9144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Implementation 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Step 1 : Geospatial distribution use case and GUI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457200"/>
            <a:ext cx="914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 l="1769" t="2492" r="18385" b="5200"/>
          <a:stretch>
            <a:fillRect/>
          </a:stretch>
        </p:blipFill>
        <p:spPr bwMode="auto">
          <a:xfrm>
            <a:off x="0" y="533400"/>
            <a:ext cx="890677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52400" y="3962400"/>
            <a:ext cx="48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Let us consider 10,000 devices in a city, say, Salem. Let us assume each device transmits data 10 times every hour.</a:t>
            </a:r>
            <a:endParaRPr lang="en-US" dirty="0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4934450"/>
            <a:ext cx="7727950" cy="192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>
          <a:xfrm>
            <a:off x="0" y="4876800"/>
            <a:ext cx="914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86800" y="0"/>
            <a:ext cx="449035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318" y="3581400"/>
            <a:ext cx="3032682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32"/>
          <p:cNvGrpSpPr/>
          <p:nvPr/>
        </p:nvGrpSpPr>
        <p:grpSpPr>
          <a:xfrm>
            <a:off x="3124200" y="3581400"/>
            <a:ext cx="2971800" cy="3145221"/>
            <a:chOff x="3505200" y="4038600"/>
            <a:chExt cx="2514600" cy="2688021"/>
          </a:xfrm>
        </p:grpSpPr>
        <p:grpSp>
          <p:nvGrpSpPr>
            <p:cNvPr id="5" name="Group 20"/>
            <p:cNvGrpSpPr/>
            <p:nvPr/>
          </p:nvGrpSpPr>
          <p:grpSpPr>
            <a:xfrm>
              <a:off x="3505200" y="4038600"/>
              <a:ext cx="2514600" cy="2688021"/>
              <a:chOff x="3200400" y="4038600"/>
              <a:chExt cx="2514600" cy="2688021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3200400" y="4038600"/>
                <a:ext cx="2514600" cy="2667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5608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5993" t="7895" r="7102" b="10526"/>
              <a:stretch>
                <a:fillRect/>
              </a:stretch>
            </p:blipFill>
            <p:spPr bwMode="auto">
              <a:xfrm>
                <a:off x="3200400" y="4038600"/>
                <a:ext cx="2514600" cy="26880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6" name="Oval 25"/>
            <p:cNvSpPr/>
            <p:nvPr/>
          </p:nvSpPr>
          <p:spPr>
            <a:xfrm>
              <a:off x="4800600" y="5638800"/>
              <a:ext cx="152400" cy="15240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31"/>
          <p:cNvGrpSpPr/>
          <p:nvPr/>
        </p:nvGrpSpPr>
        <p:grpSpPr>
          <a:xfrm>
            <a:off x="76200" y="3581400"/>
            <a:ext cx="2895600" cy="3124200"/>
            <a:chOff x="304800" y="4038600"/>
            <a:chExt cx="2667000" cy="2667000"/>
          </a:xfrm>
        </p:grpSpPr>
        <p:sp>
          <p:nvSpPr>
            <p:cNvPr id="24" name="Rectangle 23"/>
            <p:cNvSpPr/>
            <p:nvPr/>
          </p:nvSpPr>
          <p:spPr>
            <a:xfrm>
              <a:off x="304800" y="4038600"/>
              <a:ext cx="2590800" cy="2667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609" name="Picture 9"/>
            <p:cNvPicPr>
              <a:picLocks noChangeAspect="1" noChangeArrowheads="1"/>
            </p:cNvPicPr>
            <p:nvPr/>
          </p:nvPicPr>
          <p:blipFill>
            <a:blip r:embed="rId4" cstate="print"/>
            <a:srcRect l="10094" t="10289" r="11681" b="9968"/>
            <a:stretch>
              <a:fillRect/>
            </a:stretch>
          </p:blipFill>
          <p:spPr bwMode="auto">
            <a:xfrm>
              <a:off x="304800" y="4038600"/>
              <a:ext cx="2667000" cy="2667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Oval 24"/>
            <p:cNvSpPr/>
            <p:nvPr/>
          </p:nvSpPr>
          <p:spPr>
            <a:xfrm>
              <a:off x="1981200" y="5486400"/>
              <a:ext cx="152400" cy="15240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1"/>
          <p:cNvSpPr txBox="1">
            <a:spLocks/>
          </p:cNvSpPr>
          <p:nvPr/>
        </p:nvSpPr>
        <p:spPr>
          <a:xfrm>
            <a:off x="0" y="0"/>
            <a:ext cx="9144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Implementation 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Step 1 : Geospatial distribution and GUI (contd.)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457200"/>
            <a:ext cx="914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722" y="539445"/>
            <a:ext cx="3124678" cy="2889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ight Arrow 8"/>
          <p:cNvSpPr/>
          <p:nvPr/>
        </p:nvSpPr>
        <p:spPr>
          <a:xfrm>
            <a:off x="3276600" y="1981200"/>
            <a:ext cx="2590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76600" y="1295400"/>
            <a:ext cx="2759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Focusing on 3 major cities,</a:t>
            </a:r>
          </a:p>
          <a:p>
            <a:pPr algn="ctr"/>
            <a:r>
              <a:rPr lang="en-US" dirty="0" smtClean="0"/>
              <a:t>Salem, </a:t>
            </a:r>
            <a:r>
              <a:rPr lang="en-US" dirty="0" err="1" smtClean="0"/>
              <a:t>Kovai</a:t>
            </a:r>
            <a:r>
              <a:rPr lang="en-US" dirty="0" smtClean="0"/>
              <a:t> and Madurai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3505200"/>
            <a:ext cx="8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SALEM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3505200"/>
            <a:ext cx="914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91000" y="3505200"/>
            <a:ext cx="754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KOVAI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34200" y="3821668"/>
            <a:ext cx="1120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MADURAI</a:t>
            </a:r>
            <a:endParaRPr lang="en-US" dirty="0"/>
          </a:p>
        </p:txBody>
      </p:sp>
      <p:pic>
        <p:nvPicPr>
          <p:cNvPr id="25607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43600" y="533401"/>
            <a:ext cx="315277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Oval 26"/>
          <p:cNvSpPr/>
          <p:nvPr/>
        </p:nvSpPr>
        <p:spPr>
          <a:xfrm>
            <a:off x="7162800" y="4724400"/>
            <a:ext cx="152400" cy="152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934200" y="5943600"/>
            <a:ext cx="152400" cy="152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382000" y="4495800"/>
            <a:ext cx="152400" cy="152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924800" y="5410200"/>
            <a:ext cx="152400" cy="152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010400" y="2667000"/>
            <a:ext cx="6858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-76200" y="2247037"/>
            <a:ext cx="929640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/>
              <a:t>Assuming a cross-road junction </a:t>
            </a:r>
          </a:p>
          <a:p>
            <a:pPr algn="ctr"/>
            <a:r>
              <a:rPr lang="en-US" sz="1700" dirty="0" smtClean="0"/>
              <a:t>with air quality sensors placed </a:t>
            </a:r>
          </a:p>
          <a:p>
            <a:pPr algn="ctr"/>
            <a:r>
              <a:rPr lang="en-US" sz="1700" dirty="0" smtClean="0"/>
              <a:t>as shown</a:t>
            </a:r>
            <a:endParaRPr lang="en-US" sz="1700" dirty="0"/>
          </a:p>
        </p:txBody>
      </p:sp>
      <p:pic>
        <p:nvPicPr>
          <p:cNvPr id="32" name="Picture 3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694965" y="0"/>
            <a:ext cx="449035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705058" y="1253712"/>
            <a:ext cx="2114342" cy="2175288"/>
            <a:chOff x="705058" y="1253712"/>
            <a:chExt cx="2311712" cy="2305164"/>
          </a:xfrm>
        </p:grpSpPr>
        <p:pic>
          <p:nvPicPr>
            <p:cNvPr id="2867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8893691">
              <a:off x="708332" y="1250438"/>
              <a:ext cx="2305164" cy="2311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5-Point Star 3"/>
            <p:cNvSpPr/>
            <p:nvPr/>
          </p:nvSpPr>
          <p:spPr>
            <a:xfrm>
              <a:off x="1676400" y="2209800"/>
              <a:ext cx="336845" cy="316139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-152400" y="-76200"/>
            <a:ext cx="929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Implementation Step 2 : Dynamically switching the sensors using KNN classification</a:t>
            </a:r>
            <a:endParaRPr lang="en-US" sz="2400" b="1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4038601"/>
            <a:ext cx="3190374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3994924"/>
            <a:ext cx="2971800" cy="2863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2639" y="762000"/>
            <a:ext cx="3052761" cy="3064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ight Arrow 15"/>
          <p:cNvSpPr/>
          <p:nvPr/>
        </p:nvSpPr>
        <p:spPr>
          <a:xfrm>
            <a:off x="3505200" y="2057400"/>
            <a:ext cx="22098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0800000">
            <a:off x="3581401" y="5181599"/>
            <a:ext cx="22098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Block Arc 17"/>
          <p:cNvSpPr/>
          <p:nvPr/>
        </p:nvSpPr>
        <p:spPr>
          <a:xfrm rot="16200000">
            <a:off x="4953000" y="3048000"/>
            <a:ext cx="1828800" cy="1524000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1116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Features of KNN Mapping  </a:t>
            </a:r>
            <a:endParaRPr lang="en-US" sz="2400" b="1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457200"/>
            <a:ext cx="914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609601"/>
            <a:ext cx="5029200" cy="2819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0" y="3505200"/>
            <a:ext cx="914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10200" y="670679"/>
            <a:ext cx="3733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dirty="0" smtClean="0"/>
              <a:t> The </a:t>
            </a:r>
            <a:r>
              <a:rPr lang="en-US" dirty="0" smtClean="0"/>
              <a:t>mapping is done using variables Receiver Signal Strength Index(RSSI) and carbon footprint of the node device.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 It is superior when compared to other classification algorithms such as decision trees and Support Vector Machine (our algorithm).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 Gives an accurate deployment of the nodes.</a:t>
            </a:r>
          </a:p>
          <a:p>
            <a:pPr algn="just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4343400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dirty="0" smtClean="0"/>
              <a:t> Base </a:t>
            </a:r>
            <a:r>
              <a:rPr lang="en-US" dirty="0" smtClean="0"/>
              <a:t>station / Sink node presence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 The optimum location for a base station is where the energy between the base and the sensor is minimum[9</a:t>
            </a:r>
            <a:r>
              <a:rPr lang="en-US" dirty="0" smtClean="0"/>
              <a:t>].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Wait </a:t>
            </a:r>
            <a:r>
              <a:rPr lang="en-US" dirty="0" smtClean="0"/>
              <a:t>till draining of client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 Solution : Have a count mechanism in the server that keeps a count on the no. of transmissions by a single node and limit this number corresponding to the initial received signal strength.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3581400"/>
            <a:ext cx="914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b="1" dirty="0" smtClean="0"/>
              <a:t>Objectives to emphasize </a:t>
            </a:r>
          </a:p>
          <a:p>
            <a:pPr algn="ctr"/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4038600"/>
            <a:ext cx="914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4953000"/>
            <a:ext cx="25146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990600" y="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+mj-lt"/>
              </a:rPr>
              <a:t>Implementation </a:t>
            </a:r>
            <a:r>
              <a:rPr lang="en-US" sz="2400" b="1" dirty="0" smtClean="0"/>
              <a:t>Step 3 </a:t>
            </a:r>
            <a:r>
              <a:rPr lang="en-US" sz="2400" b="1" dirty="0" smtClean="0"/>
              <a:t>: </a:t>
            </a:r>
            <a:r>
              <a:rPr lang="en-US" sz="2400" b="1" dirty="0" smtClean="0"/>
              <a:t>Protocol Overhead Reduction</a:t>
            </a:r>
            <a:endParaRPr lang="en-US" sz="2400" b="1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 l="4381" t="9091" r="2519" b="4545"/>
          <a:stretch>
            <a:fillRect/>
          </a:stretch>
        </p:blipFill>
        <p:spPr bwMode="auto">
          <a:xfrm>
            <a:off x="1752600" y="844658"/>
            <a:ext cx="5504350" cy="1212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/>
          <p:nvPr/>
        </p:nvPicPr>
        <p:blipFill>
          <a:blip r:embed="rId3" cstate="print"/>
          <a:srcRect l="1724" t="5000" r="2586" b="10000"/>
          <a:stretch/>
        </p:blipFill>
        <p:spPr>
          <a:xfrm>
            <a:off x="457200" y="3352800"/>
            <a:ext cx="8305800" cy="1066800"/>
          </a:xfrm>
          <a:prstGeom prst="rect">
            <a:avLst/>
          </a:prstGeom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0" y="19050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IPv6 packet overhead = 40 bytes	UDP packet overhead  = 8 bytes 	</a:t>
            </a:r>
          </a:p>
          <a:p>
            <a:pPr algn="ctr"/>
            <a:r>
              <a:rPr lang="en-US" dirty="0" smtClean="0"/>
              <a:t>Let Data = 2 bytes</a:t>
            </a:r>
          </a:p>
          <a:p>
            <a:pPr algn="ctr"/>
            <a:r>
              <a:rPr lang="en-US" b="1" dirty="0" smtClean="0"/>
              <a:t>Total datagram size = 50 bytes = </a:t>
            </a:r>
            <a:r>
              <a:rPr lang="en-US" b="1" dirty="0" smtClean="0">
                <a:solidFill>
                  <a:srgbClr val="FF0000"/>
                </a:solidFill>
              </a:rPr>
              <a:t>400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bits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457200"/>
            <a:ext cx="914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0" y="2819400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90600" y="457200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>
                <a:latin typeface="+mj-lt"/>
              </a:rPr>
              <a:t>Sample UDP datagram</a:t>
            </a:r>
            <a:endParaRPr lang="en-US" sz="2000" b="1" u="sng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914400" y="2819400"/>
            <a:ext cx="7315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u="sng" dirty="0" smtClean="0">
                <a:latin typeface="+mj-lt"/>
              </a:rPr>
              <a:t>Reduced Overhead example : SigFox [5]</a:t>
            </a:r>
            <a:endParaRPr lang="en-US" sz="2200" b="1" u="sng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0" y="45720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Reduced packet overhead = 12 bytes      Let Data = 2 bytes</a:t>
            </a:r>
          </a:p>
          <a:p>
            <a:pPr algn="ctr"/>
            <a:r>
              <a:rPr lang="en-US" b="1" dirty="0" smtClean="0"/>
              <a:t>Total datagram size = 14 bytes = </a:t>
            </a:r>
            <a:r>
              <a:rPr lang="en-US" b="1" dirty="0" smtClean="0">
                <a:solidFill>
                  <a:srgbClr val="00B050"/>
                </a:solidFill>
              </a:rPr>
              <a:t>112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bits</a:t>
            </a:r>
            <a:r>
              <a:rPr lang="en-US" dirty="0" smtClean="0">
                <a:solidFill>
                  <a:srgbClr val="00B050"/>
                </a:solidFill>
              </a:rPr>
              <a:t>  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5257800"/>
            <a:ext cx="7696200" cy="1485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Straight Connector 21"/>
          <p:cNvCxnSpPr/>
          <p:nvPr/>
        </p:nvCxnSpPr>
        <p:spPr>
          <a:xfrm>
            <a:off x="0" y="5181600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694965" y="0"/>
            <a:ext cx="449035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990600" y="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+mj-lt"/>
              </a:rPr>
              <a:t>Implementation </a:t>
            </a:r>
            <a:r>
              <a:rPr lang="en-US" sz="2400" b="1" dirty="0" smtClean="0"/>
              <a:t>Step 4 </a:t>
            </a:r>
            <a:r>
              <a:rPr lang="en-US" sz="2400" b="1" dirty="0" smtClean="0"/>
              <a:t>: Timing Channel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457200"/>
            <a:ext cx="914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0" y="4724400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" name="Group 109"/>
          <p:cNvGrpSpPr/>
          <p:nvPr/>
        </p:nvGrpSpPr>
        <p:grpSpPr>
          <a:xfrm>
            <a:off x="76200" y="838200"/>
            <a:ext cx="9067800" cy="1680865"/>
            <a:chOff x="76200" y="605135"/>
            <a:chExt cx="9067800" cy="1680865"/>
          </a:xfrm>
        </p:grpSpPr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1630" t="17984" r="3804" b="16403"/>
            <a:stretch>
              <a:fillRect/>
            </a:stretch>
          </p:blipFill>
          <p:spPr bwMode="auto">
            <a:xfrm>
              <a:off x="2819400" y="609600"/>
              <a:ext cx="386715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TextBox 23"/>
            <p:cNvSpPr txBox="1"/>
            <p:nvPr/>
          </p:nvSpPr>
          <p:spPr>
            <a:xfrm>
              <a:off x="76200" y="605135"/>
              <a:ext cx="2133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LET DATA = 26</a:t>
              </a:r>
              <a:endParaRPr lang="en-US" sz="2000" dirty="0"/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2057400" y="762000"/>
              <a:ext cx="685800" cy="1524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3"/>
            <p:cNvGrpSpPr/>
            <p:nvPr/>
          </p:nvGrpSpPr>
          <p:grpSpPr>
            <a:xfrm>
              <a:off x="2514600" y="1905000"/>
              <a:ext cx="1447800" cy="381000"/>
              <a:chOff x="1219200" y="3200400"/>
              <a:chExt cx="1447800" cy="38100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295400" y="3200400"/>
                <a:ext cx="1295400" cy="381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219200" y="3200400"/>
                <a:ext cx="14478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 Transmitter</a:t>
                </a:r>
                <a:endParaRPr lang="en-US" dirty="0"/>
              </a:p>
            </p:txBody>
          </p:sp>
        </p:grpSp>
        <p:grpSp>
          <p:nvGrpSpPr>
            <p:cNvPr id="4" name="Group 45"/>
            <p:cNvGrpSpPr/>
            <p:nvPr/>
          </p:nvGrpSpPr>
          <p:grpSpPr>
            <a:xfrm>
              <a:off x="6705600" y="914400"/>
              <a:ext cx="838200" cy="609600"/>
              <a:chOff x="7391400" y="762000"/>
              <a:chExt cx="838200" cy="685800"/>
            </a:xfrm>
          </p:grpSpPr>
          <p:sp>
            <p:nvSpPr>
              <p:cNvPr id="37" name="Right Arrow 36"/>
              <p:cNvSpPr/>
              <p:nvPr/>
            </p:nvSpPr>
            <p:spPr>
              <a:xfrm rot="5400000">
                <a:off x="7810500" y="1028700"/>
                <a:ext cx="685800" cy="152400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Connector 38"/>
              <p:cNvCxnSpPr>
                <a:endCxn id="37" idx="1"/>
              </p:cNvCxnSpPr>
              <p:nvPr/>
            </p:nvCxnSpPr>
            <p:spPr>
              <a:xfrm>
                <a:off x="7391400" y="762000"/>
                <a:ext cx="762000" cy="0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2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l="4848" r="26193"/>
            <a:stretch>
              <a:fillRect/>
            </a:stretch>
          </p:blipFill>
          <p:spPr bwMode="auto">
            <a:xfrm>
              <a:off x="7543800" y="762000"/>
              <a:ext cx="1600200" cy="3298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953000" y="1600200"/>
              <a:ext cx="4107181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5" name="Group 96"/>
            <p:cNvGrpSpPr/>
            <p:nvPr/>
          </p:nvGrpSpPr>
          <p:grpSpPr>
            <a:xfrm flipH="1">
              <a:off x="1066800" y="1524000"/>
              <a:ext cx="1447800" cy="609600"/>
              <a:chOff x="1524000" y="2286000"/>
              <a:chExt cx="1447800" cy="609600"/>
            </a:xfrm>
          </p:grpSpPr>
          <p:grpSp>
            <p:nvGrpSpPr>
              <p:cNvPr id="6" name="Group 40"/>
              <p:cNvGrpSpPr/>
              <p:nvPr/>
            </p:nvGrpSpPr>
            <p:grpSpPr>
              <a:xfrm>
                <a:off x="2362200" y="2514600"/>
                <a:ext cx="304800" cy="381000"/>
                <a:chOff x="228600" y="1371600"/>
                <a:chExt cx="609600" cy="609600"/>
              </a:xfrm>
            </p:grpSpPr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28600" y="1371600"/>
                  <a:ext cx="304800" cy="304800"/>
                </a:xfrm>
                <a:prstGeom prst="line">
                  <a:avLst/>
                </a:prstGeom>
                <a:ln w="28575"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flipV="1">
                  <a:off x="533400" y="1371600"/>
                  <a:ext cx="304800" cy="3048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533400" y="1447800"/>
                  <a:ext cx="0" cy="5334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4" name="Straight Connector 53"/>
              <p:cNvCxnSpPr/>
              <p:nvPr/>
            </p:nvCxnSpPr>
            <p:spPr>
              <a:xfrm flipH="1">
                <a:off x="1524000" y="2895600"/>
                <a:ext cx="990600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" name="Group 64"/>
              <p:cNvGrpSpPr/>
              <p:nvPr/>
            </p:nvGrpSpPr>
            <p:grpSpPr>
              <a:xfrm>
                <a:off x="2590800" y="2286000"/>
                <a:ext cx="381000" cy="457200"/>
                <a:chOff x="2694266" y="2340034"/>
                <a:chExt cx="381000" cy="457200"/>
              </a:xfrm>
            </p:grpSpPr>
            <p:sp>
              <p:nvSpPr>
                <p:cNvPr id="61" name="Arc 60"/>
                <p:cNvSpPr/>
                <p:nvPr/>
              </p:nvSpPr>
              <p:spPr>
                <a:xfrm>
                  <a:off x="2743200" y="2514600"/>
                  <a:ext cx="152400" cy="152400"/>
                </a:xfrm>
                <a:prstGeom prst="arc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Arc 62"/>
                <p:cNvSpPr/>
                <p:nvPr/>
              </p:nvSpPr>
              <p:spPr>
                <a:xfrm>
                  <a:off x="2743200" y="2438400"/>
                  <a:ext cx="228600" cy="228600"/>
                </a:xfrm>
                <a:prstGeom prst="arc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Arc 63"/>
                <p:cNvSpPr/>
                <p:nvPr/>
              </p:nvSpPr>
              <p:spPr>
                <a:xfrm rot="21166026">
                  <a:off x="2694266" y="2340034"/>
                  <a:ext cx="381000" cy="457200"/>
                </a:xfrm>
                <a:prstGeom prst="arc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9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l="78766" r="606"/>
            <a:stretch>
              <a:fillRect/>
            </a:stretch>
          </p:blipFill>
          <p:spPr bwMode="auto">
            <a:xfrm>
              <a:off x="7981502" y="1066800"/>
              <a:ext cx="552898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6" name="Right Arrow 95"/>
            <p:cNvSpPr/>
            <p:nvPr/>
          </p:nvSpPr>
          <p:spPr>
            <a:xfrm rot="10800000">
              <a:off x="4038600" y="1981200"/>
              <a:ext cx="685800" cy="1524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8" name="Straight Connector 97"/>
          <p:cNvCxnSpPr/>
          <p:nvPr/>
        </p:nvCxnSpPr>
        <p:spPr>
          <a:xfrm>
            <a:off x="0" y="2667000"/>
            <a:ext cx="914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" name="Group 110"/>
          <p:cNvGrpSpPr/>
          <p:nvPr/>
        </p:nvGrpSpPr>
        <p:grpSpPr>
          <a:xfrm>
            <a:off x="76199" y="2819400"/>
            <a:ext cx="9067801" cy="1760082"/>
            <a:chOff x="76199" y="2590800"/>
            <a:chExt cx="9067801" cy="1760082"/>
          </a:xfrm>
        </p:grpSpPr>
        <p:grpSp>
          <p:nvGrpSpPr>
            <p:cNvPr id="9" name="Group 98"/>
            <p:cNvGrpSpPr/>
            <p:nvPr/>
          </p:nvGrpSpPr>
          <p:grpSpPr>
            <a:xfrm>
              <a:off x="76199" y="2590800"/>
              <a:ext cx="2021682" cy="838200"/>
              <a:chOff x="5791200" y="2209800"/>
              <a:chExt cx="2086898" cy="838200"/>
            </a:xfrm>
          </p:grpSpPr>
          <p:grpSp>
            <p:nvGrpSpPr>
              <p:cNvPr id="10" name="Group 65"/>
              <p:cNvGrpSpPr/>
              <p:nvPr/>
            </p:nvGrpSpPr>
            <p:grpSpPr>
              <a:xfrm flipH="1">
                <a:off x="5791200" y="2209800"/>
                <a:ext cx="381000" cy="457200"/>
                <a:chOff x="2694266" y="2340034"/>
                <a:chExt cx="381000" cy="457200"/>
              </a:xfrm>
            </p:grpSpPr>
            <p:sp>
              <p:nvSpPr>
                <p:cNvPr id="67" name="Arc 66"/>
                <p:cNvSpPr/>
                <p:nvPr/>
              </p:nvSpPr>
              <p:spPr>
                <a:xfrm>
                  <a:off x="2743200" y="2514600"/>
                  <a:ext cx="152400" cy="152400"/>
                </a:xfrm>
                <a:prstGeom prst="arc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Arc 67"/>
                <p:cNvSpPr/>
                <p:nvPr/>
              </p:nvSpPr>
              <p:spPr>
                <a:xfrm>
                  <a:off x="2743200" y="2438400"/>
                  <a:ext cx="228600" cy="228600"/>
                </a:xfrm>
                <a:prstGeom prst="arc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Arc 68"/>
                <p:cNvSpPr/>
                <p:nvPr/>
              </p:nvSpPr>
              <p:spPr>
                <a:xfrm rot="21166026">
                  <a:off x="2694266" y="2340034"/>
                  <a:ext cx="381000" cy="457200"/>
                </a:xfrm>
                <a:prstGeom prst="arc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78"/>
              <p:cNvGrpSpPr/>
              <p:nvPr/>
            </p:nvGrpSpPr>
            <p:grpSpPr>
              <a:xfrm flipH="1">
                <a:off x="6019800" y="2438400"/>
                <a:ext cx="1858298" cy="609600"/>
                <a:chOff x="3932902" y="3048000"/>
                <a:chExt cx="1858298" cy="609600"/>
              </a:xfrm>
            </p:grpSpPr>
            <p:grpSp>
              <p:nvGrpSpPr>
                <p:cNvPr id="12" name="Group 77"/>
                <p:cNvGrpSpPr/>
                <p:nvPr/>
              </p:nvGrpSpPr>
              <p:grpSpPr>
                <a:xfrm>
                  <a:off x="3932902" y="3048000"/>
                  <a:ext cx="1858298" cy="609600"/>
                  <a:chOff x="3932902" y="3048000"/>
                  <a:chExt cx="1858298" cy="609600"/>
                </a:xfrm>
              </p:grpSpPr>
              <p:grpSp>
                <p:nvGrpSpPr>
                  <p:cNvPr id="13" name="Group 69"/>
                  <p:cNvGrpSpPr/>
                  <p:nvPr/>
                </p:nvGrpSpPr>
                <p:grpSpPr>
                  <a:xfrm>
                    <a:off x="3932902" y="3276600"/>
                    <a:ext cx="1143000" cy="381000"/>
                    <a:chOff x="1875502" y="3200400"/>
                    <a:chExt cx="1143000" cy="381000"/>
                  </a:xfrm>
                </p:grpSpPr>
                <p:sp>
                  <p:nvSpPr>
                    <p:cNvPr id="71" name="Rectangle 70"/>
                    <p:cNvSpPr/>
                    <p:nvPr/>
                  </p:nvSpPr>
                  <p:spPr>
                    <a:xfrm>
                      <a:off x="1949244" y="3200400"/>
                      <a:ext cx="990600" cy="3810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" name="TextBox 71"/>
                    <p:cNvSpPr txBox="1"/>
                    <p:nvPr/>
                  </p:nvSpPr>
                  <p:spPr>
                    <a:xfrm>
                      <a:off x="1875502" y="3200400"/>
                      <a:ext cx="1143000" cy="3810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 smtClean="0"/>
                        <a:t>Receiver</a:t>
                      </a:r>
                      <a:endParaRPr lang="en-US" dirty="0"/>
                    </a:p>
                  </p:txBody>
                </p:sp>
              </p:grpSp>
              <p:grpSp>
                <p:nvGrpSpPr>
                  <p:cNvPr id="15" name="Group 72"/>
                  <p:cNvGrpSpPr/>
                  <p:nvPr/>
                </p:nvGrpSpPr>
                <p:grpSpPr>
                  <a:xfrm>
                    <a:off x="5486400" y="3048000"/>
                    <a:ext cx="304800" cy="381000"/>
                    <a:chOff x="228600" y="1371600"/>
                    <a:chExt cx="609600" cy="609600"/>
                  </a:xfrm>
                </p:grpSpPr>
                <p:cxnSp>
                  <p:nvCxnSpPr>
                    <p:cNvPr id="74" name="Straight Connector 73"/>
                    <p:cNvCxnSpPr/>
                    <p:nvPr/>
                  </p:nvCxnSpPr>
                  <p:spPr>
                    <a:xfrm>
                      <a:off x="228600" y="1371600"/>
                      <a:ext cx="304800" cy="304800"/>
                    </a:xfrm>
                    <a:prstGeom prst="line">
                      <a:avLst/>
                    </a:prstGeom>
                    <a:ln w="28575">
                      <a:solidFill>
                        <a:schemeClr val="bg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Straight Connector 74"/>
                    <p:cNvCxnSpPr/>
                    <p:nvPr/>
                  </p:nvCxnSpPr>
                  <p:spPr>
                    <a:xfrm flipV="1">
                      <a:off x="533400" y="1371600"/>
                      <a:ext cx="304800" cy="3048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Straight Connector 75"/>
                    <p:cNvCxnSpPr/>
                    <p:nvPr/>
                  </p:nvCxnSpPr>
                  <p:spPr>
                    <a:xfrm>
                      <a:off x="533400" y="1447800"/>
                      <a:ext cx="0" cy="5334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77" name="Straight Connector 76"/>
                <p:cNvCxnSpPr/>
                <p:nvPr/>
              </p:nvCxnSpPr>
              <p:spPr>
                <a:xfrm flipH="1">
                  <a:off x="4997245" y="3429000"/>
                  <a:ext cx="641555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83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819400" y="2882876"/>
              <a:ext cx="3886200" cy="648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4" name="Right Arrow 93"/>
            <p:cNvSpPr/>
            <p:nvPr/>
          </p:nvSpPr>
          <p:spPr>
            <a:xfrm rot="10800000">
              <a:off x="3886201" y="4038599"/>
              <a:ext cx="685800" cy="1524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ight Arrow 99"/>
            <p:cNvSpPr/>
            <p:nvPr/>
          </p:nvSpPr>
          <p:spPr>
            <a:xfrm>
              <a:off x="2133600" y="3124200"/>
              <a:ext cx="685800" cy="1524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00"/>
            <p:cNvGrpSpPr/>
            <p:nvPr/>
          </p:nvGrpSpPr>
          <p:grpSpPr>
            <a:xfrm>
              <a:off x="6781800" y="3124200"/>
              <a:ext cx="685800" cy="609600"/>
              <a:chOff x="7543800" y="762000"/>
              <a:chExt cx="685800" cy="685800"/>
            </a:xfrm>
          </p:grpSpPr>
          <p:sp>
            <p:nvSpPr>
              <p:cNvPr id="102" name="Right Arrow 101"/>
              <p:cNvSpPr/>
              <p:nvPr/>
            </p:nvSpPr>
            <p:spPr>
              <a:xfrm rot="5400000">
                <a:off x="7810500" y="1028700"/>
                <a:ext cx="685800" cy="152400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3" name="Straight Connector 102"/>
              <p:cNvCxnSpPr/>
              <p:nvPr/>
            </p:nvCxnSpPr>
            <p:spPr>
              <a:xfrm>
                <a:off x="7543800" y="762000"/>
                <a:ext cx="609600" cy="0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104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l="4848" r="26193"/>
            <a:stretch>
              <a:fillRect/>
            </a:stretch>
          </p:blipFill>
          <p:spPr bwMode="auto">
            <a:xfrm>
              <a:off x="7467600" y="3032292"/>
              <a:ext cx="1676400" cy="3455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l="78766" r="606"/>
            <a:stretch>
              <a:fillRect/>
            </a:stretch>
          </p:blipFill>
          <p:spPr bwMode="auto">
            <a:xfrm>
              <a:off x="7924800" y="3276600"/>
              <a:ext cx="579226" cy="399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724400" y="3810000"/>
              <a:ext cx="4266054" cy="540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9" name="TextBox 108"/>
            <p:cNvSpPr txBox="1"/>
            <p:nvPr/>
          </p:nvSpPr>
          <p:spPr>
            <a:xfrm>
              <a:off x="2590800" y="3893682"/>
              <a:ext cx="1447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DATA = 26</a:t>
              </a:r>
              <a:endParaRPr lang="en-US" sz="2000" dirty="0"/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0" y="264789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/>
              <a:t>Receiver</a:t>
            </a:r>
            <a:endParaRPr lang="en-US" sz="2000" b="1" u="sng" dirty="0"/>
          </a:p>
        </p:txBody>
      </p:sp>
      <p:sp>
        <p:nvSpPr>
          <p:cNvPr id="113" name="TextBox 112"/>
          <p:cNvSpPr txBox="1"/>
          <p:nvPr/>
        </p:nvSpPr>
        <p:spPr>
          <a:xfrm>
            <a:off x="0" y="452735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/>
              <a:t>Transmitter</a:t>
            </a:r>
            <a:endParaRPr lang="en-US" sz="2400" b="1" u="sng" dirty="0"/>
          </a:p>
        </p:txBody>
      </p:sp>
      <p:pic>
        <p:nvPicPr>
          <p:cNvPr id="114" name="Picture 1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694965" y="0"/>
            <a:ext cx="449035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 cstate="print"/>
          <a:srcRect t="3125" r="1566" b="6250"/>
          <a:stretch>
            <a:fillRect/>
          </a:stretch>
        </p:blipFill>
        <p:spPr bwMode="auto">
          <a:xfrm>
            <a:off x="390525" y="4816923"/>
            <a:ext cx="8296275" cy="204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0"/>
            <a:ext cx="9144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Implementation 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Step 5 : Compressive sensing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457200"/>
            <a:ext cx="914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644011"/>
            <a:ext cx="6705600" cy="3699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Group 14"/>
          <p:cNvGrpSpPr/>
          <p:nvPr/>
        </p:nvGrpSpPr>
        <p:grpSpPr>
          <a:xfrm>
            <a:off x="457200" y="4876800"/>
            <a:ext cx="2286000" cy="1219200"/>
            <a:chOff x="228600" y="4800600"/>
            <a:chExt cx="2286000" cy="1219200"/>
          </a:xfrm>
        </p:grpSpPr>
        <p:sp>
          <p:nvSpPr>
            <p:cNvPr id="8" name="Rectangle 7"/>
            <p:cNvSpPr/>
            <p:nvPr/>
          </p:nvSpPr>
          <p:spPr>
            <a:xfrm>
              <a:off x="381000" y="4800600"/>
              <a:ext cx="1905000" cy="121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8600" y="4927937"/>
              <a:ext cx="2286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Memory requirement Reduction</a:t>
              </a:r>
              <a:endParaRPr lang="en-US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276600" y="4876800"/>
            <a:ext cx="2286000" cy="1219200"/>
            <a:chOff x="304800" y="4800600"/>
            <a:chExt cx="2286000" cy="1219200"/>
          </a:xfrm>
        </p:grpSpPr>
        <p:sp>
          <p:nvSpPr>
            <p:cNvPr id="17" name="Rectangle 16"/>
            <p:cNvSpPr/>
            <p:nvPr/>
          </p:nvSpPr>
          <p:spPr>
            <a:xfrm>
              <a:off x="381000" y="4800600"/>
              <a:ext cx="2133600" cy="121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4800" y="5029200"/>
              <a:ext cx="228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Power consumption Reduction</a:t>
              </a:r>
              <a:endParaRPr lang="en-US" sz="20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400800" y="4876800"/>
            <a:ext cx="2286000" cy="533400"/>
            <a:chOff x="304800" y="4800600"/>
            <a:chExt cx="2286000" cy="533400"/>
          </a:xfrm>
        </p:grpSpPr>
        <p:sp>
          <p:nvSpPr>
            <p:cNvPr id="20" name="Rectangle 19"/>
            <p:cNvSpPr/>
            <p:nvPr/>
          </p:nvSpPr>
          <p:spPr>
            <a:xfrm>
              <a:off x="381000" y="4800600"/>
              <a:ext cx="2057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4800" y="4876800"/>
              <a:ext cx="2286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Cost reduction</a:t>
              </a:r>
              <a:endParaRPr lang="en-US" sz="20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400800" y="5562600"/>
            <a:ext cx="2286000" cy="533400"/>
            <a:chOff x="304800" y="4800600"/>
            <a:chExt cx="2286000" cy="533400"/>
          </a:xfrm>
        </p:grpSpPr>
        <p:sp>
          <p:nvSpPr>
            <p:cNvPr id="23" name="Rectangle 22"/>
            <p:cNvSpPr/>
            <p:nvPr/>
          </p:nvSpPr>
          <p:spPr>
            <a:xfrm>
              <a:off x="381000" y="4800600"/>
              <a:ext cx="2057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4800" y="4876800"/>
              <a:ext cx="2286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CO2</a:t>
              </a:r>
              <a:endParaRPr lang="en-US" sz="2000" dirty="0"/>
            </a:p>
          </p:txBody>
        </p:sp>
      </p:grpSp>
      <p:sp>
        <p:nvSpPr>
          <p:cNvPr id="25" name="Right Arrow 24"/>
          <p:cNvSpPr/>
          <p:nvPr/>
        </p:nvSpPr>
        <p:spPr>
          <a:xfrm>
            <a:off x="2590800" y="5410200"/>
            <a:ext cx="685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5638800" y="5029200"/>
            <a:ext cx="762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5638800" y="5715000"/>
            <a:ext cx="762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94965" y="0"/>
            <a:ext cx="449035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</TotalTime>
  <Words>660</Words>
  <Application>Microsoft Office PowerPoint</Application>
  <PresentationFormat>On-screen Show (4:3)</PresentationFormat>
  <Paragraphs>83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Introduction</vt:lpstr>
      <vt:lpstr>Slide 3</vt:lpstr>
      <vt:lpstr>Slide 4</vt:lpstr>
      <vt:lpstr>Slide 5</vt:lpstr>
      <vt:lpstr>Features of KNN Mapping  </vt:lpstr>
      <vt:lpstr>Slide 7</vt:lpstr>
      <vt:lpstr>Slide 8</vt:lpstr>
      <vt:lpstr>Slide 9</vt:lpstr>
      <vt:lpstr>Slide 10</vt:lpstr>
      <vt:lpstr>Slide 11</vt:lpstr>
      <vt:lpstr>Reference</vt:lpstr>
      <vt:lpstr>Reference (contd.)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NEW</dc:creator>
  <cp:lastModifiedBy>Microsoft</cp:lastModifiedBy>
  <cp:revision>101</cp:revision>
  <dcterms:created xsi:type="dcterms:W3CDTF">2006-08-16T00:00:00Z</dcterms:created>
  <dcterms:modified xsi:type="dcterms:W3CDTF">2019-03-03T11:17:12Z</dcterms:modified>
</cp:coreProperties>
</file>