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4" r:id="rId1"/>
  </p:sldMasterIdLst>
  <p:notesMasterIdLst>
    <p:notesMasterId r:id="rId20"/>
  </p:notesMasterIdLst>
  <p:sldIdLst>
    <p:sldId id="257" r:id="rId2"/>
    <p:sldId id="259" r:id="rId3"/>
    <p:sldId id="256" r:id="rId4"/>
    <p:sldId id="260" r:id="rId5"/>
    <p:sldId id="267" r:id="rId6"/>
    <p:sldId id="265" r:id="rId7"/>
    <p:sldId id="268" r:id="rId8"/>
    <p:sldId id="262" r:id="rId9"/>
    <p:sldId id="269" r:id="rId10"/>
    <p:sldId id="261" r:id="rId11"/>
    <p:sldId id="263" r:id="rId12"/>
    <p:sldId id="270" r:id="rId13"/>
    <p:sldId id="264" r:id="rId14"/>
    <p:sldId id="271" r:id="rId15"/>
    <p:sldId id="272" r:id="rId16"/>
    <p:sldId id="273" r:id="rId17"/>
    <p:sldId id="274" r:id="rId18"/>
    <p:sldId id="25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8FF"/>
    <a:srgbClr val="F0ECFF"/>
    <a:srgbClr val="B31166"/>
    <a:srgbClr val="6A3164"/>
    <a:srgbClr val="30214B"/>
    <a:srgbClr val="FCE9FF"/>
    <a:srgbClr val="3B2450"/>
    <a:srgbClr val="3E2551"/>
    <a:srgbClr val="F9EAFF"/>
    <a:srgbClr val="C8E3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4660"/>
  </p:normalViewPr>
  <p:slideViewPr>
    <p:cSldViewPr snapToGrid="0">
      <p:cViewPr varScale="1">
        <p:scale>
          <a:sx n="82" d="100"/>
          <a:sy n="82" d="100"/>
        </p:scale>
        <p:origin x="734"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D132CD-064A-4772-AB92-6F7C599F5392}" type="datetimeFigureOut">
              <a:rPr lang="en-IN" smtClean="0"/>
              <a:t>24-07-2025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6C559D-61E9-49DE-8815-013335C53A05}" type="slidenum">
              <a:rPr lang="en-IN" smtClean="0"/>
              <a:t>‹#›</a:t>
            </a:fld>
            <a:endParaRPr lang="en-IN"/>
          </a:p>
        </p:txBody>
      </p:sp>
    </p:spTree>
    <p:extLst>
      <p:ext uri="{BB962C8B-B14F-4D97-AF65-F5344CB8AC3E}">
        <p14:creationId xmlns:p14="http://schemas.microsoft.com/office/powerpoint/2010/main" val="3778838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\j</a:t>
            </a:r>
            <a:endParaRPr lang="en-IN" dirty="0"/>
          </a:p>
        </p:txBody>
      </p:sp>
      <p:sp>
        <p:nvSpPr>
          <p:cNvPr id="4" name="Slide Number Placeholder 3"/>
          <p:cNvSpPr>
            <a:spLocks noGrp="1"/>
          </p:cNvSpPr>
          <p:nvPr>
            <p:ph type="sldNum" sz="quarter" idx="10"/>
          </p:nvPr>
        </p:nvSpPr>
        <p:spPr/>
        <p:txBody>
          <a:bodyPr/>
          <a:lstStyle/>
          <a:p>
            <a:fld id="{B46C559D-61E9-49DE-8815-013335C53A05}" type="slidenum">
              <a:rPr lang="en-IN" smtClean="0"/>
              <a:t>3</a:t>
            </a:fld>
            <a:endParaRPr lang="en-IN"/>
          </a:p>
        </p:txBody>
      </p:sp>
    </p:spTree>
    <p:extLst>
      <p:ext uri="{BB962C8B-B14F-4D97-AF65-F5344CB8AC3E}">
        <p14:creationId xmlns:p14="http://schemas.microsoft.com/office/powerpoint/2010/main" val="2280173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46C559D-61E9-49DE-8815-013335C53A05}" type="slidenum">
              <a:rPr lang="en-IN" smtClean="0"/>
              <a:t>14</a:t>
            </a:fld>
            <a:endParaRPr lang="en-IN"/>
          </a:p>
        </p:txBody>
      </p:sp>
    </p:spTree>
    <p:extLst>
      <p:ext uri="{BB962C8B-B14F-4D97-AF65-F5344CB8AC3E}">
        <p14:creationId xmlns:p14="http://schemas.microsoft.com/office/powerpoint/2010/main" val="41955665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5C2AA25-36B6-4298-B53E-6404FC088B27}" type="datetimeFigureOut">
              <a:rPr lang="en-IN" smtClean="0"/>
              <a:t>24-07-2025</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8353AF6-CF25-42EF-A3B9-E3B8332DDBFA}" type="slidenum">
              <a:rPr lang="en-IN" smtClean="0"/>
              <a:t>‹#›</a:t>
            </a:fld>
            <a:endParaRPr lang="en-IN"/>
          </a:p>
        </p:txBody>
      </p:sp>
    </p:spTree>
    <p:extLst>
      <p:ext uri="{BB962C8B-B14F-4D97-AF65-F5344CB8AC3E}">
        <p14:creationId xmlns:p14="http://schemas.microsoft.com/office/powerpoint/2010/main" val="4201001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5C2AA25-36B6-4298-B53E-6404FC088B27}" type="datetimeFigureOut">
              <a:rPr lang="en-IN" smtClean="0"/>
              <a:t>24-07-2025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353AF6-CF25-42EF-A3B9-E3B8332DDBFA}" type="slidenum">
              <a:rPr lang="en-IN" smtClean="0"/>
              <a:t>‹#›</a:t>
            </a:fld>
            <a:endParaRPr lang="en-IN"/>
          </a:p>
        </p:txBody>
      </p:sp>
    </p:spTree>
    <p:extLst>
      <p:ext uri="{BB962C8B-B14F-4D97-AF65-F5344CB8AC3E}">
        <p14:creationId xmlns:p14="http://schemas.microsoft.com/office/powerpoint/2010/main" val="421861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5C2AA25-36B6-4298-B53E-6404FC088B27}" type="datetimeFigureOut">
              <a:rPr lang="en-IN" smtClean="0"/>
              <a:t>24-07-2025</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353AF6-CF25-42EF-A3B9-E3B8332DDBFA}" type="slidenum">
              <a:rPr lang="en-IN" smtClean="0"/>
              <a:t>‹#›</a:t>
            </a:fld>
            <a:endParaRPr lang="en-IN"/>
          </a:p>
        </p:txBody>
      </p:sp>
    </p:spTree>
    <p:extLst>
      <p:ext uri="{BB962C8B-B14F-4D97-AF65-F5344CB8AC3E}">
        <p14:creationId xmlns:p14="http://schemas.microsoft.com/office/powerpoint/2010/main" val="3535007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5C2AA25-36B6-4298-B53E-6404FC088B27}" type="datetimeFigureOut">
              <a:rPr lang="en-IN" smtClean="0"/>
              <a:t>24-07-2025</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353AF6-CF25-42EF-A3B9-E3B8332DDBFA}" type="slidenum">
              <a:rPr lang="en-IN" smtClean="0"/>
              <a:t>‹#›</a:t>
            </a:fld>
            <a:endParaRPr lang="en-IN"/>
          </a:p>
        </p:txBody>
      </p:sp>
    </p:spTree>
    <p:extLst>
      <p:ext uri="{BB962C8B-B14F-4D97-AF65-F5344CB8AC3E}">
        <p14:creationId xmlns:p14="http://schemas.microsoft.com/office/powerpoint/2010/main" val="3865311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C2AA25-36B6-4298-B53E-6404FC088B27}" type="datetimeFigureOut">
              <a:rPr lang="en-IN" smtClean="0"/>
              <a:t>24-07-2025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353AF6-CF25-42EF-A3B9-E3B8332DDBFA}" type="slidenum">
              <a:rPr lang="en-IN" smtClean="0"/>
              <a:t>‹#›</a:t>
            </a:fld>
            <a:endParaRPr lang="en-IN"/>
          </a:p>
        </p:txBody>
      </p:sp>
    </p:spTree>
    <p:extLst>
      <p:ext uri="{BB962C8B-B14F-4D97-AF65-F5344CB8AC3E}">
        <p14:creationId xmlns:p14="http://schemas.microsoft.com/office/powerpoint/2010/main" val="3363519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5C2AA25-36B6-4298-B53E-6404FC088B27}" type="datetimeFigureOut">
              <a:rPr lang="en-IN" smtClean="0"/>
              <a:t>24-07-2025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353AF6-CF25-42EF-A3B9-E3B8332DDBFA}" type="slidenum">
              <a:rPr lang="en-IN" smtClean="0"/>
              <a:t>‹#›</a:t>
            </a:fld>
            <a:endParaRPr lang="en-IN"/>
          </a:p>
        </p:txBody>
      </p:sp>
    </p:spTree>
    <p:extLst>
      <p:ext uri="{BB962C8B-B14F-4D97-AF65-F5344CB8AC3E}">
        <p14:creationId xmlns:p14="http://schemas.microsoft.com/office/powerpoint/2010/main" val="634990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5C2AA25-36B6-4298-B53E-6404FC088B27}" type="datetimeFigureOut">
              <a:rPr lang="en-IN" smtClean="0"/>
              <a:t>24-07-2025</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B8353AF6-CF25-42EF-A3B9-E3B8332DDBFA}" type="slidenum">
              <a:rPr lang="en-IN" smtClean="0"/>
              <a:t>‹#›</a:t>
            </a:fld>
            <a:endParaRPr lang="en-IN"/>
          </a:p>
        </p:txBody>
      </p:sp>
    </p:spTree>
    <p:extLst>
      <p:ext uri="{BB962C8B-B14F-4D97-AF65-F5344CB8AC3E}">
        <p14:creationId xmlns:p14="http://schemas.microsoft.com/office/powerpoint/2010/main" val="3184278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5C2AA25-36B6-4298-B53E-6404FC088B27}" type="datetimeFigureOut">
              <a:rPr lang="en-IN" smtClean="0"/>
              <a:t>24-07-2025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353AF6-CF25-42EF-A3B9-E3B8332DDBFA}" type="slidenum">
              <a:rPr lang="en-IN" smtClean="0"/>
              <a:t>‹#›</a:t>
            </a:fld>
            <a:endParaRPr lang="en-IN"/>
          </a:p>
        </p:txBody>
      </p:sp>
    </p:spTree>
    <p:extLst>
      <p:ext uri="{BB962C8B-B14F-4D97-AF65-F5344CB8AC3E}">
        <p14:creationId xmlns:p14="http://schemas.microsoft.com/office/powerpoint/2010/main" val="905920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5C2AA25-36B6-4298-B53E-6404FC088B27}" type="datetimeFigureOut">
              <a:rPr lang="en-IN" smtClean="0"/>
              <a:t>24-07-2025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353AF6-CF25-42EF-A3B9-E3B8332DDBFA}" type="slidenum">
              <a:rPr lang="en-IN" smtClean="0"/>
              <a:t>‹#›</a:t>
            </a:fld>
            <a:endParaRPr lang="en-IN"/>
          </a:p>
        </p:txBody>
      </p:sp>
    </p:spTree>
    <p:extLst>
      <p:ext uri="{BB962C8B-B14F-4D97-AF65-F5344CB8AC3E}">
        <p14:creationId xmlns:p14="http://schemas.microsoft.com/office/powerpoint/2010/main" val="1700291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C2AA25-36B6-4298-B53E-6404FC088B27}" type="datetimeFigureOut">
              <a:rPr lang="en-IN" smtClean="0"/>
              <a:t>24-07-2025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353AF6-CF25-42EF-A3B9-E3B8332DDBFA}" type="slidenum">
              <a:rPr lang="en-IN" smtClean="0"/>
              <a:t>‹#›</a:t>
            </a:fld>
            <a:endParaRPr lang="en-IN"/>
          </a:p>
        </p:txBody>
      </p:sp>
    </p:spTree>
    <p:extLst>
      <p:ext uri="{BB962C8B-B14F-4D97-AF65-F5344CB8AC3E}">
        <p14:creationId xmlns:p14="http://schemas.microsoft.com/office/powerpoint/2010/main" val="245051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C2AA25-36B6-4298-B53E-6404FC088B27}" type="datetimeFigureOut">
              <a:rPr lang="en-IN" smtClean="0"/>
              <a:t>24-07-2025</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353AF6-CF25-42EF-A3B9-E3B8332DDBFA}" type="slidenum">
              <a:rPr lang="en-IN" smtClean="0"/>
              <a:t>‹#›</a:t>
            </a:fld>
            <a:endParaRPr lang="en-IN"/>
          </a:p>
        </p:txBody>
      </p:sp>
    </p:spTree>
    <p:extLst>
      <p:ext uri="{BB962C8B-B14F-4D97-AF65-F5344CB8AC3E}">
        <p14:creationId xmlns:p14="http://schemas.microsoft.com/office/powerpoint/2010/main" val="3145436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5C2AA25-36B6-4298-B53E-6404FC088B27}" type="datetimeFigureOut">
              <a:rPr lang="en-IN" smtClean="0"/>
              <a:t>24-07-2025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353AF6-CF25-42EF-A3B9-E3B8332DDBFA}" type="slidenum">
              <a:rPr lang="en-IN" smtClean="0"/>
              <a:t>‹#›</a:t>
            </a:fld>
            <a:endParaRPr lang="en-IN"/>
          </a:p>
        </p:txBody>
      </p:sp>
    </p:spTree>
    <p:extLst>
      <p:ext uri="{BB962C8B-B14F-4D97-AF65-F5344CB8AC3E}">
        <p14:creationId xmlns:p14="http://schemas.microsoft.com/office/powerpoint/2010/main" val="1079742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C2AA25-36B6-4298-B53E-6404FC088B27}" type="datetimeFigureOut">
              <a:rPr lang="en-IN" smtClean="0"/>
              <a:t>24-07-2025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353AF6-CF25-42EF-A3B9-E3B8332DDBFA}" type="slidenum">
              <a:rPr lang="en-IN" smtClean="0"/>
              <a:t>‹#›</a:t>
            </a:fld>
            <a:endParaRPr lang="en-IN"/>
          </a:p>
        </p:txBody>
      </p:sp>
    </p:spTree>
    <p:extLst>
      <p:ext uri="{BB962C8B-B14F-4D97-AF65-F5344CB8AC3E}">
        <p14:creationId xmlns:p14="http://schemas.microsoft.com/office/powerpoint/2010/main" val="4220787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5C2AA25-36B6-4298-B53E-6404FC088B27}" type="datetimeFigureOut">
              <a:rPr lang="en-IN" smtClean="0"/>
              <a:t>24-07-2025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353AF6-CF25-42EF-A3B9-E3B8332DDBFA}" type="slidenum">
              <a:rPr lang="en-IN" smtClean="0"/>
              <a:t>‹#›</a:t>
            </a:fld>
            <a:endParaRPr lang="en-IN"/>
          </a:p>
        </p:txBody>
      </p:sp>
    </p:spTree>
    <p:extLst>
      <p:ext uri="{BB962C8B-B14F-4D97-AF65-F5344CB8AC3E}">
        <p14:creationId xmlns:p14="http://schemas.microsoft.com/office/powerpoint/2010/main" val="3379406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C2AA25-36B6-4298-B53E-6404FC088B27}" type="datetimeFigureOut">
              <a:rPr lang="en-IN" smtClean="0"/>
              <a:t>24-07-2025</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8353AF6-CF25-42EF-A3B9-E3B8332DDBFA}" type="slidenum">
              <a:rPr lang="en-IN" smtClean="0"/>
              <a:t>‹#›</a:t>
            </a:fld>
            <a:endParaRPr lang="en-IN"/>
          </a:p>
        </p:txBody>
      </p:sp>
    </p:spTree>
    <p:extLst>
      <p:ext uri="{BB962C8B-B14F-4D97-AF65-F5344CB8AC3E}">
        <p14:creationId xmlns:p14="http://schemas.microsoft.com/office/powerpoint/2010/main" val="379068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5C2AA25-36B6-4298-B53E-6404FC088B27}" type="datetimeFigureOut">
              <a:rPr lang="en-IN" smtClean="0"/>
              <a:t>24-07-2025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353AF6-CF25-42EF-A3B9-E3B8332DDBFA}" type="slidenum">
              <a:rPr lang="en-IN" smtClean="0"/>
              <a:t>‹#›</a:t>
            </a:fld>
            <a:endParaRPr lang="en-IN"/>
          </a:p>
        </p:txBody>
      </p:sp>
    </p:spTree>
    <p:extLst>
      <p:ext uri="{BB962C8B-B14F-4D97-AF65-F5344CB8AC3E}">
        <p14:creationId xmlns:p14="http://schemas.microsoft.com/office/powerpoint/2010/main" val="1509790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5C2AA25-36B6-4298-B53E-6404FC088B27}" type="datetimeFigureOut">
              <a:rPr lang="en-IN" smtClean="0"/>
              <a:t>24-07-2025</a:t>
            </a:fld>
            <a:endParaRPr lang="en-IN"/>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353AF6-CF25-42EF-A3B9-E3B8332DDBFA}" type="slidenum">
              <a:rPr lang="en-IN" smtClean="0"/>
              <a:t>‹#›</a:t>
            </a:fld>
            <a:endParaRPr lang="en-IN"/>
          </a:p>
        </p:txBody>
      </p:sp>
    </p:spTree>
    <p:extLst>
      <p:ext uri="{BB962C8B-B14F-4D97-AF65-F5344CB8AC3E}">
        <p14:creationId xmlns:p14="http://schemas.microsoft.com/office/powerpoint/2010/main" val="147448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5C2AA25-36B6-4298-B53E-6404FC088B27}" type="datetimeFigureOut">
              <a:rPr lang="en-IN" smtClean="0"/>
              <a:t>24-07-2025</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8353AF6-CF25-42EF-A3B9-E3B8332DDBFA}" type="slidenum">
              <a:rPr lang="en-IN" smtClean="0"/>
              <a:t>‹#›</a:t>
            </a:fld>
            <a:endParaRPr lang="en-IN"/>
          </a:p>
        </p:txBody>
      </p:sp>
    </p:spTree>
    <p:extLst>
      <p:ext uri="{BB962C8B-B14F-4D97-AF65-F5344CB8AC3E}">
        <p14:creationId xmlns:p14="http://schemas.microsoft.com/office/powerpoint/2010/main" val="390052135"/>
      </p:ext>
    </p:extLst>
  </p:cSld>
  <p:clrMap bg1="lt1" tx1="dk1" bg2="lt2" tx2="dk2" accent1="accent1" accent2="accent2" accent3="accent3" accent4="accent4" accent5="accent5" accent6="accent6" hlink="hlink" folHlink="folHlink"/>
  <p:sldLayoutIdLst>
    <p:sldLayoutId id="2147484095" r:id="rId1"/>
    <p:sldLayoutId id="2147484096" r:id="rId2"/>
    <p:sldLayoutId id="2147484097" r:id="rId3"/>
    <p:sldLayoutId id="2147484098" r:id="rId4"/>
    <p:sldLayoutId id="2147484099" r:id="rId5"/>
    <p:sldLayoutId id="2147484100" r:id="rId6"/>
    <p:sldLayoutId id="2147484101" r:id="rId7"/>
    <p:sldLayoutId id="2147484102" r:id="rId8"/>
    <p:sldLayoutId id="2147484103" r:id="rId9"/>
    <p:sldLayoutId id="2147484104" r:id="rId10"/>
    <p:sldLayoutId id="2147484105" r:id="rId11"/>
    <p:sldLayoutId id="2147484106" r:id="rId12"/>
    <p:sldLayoutId id="2147484107" r:id="rId13"/>
    <p:sldLayoutId id="2147484108" r:id="rId14"/>
    <p:sldLayoutId id="2147484109" r:id="rId15"/>
    <p:sldLayoutId id="2147484110" r:id="rId16"/>
    <p:sldLayoutId id="214748411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072914" y="5024162"/>
            <a:ext cx="4161245" cy="1477328"/>
          </a:xfrm>
          <a:prstGeom prst="rect">
            <a:avLst/>
          </a:prstGeom>
          <a:noFill/>
        </p:spPr>
        <p:txBody>
          <a:bodyPr wrap="square" rtlCol="0">
            <a:spAutoFit/>
          </a:bodyPr>
          <a:lstStyle/>
          <a:p>
            <a:pPr algn="ctr">
              <a:lnSpc>
                <a:spcPct val="150000"/>
              </a:lnSpc>
            </a:pPr>
            <a:r>
              <a:rPr lang="en-US" sz="2000" b="1" i="1" dirty="0" smtClean="0">
                <a:solidFill>
                  <a:schemeClr val="accent3">
                    <a:lumMod val="50000"/>
                  </a:schemeClr>
                </a:solidFill>
              </a:rPr>
              <a:t>DR. POOJA KUMARI </a:t>
            </a:r>
          </a:p>
          <a:p>
            <a:pPr algn="ctr">
              <a:lnSpc>
                <a:spcPct val="150000"/>
              </a:lnSpc>
            </a:pPr>
            <a:r>
              <a:rPr lang="en-US" sz="2000" b="1" i="1" u="sng" dirty="0" smtClean="0">
                <a:solidFill>
                  <a:schemeClr val="accent3">
                    <a:lumMod val="50000"/>
                  </a:schemeClr>
                </a:solidFill>
              </a:rPr>
              <a:t>(Course:  Data science with AI)</a:t>
            </a:r>
          </a:p>
          <a:p>
            <a:pPr algn="ctr">
              <a:lnSpc>
                <a:spcPct val="150000"/>
              </a:lnSpc>
            </a:pPr>
            <a:r>
              <a:rPr lang="en-US" sz="2000" b="1" i="1" u="sng" dirty="0" smtClean="0">
                <a:solidFill>
                  <a:schemeClr val="accent3">
                    <a:lumMod val="50000"/>
                  </a:schemeClr>
                </a:solidFill>
              </a:rPr>
              <a:t>2025-2026</a:t>
            </a:r>
            <a:endParaRPr lang="en-IN" dirty="0"/>
          </a:p>
        </p:txBody>
      </p:sp>
      <p:pic>
        <p:nvPicPr>
          <p:cNvPr id="2" name="Picture 1"/>
          <p:cNvPicPr>
            <a:picLocks noChangeAspect="1"/>
          </p:cNvPicPr>
          <p:nvPr/>
        </p:nvPicPr>
        <p:blipFill>
          <a:blip r:embed="rId2"/>
          <a:stretch>
            <a:fillRect/>
          </a:stretch>
        </p:blipFill>
        <p:spPr>
          <a:xfrm>
            <a:off x="3669231" y="2855166"/>
            <a:ext cx="4968610" cy="1595535"/>
          </a:xfrm>
          <a:prstGeom prst="rect">
            <a:avLst/>
          </a:prstGeom>
          <a:solidFill>
            <a:srgbClr val="3E2551"/>
          </a:solidFill>
          <a:ln>
            <a:solidFill>
              <a:srgbClr val="3B2450"/>
            </a:solidFill>
          </a:ln>
        </p:spPr>
      </p:pic>
      <p:sp>
        <p:nvSpPr>
          <p:cNvPr id="5" name="TextBox 4"/>
          <p:cNvSpPr txBox="1"/>
          <p:nvPr/>
        </p:nvSpPr>
        <p:spPr>
          <a:xfrm>
            <a:off x="1688781" y="606490"/>
            <a:ext cx="8677528" cy="1354217"/>
          </a:xfrm>
          <a:prstGeom prst="rect">
            <a:avLst/>
          </a:prstGeom>
          <a:solidFill>
            <a:srgbClr val="6A3164"/>
          </a:solidFill>
        </p:spPr>
        <p:style>
          <a:lnRef idx="0">
            <a:scrgbClr r="0" g="0" b="0"/>
          </a:lnRef>
          <a:fillRef idx="1002">
            <a:schemeClr val="lt2"/>
          </a:fillRef>
          <a:effectRef idx="0">
            <a:scrgbClr r="0" g="0" b="0"/>
          </a:effectRef>
          <a:fontRef idx="major"/>
        </p:style>
        <p:txBody>
          <a:bodyPr wrap="square" rtlCol="0">
            <a:spAutoFit/>
          </a:bodyPr>
          <a:lstStyle/>
          <a:p>
            <a:pPr algn="ctr"/>
            <a:r>
              <a:rPr lang="en-US" sz="3200" dirty="0" smtClean="0">
                <a:solidFill>
                  <a:schemeClr val="bg1"/>
                </a:solidFill>
              </a:rPr>
              <a:t>Bike </a:t>
            </a:r>
            <a:r>
              <a:rPr lang="en-US" sz="3200" dirty="0">
                <a:solidFill>
                  <a:schemeClr val="bg1"/>
                </a:solidFill>
              </a:rPr>
              <a:t>Sharing Demand Analysis using </a:t>
            </a:r>
            <a:r>
              <a:rPr lang="en-US" sz="3200" dirty="0" smtClean="0">
                <a:solidFill>
                  <a:schemeClr val="bg1"/>
                </a:solidFill>
              </a:rPr>
              <a:t>Excel</a:t>
            </a:r>
          </a:p>
          <a:p>
            <a:pPr algn="ctr"/>
            <a:endParaRPr lang="en-US" sz="3200" dirty="0" smtClean="0">
              <a:solidFill>
                <a:schemeClr val="bg1"/>
              </a:solidFill>
            </a:endParaRPr>
          </a:p>
          <a:p>
            <a:pPr algn="ctr"/>
            <a:r>
              <a:rPr lang="en-IN" dirty="0" smtClean="0">
                <a:solidFill>
                  <a:schemeClr val="bg1"/>
                </a:solidFill>
              </a:rPr>
              <a:t>(Dashboard </a:t>
            </a:r>
            <a:r>
              <a:rPr lang="en-IN" dirty="0">
                <a:solidFill>
                  <a:schemeClr val="bg1"/>
                </a:solidFill>
              </a:rPr>
              <a:t>Creation and </a:t>
            </a:r>
            <a:r>
              <a:rPr lang="en-IN" dirty="0" smtClean="0">
                <a:solidFill>
                  <a:schemeClr val="bg1"/>
                </a:solidFill>
              </a:rPr>
              <a:t>Insights)</a:t>
            </a:r>
            <a:endParaRPr lang="en-IN" dirty="0">
              <a:solidFill>
                <a:schemeClr val="bg1"/>
              </a:solidFill>
            </a:endParaRPr>
          </a:p>
        </p:txBody>
      </p:sp>
      <p:sp>
        <p:nvSpPr>
          <p:cNvPr id="7" name="Rectangle 6"/>
          <p:cNvSpPr/>
          <p:nvPr/>
        </p:nvSpPr>
        <p:spPr>
          <a:xfrm>
            <a:off x="933061" y="0"/>
            <a:ext cx="681134" cy="1212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599910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lum bright="70000" contrast="-70000"/>
          </a:blip>
          <a:stretch>
            <a:fillRect/>
          </a:stretch>
        </p:blipFill>
        <p:spPr>
          <a:xfrm>
            <a:off x="419878" y="2332653"/>
            <a:ext cx="11346023" cy="4310743"/>
          </a:xfrm>
          <a:prstGeom prst="rect">
            <a:avLst/>
          </a:prstGeom>
        </p:spPr>
      </p:pic>
      <p:sp>
        <p:nvSpPr>
          <p:cNvPr id="9" name="TextBox 8"/>
          <p:cNvSpPr txBox="1"/>
          <p:nvPr/>
        </p:nvSpPr>
        <p:spPr>
          <a:xfrm>
            <a:off x="3554963" y="2595198"/>
            <a:ext cx="8126962" cy="3785652"/>
          </a:xfrm>
          <a:prstGeom prst="rect">
            <a:avLst/>
          </a:prstGeom>
          <a:solidFill>
            <a:srgbClr val="FCE9FF"/>
          </a:solidFill>
        </p:spPr>
        <p:txBody>
          <a:bodyPr wrap="square" rtlCol="0">
            <a:spAutoFit/>
          </a:bodyPr>
          <a:lstStyle/>
          <a:p>
            <a:pPr marL="285750" indent="-285750">
              <a:lnSpc>
                <a:spcPct val="200000"/>
              </a:lnSpc>
              <a:buFont typeface="Arial" panose="020B0604020202020204" pitchFamily="34" charset="0"/>
              <a:buChar char="•"/>
            </a:pPr>
            <a:r>
              <a:rPr lang="en-IN" sz="2000" b="1" dirty="0" smtClean="0">
                <a:latin typeface="Arial" panose="020B0604020202020204" pitchFamily="34" charset="0"/>
                <a:cs typeface="Arial" panose="020B0604020202020204" pitchFamily="34" charset="0"/>
              </a:rPr>
              <a:t>Pivot_chart.1:-</a:t>
            </a:r>
            <a:r>
              <a:rPr lang="en-IN" sz="2000" dirty="0" smtClean="0">
                <a:latin typeface="Arial" panose="020B0604020202020204" pitchFamily="34" charset="0"/>
                <a:cs typeface="Arial" panose="020B0604020202020204" pitchFamily="34" charset="0"/>
              </a:rPr>
              <a:t> Hours v/s Sum of rentals</a:t>
            </a:r>
          </a:p>
          <a:p>
            <a:pPr marL="285750" indent="-285750">
              <a:lnSpc>
                <a:spcPct val="200000"/>
              </a:lnSpc>
              <a:buFont typeface="Arial" panose="020B0604020202020204" pitchFamily="34" charset="0"/>
              <a:buChar char="•"/>
            </a:pPr>
            <a:r>
              <a:rPr lang="en-IN" sz="2000" b="1" dirty="0" smtClean="0">
                <a:latin typeface="Arial" panose="020B0604020202020204" pitchFamily="34" charset="0"/>
                <a:cs typeface="Arial" panose="020B0604020202020204" pitchFamily="34" charset="0"/>
              </a:rPr>
              <a:t>Pivot_chart. 2:- </a:t>
            </a:r>
            <a:r>
              <a:rPr lang="en-IN" sz="2000" dirty="0" smtClean="0">
                <a:latin typeface="Arial" panose="020B0604020202020204" pitchFamily="34" charset="0"/>
                <a:cs typeface="Arial" panose="020B0604020202020204" pitchFamily="34" charset="0"/>
              </a:rPr>
              <a:t>Weekend/weekday v/s sum of rentals</a:t>
            </a:r>
          </a:p>
          <a:p>
            <a:pPr marL="285750" indent="-285750">
              <a:lnSpc>
                <a:spcPct val="200000"/>
              </a:lnSpc>
              <a:buFont typeface="Arial" panose="020B0604020202020204" pitchFamily="34" charset="0"/>
              <a:buChar char="•"/>
            </a:pPr>
            <a:r>
              <a:rPr lang="en-IN" sz="2000" b="1" dirty="0">
                <a:latin typeface="Arial" panose="020B0604020202020204" pitchFamily="34" charset="0"/>
                <a:cs typeface="Arial" panose="020B0604020202020204" pitchFamily="34" charset="0"/>
              </a:rPr>
              <a:t>Pivot_chart</a:t>
            </a:r>
            <a:r>
              <a:rPr lang="en-IN" sz="2000" b="1" dirty="0" smtClean="0">
                <a:latin typeface="Arial" panose="020B0604020202020204" pitchFamily="34" charset="0"/>
                <a:cs typeface="Arial" panose="020B0604020202020204" pitchFamily="34" charset="0"/>
              </a:rPr>
              <a:t>. 3:- </a:t>
            </a:r>
            <a:r>
              <a:rPr lang="en-IN" sz="2000" dirty="0" smtClean="0">
                <a:latin typeface="Arial" panose="020B0604020202020204" pitchFamily="34" charset="0"/>
                <a:cs typeface="Arial" panose="020B0604020202020204" pitchFamily="34" charset="0"/>
              </a:rPr>
              <a:t>Casual v/s </a:t>
            </a:r>
            <a:r>
              <a:rPr lang="en-IN" sz="2000" dirty="0">
                <a:latin typeface="Arial" panose="020B0604020202020204" pitchFamily="34" charset="0"/>
                <a:cs typeface="Arial" panose="020B0604020202020204" pitchFamily="34" charset="0"/>
              </a:rPr>
              <a:t>sum of rentals</a:t>
            </a:r>
          </a:p>
          <a:p>
            <a:pPr marL="285750" indent="-285750">
              <a:lnSpc>
                <a:spcPct val="200000"/>
              </a:lnSpc>
              <a:buFont typeface="Arial" panose="020B0604020202020204" pitchFamily="34" charset="0"/>
              <a:buChar char="•"/>
            </a:pPr>
            <a:r>
              <a:rPr lang="en-IN" sz="2000" b="1" dirty="0">
                <a:latin typeface="Arial" panose="020B0604020202020204" pitchFamily="34" charset="0"/>
                <a:cs typeface="Arial" panose="020B0604020202020204" pitchFamily="34" charset="0"/>
              </a:rPr>
              <a:t>Pivot_chart</a:t>
            </a:r>
            <a:r>
              <a:rPr lang="en-IN" sz="2000" b="1" dirty="0" smtClean="0">
                <a:latin typeface="Arial" panose="020B0604020202020204" pitchFamily="34" charset="0"/>
                <a:cs typeface="Arial" panose="020B0604020202020204" pitchFamily="34" charset="0"/>
              </a:rPr>
              <a:t>. 4:-</a:t>
            </a:r>
            <a:r>
              <a:rPr lang="en-IN" sz="2000" dirty="0" smtClean="0">
                <a:latin typeface="Arial" panose="020B0604020202020204" pitchFamily="34" charset="0"/>
                <a:cs typeface="Arial" panose="020B0604020202020204" pitchFamily="34" charset="0"/>
              </a:rPr>
              <a:t> Registered v/s sum of rentals</a:t>
            </a:r>
          </a:p>
          <a:p>
            <a:pPr marL="285750" indent="-285750">
              <a:lnSpc>
                <a:spcPct val="200000"/>
              </a:lnSpc>
              <a:buFont typeface="Arial" panose="020B0604020202020204" pitchFamily="34" charset="0"/>
              <a:buChar char="•"/>
            </a:pPr>
            <a:r>
              <a:rPr lang="en-IN" sz="2000" b="1" dirty="0">
                <a:latin typeface="Arial" panose="020B0604020202020204" pitchFamily="34" charset="0"/>
                <a:cs typeface="Arial" panose="020B0604020202020204" pitchFamily="34" charset="0"/>
              </a:rPr>
              <a:t>Pivot_chart</a:t>
            </a:r>
            <a:r>
              <a:rPr lang="en-IN" sz="2000" b="1" dirty="0" smtClean="0">
                <a:latin typeface="Arial" panose="020B0604020202020204" pitchFamily="34" charset="0"/>
                <a:cs typeface="Arial" panose="020B0604020202020204" pitchFamily="34" charset="0"/>
              </a:rPr>
              <a:t>. 5:- </a:t>
            </a:r>
            <a:r>
              <a:rPr lang="en-IN" sz="2000" dirty="0" smtClean="0">
                <a:latin typeface="Arial" panose="020B0604020202020204" pitchFamily="34" charset="0"/>
                <a:cs typeface="Arial" panose="020B0604020202020204" pitchFamily="34" charset="0"/>
              </a:rPr>
              <a:t>Sum of casual v/s sum of registered</a:t>
            </a:r>
          </a:p>
          <a:p>
            <a:pPr marL="285750" indent="-285750">
              <a:lnSpc>
                <a:spcPct val="200000"/>
              </a:lnSpc>
              <a:buFont typeface="Arial" panose="020B0604020202020204" pitchFamily="34" charset="0"/>
              <a:buChar char="•"/>
            </a:pPr>
            <a:r>
              <a:rPr lang="en-IN" sz="2000" b="1" dirty="0">
                <a:latin typeface="Arial" panose="020B0604020202020204" pitchFamily="34" charset="0"/>
                <a:cs typeface="Arial" panose="020B0604020202020204" pitchFamily="34" charset="0"/>
              </a:rPr>
              <a:t>Pivot_chart</a:t>
            </a:r>
            <a:r>
              <a:rPr lang="en-IN" sz="2000" b="1" dirty="0" smtClean="0">
                <a:latin typeface="Arial" panose="020B0604020202020204" pitchFamily="34" charset="0"/>
                <a:cs typeface="Arial" panose="020B0604020202020204" pitchFamily="34" charset="0"/>
              </a:rPr>
              <a:t>. 6:- </a:t>
            </a:r>
            <a:r>
              <a:rPr lang="en-IN" sz="2000" dirty="0" smtClean="0">
                <a:latin typeface="Arial" panose="020B0604020202020204" pitchFamily="34" charset="0"/>
                <a:cs typeface="Arial" panose="020B0604020202020204" pitchFamily="34" charset="0"/>
              </a:rPr>
              <a:t>Sum of rentals by month and date</a:t>
            </a:r>
            <a:endParaRPr lang="en-IN" sz="2000" dirty="0">
              <a:latin typeface="Arial" panose="020B0604020202020204" pitchFamily="34" charset="0"/>
              <a:cs typeface="Arial" panose="020B0604020202020204" pitchFamily="34" charset="0"/>
            </a:endParaRPr>
          </a:p>
        </p:txBody>
      </p:sp>
      <p:sp>
        <p:nvSpPr>
          <p:cNvPr id="10" name="Rectangle 9"/>
          <p:cNvSpPr/>
          <p:nvPr/>
        </p:nvSpPr>
        <p:spPr>
          <a:xfrm>
            <a:off x="648914" y="904148"/>
            <a:ext cx="4212333" cy="523220"/>
          </a:xfrm>
          <a:prstGeom prst="rect">
            <a:avLst/>
          </a:prstGeom>
        </p:spPr>
        <p:txBody>
          <a:bodyPr wrap="square">
            <a:spAutoFit/>
          </a:bodyPr>
          <a:lstStyle/>
          <a:p>
            <a:r>
              <a:rPr lang="en-IN" sz="2800" b="1" u="sng" dirty="0" smtClean="0">
                <a:solidFill>
                  <a:schemeClr val="bg1"/>
                </a:solidFill>
              </a:rPr>
              <a:t>Continue….. </a:t>
            </a:r>
            <a:endParaRPr lang="en-IN" sz="2800" b="1" u="sng" dirty="0">
              <a:solidFill>
                <a:schemeClr val="bg1"/>
              </a:solidFill>
            </a:endParaRPr>
          </a:p>
        </p:txBody>
      </p:sp>
    </p:spTree>
    <p:extLst>
      <p:ext uri="{BB962C8B-B14F-4D97-AF65-F5344CB8AC3E}">
        <p14:creationId xmlns:p14="http://schemas.microsoft.com/office/powerpoint/2010/main" val="3763461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lum bright="70000" contrast="-70000"/>
          </a:blip>
          <a:stretch>
            <a:fillRect/>
          </a:stretch>
        </p:blipFill>
        <p:spPr>
          <a:xfrm>
            <a:off x="419878" y="2332653"/>
            <a:ext cx="11346023" cy="4310743"/>
          </a:xfrm>
          <a:prstGeom prst="rect">
            <a:avLst/>
          </a:prstGeom>
        </p:spPr>
      </p:pic>
      <p:sp>
        <p:nvSpPr>
          <p:cNvPr id="8" name="Rectangle 7"/>
          <p:cNvSpPr/>
          <p:nvPr/>
        </p:nvSpPr>
        <p:spPr>
          <a:xfrm>
            <a:off x="4421598" y="1032979"/>
            <a:ext cx="3595856" cy="523220"/>
          </a:xfrm>
          <a:prstGeom prst="rect">
            <a:avLst/>
          </a:prstGeom>
        </p:spPr>
        <p:txBody>
          <a:bodyPr wrap="none">
            <a:spAutoFit/>
          </a:bodyPr>
          <a:lstStyle/>
          <a:p>
            <a:r>
              <a:rPr lang="en-US" sz="2400" b="1" u="sng" dirty="0">
                <a:solidFill>
                  <a:schemeClr val="bg1"/>
                </a:solidFill>
              </a:rPr>
              <a:t> </a:t>
            </a:r>
            <a:r>
              <a:rPr lang="en-US" sz="2800" b="1" u="sng" dirty="0">
                <a:solidFill>
                  <a:schemeClr val="bg1"/>
                </a:solidFill>
              </a:rPr>
              <a:t>Creating</a:t>
            </a:r>
            <a:r>
              <a:rPr lang="en-US" sz="2400" b="1" u="sng" dirty="0">
                <a:solidFill>
                  <a:schemeClr val="bg1"/>
                </a:solidFill>
              </a:rPr>
              <a:t> </a:t>
            </a:r>
            <a:r>
              <a:rPr lang="en-US" sz="2400" b="1" u="sng" dirty="0" smtClean="0">
                <a:solidFill>
                  <a:schemeClr val="bg1"/>
                </a:solidFill>
              </a:rPr>
              <a:t>Dashboard </a:t>
            </a:r>
            <a:endParaRPr lang="en-IN" sz="2400" b="1" u="sng" dirty="0">
              <a:solidFill>
                <a:schemeClr val="bg1"/>
              </a:solidFill>
            </a:endParaRPr>
          </a:p>
        </p:txBody>
      </p:sp>
      <p:sp>
        <p:nvSpPr>
          <p:cNvPr id="11" name="Rectangle 2"/>
          <p:cNvSpPr>
            <a:spLocks noChangeArrowheads="1"/>
          </p:cNvSpPr>
          <p:nvPr/>
        </p:nvSpPr>
        <p:spPr bwMode="auto">
          <a:xfrm>
            <a:off x="3385866" y="2456701"/>
            <a:ext cx="8305392" cy="4062651"/>
          </a:xfrm>
          <a:prstGeom prst="rect">
            <a:avLst/>
          </a:prstGeom>
          <a:solidFill>
            <a:srgbClr val="FCE9FF"/>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 Choose a relatable yet decent background for the dashboard. </a:t>
            </a:r>
          </a:p>
          <a:p>
            <a:pPr lvl="0" eaLnBrk="0" fontAlgn="base" hangingPunct="0">
              <a:lnSpc>
                <a:spcPct val="200000"/>
              </a:lnSpc>
              <a:spcBef>
                <a:spcPct val="0"/>
              </a:spcBef>
              <a:spcAft>
                <a:spcPct val="0"/>
              </a:spcAft>
              <a:buFontTx/>
              <a:buChar char="•"/>
            </a:pPr>
            <a:r>
              <a:rPr lang="en-US" altLang="en-US" sz="2000" dirty="0">
                <a:latin typeface="Arial" panose="020B0604020202020204" pitchFamily="34" charset="0"/>
              </a:rPr>
              <a:t>Hide gridlines (View → Uncheck Gridlines)</a:t>
            </a:r>
          </a:p>
          <a:p>
            <a:pPr lvl="0" eaLnBrk="0" fontAlgn="base" hangingPunct="0">
              <a:lnSpc>
                <a:spcPct val="200000"/>
              </a:lnSpc>
              <a:spcBef>
                <a:spcPct val="0"/>
              </a:spcBef>
              <a:spcAft>
                <a:spcPct val="0"/>
              </a:spcAft>
              <a:buFontTx/>
              <a:buChar char="•"/>
            </a:pPr>
            <a:r>
              <a:rPr lang="en-US" altLang="en-US" sz="2000" dirty="0">
                <a:latin typeface="Arial" panose="020B0604020202020204" pitchFamily="34" charset="0"/>
              </a:rPr>
              <a:t>Use shapes or titles for sections (Insert → Text Box</a:t>
            </a:r>
            <a:r>
              <a:rPr lang="en-US" altLang="en-US" sz="2000" dirty="0" smtClean="0">
                <a:latin typeface="Arial" panose="020B0604020202020204" pitchFamily="34" charset="0"/>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 Keep visuals aligned and easy to read</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 Insert multiple PivotTables (e.g., for Hourly Rentals, User Type, Day Type)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22230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04440" y="4106224"/>
            <a:ext cx="7567126" cy="2593155"/>
          </a:xfrm>
          <a:prstGeom prst="rect">
            <a:avLst/>
          </a:prstGeom>
        </p:spPr>
      </p:pic>
      <p:pic>
        <p:nvPicPr>
          <p:cNvPr id="5" name="Picture 4"/>
          <p:cNvPicPr>
            <a:picLocks noChangeAspect="1"/>
          </p:cNvPicPr>
          <p:nvPr/>
        </p:nvPicPr>
        <p:blipFill>
          <a:blip r:embed="rId3"/>
          <a:stretch>
            <a:fillRect/>
          </a:stretch>
        </p:blipFill>
        <p:spPr>
          <a:xfrm>
            <a:off x="133520" y="2434215"/>
            <a:ext cx="12058480" cy="1467055"/>
          </a:xfrm>
          <a:prstGeom prst="rect">
            <a:avLst/>
          </a:prstGeom>
        </p:spPr>
      </p:pic>
      <p:sp>
        <p:nvSpPr>
          <p:cNvPr id="6" name="Oval 5"/>
          <p:cNvSpPr/>
          <p:nvPr/>
        </p:nvSpPr>
        <p:spPr>
          <a:xfrm>
            <a:off x="1259633" y="2351314"/>
            <a:ext cx="615820" cy="4105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11569959" y="2575249"/>
            <a:ext cx="550506" cy="10636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p:cNvPicPr>
            <a:picLocks noChangeAspect="1"/>
          </p:cNvPicPr>
          <p:nvPr/>
        </p:nvPicPr>
        <p:blipFill>
          <a:blip r:embed="rId4"/>
          <a:stretch>
            <a:fillRect/>
          </a:stretch>
        </p:blipFill>
        <p:spPr>
          <a:xfrm>
            <a:off x="497529" y="3901270"/>
            <a:ext cx="2886478" cy="2798109"/>
          </a:xfrm>
          <a:prstGeom prst="rect">
            <a:avLst/>
          </a:prstGeom>
        </p:spPr>
      </p:pic>
    </p:spTree>
    <p:extLst>
      <p:ext uri="{BB962C8B-B14F-4D97-AF65-F5344CB8AC3E}">
        <p14:creationId xmlns:p14="http://schemas.microsoft.com/office/powerpoint/2010/main" val="2981816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4914243" y="105489"/>
            <a:ext cx="1926985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Mangal" panose="00000400000000000000" pitchFamily="2"/>
              </a:rPr>
              <a:t>Timeline </a:t>
            </a: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lum bright="70000" contrast="-70000"/>
          </a:blip>
          <a:stretch>
            <a:fillRect/>
          </a:stretch>
        </p:blipFill>
        <p:spPr>
          <a:xfrm>
            <a:off x="419878" y="2332653"/>
            <a:ext cx="11346023" cy="4310743"/>
          </a:xfrm>
          <a:prstGeom prst="rect">
            <a:avLst/>
          </a:prstGeom>
        </p:spPr>
      </p:pic>
      <p:sp>
        <p:nvSpPr>
          <p:cNvPr id="8" name="Rectangle 7"/>
          <p:cNvSpPr/>
          <p:nvPr/>
        </p:nvSpPr>
        <p:spPr>
          <a:xfrm>
            <a:off x="3476625" y="2441310"/>
            <a:ext cx="7962899" cy="4093428"/>
          </a:xfrm>
          <a:prstGeom prst="rect">
            <a:avLst/>
          </a:prstGeom>
          <a:solidFill>
            <a:srgbClr val="FCE9FF"/>
          </a:solidFill>
        </p:spPr>
        <p:txBody>
          <a:bodyPr wrap="square">
            <a:spAutoFit/>
          </a:bodyPr>
          <a:lstStyle/>
          <a:p>
            <a:pPr marL="285750" indent="-285750" eaLnBrk="0" fontAlgn="base" hangingPunct="0">
              <a:lnSpc>
                <a:spcPct val="200000"/>
              </a:lnSpc>
              <a:spcBef>
                <a:spcPct val="0"/>
              </a:spcBef>
              <a:spcAft>
                <a:spcPct val="0"/>
              </a:spcAft>
              <a:buFont typeface="Arial" panose="020B0604020202020204" pitchFamily="34" charset="0"/>
              <a:buChar char="•"/>
            </a:pPr>
            <a:r>
              <a:rPr lang="en-US" altLang="en-US" dirty="0" smtClean="0">
                <a:latin typeface="Arial" panose="020B0604020202020204" pitchFamily="34" charset="0"/>
              </a:rPr>
              <a:t>Place </a:t>
            </a:r>
            <a:r>
              <a:rPr lang="en-US" altLang="en-US" dirty="0">
                <a:latin typeface="Arial" panose="020B0604020202020204" pitchFamily="34" charset="0"/>
              </a:rPr>
              <a:t>each PivotTable in different corners of the </a:t>
            </a:r>
            <a:r>
              <a:rPr lang="en-US" altLang="en-US" b="1" dirty="0">
                <a:latin typeface="Arial" panose="020B0604020202020204" pitchFamily="34" charset="0"/>
              </a:rPr>
              <a:t>same sheet</a:t>
            </a:r>
            <a:r>
              <a:rPr lang="en-US" altLang="en-US" dirty="0">
                <a:latin typeface="Arial" panose="020B0604020202020204" pitchFamily="34" charset="0"/>
              </a:rPr>
              <a:t> (e.g., top-left,  bottom-right)</a:t>
            </a:r>
          </a:p>
          <a:p>
            <a:pPr lvl="0" eaLnBrk="0" fontAlgn="base" hangingPunct="0">
              <a:lnSpc>
                <a:spcPct val="200000"/>
              </a:lnSpc>
              <a:spcBef>
                <a:spcPct val="0"/>
              </a:spcBef>
              <a:spcAft>
                <a:spcPct val="0"/>
              </a:spcAft>
            </a:pPr>
            <a:r>
              <a:rPr lang="en-US" altLang="en-US" b="1" dirty="0" smtClean="0">
                <a:latin typeface="Arial" panose="020B0604020202020204" pitchFamily="34" charset="0"/>
              </a:rPr>
              <a:t>Insert </a:t>
            </a:r>
            <a:r>
              <a:rPr lang="en-US" altLang="en-US" b="1" dirty="0">
                <a:latin typeface="Arial" panose="020B0604020202020204" pitchFamily="34" charset="0"/>
              </a:rPr>
              <a:t>Slicers</a:t>
            </a:r>
            <a:endParaRPr lang="en-US" altLang="en-US" dirty="0">
              <a:latin typeface="Arial" panose="020B0604020202020204" pitchFamily="34" charset="0"/>
            </a:endParaRPr>
          </a:p>
          <a:p>
            <a:pPr lvl="0" eaLnBrk="0" fontAlgn="base" hangingPunct="0">
              <a:lnSpc>
                <a:spcPct val="200000"/>
              </a:lnSpc>
              <a:spcBef>
                <a:spcPct val="0"/>
              </a:spcBef>
              <a:spcAft>
                <a:spcPct val="0"/>
              </a:spcAft>
              <a:buFontTx/>
              <a:buChar char="•"/>
            </a:pPr>
            <a:r>
              <a:rPr lang="en-US" altLang="en-US" dirty="0">
                <a:latin typeface="Arial" panose="020B0604020202020204" pitchFamily="34" charset="0"/>
              </a:rPr>
              <a:t> </a:t>
            </a:r>
            <a:r>
              <a:rPr lang="en-US" altLang="en-US" dirty="0" smtClean="0">
                <a:latin typeface="Arial" panose="020B0604020202020204" pitchFamily="34" charset="0"/>
              </a:rPr>
              <a:t> Add </a:t>
            </a:r>
            <a:r>
              <a:rPr lang="en-US" altLang="en-US" dirty="0">
                <a:latin typeface="Arial" panose="020B0604020202020204" pitchFamily="34" charset="0"/>
              </a:rPr>
              <a:t>slicers for filters like Season, </a:t>
            </a:r>
            <a:r>
              <a:rPr lang="en-US" altLang="en-US" dirty="0" err="1">
                <a:latin typeface="Arial" panose="020B0604020202020204" pitchFamily="34" charset="0"/>
              </a:rPr>
              <a:t>Daytype</a:t>
            </a:r>
            <a:r>
              <a:rPr lang="en-US" altLang="en-US" dirty="0">
                <a:latin typeface="Arial" panose="020B0604020202020204" pitchFamily="34" charset="0"/>
              </a:rPr>
              <a:t> or </a:t>
            </a:r>
            <a:r>
              <a:rPr lang="en-US" altLang="en-US" dirty="0" smtClean="0">
                <a:latin typeface="Arial" panose="020B0604020202020204" pitchFamily="34" charset="0"/>
              </a:rPr>
              <a:t>weather</a:t>
            </a:r>
            <a:endParaRPr lang="en-US" altLang="en-US" sz="800" dirty="0"/>
          </a:p>
          <a:p>
            <a:pPr lvl="0" eaLnBrk="0" fontAlgn="base" hangingPunct="0">
              <a:lnSpc>
                <a:spcPct val="200000"/>
              </a:lnSpc>
              <a:spcBef>
                <a:spcPct val="0"/>
              </a:spcBef>
              <a:spcAft>
                <a:spcPct val="0"/>
              </a:spcAft>
              <a:buFontTx/>
              <a:buChar char="•"/>
            </a:pPr>
            <a:r>
              <a:rPr lang="en-US" altLang="en-US" dirty="0">
                <a:latin typeface="Arial" panose="020B0604020202020204" pitchFamily="34" charset="0"/>
              </a:rPr>
              <a:t> </a:t>
            </a:r>
            <a:r>
              <a:rPr lang="en-US" altLang="en-US" dirty="0" smtClean="0">
                <a:latin typeface="Arial" panose="020B0604020202020204" pitchFamily="34" charset="0"/>
              </a:rPr>
              <a:t> Position </a:t>
            </a:r>
            <a:r>
              <a:rPr lang="en-US" altLang="en-US" dirty="0">
                <a:latin typeface="Arial" panose="020B0604020202020204" pitchFamily="34" charset="0"/>
              </a:rPr>
              <a:t>them at the top or side of the sheet</a:t>
            </a:r>
          </a:p>
          <a:p>
            <a:pPr lvl="0" eaLnBrk="0" fontAlgn="base" hangingPunct="0">
              <a:lnSpc>
                <a:spcPct val="200000"/>
              </a:lnSpc>
              <a:spcBef>
                <a:spcPct val="0"/>
              </a:spcBef>
              <a:spcAft>
                <a:spcPct val="0"/>
              </a:spcAft>
              <a:buFontTx/>
              <a:buChar char="•"/>
            </a:pPr>
            <a:r>
              <a:rPr lang="en-US" altLang="en-US" dirty="0">
                <a:latin typeface="Arial" panose="020B0604020202020204" pitchFamily="34" charset="0"/>
              </a:rPr>
              <a:t> </a:t>
            </a:r>
            <a:r>
              <a:rPr lang="en-US" altLang="en-US" dirty="0" smtClean="0">
                <a:latin typeface="Arial" panose="020B0604020202020204" pitchFamily="34" charset="0"/>
              </a:rPr>
              <a:t> Link </a:t>
            </a:r>
            <a:r>
              <a:rPr lang="en-US" altLang="en-US" dirty="0">
                <a:latin typeface="Arial" panose="020B0604020202020204" pitchFamily="34" charset="0"/>
              </a:rPr>
              <a:t>slicers to all relevant PivotTables </a:t>
            </a:r>
            <a:r>
              <a:rPr lang="en-US" altLang="en-US" b="1" dirty="0">
                <a:latin typeface="Arial" panose="020B0604020202020204" pitchFamily="34" charset="0"/>
              </a:rPr>
              <a:t>(left click-report connections-mark all the </a:t>
            </a:r>
            <a:r>
              <a:rPr lang="en-US" altLang="en-US" b="1" dirty="0" smtClean="0">
                <a:latin typeface="Arial" panose="020B0604020202020204" pitchFamily="34" charset="0"/>
              </a:rPr>
              <a:t>charts-OK)</a:t>
            </a:r>
          </a:p>
        </p:txBody>
      </p:sp>
      <p:sp>
        <p:nvSpPr>
          <p:cNvPr id="9" name="Rectangle 8"/>
          <p:cNvSpPr/>
          <p:nvPr/>
        </p:nvSpPr>
        <p:spPr>
          <a:xfrm>
            <a:off x="648914" y="904148"/>
            <a:ext cx="4212333" cy="523220"/>
          </a:xfrm>
          <a:prstGeom prst="rect">
            <a:avLst/>
          </a:prstGeom>
        </p:spPr>
        <p:txBody>
          <a:bodyPr wrap="square">
            <a:spAutoFit/>
          </a:bodyPr>
          <a:lstStyle/>
          <a:p>
            <a:r>
              <a:rPr lang="en-IN" sz="2800" b="1" u="sng" dirty="0" smtClean="0">
                <a:solidFill>
                  <a:schemeClr val="bg1"/>
                </a:solidFill>
              </a:rPr>
              <a:t>Continue….. </a:t>
            </a:r>
            <a:endParaRPr lang="en-IN" sz="2800" b="1" u="sng" dirty="0">
              <a:solidFill>
                <a:schemeClr val="bg1"/>
              </a:solidFill>
            </a:endParaRPr>
          </a:p>
        </p:txBody>
      </p:sp>
    </p:spTree>
    <p:extLst>
      <p:ext uri="{BB962C8B-B14F-4D97-AF65-F5344CB8AC3E}">
        <p14:creationId xmlns:p14="http://schemas.microsoft.com/office/powerpoint/2010/main" val="42284971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31780" y="351453"/>
            <a:ext cx="11452783" cy="6189306"/>
          </a:xfrm>
          <a:prstGeom prst="rect">
            <a:avLst/>
          </a:prstGeom>
        </p:spPr>
      </p:pic>
      <p:sp>
        <p:nvSpPr>
          <p:cNvPr id="3" name="TextBox 2"/>
          <p:cNvSpPr txBox="1"/>
          <p:nvPr/>
        </p:nvSpPr>
        <p:spPr>
          <a:xfrm>
            <a:off x="1371600" y="3331028"/>
            <a:ext cx="2006082" cy="36933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Pivot_chart.1</a:t>
            </a:r>
            <a:endParaRPr lang="en-IN" dirty="0"/>
          </a:p>
        </p:txBody>
      </p:sp>
      <p:sp>
        <p:nvSpPr>
          <p:cNvPr id="5" name="TextBox 4"/>
          <p:cNvSpPr txBox="1"/>
          <p:nvPr/>
        </p:nvSpPr>
        <p:spPr>
          <a:xfrm>
            <a:off x="1698171" y="6102220"/>
            <a:ext cx="2006082" cy="369332"/>
          </a:xfrm>
          <a:prstGeom prst="rect">
            <a:avLst/>
          </a:prstGeom>
          <a:noFill/>
        </p:spPr>
        <p:txBody>
          <a:bodyPr wrap="square" rtlCol="0">
            <a:spAutoFit/>
          </a:bodyPr>
          <a:lstStyle/>
          <a:p>
            <a:r>
              <a:rPr lang="en-IN" b="1" dirty="0" smtClean="0">
                <a:latin typeface="Arial" panose="020B0604020202020204" pitchFamily="34" charset="0"/>
                <a:cs typeface="Arial" panose="020B0604020202020204" pitchFamily="34" charset="0"/>
              </a:rPr>
              <a:t>Pivot_chart.2</a:t>
            </a:r>
            <a:endParaRPr lang="en-IN" dirty="0"/>
          </a:p>
        </p:txBody>
      </p:sp>
      <p:sp>
        <p:nvSpPr>
          <p:cNvPr id="6" name="TextBox 5"/>
          <p:cNvSpPr txBox="1"/>
          <p:nvPr/>
        </p:nvSpPr>
        <p:spPr>
          <a:xfrm>
            <a:off x="9162662" y="6102220"/>
            <a:ext cx="2006082" cy="369332"/>
          </a:xfrm>
          <a:prstGeom prst="rect">
            <a:avLst/>
          </a:prstGeom>
          <a:noFill/>
        </p:spPr>
        <p:txBody>
          <a:bodyPr wrap="square" rtlCol="0">
            <a:spAutoFit/>
          </a:bodyPr>
          <a:lstStyle/>
          <a:p>
            <a:r>
              <a:rPr lang="en-IN" b="1" dirty="0" smtClean="0">
                <a:latin typeface="Arial" panose="020B0604020202020204" pitchFamily="34" charset="0"/>
                <a:cs typeface="Arial" panose="020B0604020202020204" pitchFamily="34" charset="0"/>
              </a:rPr>
              <a:t>Pivot_chart.3</a:t>
            </a:r>
            <a:endParaRPr lang="en-IN" dirty="0"/>
          </a:p>
        </p:txBody>
      </p:sp>
      <p:sp>
        <p:nvSpPr>
          <p:cNvPr id="7" name="TextBox 6"/>
          <p:cNvSpPr txBox="1"/>
          <p:nvPr/>
        </p:nvSpPr>
        <p:spPr>
          <a:xfrm>
            <a:off x="9349273" y="3434829"/>
            <a:ext cx="2006082" cy="369332"/>
          </a:xfrm>
          <a:prstGeom prst="rect">
            <a:avLst/>
          </a:prstGeom>
          <a:noFill/>
        </p:spPr>
        <p:txBody>
          <a:bodyPr wrap="square" rtlCol="0">
            <a:spAutoFit/>
          </a:bodyPr>
          <a:lstStyle/>
          <a:p>
            <a:r>
              <a:rPr lang="en-IN" b="1" dirty="0" smtClean="0">
                <a:latin typeface="Arial" panose="020B0604020202020204" pitchFamily="34" charset="0"/>
                <a:cs typeface="Arial" panose="020B0604020202020204" pitchFamily="34" charset="0"/>
              </a:rPr>
              <a:t>Pivot_chart.4</a:t>
            </a:r>
            <a:endParaRPr lang="en-IN" dirty="0"/>
          </a:p>
        </p:txBody>
      </p:sp>
      <p:sp>
        <p:nvSpPr>
          <p:cNvPr id="8" name="TextBox 7"/>
          <p:cNvSpPr txBox="1"/>
          <p:nvPr/>
        </p:nvSpPr>
        <p:spPr>
          <a:xfrm>
            <a:off x="3918857" y="6488668"/>
            <a:ext cx="2006082" cy="36933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Pivot_chart</a:t>
            </a:r>
            <a:r>
              <a:rPr lang="en-IN" b="1" dirty="0" smtClean="0">
                <a:latin typeface="Arial" panose="020B0604020202020204" pitchFamily="34" charset="0"/>
                <a:cs typeface="Arial" panose="020B0604020202020204" pitchFamily="34" charset="0"/>
              </a:rPr>
              <a:t>. 6</a:t>
            </a:r>
            <a:endParaRPr lang="en-IN" dirty="0"/>
          </a:p>
        </p:txBody>
      </p:sp>
      <p:sp>
        <p:nvSpPr>
          <p:cNvPr id="9" name="TextBox 8"/>
          <p:cNvSpPr txBox="1"/>
          <p:nvPr/>
        </p:nvSpPr>
        <p:spPr>
          <a:xfrm>
            <a:off x="6338596" y="6488668"/>
            <a:ext cx="2006082" cy="369332"/>
          </a:xfrm>
          <a:prstGeom prst="rect">
            <a:avLst/>
          </a:prstGeom>
          <a:noFill/>
        </p:spPr>
        <p:txBody>
          <a:bodyPr wrap="square" rtlCol="0">
            <a:spAutoFit/>
          </a:bodyPr>
          <a:lstStyle/>
          <a:p>
            <a:r>
              <a:rPr lang="en-IN" b="1" dirty="0" smtClean="0">
                <a:latin typeface="Arial" panose="020B0604020202020204" pitchFamily="34" charset="0"/>
                <a:cs typeface="Arial" panose="020B0604020202020204" pitchFamily="34" charset="0"/>
              </a:rPr>
              <a:t>Pivot_chart.5</a:t>
            </a:r>
            <a:endParaRPr lang="en-IN" dirty="0"/>
          </a:p>
        </p:txBody>
      </p:sp>
    </p:spTree>
    <p:extLst>
      <p:ext uri="{BB962C8B-B14F-4D97-AF65-F5344CB8AC3E}">
        <p14:creationId xmlns:p14="http://schemas.microsoft.com/office/powerpoint/2010/main" val="2295603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lum bright="70000" contrast="-70000"/>
          </a:blip>
          <a:stretch>
            <a:fillRect/>
          </a:stretch>
        </p:blipFill>
        <p:spPr>
          <a:xfrm>
            <a:off x="186612" y="2332653"/>
            <a:ext cx="11579289" cy="4310743"/>
          </a:xfrm>
          <a:prstGeom prst="rect">
            <a:avLst/>
          </a:prstGeom>
        </p:spPr>
      </p:pic>
      <p:sp>
        <p:nvSpPr>
          <p:cNvPr id="4" name="Rectangle 3"/>
          <p:cNvSpPr/>
          <p:nvPr/>
        </p:nvSpPr>
        <p:spPr>
          <a:xfrm>
            <a:off x="3206619" y="2598436"/>
            <a:ext cx="8559282" cy="3779176"/>
          </a:xfrm>
          <a:prstGeom prst="rect">
            <a:avLst/>
          </a:prstGeom>
          <a:solidFill>
            <a:srgbClr val="FFE8FF"/>
          </a:solidFill>
        </p:spPr>
        <p:txBody>
          <a:bodyPr wrap="square">
            <a:spAutoFit/>
          </a:bodyPr>
          <a:lstStyle/>
          <a:p>
            <a:pPr marL="342900" indent="-342900">
              <a:lnSpc>
                <a:spcPct val="150000"/>
              </a:lnSpc>
              <a:buAutoNum type="arabicPeriod"/>
            </a:pPr>
            <a:r>
              <a:rPr lang="en-IN" dirty="0" smtClean="0"/>
              <a:t>Optimize </a:t>
            </a:r>
            <a:r>
              <a:rPr lang="en-IN" dirty="0"/>
              <a:t>Peak-Hour </a:t>
            </a:r>
            <a:r>
              <a:rPr lang="en-IN" dirty="0" err="1"/>
              <a:t>AvailabilityAnalyze</a:t>
            </a:r>
            <a:r>
              <a:rPr lang="en-IN" dirty="0"/>
              <a:t> rental spikes during 8–10 AM and 5–7 PM. Increase bike stock and enable dynamic pricing to maximize revenue</a:t>
            </a:r>
            <a:r>
              <a:rPr lang="en-IN" dirty="0" smtClean="0"/>
              <a:t>.</a:t>
            </a:r>
          </a:p>
          <a:p>
            <a:pPr marL="342900" indent="-342900">
              <a:lnSpc>
                <a:spcPct val="150000"/>
              </a:lnSpc>
              <a:buAutoNum type="arabicPeriod"/>
            </a:pPr>
            <a:r>
              <a:rPr lang="en-IN" dirty="0" smtClean="0"/>
              <a:t>Weather-Aware </a:t>
            </a:r>
            <a:r>
              <a:rPr lang="en-IN" dirty="0" err="1"/>
              <a:t>StrategyRentals</a:t>
            </a:r>
            <a:r>
              <a:rPr lang="en-IN" dirty="0"/>
              <a:t> dip significantly during rainy or misty conditions. Offer rain protection gear or send in-app alerts to inform users in advance</a:t>
            </a:r>
            <a:r>
              <a:rPr lang="en-IN" dirty="0" smtClean="0"/>
              <a:t>.</a:t>
            </a:r>
          </a:p>
          <a:p>
            <a:pPr marL="342900" indent="-342900">
              <a:lnSpc>
                <a:spcPct val="150000"/>
              </a:lnSpc>
              <a:buAutoNum type="arabicPeriod"/>
            </a:pPr>
            <a:r>
              <a:rPr lang="en-IN" dirty="0" smtClean="0"/>
              <a:t>Weekend </a:t>
            </a:r>
            <a:r>
              <a:rPr lang="en-IN" dirty="0"/>
              <a:t>Engagement </a:t>
            </a:r>
            <a:r>
              <a:rPr lang="en-IN" dirty="0" err="1"/>
              <a:t>CampaignsCasual</a:t>
            </a:r>
            <a:r>
              <a:rPr lang="en-IN" dirty="0"/>
              <a:t> rentals rise on weekends, especially among non-commuters. Launch weekend loyalty offers, discounts, or group ride promotions</a:t>
            </a:r>
            <a:r>
              <a:rPr lang="en-IN" dirty="0" smtClean="0"/>
              <a:t>.</a:t>
            </a:r>
          </a:p>
        </p:txBody>
      </p:sp>
      <p:sp>
        <p:nvSpPr>
          <p:cNvPr id="6" name="Rectangle 5"/>
          <p:cNvSpPr/>
          <p:nvPr/>
        </p:nvSpPr>
        <p:spPr>
          <a:xfrm>
            <a:off x="4421598" y="1032979"/>
            <a:ext cx="3772186" cy="461665"/>
          </a:xfrm>
          <a:prstGeom prst="rect">
            <a:avLst/>
          </a:prstGeom>
        </p:spPr>
        <p:txBody>
          <a:bodyPr wrap="none">
            <a:spAutoFit/>
          </a:bodyPr>
          <a:lstStyle/>
          <a:p>
            <a:r>
              <a:rPr lang="en-US" sz="2400" b="1" u="sng" dirty="0">
                <a:solidFill>
                  <a:schemeClr val="bg1"/>
                </a:solidFill>
              </a:rPr>
              <a:t>Final </a:t>
            </a:r>
            <a:r>
              <a:rPr lang="en-US" sz="2400" b="1" u="sng" dirty="0" smtClean="0">
                <a:solidFill>
                  <a:schemeClr val="bg1"/>
                </a:solidFill>
              </a:rPr>
              <a:t>Recommendations</a:t>
            </a:r>
            <a:endParaRPr lang="en-IN" sz="2400" b="1" u="sng" dirty="0">
              <a:solidFill>
                <a:schemeClr val="bg1"/>
              </a:solidFill>
            </a:endParaRPr>
          </a:p>
        </p:txBody>
      </p:sp>
    </p:spTree>
    <p:extLst>
      <p:ext uri="{BB962C8B-B14F-4D97-AF65-F5344CB8AC3E}">
        <p14:creationId xmlns:p14="http://schemas.microsoft.com/office/powerpoint/2010/main" val="837935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lum bright="70000" contrast="-70000"/>
          </a:blip>
          <a:stretch>
            <a:fillRect/>
          </a:stretch>
        </p:blipFill>
        <p:spPr>
          <a:xfrm>
            <a:off x="419878" y="2332653"/>
            <a:ext cx="11346023" cy="4310743"/>
          </a:xfrm>
          <a:prstGeom prst="rect">
            <a:avLst/>
          </a:prstGeom>
        </p:spPr>
      </p:pic>
      <p:sp>
        <p:nvSpPr>
          <p:cNvPr id="4" name="Rectangle 3"/>
          <p:cNvSpPr/>
          <p:nvPr/>
        </p:nvSpPr>
        <p:spPr>
          <a:xfrm>
            <a:off x="3262603" y="2562628"/>
            <a:ext cx="8503298" cy="3416320"/>
          </a:xfrm>
          <a:prstGeom prst="rect">
            <a:avLst/>
          </a:prstGeom>
          <a:solidFill>
            <a:srgbClr val="FFE8FF"/>
          </a:solidFill>
        </p:spPr>
        <p:txBody>
          <a:bodyPr wrap="square">
            <a:spAutoFit/>
          </a:bodyPr>
          <a:lstStyle/>
          <a:p>
            <a:pPr>
              <a:lnSpc>
                <a:spcPct val="200000"/>
              </a:lnSpc>
            </a:pPr>
            <a:r>
              <a:rPr lang="en-IN" dirty="0" smtClean="0"/>
              <a:t>4. Seasonal </a:t>
            </a:r>
            <a:r>
              <a:rPr lang="en-IN" dirty="0"/>
              <a:t>Marketing </a:t>
            </a:r>
            <a:r>
              <a:rPr lang="en-IN" dirty="0" smtClean="0"/>
              <a:t>Boost focus </a:t>
            </a:r>
            <a:r>
              <a:rPr lang="en-IN" dirty="0"/>
              <a:t>marketing during Spring and Fall, the seasons with </a:t>
            </a:r>
            <a:r>
              <a:rPr lang="en-IN" dirty="0" smtClean="0"/>
              <a:t>the highest </a:t>
            </a:r>
            <a:r>
              <a:rPr lang="en-IN" dirty="0"/>
              <a:t>demand. Use these windows to acquire and retain users.</a:t>
            </a:r>
          </a:p>
          <a:p>
            <a:pPr>
              <a:lnSpc>
                <a:spcPct val="200000"/>
              </a:lnSpc>
            </a:pPr>
            <a:r>
              <a:rPr lang="en-IN" dirty="0" smtClean="0"/>
              <a:t>5. Infrastructure Expansion High </a:t>
            </a:r>
            <a:r>
              <a:rPr lang="en-IN" dirty="0"/>
              <a:t>rentals during office commute hours suggest </a:t>
            </a:r>
            <a:r>
              <a:rPr lang="en-IN" dirty="0" smtClean="0"/>
              <a:t>growth potential. </a:t>
            </a:r>
            <a:r>
              <a:rPr lang="en-IN" dirty="0"/>
              <a:t>Set up bike stations near business hubs and metro stations for seamless access</a:t>
            </a:r>
            <a:r>
              <a:rPr lang="en-IN" dirty="0" smtClean="0"/>
              <a:t>.</a:t>
            </a:r>
          </a:p>
        </p:txBody>
      </p:sp>
      <p:sp>
        <p:nvSpPr>
          <p:cNvPr id="6" name="Rectangle 5"/>
          <p:cNvSpPr/>
          <p:nvPr/>
        </p:nvSpPr>
        <p:spPr>
          <a:xfrm>
            <a:off x="648914" y="904148"/>
            <a:ext cx="4212333" cy="523220"/>
          </a:xfrm>
          <a:prstGeom prst="rect">
            <a:avLst/>
          </a:prstGeom>
        </p:spPr>
        <p:txBody>
          <a:bodyPr wrap="square">
            <a:spAutoFit/>
          </a:bodyPr>
          <a:lstStyle/>
          <a:p>
            <a:r>
              <a:rPr lang="en-IN" sz="2800" b="1" u="sng" dirty="0" smtClean="0">
                <a:solidFill>
                  <a:schemeClr val="bg1"/>
                </a:solidFill>
              </a:rPr>
              <a:t>Continue….. </a:t>
            </a:r>
            <a:endParaRPr lang="en-IN" sz="2800" b="1" u="sng" dirty="0">
              <a:solidFill>
                <a:schemeClr val="bg1"/>
              </a:solidFill>
            </a:endParaRPr>
          </a:p>
        </p:txBody>
      </p:sp>
    </p:spTree>
    <p:extLst>
      <p:ext uri="{BB962C8B-B14F-4D97-AF65-F5344CB8AC3E}">
        <p14:creationId xmlns:p14="http://schemas.microsoft.com/office/powerpoint/2010/main" val="168706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8914" y="904148"/>
            <a:ext cx="4212333" cy="523220"/>
          </a:xfrm>
          <a:prstGeom prst="rect">
            <a:avLst/>
          </a:prstGeom>
        </p:spPr>
        <p:txBody>
          <a:bodyPr wrap="square">
            <a:spAutoFit/>
          </a:bodyPr>
          <a:lstStyle/>
          <a:p>
            <a:r>
              <a:rPr lang="en-IN" sz="2800" b="1" u="sng" dirty="0" smtClean="0">
                <a:solidFill>
                  <a:schemeClr val="bg1"/>
                </a:solidFill>
              </a:rPr>
              <a:t>Continue….. </a:t>
            </a:r>
            <a:endParaRPr lang="en-IN" sz="2800" b="1" u="sng" dirty="0">
              <a:solidFill>
                <a:schemeClr val="bg1"/>
              </a:solidFill>
            </a:endParaRPr>
          </a:p>
        </p:txBody>
      </p:sp>
      <p:pic>
        <p:nvPicPr>
          <p:cNvPr id="5" name="Picture 4"/>
          <p:cNvPicPr>
            <a:picLocks noChangeAspect="1"/>
          </p:cNvPicPr>
          <p:nvPr/>
        </p:nvPicPr>
        <p:blipFill>
          <a:blip r:embed="rId2">
            <a:lum bright="70000" contrast="-70000"/>
          </a:blip>
          <a:stretch>
            <a:fillRect/>
          </a:stretch>
        </p:blipFill>
        <p:spPr>
          <a:xfrm>
            <a:off x="419878" y="2332653"/>
            <a:ext cx="11346023" cy="4310743"/>
          </a:xfrm>
          <a:prstGeom prst="rect">
            <a:avLst/>
          </a:prstGeom>
        </p:spPr>
      </p:pic>
      <p:sp>
        <p:nvSpPr>
          <p:cNvPr id="6" name="Rectangle 5"/>
          <p:cNvSpPr/>
          <p:nvPr/>
        </p:nvSpPr>
        <p:spPr>
          <a:xfrm>
            <a:off x="3349690" y="2225866"/>
            <a:ext cx="8416211" cy="4524315"/>
          </a:xfrm>
          <a:prstGeom prst="rect">
            <a:avLst/>
          </a:prstGeom>
          <a:solidFill>
            <a:srgbClr val="FFE8FF"/>
          </a:solidFill>
        </p:spPr>
        <p:txBody>
          <a:bodyPr wrap="square">
            <a:spAutoFit/>
          </a:bodyPr>
          <a:lstStyle/>
          <a:p>
            <a:pPr marL="285750" indent="-285750">
              <a:lnSpc>
                <a:spcPct val="200000"/>
              </a:lnSpc>
              <a:buFont typeface="Arial" panose="020B0604020202020204" pitchFamily="34" charset="0"/>
              <a:buChar char="•"/>
            </a:pPr>
            <a:r>
              <a:rPr lang="en-US" dirty="0" smtClean="0"/>
              <a:t>Business </a:t>
            </a:r>
            <a:r>
              <a:rPr lang="en-US" dirty="0"/>
              <a:t>Impact Based on Our </a:t>
            </a:r>
            <a:r>
              <a:rPr lang="en-US" dirty="0" smtClean="0"/>
              <a:t>Recommendations</a:t>
            </a:r>
          </a:p>
          <a:p>
            <a:pPr marL="285750" indent="-285750">
              <a:lnSpc>
                <a:spcPct val="200000"/>
              </a:lnSpc>
              <a:buFont typeface="Arial" panose="020B0604020202020204" pitchFamily="34" charset="0"/>
              <a:buChar char="•"/>
            </a:pPr>
            <a:r>
              <a:rPr lang="en-US" dirty="0" smtClean="0"/>
              <a:t>Increased </a:t>
            </a:r>
            <a:r>
              <a:rPr lang="en-US" dirty="0"/>
              <a:t>Revenue through dynamic pricing and optimized bike </a:t>
            </a:r>
            <a:r>
              <a:rPr lang="en-US" dirty="0" smtClean="0"/>
              <a:t>availability</a:t>
            </a:r>
          </a:p>
          <a:p>
            <a:pPr marL="285750" indent="-285750">
              <a:lnSpc>
                <a:spcPct val="200000"/>
              </a:lnSpc>
              <a:buFont typeface="Arial" panose="020B0604020202020204" pitchFamily="34" charset="0"/>
              <a:buChar char="•"/>
            </a:pPr>
            <a:r>
              <a:rPr lang="en-US" dirty="0" smtClean="0"/>
              <a:t>Better </a:t>
            </a:r>
            <a:r>
              <a:rPr lang="en-US" dirty="0"/>
              <a:t>User Retention with personalized weather alerts and weekend </a:t>
            </a:r>
            <a:r>
              <a:rPr lang="en-US" dirty="0" smtClean="0"/>
              <a:t>offers</a:t>
            </a:r>
          </a:p>
          <a:p>
            <a:pPr marL="285750" indent="-285750">
              <a:lnSpc>
                <a:spcPct val="200000"/>
              </a:lnSpc>
              <a:buFont typeface="Arial" panose="020B0604020202020204" pitchFamily="34" charset="0"/>
              <a:buChar char="•"/>
            </a:pPr>
            <a:r>
              <a:rPr lang="en-US" dirty="0" smtClean="0"/>
              <a:t>Efficient </a:t>
            </a:r>
            <a:r>
              <a:rPr lang="en-US" dirty="0"/>
              <a:t>Resource Planning via data-driven peak-hour and location </a:t>
            </a:r>
            <a:r>
              <a:rPr lang="en-US" dirty="0" smtClean="0"/>
              <a:t>analysis</a:t>
            </a:r>
          </a:p>
          <a:p>
            <a:pPr marL="285750" indent="-285750">
              <a:lnSpc>
                <a:spcPct val="200000"/>
              </a:lnSpc>
              <a:buFont typeface="Arial" panose="020B0604020202020204" pitchFamily="34" charset="0"/>
              <a:buChar char="•"/>
            </a:pPr>
            <a:r>
              <a:rPr lang="en-US" dirty="0" smtClean="0"/>
              <a:t>Enhanced </a:t>
            </a:r>
            <a:r>
              <a:rPr lang="en-US" dirty="0"/>
              <a:t>User Satisfaction by improving convenience and </a:t>
            </a:r>
            <a:r>
              <a:rPr lang="en-US" dirty="0" smtClean="0"/>
              <a:t>experience</a:t>
            </a:r>
            <a:endParaRPr lang="en-IN" dirty="0"/>
          </a:p>
        </p:txBody>
      </p:sp>
    </p:spTree>
    <p:extLst>
      <p:ext uri="{BB962C8B-B14F-4D97-AF65-F5344CB8AC3E}">
        <p14:creationId xmlns:p14="http://schemas.microsoft.com/office/powerpoint/2010/main" val="216485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lum bright="70000" contrast="-70000"/>
          </a:blip>
          <a:stretch>
            <a:fillRect/>
          </a:stretch>
        </p:blipFill>
        <p:spPr>
          <a:xfrm>
            <a:off x="382555" y="2332652"/>
            <a:ext cx="11346023" cy="4310743"/>
          </a:xfrm>
          <a:prstGeom prst="rect">
            <a:avLst/>
          </a:prstGeom>
        </p:spPr>
      </p:pic>
      <p:sp>
        <p:nvSpPr>
          <p:cNvPr id="5" name="TextBox 4"/>
          <p:cNvSpPr txBox="1"/>
          <p:nvPr/>
        </p:nvSpPr>
        <p:spPr>
          <a:xfrm>
            <a:off x="3331028" y="3703193"/>
            <a:ext cx="8173617" cy="1569660"/>
          </a:xfrm>
          <a:prstGeom prst="rect">
            <a:avLst/>
          </a:prstGeom>
          <a:solidFill>
            <a:srgbClr val="F9EAFF"/>
          </a:solidFill>
        </p:spPr>
        <p:txBody>
          <a:bodyPr wrap="square" rtlCol="0">
            <a:spAutoFit/>
          </a:bodyPr>
          <a:lstStyle/>
          <a:p>
            <a:pPr algn="ctr"/>
            <a:r>
              <a:rPr lang="en-IN" sz="9600" dirty="0" smtClean="0">
                <a:solidFill>
                  <a:schemeClr val="tx1">
                    <a:lumMod val="95000"/>
                    <a:lumOff val="5000"/>
                  </a:schemeClr>
                </a:solidFill>
                <a:latin typeface="Times New Roman" panose="02020603050405020304" pitchFamily="18" charset="0"/>
                <a:cs typeface="Times New Roman" panose="02020603050405020304" pitchFamily="18" charset="0"/>
              </a:rPr>
              <a:t>THANK YOU</a:t>
            </a:r>
            <a:endParaRPr lang="en-IN" sz="96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31346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lum bright="70000" contrast="-70000"/>
          </a:blip>
          <a:stretch>
            <a:fillRect/>
          </a:stretch>
        </p:blipFill>
        <p:spPr>
          <a:xfrm>
            <a:off x="419878" y="2341984"/>
            <a:ext cx="11346023" cy="4310743"/>
          </a:xfrm>
          <a:prstGeom prst="rect">
            <a:avLst/>
          </a:prstGeom>
        </p:spPr>
      </p:pic>
      <p:sp>
        <p:nvSpPr>
          <p:cNvPr id="11" name="Rectangle 4"/>
          <p:cNvSpPr>
            <a:spLocks noChangeArrowheads="1"/>
          </p:cNvSpPr>
          <p:nvPr/>
        </p:nvSpPr>
        <p:spPr bwMode="auto">
          <a:xfrm>
            <a:off x="3452327" y="2956979"/>
            <a:ext cx="7875036" cy="2554545"/>
          </a:xfrm>
          <a:prstGeom prst="rect">
            <a:avLst/>
          </a:prstGeom>
          <a:solidFill>
            <a:srgbClr val="FCE9FF"/>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 Hourly bike rental </a:t>
            </a:r>
            <a:r>
              <a:rPr kumimoji="0" lang="en-US" altLang="en-US" sz="2000" i="0" u="none" strike="noStrike" cap="none" normalizeH="0" baseline="0" dirty="0" smtClean="0">
                <a:ln>
                  <a:noFill/>
                </a:ln>
                <a:solidFill>
                  <a:schemeClr val="tx1"/>
                </a:solidFill>
                <a:effectLst/>
                <a:latin typeface="Arial" panose="020B0604020202020204" pitchFamily="34" charset="0"/>
              </a:rPr>
              <a:t>d</a:t>
            </a:r>
            <a:r>
              <a:rPr kumimoji="0" lang="en-US" altLang="en-US" sz="2000" b="0" i="0" u="none" strike="noStrike" cap="none" normalizeH="0" baseline="0" dirty="0" smtClean="0">
                <a:ln>
                  <a:noFill/>
                </a:ln>
                <a:solidFill>
                  <a:schemeClr val="tx1"/>
                </a:solidFill>
                <a:effectLst/>
                <a:latin typeface="Arial" panose="020B0604020202020204" pitchFamily="34" charset="0"/>
              </a:rPr>
              <a:t>ata </a:t>
            </a:r>
            <a:r>
              <a:rPr kumimoji="0" lang="en-US" altLang="en-US" sz="2000" b="0" i="0" u="none" strike="noStrike" cap="none" normalizeH="0" baseline="0" dirty="0" err="1" smtClean="0">
                <a:ln>
                  <a:noFill/>
                </a:ln>
                <a:solidFill>
                  <a:schemeClr val="tx1"/>
                </a:solidFill>
                <a:effectLst/>
                <a:latin typeface="Arial" panose="020B0604020202020204" pitchFamily="34" charset="0"/>
              </a:rPr>
              <a:t>analysed</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 Key columns: Hour, Rentals, Temperature, Humidity, Season,   Weather </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 Includes Weekend/Weekday classification and User Type info</a:t>
            </a:r>
          </a:p>
        </p:txBody>
      </p:sp>
      <p:sp>
        <p:nvSpPr>
          <p:cNvPr id="12" name="Rectangle 11"/>
          <p:cNvSpPr/>
          <p:nvPr/>
        </p:nvSpPr>
        <p:spPr>
          <a:xfrm>
            <a:off x="4567771" y="1109421"/>
            <a:ext cx="4212333" cy="523220"/>
          </a:xfrm>
          <a:prstGeom prst="rect">
            <a:avLst/>
          </a:prstGeom>
        </p:spPr>
        <p:txBody>
          <a:bodyPr wrap="square">
            <a:spAutoFit/>
          </a:bodyPr>
          <a:lstStyle/>
          <a:p>
            <a:r>
              <a:rPr lang="en-IN" sz="2800" b="1" u="sng" dirty="0">
                <a:solidFill>
                  <a:schemeClr val="bg1"/>
                </a:solidFill>
              </a:rPr>
              <a:t>Dataset Overview</a:t>
            </a:r>
          </a:p>
        </p:txBody>
      </p:sp>
    </p:spTree>
    <p:extLst>
      <p:ext uri="{BB962C8B-B14F-4D97-AF65-F5344CB8AC3E}">
        <p14:creationId xmlns:p14="http://schemas.microsoft.com/office/powerpoint/2010/main" val="17155858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lum bright="70000" contrast="-70000"/>
          </a:blip>
          <a:stretch>
            <a:fillRect/>
          </a:stretch>
        </p:blipFill>
        <p:spPr>
          <a:xfrm>
            <a:off x="419878" y="2332653"/>
            <a:ext cx="11346023" cy="4310743"/>
          </a:xfrm>
          <a:prstGeom prst="rect">
            <a:avLst/>
          </a:prstGeom>
        </p:spPr>
      </p:pic>
      <p:sp>
        <p:nvSpPr>
          <p:cNvPr id="3" name="Content Placeholder 2"/>
          <p:cNvSpPr>
            <a:spLocks noGrp="1"/>
          </p:cNvSpPr>
          <p:nvPr>
            <p:ph idx="1"/>
          </p:nvPr>
        </p:nvSpPr>
        <p:spPr>
          <a:xfrm>
            <a:off x="3424334" y="2500604"/>
            <a:ext cx="8341567" cy="3256384"/>
          </a:xfrm>
          <a:solidFill>
            <a:srgbClr val="FCE9FF"/>
          </a:solidFill>
        </p:spPr>
        <p:txBody>
          <a:bodyPr>
            <a:noAutofit/>
          </a:bodyPr>
          <a:lstStyle/>
          <a:p>
            <a:pPr>
              <a:lnSpc>
                <a:spcPct val="150000"/>
              </a:lnSpc>
            </a:pPr>
            <a:r>
              <a:rPr lang="en-US" sz="2000" dirty="0" smtClean="0">
                <a:solidFill>
                  <a:schemeClr val="tx1">
                    <a:lumMod val="95000"/>
                    <a:lumOff val="5000"/>
                  </a:schemeClr>
                </a:solidFill>
                <a:latin typeface="Arial" panose="020B0604020202020204" pitchFamily="34" charset="0"/>
                <a:cs typeface="Arial" panose="020B0604020202020204" pitchFamily="34" charset="0"/>
              </a:rPr>
              <a:t>All three Excel files were uploaded and merged to eliminate all the duplicate columns.</a:t>
            </a:r>
          </a:p>
          <a:p>
            <a:pPr>
              <a:lnSpc>
                <a:spcPct val="150000"/>
              </a:lnSpc>
            </a:pPr>
            <a:r>
              <a:rPr lang="en-US" sz="2000" dirty="0" smtClean="0">
                <a:solidFill>
                  <a:schemeClr val="tx1">
                    <a:lumMod val="95000"/>
                    <a:lumOff val="5000"/>
                  </a:schemeClr>
                </a:solidFill>
                <a:latin typeface="Arial" panose="020B0604020202020204" pitchFamily="34" charset="0"/>
                <a:cs typeface="Arial" panose="020B0604020202020204" pitchFamily="34" charset="0"/>
              </a:rPr>
              <a:t>After merging total 20 columns were created by </a:t>
            </a:r>
            <a:r>
              <a:rPr lang="en-US" sz="2000" dirty="0">
                <a:solidFill>
                  <a:schemeClr val="tx1">
                    <a:lumMod val="95000"/>
                    <a:lumOff val="5000"/>
                  </a:schemeClr>
                </a:solidFill>
                <a:latin typeface="Arial" panose="020B0604020202020204" pitchFamily="34" charset="0"/>
                <a:cs typeface="Arial" panose="020B0604020202020204" pitchFamily="34" charset="0"/>
              </a:rPr>
              <a:t>adding weekend/weekday, </a:t>
            </a:r>
            <a:r>
              <a:rPr lang="en-US" sz="2000" dirty="0" smtClean="0">
                <a:solidFill>
                  <a:schemeClr val="tx1">
                    <a:lumMod val="95000"/>
                    <a:lumOff val="5000"/>
                  </a:schemeClr>
                </a:solidFill>
                <a:latin typeface="Arial" panose="020B0604020202020204" pitchFamily="34" charset="0"/>
                <a:cs typeface="Arial" panose="020B0604020202020204" pitchFamily="34" charset="0"/>
              </a:rPr>
              <a:t>weather label, weekend rentals and weekday rentals.</a:t>
            </a:r>
          </a:p>
          <a:p>
            <a:pPr>
              <a:lnSpc>
                <a:spcPct val="150000"/>
              </a:lnSpc>
            </a:pPr>
            <a:r>
              <a:rPr lang="en-US" sz="2000" dirty="0" smtClean="0">
                <a:solidFill>
                  <a:schemeClr val="tx1">
                    <a:lumMod val="95000"/>
                    <a:lumOff val="5000"/>
                  </a:schemeClr>
                </a:solidFill>
                <a:latin typeface="Arial" panose="020B0604020202020204" pitchFamily="34" charset="0"/>
                <a:cs typeface="Arial" panose="020B0604020202020204" pitchFamily="34" charset="0"/>
              </a:rPr>
              <a:t>weekend/weekday: using </a:t>
            </a:r>
            <a:r>
              <a:rPr lang="en-US" sz="2000" dirty="0">
                <a:solidFill>
                  <a:schemeClr val="tx1">
                    <a:lumMod val="95000"/>
                    <a:lumOff val="5000"/>
                  </a:schemeClr>
                </a:solidFill>
                <a:latin typeface="Arial" panose="020B0604020202020204" pitchFamily="34" charset="0"/>
                <a:cs typeface="Arial" panose="020B0604020202020204" pitchFamily="34" charset="0"/>
              </a:rPr>
              <a:t>if </a:t>
            </a:r>
            <a:r>
              <a:rPr lang="en-US" sz="2000" dirty="0" smtClean="0">
                <a:solidFill>
                  <a:schemeClr val="tx1">
                    <a:lumMod val="95000"/>
                    <a:lumOff val="5000"/>
                  </a:schemeClr>
                </a:solidFill>
                <a:latin typeface="Arial" panose="020B0604020202020204" pitchFamily="34" charset="0"/>
                <a:cs typeface="Arial" panose="020B0604020202020204" pitchFamily="34" charset="0"/>
              </a:rPr>
              <a:t>statement</a:t>
            </a:r>
          </a:p>
        </p:txBody>
      </p:sp>
      <p:sp>
        <p:nvSpPr>
          <p:cNvPr id="8" name="Rectangle 7"/>
          <p:cNvSpPr/>
          <p:nvPr/>
        </p:nvSpPr>
        <p:spPr>
          <a:xfrm>
            <a:off x="4241200" y="1090976"/>
            <a:ext cx="4212333" cy="523220"/>
          </a:xfrm>
          <a:prstGeom prst="rect">
            <a:avLst/>
          </a:prstGeom>
        </p:spPr>
        <p:txBody>
          <a:bodyPr wrap="square">
            <a:spAutoFit/>
          </a:bodyPr>
          <a:lstStyle/>
          <a:p>
            <a:pPr algn="ctr"/>
            <a:r>
              <a:rPr lang="en-IN" sz="2800" b="1" u="sng" dirty="0" smtClean="0">
                <a:solidFill>
                  <a:schemeClr val="bg1"/>
                </a:solidFill>
              </a:rPr>
              <a:t>Data cleaning</a:t>
            </a:r>
            <a:endParaRPr lang="en-IN" sz="2800" b="1" u="sng" dirty="0">
              <a:solidFill>
                <a:schemeClr val="bg1"/>
              </a:solidFill>
            </a:endParaRPr>
          </a:p>
        </p:txBody>
      </p:sp>
      <p:pic>
        <p:nvPicPr>
          <p:cNvPr id="9" name="Picture 8"/>
          <p:cNvPicPr>
            <a:picLocks noChangeAspect="1"/>
          </p:cNvPicPr>
          <p:nvPr/>
        </p:nvPicPr>
        <p:blipFill>
          <a:blip r:embed="rId4"/>
          <a:stretch>
            <a:fillRect/>
          </a:stretch>
        </p:blipFill>
        <p:spPr>
          <a:xfrm>
            <a:off x="3833695" y="5587033"/>
            <a:ext cx="6737890" cy="895475"/>
          </a:xfrm>
          <a:prstGeom prst="rect">
            <a:avLst/>
          </a:prstGeom>
        </p:spPr>
      </p:pic>
    </p:spTree>
    <p:extLst>
      <p:ext uri="{BB962C8B-B14F-4D97-AF65-F5344CB8AC3E}">
        <p14:creationId xmlns:p14="http://schemas.microsoft.com/office/powerpoint/2010/main" val="15344711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lum bright="70000" contrast="-70000"/>
          </a:blip>
          <a:stretch>
            <a:fillRect/>
          </a:stretch>
        </p:blipFill>
        <p:spPr>
          <a:xfrm>
            <a:off x="429208" y="2369976"/>
            <a:ext cx="11346023" cy="4310743"/>
          </a:xfrm>
          <a:prstGeom prst="rect">
            <a:avLst/>
          </a:prstGeom>
        </p:spPr>
      </p:pic>
      <p:sp>
        <p:nvSpPr>
          <p:cNvPr id="8" name="Rectangle 7"/>
          <p:cNvSpPr/>
          <p:nvPr/>
        </p:nvSpPr>
        <p:spPr>
          <a:xfrm>
            <a:off x="3349690" y="2433402"/>
            <a:ext cx="8098971" cy="4247317"/>
          </a:xfrm>
          <a:prstGeom prst="rect">
            <a:avLst/>
          </a:prstGeom>
          <a:solidFill>
            <a:srgbClr val="FCE9FF"/>
          </a:solidFill>
        </p:spPr>
        <p:txBody>
          <a:bodyPr wrap="square">
            <a:spAutoFit/>
          </a:bodyPr>
          <a:lstStyle/>
          <a:p>
            <a:pPr marL="285750" indent="-285750" algn="just">
              <a:lnSpc>
                <a:spcPct val="200000"/>
              </a:lnSpc>
              <a:buFont typeface="Arial" panose="020B0604020202020204" pitchFamily="34" charset="0"/>
              <a:buChar char="•"/>
            </a:pPr>
            <a:r>
              <a:rPr lang="en-US" dirty="0" smtClean="0">
                <a:solidFill>
                  <a:schemeClr val="tx1">
                    <a:lumMod val="95000"/>
                    <a:lumOff val="5000"/>
                  </a:schemeClr>
                </a:solidFill>
                <a:latin typeface="Arial" panose="020B0604020202020204" pitchFamily="34" charset="0"/>
                <a:cs typeface="Arial" panose="020B0604020202020204" pitchFamily="34" charset="0"/>
              </a:rPr>
              <a:t>Weather </a:t>
            </a:r>
            <a:r>
              <a:rPr lang="en-US" dirty="0">
                <a:solidFill>
                  <a:schemeClr val="tx1">
                    <a:lumMod val="95000"/>
                    <a:lumOff val="5000"/>
                  </a:schemeClr>
                </a:solidFill>
                <a:latin typeface="Arial" panose="020B0604020202020204" pitchFamily="34" charset="0"/>
                <a:cs typeface="Arial" panose="020B0604020202020204" pitchFamily="34" charset="0"/>
              </a:rPr>
              <a:t>label: By supposing code and weather description respectively(1,2,3 and 4/ clear, mist, light rain, heavy rain.)</a:t>
            </a:r>
          </a:p>
          <a:p>
            <a:pPr marL="285750" indent="-285750" algn="just">
              <a:lnSpc>
                <a:spcPct val="200000"/>
              </a:lnSpc>
              <a:buFont typeface="Arial" panose="020B0604020202020204" pitchFamily="34" charset="0"/>
              <a:buChar char="•"/>
            </a:pPr>
            <a:r>
              <a:rPr lang="en-US" dirty="0">
                <a:solidFill>
                  <a:schemeClr val="tx1">
                    <a:lumMod val="95000"/>
                    <a:lumOff val="5000"/>
                  </a:schemeClr>
                </a:solidFill>
                <a:latin typeface="Arial" panose="020B0604020202020204" pitchFamily="34" charset="0"/>
                <a:cs typeface="Arial" panose="020B0604020202020204" pitchFamily="34" charset="0"/>
              </a:rPr>
              <a:t>Filling missing data by just select two column we want to fix and then clink on HOME menu and click on find and select option then go to special and blanks in the new menu and than click ok now only blank cells are selected. Now go to the formula bar and enter = then select 2 columns from the data and select J AND K in our data then press ctrl + enter.</a:t>
            </a:r>
          </a:p>
          <a:p>
            <a:pPr algn="just"/>
            <a:endParaRPr lang="en-US" dirty="0">
              <a:solidFill>
                <a:schemeClr val="tx1">
                  <a:lumMod val="95000"/>
                  <a:lumOff val="5000"/>
                </a:schemeClr>
              </a:solidFill>
              <a:latin typeface="Arial" panose="020B0604020202020204" pitchFamily="34" charset="0"/>
              <a:cs typeface="Arial" panose="020B0604020202020204" pitchFamily="34" charset="0"/>
            </a:endParaRPr>
          </a:p>
        </p:txBody>
      </p:sp>
      <p:sp>
        <p:nvSpPr>
          <p:cNvPr id="9" name="Rectangle 8"/>
          <p:cNvSpPr/>
          <p:nvPr/>
        </p:nvSpPr>
        <p:spPr>
          <a:xfrm>
            <a:off x="648914" y="904148"/>
            <a:ext cx="4212333" cy="523220"/>
          </a:xfrm>
          <a:prstGeom prst="rect">
            <a:avLst/>
          </a:prstGeom>
        </p:spPr>
        <p:txBody>
          <a:bodyPr wrap="square">
            <a:spAutoFit/>
          </a:bodyPr>
          <a:lstStyle/>
          <a:p>
            <a:r>
              <a:rPr lang="en-IN" sz="2800" b="1" u="sng" dirty="0" smtClean="0">
                <a:solidFill>
                  <a:schemeClr val="bg1"/>
                </a:solidFill>
              </a:rPr>
              <a:t>Continue….. </a:t>
            </a:r>
            <a:endParaRPr lang="en-IN" sz="2800" b="1" u="sng" dirty="0">
              <a:solidFill>
                <a:schemeClr val="bg1"/>
              </a:solidFill>
            </a:endParaRPr>
          </a:p>
        </p:txBody>
      </p:sp>
    </p:spTree>
    <p:extLst>
      <p:ext uri="{BB962C8B-B14F-4D97-AF65-F5344CB8AC3E}">
        <p14:creationId xmlns:p14="http://schemas.microsoft.com/office/powerpoint/2010/main" val="7843735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85942" y="2406326"/>
            <a:ext cx="2638793" cy="4182059"/>
          </a:xfrm>
          <a:prstGeom prst="rect">
            <a:avLst/>
          </a:prstGeom>
        </p:spPr>
      </p:pic>
      <p:sp>
        <p:nvSpPr>
          <p:cNvPr id="8" name="Oval 7"/>
          <p:cNvSpPr/>
          <p:nvPr/>
        </p:nvSpPr>
        <p:spPr>
          <a:xfrm>
            <a:off x="765110" y="4058818"/>
            <a:ext cx="1726163" cy="4385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p:cNvSpPr/>
          <p:nvPr/>
        </p:nvSpPr>
        <p:spPr>
          <a:xfrm>
            <a:off x="1589317" y="2332655"/>
            <a:ext cx="839755" cy="10356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p:cNvPicPr>
            <a:picLocks noChangeAspect="1"/>
          </p:cNvPicPr>
          <p:nvPr/>
        </p:nvPicPr>
        <p:blipFill>
          <a:blip r:embed="rId3"/>
          <a:stretch>
            <a:fillRect/>
          </a:stretch>
        </p:blipFill>
        <p:spPr>
          <a:xfrm>
            <a:off x="3179969" y="2490301"/>
            <a:ext cx="3822138" cy="4097112"/>
          </a:xfrm>
          <a:prstGeom prst="rect">
            <a:avLst/>
          </a:prstGeom>
        </p:spPr>
      </p:pic>
      <p:pic>
        <p:nvPicPr>
          <p:cNvPr id="11" name="Picture 10"/>
          <p:cNvPicPr>
            <a:picLocks noChangeAspect="1"/>
          </p:cNvPicPr>
          <p:nvPr/>
        </p:nvPicPr>
        <p:blipFill>
          <a:blip r:embed="rId4"/>
          <a:stretch>
            <a:fillRect/>
          </a:stretch>
        </p:blipFill>
        <p:spPr>
          <a:xfrm>
            <a:off x="7357341" y="3619880"/>
            <a:ext cx="2981741" cy="1495634"/>
          </a:xfrm>
          <a:prstGeom prst="rect">
            <a:avLst/>
          </a:prstGeom>
        </p:spPr>
      </p:pic>
      <p:pic>
        <p:nvPicPr>
          <p:cNvPr id="12" name="Picture 11"/>
          <p:cNvPicPr>
            <a:picLocks noChangeAspect="1"/>
          </p:cNvPicPr>
          <p:nvPr/>
        </p:nvPicPr>
        <p:blipFill>
          <a:blip r:embed="rId5"/>
          <a:stretch>
            <a:fillRect/>
          </a:stretch>
        </p:blipFill>
        <p:spPr>
          <a:xfrm>
            <a:off x="10626308" y="2209984"/>
            <a:ext cx="1333686" cy="4315427"/>
          </a:xfrm>
          <a:prstGeom prst="rect">
            <a:avLst/>
          </a:prstGeom>
        </p:spPr>
      </p:pic>
      <p:sp>
        <p:nvSpPr>
          <p:cNvPr id="13" name="Rectangle 12"/>
          <p:cNvSpPr/>
          <p:nvPr/>
        </p:nvSpPr>
        <p:spPr>
          <a:xfrm>
            <a:off x="4241200" y="1090976"/>
            <a:ext cx="4212333" cy="523220"/>
          </a:xfrm>
          <a:prstGeom prst="rect">
            <a:avLst/>
          </a:prstGeom>
        </p:spPr>
        <p:txBody>
          <a:bodyPr wrap="square">
            <a:spAutoFit/>
          </a:bodyPr>
          <a:lstStyle/>
          <a:p>
            <a:pPr algn="ctr"/>
            <a:r>
              <a:rPr lang="en-IN" sz="2800" b="1" u="sng" dirty="0" smtClean="0">
                <a:solidFill>
                  <a:schemeClr val="bg1"/>
                </a:solidFill>
              </a:rPr>
              <a:t>Filling missing values</a:t>
            </a:r>
            <a:endParaRPr lang="en-IN" sz="2800" b="1" u="sng" dirty="0">
              <a:solidFill>
                <a:schemeClr val="bg1"/>
              </a:solidFill>
            </a:endParaRPr>
          </a:p>
        </p:txBody>
      </p:sp>
    </p:spTree>
    <p:extLst>
      <p:ext uri="{BB962C8B-B14F-4D97-AF65-F5344CB8AC3E}">
        <p14:creationId xmlns:p14="http://schemas.microsoft.com/office/powerpoint/2010/main" val="2540536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lum bright="70000" contrast="-70000"/>
          </a:blip>
          <a:stretch>
            <a:fillRect/>
          </a:stretch>
        </p:blipFill>
        <p:spPr>
          <a:xfrm>
            <a:off x="419878" y="2332653"/>
            <a:ext cx="11346023" cy="4310743"/>
          </a:xfrm>
          <a:prstGeom prst="rect">
            <a:avLst/>
          </a:prstGeom>
        </p:spPr>
      </p:pic>
      <p:sp>
        <p:nvSpPr>
          <p:cNvPr id="7" name="Rectangle 2"/>
          <p:cNvSpPr>
            <a:spLocks noChangeArrowheads="1"/>
          </p:cNvSpPr>
          <p:nvPr/>
        </p:nvSpPr>
        <p:spPr bwMode="auto">
          <a:xfrm>
            <a:off x="3294062" y="2445908"/>
            <a:ext cx="8229243" cy="3785652"/>
          </a:xfrm>
          <a:prstGeom prst="rect">
            <a:avLst/>
          </a:prstGeom>
          <a:solidFill>
            <a:srgbClr val="FCE9FF"/>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altLang="en-US" sz="200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Click inside your data table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0" i="0" u="none" strike="noStrike" cap="none" normalizeH="0" dirty="0" smtClean="0">
                <a:ln>
                  <a:noFill/>
                </a:ln>
                <a:solidFill>
                  <a:schemeClr val="tx1"/>
                </a:solidFill>
                <a:effectLst/>
                <a:latin typeface="Arial" panose="020B0604020202020204" pitchFamily="34" charset="0"/>
                <a:cs typeface="Arial" panose="020B0604020202020204" pitchFamily="34" charset="0"/>
              </a:rPr>
              <a:t> </a:t>
            </a:r>
            <a:r>
              <a:rPr kumimoji="0" lang="en-US" altLang="en-US" sz="200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Go to </a:t>
            </a: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INSERT </a:t>
            </a:r>
            <a:r>
              <a:rPr lang="en-US" altLang="en-US" sz="2000" dirty="0" smtClean="0">
                <a:latin typeface="Arial" panose="020B0604020202020204" pitchFamily="34" charset="0"/>
                <a:cs typeface="Arial" panose="020B0604020202020204" pitchFamily="34" charset="0"/>
              </a:rPr>
              <a:t>and then to </a:t>
            </a:r>
            <a:r>
              <a:rPr kumimoji="0" lang="en-US" alt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PivotTable</a:t>
            </a:r>
            <a:endPar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In the pop-up:</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Select your data range </a:t>
            </a:r>
          </a:p>
          <a:p>
            <a:pPr lvl="0" eaLnBrk="0" fontAlgn="base" hangingPunct="0">
              <a:lnSpc>
                <a:spcPct val="200000"/>
              </a:lnSpc>
              <a:spcBef>
                <a:spcPct val="0"/>
              </a:spcBef>
              <a:spcAft>
                <a:spcPct val="0"/>
              </a:spcAft>
              <a:buFontTx/>
              <a:buChar char="•"/>
            </a:pP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Drag </a:t>
            </a:r>
            <a:r>
              <a:rPr kumimoji="0" lang="en-US" altLang="en-US" sz="20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DayType</a:t>
            </a: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to </a:t>
            </a:r>
            <a:r>
              <a:rPr kumimoji="0" lang="en-US" alt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Columns </a:t>
            </a:r>
            <a:r>
              <a:rPr lang="en-US" altLang="en-US" sz="2000" dirty="0" smtClean="0">
                <a:latin typeface="Arial" panose="020B0604020202020204" pitchFamily="34" charset="0"/>
                <a:cs typeface="Arial" panose="020B0604020202020204" pitchFamily="34" charset="0"/>
              </a:rPr>
              <a:t>Choose </a:t>
            </a:r>
            <a:r>
              <a:rPr lang="en-US" altLang="en-US" sz="2000" b="1" dirty="0">
                <a:latin typeface="Arial" panose="020B0604020202020204" pitchFamily="34" charset="0"/>
                <a:cs typeface="Arial" panose="020B0604020202020204" pitchFamily="34" charset="0"/>
              </a:rPr>
              <a:t>"Existing </a:t>
            </a:r>
            <a:r>
              <a:rPr lang="en-US" altLang="en-US" sz="2000" b="1" dirty="0" smtClean="0">
                <a:latin typeface="Arial" panose="020B0604020202020204" pitchFamily="34" charset="0"/>
                <a:cs typeface="Arial" panose="020B0604020202020204" pitchFamily="34" charset="0"/>
              </a:rPr>
              <a:t>Worksheet“</a:t>
            </a:r>
          </a:p>
          <a:p>
            <a:pPr lvl="0" eaLnBrk="0" fontAlgn="base" hangingPunct="0">
              <a:lnSpc>
                <a:spcPct val="200000"/>
              </a:lnSpc>
              <a:spcBef>
                <a:spcPct val="0"/>
              </a:spcBef>
              <a:spcAft>
                <a:spcPct val="0"/>
              </a:spcAft>
            </a:pPr>
            <a:r>
              <a:rPr lang="en-US" altLang="en-US" sz="2000" b="1" dirty="0" smtClean="0">
                <a:latin typeface="Arial" panose="020B0604020202020204" pitchFamily="34" charset="0"/>
                <a:cs typeface="Arial" panose="020B0604020202020204" pitchFamily="34" charset="0"/>
              </a:rPr>
              <a:t>(As per your requirement for the table)</a:t>
            </a:r>
            <a:endParaRPr lang="en-US" altLang="en-US" sz="2000" dirty="0">
              <a:latin typeface="Arial" panose="020B0604020202020204" pitchFamily="34" charset="0"/>
              <a:cs typeface="Arial" panose="020B0604020202020204" pitchFamily="34" charset="0"/>
            </a:endParaRPr>
          </a:p>
        </p:txBody>
      </p:sp>
      <p:sp>
        <p:nvSpPr>
          <p:cNvPr id="11" name="Rectangle 10"/>
          <p:cNvSpPr/>
          <p:nvPr/>
        </p:nvSpPr>
        <p:spPr>
          <a:xfrm>
            <a:off x="4421598" y="1032979"/>
            <a:ext cx="3568606" cy="523220"/>
          </a:xfrm>
          <a:prstGeom prst="rect">
            <a:avLst/>
          </a:prstGeom>
        </p:spPr>
        <p:txBody>
          <a:bodyPr wrap="none">
            <a:spAutoFit/>
          </a:bodyPr>
          <a:lstStyle/>
          <a:p>
            <a:r>
              <a:rPr lang="en-US" sz="2400" b="1" u="sng">
                <a:solidFill>
                  <a:schemeClr val="bg1"/>
                </a:solidFill>
              </a:rPr>
              <a:t> </a:t>
            </a:r>
            <a:r>
              <a:rPr lang="en-US" sz="2800" b="1" u="sng">
                <a:solidFill>
                  <a:schemeClr val="bg1"/>
                </a:solidFill>
              </a:rPr>
              <a:t>Creating</a:t>
            </a:r>
            <a:r>
              <a:rPr lang="en-US" sz="2400" b="1" u="sng">
                <a:solidFill>
                  <a:schemeClr val="bg1"/>
                </a:solidFill>
              </a:rPr>
              <a:t> Pivot </a:t>
            </a:r>
            <a:r>
              <a:rPr lang="en-US" sz="2400" b="1" u="sng" smtClean="0">
                <a:solidFill>
                  <a:schemeClr val="bg1"/>
                </a:solidFill>
              </a:rPr>
              <a:t>Chart </a:t>
            </a:r>
            <a:endParaRPr lang="en-IN" sz="2400" b="1" u="sng">
              <a:solidFill>
                <a:schemeClr val="bg1"/>
              </a:solidFill>
            </a:endParaRPr>
          </a:p>
        </p:txBody>
      </p:sp>
    </p:spTree>
    <p:extLst>
      <p:ext uri="{BB962C8B-B14F-4D97-AF65-F5344CB8AC3E}">
        <p14:creationId xmlns:p14="http://schemas.microsoft.com/office/powerpoint/2010/main" val="25661166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47249" y="2344564"/>
            <a:ext cx="10097909" cy="2019582"/>
          </a:xfrm>
          <a:prstGeom prst="rect">
            <a:avLst/>
          </a:prstGeom>
        </p:spPr>
      </p:pic>
      <p:sp>
        <p:nvSpPr>
          <p:cNvPr id="5" name="Oval 4"/>
          <p:cNvSpPr/>
          <p:nvPr/>
        </p:nvSpPr>
        <p:spPr>
          <a:xfrm>
            <a:off x="9554548" y="2803849"/>
            <a:ext cx="1035698" cy="11010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p:cNvSpPr/>
          <p:nvPr/>
        </p:nvSpPr>
        <p:spPr>
          <a:xfrm>
            <a:off x="1492897" y="2570583"/>
            <a:ext cx="793102" cy="4665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p:cNvPicPr>
            <a:picLocks noChangeAspect="1"/>
          </p:cNvPicPr>
          <p:nvPr/>
        </p:nvPicPr>
        <p:blipFill>
          <a:blip r:embed="rId3"/>
          <a:stretch>
            <a:fillRect/>
          </a:stretch>
        </p:blipFill>
        <p:spPr>
          <a:xfrm>
            <a:off x="288621" y="4590165"/>
            <a:ext cx="4200029" cy="2243352"/>
          </a:xfrm>
          <a:prstGeom prst="rect">
            <a:avLst/>
          </a:prstGeom>
        </p:spPr>
      </p:pic>
      <p:pic>
        <p:nvPicPr>
          <p:cNvPr id="8" name="Picture 7"/>
          <p:cNvPicPr>
            <a:picLocks noChangeAspect="1"/>
          </p:cNvPicPr>
          <p:nvPr/>
        </p:nvPicPr>
        <p:blipFill>
          <a:blip r:embed="rId4"/>
          <a:stretch>
            <a:fillRect/>
          </a:stretch>
        </p:blipFill>
        <p:spPr>
          <a:xfrm>
            <a:off x="4646644" y="4441371"/>
            <a:ext cx="7296539" cy="2383765"/>
          </a:xfrm>
          <a:prstGeom prst="rect">
            <a:avLst/>
          </a:prstGeom>
        </p:spPr>
      </p:pic>
      <p:sp>
        <p:nvSpPr>
          <p:cNvPr id="10" name="Rectangle 9"/>
          <p:cNvSpPr/>
          <p:nvPr/>
        </p:nvSpPr>
        <p:spPr>
          <a:xfrm>
            <a:off x="4241200" y="1090976"/>
            <a:ext cx="4212333" cy="523220"/>
          </a:xfrm>
          <a:prstGeom prst="rect">
            <a:avLst/>
          </a:prstGeom>
        </p:spPr>
        <p:txBody>
          <a:bodyPr wrap="square">
            <a:spAutoFit/>
          </a:bodyPr>
          <a:lstStyle/>
          <a:p>
            <a:pPr algn="ctr"/>
            <a:r>
              <a:rPr lang="en-IN" sz="2800" b="1" u="sng" dirty="0" smtClean="0">
                <a:solidFill>
                  <a:schemeClr val="bg1"/>
                </a:solidFill>
              </a:rPr>
              <a:t>Creating pivot chart</a:t>
            </a:r>
            <a:endParaRPr lang="en-IN" sz="2800" b="1" u="sng" dirty="0">
              <a:solidFill>
                <a:schemeClr val="bg1"/>
              </a:solidFill>
            </a:endParaRPr>
          </a:p>
        </p:txBody>
      </p:sp>
    </p:spTree>
    <p:extLst>
      <p:ext uri="{BB962C8B-B14F-4D97-AF65-F5344CB8AC3E}">
        <p14:creationId xmlns:p14="http://schemas.microsoft.com/office/powerpoint/2010/main" val="2239188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lum bright="70000" contrast="-70000"/>
          </a:blip>
          <a:stretch>
            <a:fillRect/>
          </a:stretch>
        </p:blipFill>
        <p:spPr>
          <a:xfrm>
            <a:off x="419878" y="2332653"/>
            <a:ext cx="11346023" cy="4310743"/>
          </a:xfrm>
          <a:prstGeom prst="rect">
            <a:avLst/>
          </a:prstGeom>
        </p:spPr>
      </p:pic>
      <p:sp>
        <p:nvSpPr>
          <p:cNvPr id="8" name="Rectangle 7"/>
          <p:cNvSpPr/>
          <p:nvPr/>
        </p:nvSpPr>
        <p:spPr>
          <a:xfrm>
            <a:off x="3461658" y="2902974"/>
            <a:ext cx="8005664" cy="3170099"/>
          </a:xfrm>
          <a:prstGeom prst="rect">
            <a:avLst/>
          </a:prstGeom>
          <a:solidFill>
            <a:srgbClr val="FCE9FF"/>
          </a:solidFill>
        </p:spPr>
        <p:txBody>
          <a:bodyPr wrap="square">
            <a:spAutoFit/>
          </a:bodyPr>
          <a:lstStyle/>
          <a:p>
            <a:pPr lvl="0" eaLnBrk="0" fontAlgn="base" hangingPunct="0">
              <a:lnSpc>
                <a:spcPct val="200000"/>
              </a:lnSpc>
              <a:spcBef>
                <a:spcPct val="0"/>
              </a:spcBef>
              <a:spcAft>
                <a:spcPct val="0"/>
              </a:spcAft>
              <a:buFontTx/>
              <a:buChar char="•"/>
            </a:pPr>
            <a:r>
              <a:rPr lang="en-US" altLang="en-US" sz="2000" dirty="0">
                <a:latin typeface="Arial" panose="020B0604020202020204" pitchFamily="34" charset="0"/>
                <a:cs typeface="Arial" panose="020B0604020202020204" pitchFamily="34" charset="0"/>
              </a:rPr>
              <a:t> Click </a:t>
            </a:r>
            <a:r>
              <a:rPr lang="en-US" altLang="en-US" sz="2000" b="1" dirty="0">
                <a:latin typeface="Arial" panose="020B0604020202020204" pitchFamily="34" charset="0"/>
                <a:cs typeface="Arial" panose="020B0604020202020204" pitchFamily="34" charset="0"/>
              </a:rPr>
              <a:t>OK</a:t>
            </a:r>
            <a:endParaRPr lang="en-US" altLang="en-US" sz="2000" dirty="0">
              <a:latin typeface="Arial" panose="020B0604020202020204" pitchFamily="34" charset="0"/>
              <a:cs typeface="Arial" panose="020B0604020202020204" pitchFamily="34" charset="0"/>
            </a:endParaRPr>
          </a:p>
          <a:p>
            <a:pPr lvl="0" eaLnBrk="0" fontAlgn="base" hangingPunct="0">
              <a:lnSpc>
                <a:spcPct val="200000"/>
              </a:lnSpc>
              <a:spcBef>
                <a:spcPct val="0"/>
              </a:spcBef>
              <a:spcAft>
                <a:spcPct val="0"/>
              </a:spcAft>
              <a:buFontTx/>
              <a:buChar char="•"/>
            </a:pPr>
            <a:r>
              <a:rPr lang="en-US" altLang="en-US" sz="2000" dirty="0">
                <a:latin typeface="Arial" panose="020B0604020202020204" pitchFamily="34" charset="0"/>
                <a:cs typeface="Arial" panose="020B0604020202020204" pitchFamily="34" charset="0"/>
              </a:rPr>
              <a:t> Use the </a:t>
            </a:r>
            <a:r>
              <a:rPr lang="en-US" altLang="en-US" sz="2000" b="1" dirty="0">
                <a:latin typeface="Arial" panose="020B0604020202020204" pitchFamily="34" charset="0"/>
                <a:cs typeface="Arial" panose="020B0604020202020204" pitchFamily="34" charset="0"/>
              </a:rPr>
              <a:t>PivotTable Field List</a:t>
            </a:r>
            <a:r>
              <a:rPr lang="en-US" altLang="en-US" sz="2000" dirty="0">
                <a:latin typeface="Arial" panose="020B0604020202020204" pitchFamily="34" charset="0"/>
                <a:cs typeface="Arial" panose="020B0604020202020204" pitchFamily="34" charset="0"/>
              </a:rPr>
              <a:t>:</a:t>
            </a:r>
          </a:p>
          <a:p>
            <a:pPr lvl="0" eaLnBrk="0" fontAlgn="base" hangingPunct="0">
              <a:lnSpc>
                <a:spcPct val="200000"/>
              </a:lnSpc>
              <a:spcBef>
                <a:spcPct val="0"/>
              </a:spcBef>
              <a:spcAft>
                <a:spcPct val="0"/>
              </a:spcAft>
              <a:buFontTx/>
              <a:buChar char="•"/>
            </a:pPr>
            <a:r>
              <a:rPr lang="en-US" altLang="en-US" sz="2000" dirty="0">
                <a:latin typeface="Arial" panose="020B0604020202020204" pitchFamily="34" charset="0"/>
                <a:cs typeface="Arial" panose="020B0604020202020204" pitchFamily="34" charset="0"/>
              </a:rPr>
              <a:t> Drag Hour to </a:t>
            </a:r>
            <a:r>
              <a:rPr lang="en-US" altLang="en-US" sz="2000" b="1" dirty="0">
                <a:latin typeface="Arial" panose="020B0604020202020204" pitchFamily="34" charset="0"/>
                <a:cs typeface="Arial" panose="020B0604020202020204" pitchFamily="34" charset="0"/>
              </a:rPr>
              <a:t>Rows</a:t>
            </a:r>
            <a:endParaRPr lang="en-US" altLang="en-US" sz="2000" dirty="0">
              <a:latin typeface="Arial" panose="020B0604020202020204" pitchFamily="34" charset="0"/>
              <a:cs typeface="Arial" panose="020B0604020202020204" pitchFamily="34" charset="0"/>
            </a:endParaRPr>
          </a:p>
          <a:p>
            <a:pPr lvl="0" eaLnBrk="0" fontAlgn="base" hangingPunct="0">
              <a:lnSpc>
                <a:spcPct val="200000"/>
              </a:lnSpc>
              <a:spcBef>
                <a:spcPct val="0"/>
              </a:spcBef>
              <a:spcAft>
                <a:spcPct val="0"/>
              </a:spcAft>
              <a:buFontTx/>
              <a:buChar char="•"/>
            </a:pPr>
            <a:r>
              <a:rPr lang="en-US" altLang="en-US" sz="2000" dirty="0">
                <a:latin typeface="Arial" panose="020B0604020202020204" pitchFamily="34" charset="0"/>
                <a:cs typeface="Arial" panose="020B0604020202020204" pitchFamily="34" charset="0"/>
              </a:rPr>
              <a:t> Drag Rentals to </a:t>
            </a:r>
            <a:r>
              <a:rPr lang="en-US" altLang="en-US" sz="2000" b="1" dirty="0" smtClean="0">
                <a:latin typeface="Arial" panose="020B0604020202020204" pitchFamily="34" charset="0"/>
                <a:cs typeface="Arial" panose="020B0604020202020204" pitchFamily="34" charset="0"/>
              </a:rPr>
              <a:t>Values</a:t>
            </a:r>
          </a:p>
          <a:p>
            <a:pPr lvl="0" eaLnBrk="0" fontAlgn="base" hangingPunct="0">
              <a:lnSpc>
                <a:spcPct val="200000"/>
              </a:lnSpc>
              <a:spcBef>
                <a:spcPct val="0"/>
              </a:spcBef>
              <a:spcAft>
                <a:spcPct val="0"/>
              </a:spcAft>
            </a:pPr>
            <a:r>
              <a:rPr lang="en-US" altLang="en-US" sz="2000" b="1" dirty="0" smtClean="0">
                <a:latin typeface="Arial" panose="020B0604020202020204" pitchFamily="34" charset="0"/>
                <a:cs typeface="Arial" panose="020B0604020202020204" pitchFamily="34" charset="0"/>
              </a:rPr>
              <a:t>(as needed for every pivot table)</a:t>
            </a:r>
            <a:endParaRPr lang="en-US" altLang="en-US" sz="2000" dirty="0">
              <a:latin typeface="Arial" panose="020B0604020202020204" pitchFamily="34" charset="0"/>
              <a:cs typeface="Arial" panose="020B0604020202020204" pitchFamily="34" charset="0"/>
            </a:endParaRPr>
          </a:p>
        </p:txBody>
      </p:sp>
      <p:sp>
        <p:nvSpPr>
          <p:cNvPr id="9" name="Rectangle 8"/>
          <p:cNvSpPr/>
          <p:nvPr/>
        </p:nvSpPr>
        <p:spPr>
          <a:xfrm>
            <a:off x="648914" y="904148"/>
            <a:ext cx="4212333" cy="523220"/>
          </a:xfrm>
          <a:prstGeom prst="rect">
            <a:avLst/>
          </a:prstGeom>
        </p:spPr>
        <p:txBody>
          <a:bodyPr wrap="square">
            <a:spAutoFit/>
          </a:bodyPr>
          <a:lstStyle/>
          <a:p>
            <a:r>
              <a:rPr lang="en-IN" sz="2800" b="1" u="sng" dirty="0" smtClean="0">
                <a:solidFill>
                  <a:schemeClr val="bg1"/>
                </a:solidFill>
              </a:rPr>
              <a:t>Continue….. </a:t>
            </a:r>
            <a:endParaRPr lang="en-IN" sz="2800" b="1" u="sng" dirty="0">
              <a:solidFill>
                <a:schemeClr val="bg1"/>
              </a:solidFill>
            </a:endParaRPr>
          </a:p>
        </p:txBody>
      </p:sp>
    </p:spTree>
    <p:extLst>
      <p:ext uri="{BB962C8B-B14F-4D97-AF65-F5344CB8AC3E}">
        <p14:creationId xmlns:p14="http://schemas.microsoft.com/office/powerpoint/2010/main" val="2383037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66904" y="2351314"/>
            <a:ext cx="2991267" cy="4269485"/>
          </a:xfrm>
          <a:prstGeom prst="rect">
            <a:avLst/>
          </a:prstGeom>
        </p:spPr>
      </p:pic>
      <p:pic>
        <p:nvPicPr>
          <p:cNvPr id="5" name="Picture 4"/>
          <p:cNvPicPr>
            <a:picLocks noChangeAspect="1"/>
          </p:cNvPicPr>
          <p:nvPr/>
        </p:nvPicPr>
        <p:blipFill>
          <a:blip r:embed="rId3"/>
          <a:stretch>
            <a:fillRect/>
          </a:stretch>
        </p:blipFill>
        <p:spPr>
          <a:xfrm>
            <a:off x="3832776" y="2864497"/>
            <a:ext cx="2324424" cy="1733792"/>
          </a:xfrm>
          <a:prstGeom prst="rect">
            <a:avLst/>
          </a:prstGeom>
        </p:spPr>
      </p:pic>
      <p:pic>
        <p:nvPicPr>
          <p:cNvPr id="6" name="Picture 5"/>
          <p:cNvPicPr>
            <a:picLocks noChangeAspect="1"/>
          </p:cNvPicPr>
          <p:nvPr/>
        </p:nvPicPr>
        <p:blipFill>
          <a:blip r:embed="rId4"/>
          <a:stretch>
            <a:fillRect/>
          </a:stretch>
        </p:blipFill>
        <p:spPr>
          <a:xfrm>
            <a:off x="3813723" y="4756754"/>
            <a:ext cx="2362530" cy="1543265"/>
          </a:xfrm>
          <a:prstGeom prst="rect">
            <a:avLst/>
          </a:prstGeom>
        </p:spPr>
      </p:pic>
      <p:pic>
        <p:nvPicPr>
          <p:cNvPr id="7" name="Picture 6"/>
          <p:cNvPicPr>
            <a:picLocks noChangeAspect="1"/>
          </p:cNvPicPr>
          <p:nvPr/>
        </p:nvPicPr>
        <p:blipFill>
          <a:blip r:embed="rId5"/>
          <a:stretch>
            <a:fillRect/>
          </a:stretch>
        </p:blipFill>
        <p:spPr>
          <a:xfrm>
            <a:off x="6607653" y="2486466"/>
            <a:ext cx="2372056" cy="2191056"/>
          </a:xfrm>
          <a:prstGeom prst="rect">
            <a:avLst/>
          </a:prstGeom>
        </p:spPr>
      </p:pic>
      <p:pic>
        <p:nvPicPr>
          <p:cNvPr id="8" name="Picture 7"/>
          <p:cNvPicPr>
            <a:picLocks noChangeAspect="1"/>
          </p:cNvPicPr>
          <p:nvPr/>
        </p:nvPicPr>
        <p:blipFill>
          <a:blip r:embed="rId6"/>
          <a:stretch>
            <a:fillRect/>
          </a:stretch>
        </p:blipFill>
        <p:spPr>
          <a:xfrm>
            <a:off x="6176253" y="4677522"/>
            <a:ext cx="2314898" cy="1914792"/>
          </a:xfrm>
          <a:prstGeom prst="rect">
            <a:avLst/>
          </a:prstGeom>
        </p:spPr>
      </p:pic>
      <p:pic>
        <p:nvPicPr>
          <p:cNvPr id="9" name="Picture 8"/>
          <p:cNvPicPr>
            <a:picLocks noChangeAspect="1"/>
          </p:cNvPicPr>
          <p:nvPr/>
        </p:nvPicPr>
        <p:blipFill>
          <a:blip r:embed="rId7"/>
          <a:stretch>
            <a:fillRect/>
          </a:stretch>
        </p:blipFill>
        <p:spPr>
          <a:xfrm>
            <a:off x="9430162" y="2273864"/>
            <a:ext cx="2419688" cy="2915057"/>
          </a:xfrm>
          <a:prstGeom prst="rect">
            <a:avLst/>
          </a:prstGeom>
        </p:spPr>
      </p:pic>
      <p:pic>
        <p:nvPicPr>
          <p:cNvPr id="10" name="Picture 9"/>
          <p:cNvPicPr>
            <a:picLocks noChangeAspect="1"/>
          </p:cNvPicPr>
          <p:nvPr/>
        </p:nvPicPr>
        <p:blipFill>
          <a:blip r:embed="rId8"/>
          <a:stretch>
            <a:fillRect/>
          </a:stretch>
        </p:blipFill>
        <p:spPr>
          <a:xfrm>
            <a:off x="8894335" y="4971787"/>
            <a:ext cx="2286319" cy="1886213"/>
          </a:xfrm>
          <a:prstGeom prst="rect">
            <a:avLst/>
          </a:prstGeom>
        </p:spPr>
      </p:pic>
    </p:spTree>
    <p:extLst>
      <p:ext uri="{BB962C8B-B14F-4D97-AF65-F5344CB8AC3E}">
        <p14:creationId xmlns:p14="http://schemas.microsoft.com/office/powerpoint/2010/main" val="28081639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1096</TotalTime>
  <Words>645</Words>
  <Application>Microsoft Office PowerPoint</Application>
  <PresentationFormat>Widescreen</PresentationFormat>
  <Paragraphs>75</Paragraphs>
  <Slides>18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Century Gothic</vt:lpstr>
      <vt:lpstr>Mangal</vt:lpstr>
      <vt:lpstr>Times New Roman</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sandy yadav</cp:lastModifiedBy>
  <cp:revision>46</cp:revision>
  <dcterms:created xsi:type="dcterms:W3CDTF">2025-06-14T16:35:14Z</dcterms:created>
  <dcterms:modified xsi:type="dcterms:W3CDTF">2025-07-24T16:43:56Z</dcterms:modified>
</cp:coreProperties>
</file>