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5" r:id="rId6"/>
    <p:sldId id="261" r:id="rId7"/>
    <p:sldId id="266" r:id="rId8"/>
    <p:sldId id="262" r:id="rId9"/>
    <p:sldId id="264" r:id="rId10"/>
    <p:sldId id="263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AE7-287B-47F8-B99B-D14D4F7ECDF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ECB1-1CAE-4C25-BEFB-A974D75B35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AE7-287B-47F8-B99B-D14D4F7ECDF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ECB1-1CAE-4C25-BEFB-A974D75B35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AE7-287B-47F8-B99B-D14D4F7ECDF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ECB1-1CAE-4C25-BEFB-A974D75B35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AE7-287B-47F8-B99B-D14D4F7ECDF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ECB1-1CAE-4C25-BEFB-A974D75B35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AE7-287B-47F8-B99B-D14D4F7ECDF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ECB1-1CAE-4C25-BEFB-A974D75B35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AE7-287B-47F8-B99B-D14D4F7ECDF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ECB1-1CAE-4C25-BEFB-A974D75B35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AE7-287B-47F8-B99B-D14D4F7ECDF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ECB1-1CAE-4C25-BEFB-A974D75B35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AE7-287B-47F8-B99B-D14D4F7ECDF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ECB1-1CAE-4C25-BEFB-A974D75B35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AE7-287B-47F8-B99B-D14D4F7ECDF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ECB1-1CAE-4C25-BEFB-A974D75B35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AE7-287B-47F8-B99B-D14D4F7ECDF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ECB1-1CAE-4C25-BEFB-A974D75B35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DAE7-287B-47F8-B99B-D14D4F7ECDF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ECB1-1CAE-4C25-BEFB-A974D75B35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FDAE7-287B-47F8-B99B-D14D4F7ECDF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3ECB1-1CAE-4C25-BEFB-A974D75B354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WIPRO NGA Program-</a:t>
            </a:r>
            <a:r>
              <a:rPr lang="en-US" b="1" dirty="0"/>
              <a:t> </a:t>
            </a:r>
            <a:r>
              <a:rPr lang="en-US" sz="4400" b="1" dirty="0"/>
              <a:t>C+</a:t>
            </a:r>
            <a:r>
              <a:rPr lang="en-IN" altLang="en-US" sz="4400" b="1" dirty="0"/>
              <a:t>+</a:t>
            </a:r>
            <a:r>
              <a:rPr lang="en-US" sz="4400" b="1" dirty="0"/>
              <a:t>||L</a:t>
            </a:r>
            <a:r>
              <a:rPr lang="en-IN" altLang="en-US" sz="4400" b="1" dirty="0"/>
              <a:t>SP</a:t>
            </a:r>
            <a:r>
              <a:rPr lang="en-US" sz="4400" b="1" dirty="0"/>
              <a:t> batch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335" y="3602038"/>
            <a:ext cx="9144000" cy="213359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Capstone Project Presentation</a:t>
            </a:r>
            <a:r>
              <a:rPr lang="en-IN" altLang="en-US" sz="2800" dirty="0"/>
              <a:t> - </a:t>
            </a:r>
            <a:r>
              <a:rPr lang="en-IN" altLang="en-US" dirty="0"/>
              <a:t>12th August,2024</a:t>
            </a:r>
            <a:endParaRPr lang="en-US" sz="2800" dirty="0"/>
          </a:p>
          <a:p>
            <a:pPr algn="l"/>
            <a:r>
              <a:rPr lang="en-US" sz="2800" dirty="0"/>
              <a:t>Project Title –</a:t>
            </a:r>
            <a:r>
              <a:rPr lang="en-US" dirty="0"/>
              <a:t>Multi-Process To Do List Application</a:t>
            </a:r>
            <a:endParaRPr lang="en-US" dirty="0"/>
          </a:p>
          <a:p>
            <a:pPr algn="l"/>
            <a:r>
              <a:rPr lang="en-US" dirty="0"/>
              <a:t>                                                                    (using shared memory)</a:t>
            </a:r>
            <a:endParaRPr lang="en-US" sz="2800" dirty="0"/>
          </a:p>
          <a:p>
            <a:pPr algn="l"/>
            <a:r>
              <a:rPr lang="en-US" sz="2800" dirty="0"/>
              <a:t>Presented by </a:t>
            </a:r>
            <a:r>
              <a:rPr lang="en-US" dirty="0"/>
              <a:t>– Pooja Karda(24NAG1279_U29)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54" y="6232552"/>
            <a:ext cx="647756" cy="5779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9910" y="6556164"/>
            <a:ext cx="6406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2024 - RPS Consulting all rights reserved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Future Amendments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968" y="1371599"/>
            <a:ext cx="9601200" cy="4768293"/>
          </a:xfrm>
        </p:spPr>
        <p:txBody>
          <a:bodyPr/>
          <a:lstStyle/>
          <a:p>
            <a:r>
              <a:rPr lang="en-US" b="1" dirty="0"/>
              <a:t>GUI Integration</a:t>
            </a:r>
            <a:r>
              <a:rPr lang="en-US" dirty="0"/>
              <a:t>: Develop a graphical user interface.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Future versions of the application could include a graphical user interface for better user experience.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Persistent Storage</a:t>
            </a:r>
            <a:r>
              <a:rPr lang="en-US" dirty="0"/>
              <a:t>: Save to-do list to disk. 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Implement functionality to save and load the to-do list from persistent storage, such as a file or database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Enhanced Features</a:t>
            </a:r>
            <a:r>
              <a:rPr lang="en-US" dirty="0"/>
              <a:t>: Add due dates, priorities, etc.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Introduce additional features like due dates, task priorities, and categorization..</a:t>
            </a:r>
            <a:endParaRPr lang="en-US" dirty="0"/>
          </a:p>
          <a:p>
            <a:pPr>
              <a:buFontTx/>
              <a:buChar char="-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78830"/>
            <a:ext cx="853514" cy="5791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568415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2024 - RPS Consulting all rights reserved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Addressing Common Challenges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670"/>
            <a:ext cx="9467335" cy="4522573"/>
          </a:xfrm>
        </p:spPr>
        <p:txBody>
          <a:bodyPr>
            <a:normAutofit/>
          </a:bodyPr>
          <a:lstStyle/>
          <a:p>
            <a:r>
              <a:rPr lang="en-US" b="1" dirty="0"/>
              <a:t>Synchronization Issues</a:t>
            </a:r>
            <a:r>
              <a:rPr lang="en-US" dirty="0"/>
              <a:t>: Proper use of semaphores.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 Ensuring proper use of semaphores to avoid deadlocks and race conditions.</a:t>
            </a:r>
            <a:endParaRPr lang="en-US" dirty="0"/>
          </a:p>
          <a:p>
            <a:r>
              <a:rPr lang="en-US" b="1" dirty="0"/>
              <a:t>Memory Management</a:t>
            </a:r>
            <a:r>
              <a:rPr lang="en-US" dirty="0"/>
              <a:t>: Handling shared memory effectively.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Efficiently managing shared memory allocation and deallocation.</a:t>
            </a:r>
            <a:endParaRPr lang="en-US" dirty="0"/>
          </a:p>
          <a:p>
            <a:r>
              <a:rPr lang="en-US" b="1" dirty="0"/>
              <a:t>Concurrency</a:t>
            </a:r>
            <a:r>
              <a:rPr lang="en-US" dirty="0"/>
              <a:t>: Ensuring data consistency across processes.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Maintaining data consistency and integrity across concurrent processes acc </a:t>
            </a:r>
            <a:r>
              <a:rPr lang="en-US" dirty="0" err="1"/>
              <a:t>essing</a:t>
            </a:r>
            <a:r>
              <a:rPr lang="en-US" dirty="0"/>
              <a:t> shared memory.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78830"/>
            <a:ext cx="853514" cy="5791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568415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2024 - RPS Consulting all rights reserved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811"/>
            <a:ext cx="10515600" cy="4731222"/>
          </a:xfrm>
        </p:spPr>
        <p:txBody>
          <a:bodyPr>
            <a:noAutofit/>
          </a:bodyPr>
          <a:lstStyle/>
          <a:p>
            <a:r>
              <a:rPr lang="en-US" dirty="0"/>
              <a:t>This project demonstrates a simple yet effective implementation of a client-server architecture using shared memory and semaphores for inter-process communication. The server manages a shared to-do list, while multiple clients can access and modify the list simultaneously. The use of semaphores ensures data consistency and prevents Corruption.</a:t>
            </a:r>
            <a:endParaRPr lang="en-US" dirty="0"/>
          </a:p>
          <a:p>
            <a:r>
              <a:rPr lang="en-US" dirty="0"/>
              <a:t>The client-server code showcases the key aspects:-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-Effective use of shared memory for inter-process communication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Synchronization using semaphores to prevent data corruption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Simple and intuitive client-server interaction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30" y="6203290"/>
            <a:ext cx="853514" cy="5791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8844" y="6492875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2024 - RPS Consulting all rights reserved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Thank you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97" y="6278830"/>
            <a:ext cx="853514" cy="579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814" y="6568415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2024 - RPS Consulting all rights reserved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08" y="575035"/>
            <a:ext cx="7692272" cy="829559"/>
          </a:xfrm>
        </p:spPr>
        <p:txBody>
          <a:bodyPr/>
          <a:lstStyle/>
          <a:p>
            <a:r>
              <a:rPr lang="en-US" b="1" dirty="0"/>
              <a:t>Project overview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09" y="1216059"/>
            <a:ext cx="10555472" cy="506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This project implements a multi-process to-do list application using shared memory and semaphores for synchronization. The application allows multiple clients to access and modify a shared to-do list. It provides a simple to-do list application where multiple clients can add, complete, and view tasks.</a:t>
            </a:r>
            <a:endParaRPr lang="en-US" sz="2600" dirty="0"/>
          </a:p>
          <a:p>
            <a:pPr marL="0" indent="0">
              <a:buNone/>
            </a:pPr>
            <a:r>
              <a:rPr lang="en-US" sz="4400" dirty="0"/>
              <a:t>Introduction</a:t>
            </a:r>
            <a:endParaRPr lang="en-US" sz="4400" dirty="0"/>
          </a:p>
          <a:p>
            <a:pPr marL="0" indent="0">
              <a:buNone/>
            </a:pPr>
            <a:r>
              <a:rPr lang="en-US" sz="2400" dirty="0"/>
              <a:t>The project is a To-Do List application that utilizes shared memory and semaphores for synchronization. The application allows users to add, complete, and view to-do items in a shared memory segment. The primary objective is to create a to-do list application that can be accessed by multiple processes using IPC. The project is implemented using the C++ programming language with IPC techniques like shared memory  and semaphores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6278830"/>
            <a:ext cx="852615" cy="5791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2616" y="6467365"/>
            <a:ext cx="7108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2024 - RPS Consulting all rights reserved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and motivation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697" y="1532237"/>
            <a:ext cx="9986319" cy="4794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•Create a collaborative to-do list for managing tasks.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-The application is designed to facilitate task management in a collaborative environment where multiple processes can access and modify a shared to-do list.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•Demonstrate IPC mechanisms for inter-process communication. 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- The project demonstrates the practical use of IPC mechanisms, highlighting their importance in enabling communication between processes.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75" y="6278830"/>
            <a:ext cx="853514" cy="5791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568415"/>
            <a:ext cx="6135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2024 - RPS Consulting all rights reserved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64704"/>
          </a:xfrm>
        </p:spPr>
        <p:txBody>
          <a:bodyPr>
            <a:normAutofit fontScale="90000"/>
          </a:bodyPr>
          <a:lstStyle/>
          <a:p>
            <a:r>
              <a:rPr lang="en-IN" sz="4900" b="1" dirty="0"/>
              <a:t>Key components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8032"/>
            <a:ext cx="9492049" cy="43619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</a:t>
            </a:r>
            <a:r>
              <a:rPr lang="en-US" b="1" dirty="0"/>
              <a:t>Shared Memory</a:t>
            </a:r>
            <a:r>
              <a:rPr lang="en-US" dirty="0"/>
              <a:t>: Stores the to-do items and their states.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Shared memory is used to store an array of To-Do Item structures, representing the tasks and their completion status.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b="1" dirty="0"/>
              <a:t>Semaphores</a:t>
            </a:r>
            <a:r>
              <a:rPr lang="en-US" dirty="0"/>
              <a:t>: Ensure synchronization between processes.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 To synchronize access to the shared memory, preventing race conditions and ensuring data consistency.</a:t>
            </a:r>
            <a:endParaRPr lang="en-US" dirty="0"/>
          </a:p>
          <a:p>
            <a:r>
              <a:rPr lang="en-US" b="1" dirty="0"/>
              <a:t>User Interface</a:t>
            </a:r>
            <a:r>
              <a:rPr lang="en-US" dirty="0"/>
              <a:t>: A command-line interface is provided to interact with the to-do list application.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97365"/>
            <a:ext cx="853514" cy="5791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3603" y="658695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2024 - RPS Consulting all rights reserved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/>
          <a:lstStyle/>
          <a:p>
            <a:r>
              <a:rPr lang="en-IN" b="1" dirty="0"/>
              <a:t>Project Scope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244"/>
            <a:ext cx="8379941" cy="4854790"/>
          </a:xfrm>
        </p:spPr>
        <p:txBody>
          <a:bodyPr>
            <a:normAutofit/>
          </a:bodyPr>
          <a:lstStyle/>
          <a:p>
            <a:r>
              <a:rPr lang="en-US" dirty="0"/>
              <a:t>The project focuses on implementing essential functionalities of a to-do list: adding tasks, completing tasks, and viewing tasks.</a:t>
            </a:r>
            <a:endParaRPr lang="en-US" dirty="0"/>
          </a:p>
          <a:p>
            <a:r>
              <a:rPr lang="en-US" dirty="0"/>
              <a:t> Proper synchronization mechanisms (semaphores) are employed to handle concurrent access to shared memory. </a:t>
            </a:r>
            <a:endParaRPr lang="en-US" dirty="0"/>
          </a:p>
          <a:p>
            <a:r>
              <a:rPr lang="en-US" dirty="0"/>
              <a:t>The application provides a command-line interface for users to interact with the to-do list.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47938"/>
            <a:ext cx="853514" cy="579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0673" y="6537523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2024 - RPS Consulting all rights reserved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900" b="1" dirty="0"/>
              <a:t>Various Applications and Tools Used</a:t>
            </a:r>
            <a:br>
              <a:rPr lang="en-US" sz="4900" dirty="0"/>
            </a:br>
            <a:endParaRPr lang="en-IN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173"/>
            <a:ext cx="9887465" cy="48547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Compiler</a:t>
            </a:r>
            <a:r>
              <a:rPr lang="en-US" dirty="0"/>
              <a:t>: g++ for compiling the C++ code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The GNU Compiler Collection (g++) is used to compile the C++ source code.</a:t>
            </a:r>
            <a:endParaRPr lang="en-US" dirty="0"/>
          </a:p>
          <a:p>
            <a:r>
              <a:rPr lang="en-US" b="1" dirty="0"/>
              <a:t>Libraries:</a:t>
            </a:r>
            <a:r>
              <a:rPr lang="en-US" dirty="0"/>
              <a:t> &lt;sys/</a:t>
            </a:r>
            <a:r>
              <a:rPr lang="en-US" dirty="0" err="1"/>
              <a:t>shm.h</a:t>
            </a:r>
            <a:r>
              <a:rPr lang="en-US" dirty="0"/>
              <a:t>&gt;, &lt;</a:t>
            </a:r>
            <a:r>
              <a:rPr lang="en-US" dirty="0" err="1"/>
              <a:t>semaphore.h</a:t>
            </a:r>
            <a:r>
              <a:rPr lang="en-US" dirty="0"/>
              <a:t>&gt; for IPC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 The project includes system libraries for shared memory and semaphores to facilitate IPC.</a:t>
            </a:r>
            <a:endParaRPr lang="en-US" dirty="0"/>
          </a:p>
          <a:p>
            <a:r>
              <a:rPr lang="en-US" b="1" dirty="0"/>
              <a:t>Development Tools</a:t>
            </a:r>
            <a:r>
              <a:rPr lang="en-US" dirty="0"/>
              <a:t>: Text editors like VS Code or vim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 Development tools such as VS Code or vim are used for writing and editing the source code.</a:t>
            </a:r>
            <a:endParaRPr lang="en-US" dirty="0"/>
          </a:p>
          <a:p>
            <a:r>
              <a:rPr lang="en-US" b="1" dirty="0"/>
              <a:t> Linux</a:t>
            </a:r>
            <a:r>
              <a:rPr lang="en-US" dirty="0"/>
              <a:t>: The application is designed to run on a Linux operating system.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06891"/>
            <a:ext cx="853514" cy="5791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028" y="655997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2024 - RPS Consulting all rights reserved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0043"/>
          </a:xfrm>
        </p:spPr>
        <p:txBody>
          <a:bodyPr/>
          <a:lstStyle/>
          <a:p>
            <a:r>
              <a:rPr lang="en-IN" b="1" dirty="0"/>
              <a:t>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103"/>
            <a:ext cx="9763898" cy="4905632"/>
          </a:xfrm>
        </p:spPr>
        <p:txBody>
          <a:bodyPr>
            <a:normAutofit/>
          </a:bodyPr>
          <a:lstStyle/>
          <a:p>
            <a:r>
              <a:rPr lang="en-US" sz="2400" b="1" dirty="0"/>
              <a:t>Shared Memory Management</a:t>
            </a:r>
            <a:r>
              <a:rPr lang="en-US" sz="2600" dirty="0"/>
              <a:t>: Creating and attaching shared memory.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- </a:t>
            </a:r>
            <a:r>
              <a:rPr lang="en-US" dirty="0"/>
              <a:t>The code creates a shared memory segment using </a:t>
            </a:r>
            <a:r>
              <a:rPr lang="en-US" dirty="0" err="1"/>
              <a:t>shmget</a:t>
            </a:r>
            <a:r>
              <a:rPr lang="en-US" dirty="0"/>
              <a:t> and attaches to it using </a:t>
            </a:r>
            <a:r>
              <a:rPr lang="en-US" dirty="0" err="1"/>
              <a:t>shmat</a:t>
            </a:r>
            <a:r>
              <a:rPr lang="en-US" dirty="0"/>
              <a:t>.</a:t>
            </a:r>
            <a:endParaRPr lang="en-US" dirty="0"/>
          </a:p>
          <a:p>
            <a:r>
              <a:rPr lang="en-US" sz="2400" b="1" dirty="0"/>
              <a:t>To-Do Item Functions</a:t>
            </a:r>
            <a:r>
              <a:rPr lang="en-US" sz="2400" dirty="0"/>
              <a:t>: </a:t>
            </a:r>
            <a:r>
              <a:rPr lang="en-US" dirty="0"/>
              <a:t>Adding and completing tasks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 The add To-Do Item function adds a new task, and the complete To-Do Item function marks a task as completed.</a:t>
            </a:r>
            <a:endParaRPr lang="en-US" dirty="0"/>
          </a:p>
          <a:p>
            <a:r>
              <a:rPr lang="en-US" sz="2400" b="1" dirty="0"/>
              <a:t>User Interface</a:t>
            </a:r>
            <a:r>
              <a:rPr lang="en-US" sz="2400" dirty="0"/>
              <a:t>: </a:t>
            </a:r>
            <a:r>
              <a:rPr lang="en-US" dirty="0"/>
              <a:t>Command-line based interaction loop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The main function includes a command-line interface that allows users to input commands to add, complete, and view tasks.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78830"/>
            <a:ext cx="853514" cy="5791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3514" y="6568415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2024 - RPS Consulting all rights reserved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System Requirements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459"/>
            <a:ext cx="10515600" cy="4522573"/>
          </a:xfrm>
        </p:spPr>
        <p:txBody>
          <a:bodyPr/>
          <a:lstStyle/>
          <a:p>
            <a:r>
              <a:rPr lang="en-IN" b="1" dirty="0"/>
              <a:t>Operating System</a:t>
            </a:r>
            <a:r>
              <a:rPr lang="en-IN" dirty="0"/>
              <a:t>: Linux/Unix-based OS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-The application requires a Linux or Unix-based operating system for IPC mechanisms.</a:t>
            </a:r>
            <a:endParaRPr lang="en-IN" dirty="0"/>
          </a:p>
          <a:p>
            <a:r>
              <a:rPr lang="en-IN" b="1" dirty="0"/>
              <a:t>Compiler:</a:t>
            </a:r>
            <a:r>
              <a:rPr lang="en-IN" dirty="0"/>
              <a:t> g++ (GNU Compiler Collection).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-The code needs the g++ compiler to be compiled and executed.</a:t>
            </a:r>
            <a:endParaRPr lang="en-IN" dirty="0"/>
          </a:p>
          <a:p>
            <a:r>
              <a:rPr lang="en-IN" dirty="0"/>
              <a:t>Shared memory and semaphore libraries (e.g.sys/</a:t>
            </a:r>
            <a:r>
              <a:rPr lang="en-IN" dirty="0" err="1"/>
              <a:t>shm.h</a:t>
            </a:r>
            <a:r>
              <a:rPr lang="en-IN" dirty="0"/>
              <a:t>, </a:t>
            </a:r>
            <a:r>
              <a:rPr lang="en-IN" dirty="0" err="1"/>
              <a:t>semaphore.h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/>
              <a:t>Minimum 1 GB RAM</a:t>
            </a:r>
            <a:endParaRPr lang="en-IN" dirty="0"/>
          </a:p>
          <a:p>
            <a:r>
              <a:rPr lang="en-IN" dirty="0"/>
              <a:t>Minimum 500 MB free disk space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78830"/>
            <a:ext cx="853514" cy="5791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3603" y="6568415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2024 - RPS Consulting all rights reserved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List of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2811"/>
            <a:ext cx="9380838" cy="4497858"/>
          </a:xfrm>
        </p:spPr>
        <p:txBody>
          <a:bodyPr/>
          <a:lstStyle/>
          <a:p>
            <a:r>
              <a:rPr lang="en-US" sz="2400" b="1" dirty="0"/>
              <a:t> add To-Do Item</a:t>
            </a:r>
            <a:r>
              <a:rPr lang="en-US" dirty="0"/>
              <a:t>: Adds a new item to the list.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This function acquires the semaphore, adds a new task to the shared memory, and releases the semaphore.</a:t>
            </a:r>
            <a:endParaRPr lang="en-US" dirty="0"/>
          </a:p>
          <a:p>
            <a:r>
              <a:rPr lang="en-US" sz="2400" b="1" dirty="0"/>
              <a:t>Complete To-Do Item</a:t>
            </a:r>
            <a:r>
              <a:rPr lang="en-US" sz="2400" dirty="0"/>
              <a:t>: </a:t>
            </a:r>
            <a:r>
              <a:rPr lang="en-US" dirty="0"/>
              <a:t>Marks an item as completed.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 This function acquires the semaphore, marks the specified task as completed, and releases the semaphore.</a:t>
            </a:r>
            <a:endParaRPr lang="en-US" dirty="0"/>
          </a:p>
          <a:p>
            <a:r>
              <a:rPr lang="en-US" sz="2400" b="1" dirty="0"/>
              <a:t>Print To-Do List: </a:t>
            </a:r>
            <a:r>
              <a:rPr lang="en-US" dirty="0"/>
              <a:t>Displays the current list of items.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- This function acquires the semaphore, prints the list of tasks and their status, and releases the semaphore.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78830"/>
            <a:ext cx="853514" cy="5791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6568415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2024 - RPS Consulting all rights reserved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6123</Words>
  <Application>WPS Presentation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WIPRO NGA Program- C++ Programming||Linux System Programming batch</vt:lpstr>
      <vt:lpstr>Project overview</vt:lpstr>
      <vt:lpstr>Purpose and motivation </vt:lpstr>
      <vt:lpstr>Key components </vt:lpstr>
      <vt:lpstr>Project Scope</vt:lpstr>
      <vt:lpstr> Various Applications and Tools Used </vt:lpstr>
      <vt:lpstr>Modules</vt:lpstr>
      <vt:lpstr>System Requirements </vt:lpstr>
      <vt:lpstr> List of Functions</vt:lpstr>
      <vt:lpstr> Future Amendments</vt:lpstr>
      <vt:lpstr>Addressing Common Challenges</vt:lpstr>
      <vt:lpstr>Conclusion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Pooja Karada</dc:creator>
  <cp:lastModifiedBy>venkatesh sana</cp:lastModifiedBy>
  <cp:revision>4</cp:revision>
  <dcterms:created xsi:type="dcterms:W3CDTF">2024-08-08T07:17:00Z</dcterms:created>
  <dcterms:modified xsi:type="dcterms:W3CDTF">2024-08-08T12:35:40Z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1327ACF4116A49909C95CA1DF052B033_12</vt:lpwstr>
  </property>
  <property fmtid="{D5CDD505-2E9C-101B-9397-08002B2CF9AE}" pid="3" name="KSOProductBuildVer">
    <vt:lpwstr>1033-12.2.0.17545</vt:lpwstr>
  </property>
</Properties>
</file>