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1052" r:id="rId4"/>
    <p:sldId id="1053" r:id="rId5"/>
    <p:sldId id="1054" r:id="rId6"/>
    <p:sldId id="1055" r:id="rId7"/>
    <p:sldId id="1058" r:id="rId8"/>
    <p:sldId id="1059" r:id="rId9"/>
    <p:sldId id="1064" r:id="rId10"/>
    <p:sldId id="261" r:id="rId11"/>
    <p:sldId id="1056" r:id="rId12"/>
    <p:sldId id="1060" r:id="rId13"/>
    <p:sldId id="1062" r:id="rId14"/>
    <p:sldId id="1063" r:id="rId15"/>
    <p:sldId id="1061" r:id="rId16"/>
    <p:sldId id="1045" r:id="rId17"/>
    <p:sldId id="1046"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B21"/>
    <a:srgbClr val="212121"/>
    <a:srgbClr val="DFDBFB"/>
    <a:srgbClr val="FF5A05"/>
    <a:srgbClr val="FF874B"/>
    <a:srgbClr val="FF77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2652"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B9B74-334E-459D-92F2-4968B212C7AA}" type="datetimeFigureOut">
              <a:rPr lang="en-IN" smtClean="0"/>
              <a:pPr/>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3EDBF-E08B-43D4-AE64-1E2B0DC0190D}" type="slidenum">
              <a:rPr lang="en-IN" smtClean="0"/>
              <a:pPr/>
              <a:t>‹#›</a:t>
            </a:fld>
            <a:endParaRPr lang="en-IN"/>
          </a:p>
        </p:txBody>
      </p:sp>
    </p:spTree>
    <p:extLst>
      <p:ext uri="{BB962C8B-B14F-4D97-AF65-F5344CB8AC3E}">
        <p14:creationId xmlns="" xmlns:p14="http://schemas.microsoft.com/office/powerpoint/2010/main" val="415978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173EDBF-E08B-43D4-AE64-1E2B0DC0190D}" type="slidenum">
              <a:rPr lang="en-IN" smtClean="0"/>
              <a:pPr/>
              <a:t>10</a:t>
            </a:fld>
            <a:endParaRPr lang="en-IN"/>
          </a:p>
        </p:txBody>
      </p:sp>
    </p:spTree>
    <p:extLst>
      <p:ext uri="{BB962C8B-B14F-4D97-AF65-F5344CB8AC3E}">
        <p14:creationId xmlns="" xmlns:p14="http://schemas.microsoft.com/office/powerpoint/2010/main" val="199719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173EDBF-E08B-43D4-AE64-1E2B0DC0190D}" type="slidenum">
              <a:rPr lang="en-IN" smtClean="0"/>
              <a:pPr/>
              <a:t>11</a:t>
            </a:fld>
            <a:endParaRPr lang="en-IN"/>
          </a:p>
        </p:txBody>
      </p:sp>
    </p:spTree>
    <p:extLst>
      <p:ext uri="{BB962C8B-B14F-4D97-AF65-F5344CB8AC3E}">
        <p14:creationId xmlns="" xmlns:p14="http://schemas.microsoft.com/office/powerpoint/2010/main" val="199719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93E0D-2E93-934A-7ACA-3BAA27FFD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D15B877-5B81-C9BB-552C-D4F9F0121733}"/>
              </a:ext>
            </a:extLst>
          </p:cNvPr>
          <p:cNvSpPr>
            <a:spLocks noGrp="1"/>
          </p:cNvSpPr>
          <p:nvPr>
            <p:ph type="dt" sz="half" idx="10"/>
          </p:nvPr>
        </p:nvSpPr>
        <p:spPr/>
        <p:txBody>
          <a:bodyPr/>
          <a:lstStyle/>
          <a:p>
            <a:fld id="{7453EC67-DB34-4171-87A1-7D643D1BA183}" type="datetimeFigureOut">
              <a:rPr lang="en-US" smtClean="0"/>
              <a:pPr/>
              <a:t>3/17/2024</a:t>
            </a:fld>
            <a:endParaRPr lang="en-US"/>
          </a:p>
        </p:txBody>
      </p:sp>
      <p:sp>
        <p:nvSpPr>
          <p:cNvPr id="4" name="Footer Placeholder 3">
            <a:extLst>
              <a:ext uri="{FF2B5EF4-FFF2-40B4-BE49-F238E27FC236}">
                <a16:creationId xmlns="" xmlns:a16="http://schemas.microsoft.com/office/drawing/2014/main" id="{126FEF70-F1FD-DD63-EB65-5C0D7AB51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4EDFC54-758B-8CED-8DC7-B3F1871620CD}"/>
              </a:ext>
            </a:extLst>
          </p:cNvPr>
          <p:cNvSpPr>
            <a:spLocks noGrp="1"/>
          </p:cNvSpPr>
          <p:nvPr>
            <p:ph type="sldNum" sz="quarter" idx="12"/>
          </p:nvPr>
        </p:nvSpPr>
        <p:spPr/>
        <p:txBody>
          <a:bodyPr/>
          <a:lstStyle/>
          <a:p>
            <a:fld id="{E59DE2EC-1758-47CB-A58A-C122A9AF2B19}" type="slidenum">
              <a:rPr lang="en-US" smtClean="0"/>
              <a:pPr/>
              <a:t>‹#›</a:t>
            </a:fld>
            <a:endParaRPr lang="en-US"/>
          </a:p>
        </p:txBody>
      </p:sp>
    </p:spTree>
    <p:extLst>
      <p:ext uri="{BB962C8B-B14F-4D97-AF65-F5344CB8AC3E}">
        <p14:creationId xmlns="" xmlns:p14="http://schemas.microsoft.com/office/powerpoint/2010/main" val="1258283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3680024-278E-B0AE-B59D-CE9BFF742212}"/>
              </a:ext>
            </a:extLst>
          </p:cNvPr>
          <p:cNvSpPr>
            <a:spLocks noGrp="1"/>
          </p:cNvSpPr>
          <p:nvPr>
            <p:ph type="dt" sz="half" idx="10"/>
          </p:nvPr>
        </p:nvSpPr>
        <p:spPr/>
        <p:txBody>
          <a:bodyPr/>
          <a:lstStyle/>
          <a:p>
            <a:fld id="{7453EC67-DB34-4171-87A1-7D643D1BA183}" type="datetimeFigureOut">
              <a:rPr lang="en-US" smtClean="0"/>
              <a:pPr/>
              <a:t>3/17/2024</a:t>
            </a:fld>
            <a:endParaRPr lang="en-US"/>
          </a:p>
        </p:txBody>
      </p:sp>
      <p:sp>
        <p:nvSpPr>
          <p:cNvPr id="3" name="Footer Placeholder 2">
            <a:extLst>
              <a:ext uri="{FF2B5EF4-FFF2-40B4-BE49-F238E27FC236}">
                <a16:creationId xmlns="" xmlns:a16="http://schemas.microsoft.com/office/drawing/2014/main" id="{8B8FC65B-44E2-2C24-D9E6-23DA4E0162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B83BB32-3DE2-7DA1-7CB8-1F6E4D0F8044}"/>
              </a:ext>
            </a:extLst>
          </p:cNvPr>
          <p:cNvSpPr>
            <a:spLocks noGrp="1"/>
          </p:cNvSpPr>
          <p:nvPr>
            <p:ph type="sldNum" sz="quarter" idx="12"/>
          </p:nvPr>
        </p:nvSpPr>
        <p:spPr/>
        <p:txBody>
          <a:bodyPr/>
          <a:lstStyle/>
          <a:p>
            <a:fld id="{E59DE2EC-1758-47CB-A58A-C122A9AF2B19}" type="slidenum">
              <a:rPr lang="en-US" smtClean="0"/>
              <a:pPr/>
              <a:t>‹#›</a:t>
            </a:fld>
            <a:endParaRPr lang="en-US"/>
          </a:p>
        </p:txBody>
      </p:sp>
    </p:spTree>
    <p:extLst>
      <p:ext uri="{BB962C8B-B14F-4D97-AF65-F5344CB8AC3E}">
        <p14:creationId xmlns="" xmlns:p14="http://schemas.microsoft.com/office/powerpoint/2010/main" val="129491246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E14F3F7-2A26-73A1-7D8B-EC6C21C2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85F6F21-4AB6-24DC-71FA-B67F171184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8C3800-9A9C-7458-9C04-8A8F158E1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3EC67-DB34-4171-87A1-7D643D1BA183}" type="datetimeFigureOut">
              <a:rPr lang="en-US" smtClean="0"/>
              <a:pPr/>
              <a:t>3/17/2024</a:t>
            </a:fld>
            <a:endParaRPr lang="en-US"/>
          </a:p>
        </p:txBody>
      </p:sp>
      <p:sp>
        <p:nvSpPr>
          <p:cNvPr id="5" name="Footer Placeholder 4">
            <a:extLst>
              <a:ext uri="{FF2B5EF4-FFF2-40B4-BE49-F238E27FC236}">
                <a16:creationId xmlns="" xmlns:a16="http://schemas.microsoft.com/office/drawing/2014/main" id="{1D65DBE0-ECDD-3248-09D1-7095AF3C0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05A3FFF-082E-FA8F-D1E5-6C57155A9B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DE2EC-1758-47CB-A58A-C122A9AF2B19}" type="slidenum">
              <a:rPr lang="en-US" smtClean="0"/>
              <a:pPr/>
              <a:t>‹#›</a:t>
            </a:fld>
            <a:endParaRPr lang="en-US"/>
          </a:p>
        </p:txBody>
      </p:sp>
    </p:spTree>
    <p:extLst>
      <p:ext uri="{BB962C8B-B14F-4D97-AF65-F5344CB8AC3E}">
        <p14:creationId xmlns="" xmlns:p14="http://schemas.microsoft.com/office/powerpoint/2010/main" val="2505058601"/>
      </p:ext>
    </p:extLst>
  </p:cSld>
  <p:clrMap bg1="lt1" tx1="dk1" bg2="lt2" tx2="dk2" accent1="accent1" accent2="accent2" accent3="accent3" accent4="accent4" accent5="accent5" accent6="accent6" hlink="hlink" folHlink="folHlink"/>
  <p:sldLayoutIdLst>
    <p:sldLayoutId id="2147483654" r:id="rId1"/>
    <p:sldLayoutId id="2147483655" r:id="rId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A table with plates of food and wine glasses&#10;&#10;Description automatically generated with medium confidence">
            <a:extLst>
              <a:ext uri="{FF2B5EF4-FFF2-40B4-BE49-F238E27FC236}">
                <a16:creationId xmlns="" xmlns:a16="http://schemas.microsoft.com/office/drawing/2014/main" id="{33EB8914-BFDF-50AF-0203-1400DB798A60}"/>
              </a:ext>
            </a:extLst>
          </p:cNvPr>
          <p:cNvPicPr>
            <a:picLocks noChangeAspect="1"/>
          </p:cNvPicPr>
          <p:nvPr/>
        </p:nvPicPr>
        <p:blipFill>
          <a:blip r:embed="rId2"/>
          <a:srcRect t="9520" b="6227"/>
          <a:stretch>
            <a:fillRect/>
          </a:stretch>
        </p:blipFill>
        <p:spPr>
          <a:xfrm>
            <a:off x="20" y="1282"/>
            <a:ext cx="12191980" cy="6856718"/>
          </a:xfrm>
          <a:prstGeom prst="rect">
            <a:avLst/>
          </a:prstGeom>
        </p:spPr>
      </p:pic>
      <p:sp>
        <p:nvSpPr>
          <p:cNvPr id="9" name="Rectangle 8">
            <a:extLst>
              <a:ext uri="{FF2B5EF4-FFF2-40B4-BE49-F238E27FC236}">
                <a16:creationId xmlns="" xmlns:a16="http://schemas.microsoft.com/office/drawing/2014/main" id="{BC2CF51B-5A15-570B-0447-F7F16FD77E9A}"/>
              </a:ext>
            </a:extLst>
          </p:cNvPr>
          <p:cNvSpPr/>
          <p:nvPr/>
        </p:nvSpPr>
        <p:spPr>
          <a:xfrm>
            <a:off x="0" y="0"/>
            <a:ext cx="12211050" cy="6856718"/>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 xmlns:a16="http://schemas.microsoft.com/office/drawing/2014/main" id="{1439994F-C6F2-8153-545E-54006194D303}"/>
              </a:ext>
            </a:extLst>
          </p:cNvPr>
          <p:cNvSpPr txBox="1"/>
          <p:nvPr/>
        </p:nvSpPr>
        <p:spPr>
          <a:xfrm>
            <a:off x="123382" y="481902"/>
            <a:ext cx="4329702" cy="230832"/>
          </a:xfrm>
          <a:prstGeom prst="rect">
            <a:avLst/>
          </a:prstGeom>
          <a:noFill/>
        </p:spPr>
        <p:txBody>
          <a:bodyPr wrap="square">
            <a:spAutoFit/>
          </a:bodyPr>
          <a:lstStyle/>
          <a:p>
            <a:endParaRPr lang="en-US" sz="900" b="1" spc="600" dirty="0">
              <a:solidFill>
                <a:schemeClr val="bg1"/>
              </a:solidFill>
              <a:latin typeface="Montserrat" pitchFamily="2" charset="0"/>
            </a:endParaRPr>
          </a:p>
        </p:txBody>
      </p:sp>
      <p:grpSp>
        <p:nvGrpSpPr>
          <p:cNvPr id="33" name="Group 32">
            <a:extLst>
              <a:ext uri="{FF2B5EF4-FFF2-40B4-BE49-F238E27FC236}">
                <a16:creationId xmlns="" xmlns:a16="http://schemas.microsoft.com/office/drawing/2014/main" id="{CC0A175B-FBBE-7EEA-F25A-5203AC02C4BB}"/>
              </a:ext>
            </a:extLst>
          </p:cNvPr>
          <p:cNvGrpSpPr/>
          <p:nvPr/>
        </p:nvGrpSpPr>
        <p:grpSpPr>
          <a:xfrm>
            <a:off x="2681952" y="1445847"/>
            <a:ext cx="6487447" cy="3797905"/>
            <a:chOff x="333820" y="1559827"/>
            <a:chExt cx="6487447" cy="3266856"/>
          </a:xfrm>
        </p:grpSpPr>
        <p:sp>
          <p:nvSpPr>
            <p:cNvPr id="19" name="TextBox 18">
              <a:extLst>
                <a:ext uri="{FF2B5EF4-FFF2-40B4-BE49-F238E27FC236}">
                  <a16:creationId xmlns="" xmlns:a16="http://schemas.microsoft.com/office/drawing/2014/main" id="{696FA37A-6670-83B9-3CD6-529F92248632}"/>
                </a:ext>
              </a:extLst>
            </p:cNvPr>
            <p:cNvSpPr txBox="1"/>
            <p:nvPr/>
          </p:nvSpPr>
          <p:spPr>
            <a:xfrm>
              <a:off x="333820" y="3101819"/>
              <a:ext cx="6267450" cy="1032491"/>
            </a:xfrm>
            <a:prstGeom prst="rect">
              <a:avLst/>
            </a:prstGeom>
            <a:noFill/>
            <a:ln>
              <a:noFill/>
            </a:ln>
            <a:effectLst>
              <a:innerShdw blurRad="63500" dist="50800" dir="16200000">
                <a:prstClr val="black">
                  <a:alpha val="50000"/>
                </a:prstClr>
              </a:innerShdw>
            </a:effectLst>
          </p:spPr>
          <p:txBody>
            <a:bodyPr wrap="square" anchor="ctr">
              <a:spAutoFit/>
            </a:bodyPr>
            <a:lstStyle/>
            <a:p>
              <a:pPr algn="ctr"/>
              <a:r>
                <a:rPr lang="en-US" sz="3600" b="1" dirty="0" smtClean="0">
                  <a:ln w="12700">
                    <a:solidFill>
                      <a:schemeClr val="tx2">
                        <a:satMod val="155000"/>
                      </a:schemeClr>
                    </a:solidFill>
                    <a:prstDash val="solid"/>
                  </a:ln>
                  <a:solidFill>
                    <a:srgbClr val="FF6B21"/>
                  </a:solidFill>
                  <a:effectLst>
                    <a:glow rad="63500">
                      <a:schemeClr val="accent3">
                        <a:satMod val="175000"/>
                        <a:alpha val="40000"/>
                      </a:schemeClr>
                    </a:glow>
                    <a:outerShdw blurRad="38100" dist="38100" dir="2700000" algn="tl">
                      <a:srgbClr val="000000">
                        <a:alpha val="43137"/>
                      </a:srgbClr>
                    </a:outerShdw>
                  </a:effectLst>
                  <a:latin typeface="Montserrat"/>
                </a:rPr>
                <a:t>Catering Reservation and Ordering System</a:t>
              </a:r>
              <a:endParaRPr lang="en-US" sz="3600" b="1" dirty="0">
                <a:ln w="12700">
                  <a:solidFill>
                    <a:schemeClr val="tx2">
                      <a:satMod val="155000"/>
                    </a:schemeClr>
                  </a:solidFill>
                  <a:prstDash val="solid"/>
                </a:ln>
                <a:solidFill>
                  <a:srgbClr val="FF6B21"/>
                </a:solidFill>
                <a:effectLst>
                  <a:glow rad="63500">
                    <a:schemeClr val="accent3">
                      <a:satMod val="175000"/>
                      <a:alpha val="40000"/>
                    </a:schemeClr>
                  </a:glow>
                  <a:outerShdw blurRad="38100" dist="38100" dir="2700000" algn="tl">
                    <a:srgbClr val="000000">
                      <a:alpha val="43137"/>
                    </a:srgbClr>
                  </a:outerShdw>
                </a:effectLst>
                <a:latin typeface="Montserrat"/>
              </a:endParaRPr>
            </a:p>
          </p:txBody>
        </p:sp>
        <p:pic>
          <p:nvPicPr>
            <p:cNvPr id="21" name="Picture 20" descr="A picture containing clipart, graphics, cartoon, illustration&#10;&#10;Description automatically generated">
              <a:extLst>
                <a:ext uri="{FF2B5EF4-FFF2-40B4-BE49-F238E27FC236}">
                  <a16:creationId xmlns="" xmlns:a16="http://schemas.microsoft.com/office/drawing/2014/main" id="{864ED77C-491E-8B80-DB2D-E0157BAA181C}"/>
                </a:ext>
              </a:extLst>
            </p:cNvPr>
            <p:cNvPicPr>
              <a:picLocks noChangeAspect="1"/>
            </p:cNvPicPr>
            <p:nvPr/>
          </p:nvPicPr>
          <p:blipFill>
            <a:blip r:embed="rId3" cstate="print"/>
            <a:stretch>
              <a:fillRect/>
            </a:stretch>
          </p:blipFill>
          <p:spPr>
            <a:xfrm>
              <a:off x="2584937" y="1559827"/>
              <a:ext cx="1737082" cy="1367205"/>
            </a:xfrm>
            <a:prstGeom prst="rect">
              <a:avLst/>
            </a:prstGeom>
          </p:spPr>
        </p:pic>
        <p:sp>
          <p:nvSpPr>
            <p:cNvPr id="32" name="TextBox 31">
              <a:extLst>
                <a:ext uri="{FF2B5EF4-FFF2-40B4-BE49-F238E27FC236}">
                  <a16:creationId xmlns="" xmlns:a16="http://schemas.microsoft.com/office/drawing/2014/main" id="{6F206F36-8346-6EDE-492E-9873581A4656}"/>
                </a:ext>
              </a:extLst>
            </p:cNvPr>
            <p:cNvSpPr txBox="1"/>
            <p:nvPr/>
          </p:nvSpPr>
          <p:spPr>
            <a:xfrm>
              <a:off x="415916" y="4416334"/>
              <a:ext cx="6405351" cy="410349"/>
            </a:xfrm>
            <a:prstGeom prst="rect">
              <a:avLst/>
            </a:prstGeom>
            <a:noFill/>
          </p:spPr>
          <p:txBody>
            <a:bodyPr wrap="square">
              <a:spAutoFit/>
            </a:bodyPr>
            <a:lstStyle/>
            <a:p>
              <a:r>
                <a:rPr lang="en-US" sz="1400" dirty="0" smtClean="0">
                  <a:solidFill>
                    <a:schemeClr val="bg1"/>
                  </a:solidFill>
                </a:rPr>
                <a:t>   </a:t>
              </a:r>
              <a:r>
                <a:rPr lang="en-US" sz="1400" dirty="0" smtClean="0">
                  <a:solidFill>
                    <a:srgbClr val="00B0F0"/>
                  </a:solidFill>
                </a:rPr>
                <a:t>It's</a:t>
              </a:r>
              <a:r>
                <a:rPr lang="en-US" sz="1400" dirty="0" smtClean="0">
                  <a:solidFill>
                    <a:schemeClr val="bg1"/>
                  </a:solidFill>
                </a:rPr>
                <a:t> </a:t>
              </a:r>
              <a:r>
                <a:rPr lang="en-US" sz="1400" dirty="0" smtClean="0">
                  <a:solidFill>
                    <a:srgbClr val="00B0F0"/>
                  </a:solidFill>
                </a:rPr>
                <a:t>Our Expertise That brings Us Together</a:t>
              </a:r>
              <a:r>
                <a:rPr lang="en-US" sz="1100" dirty="0" smtClean="0">
                  <a:solidFill>
                    <a:srgbClr val="00B0F0"/>
                  </a:solidFill>
                </a:rPr>
                <a:t>. </a:t>
              </a:r>
              <a:r>
                <a:rPr lang="en-US" sz="1400" dirty="0" smtClean="0">
                  <a:solidFill>
                    <a:srgbClr val="00B0F0"/>
                  </a:solidFill>
                </a:rPr>
                <a:t>Your Dream Catering and Reservation.</a:t>
              </a:r>
            </a:p>
            <a:p>
              <a:endParaRPr lang="en-US" sz="1100" dirty="0">
                <a:solidFill>
                  <a:schemeClr val="bg1"/>
                </a:solidFill>
              </a:endParaRPr>
            </a:p>
          </p:txBody>
        </p:sp>
      </p:grpSp>
    </p:spTree>
    <p:extLst>
      <p:ext uri="{BB962C8B-B14F-4D97-AF65-F5344CB8AC3E}">
        <p14:creationId xmlns="" xmlns:p14="http://schemas.microsoft.com/office/powerpoint/2010/main" val="423294995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B4ED361-0733-EB9E-6531-3BA426E429E2}"/>
              </a:ext>
            </a:extLst>
          </p:cNvPr>
          <p:cNvSpPr/>
          <p:nvPr/>
        </p:nvSpPr>
        <p:spPr>
          <a:xfrm>
            <a:off x="0" y="1058091"/>
            <a:ext cx="12192000" cy="5799909"/>
          </a:xfrm>
          <a:prstGeom prst="rect">
            <a:avLst/>
          </a:prstGeom>
          <a:solidFill>
            <a:srgbClr val="FF5A05">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 xmlns:a16="http://schemas.microsoft.com/office/drawing/2014/main" id="{833A1357-9935-C3BA-49E6-D5FD65F3235E}"/>
              </a:ext>
            </a:extLst>
          </p:cNvPr>
          <p:cNvSpPr txBox="1"/>
          <p:nvPr/>
        </p:nvSpPr>
        <p:spPr>
          <a:xfrm>
            <a:off x="4094891" y="205184"/>
            <a:ext cx="3064372" cy="707886"/>
          </a:xfrm>
          <a:prstGeom prst="rect">
            <a:avLst/>
          </a:prstGeom>
          <a:noFill/>
        </p:spPr>
        <p:txBody>
          <a:bodyPr wrap="square">
            <a:spAutoFit/>
          </a:bodyPr>
          <a:lstStyle/>
          <a:p>
            <a:pPr algn="ctr"/>
            <a:r>
              <a:rPr lang="en-US" sz="4000" b="1" i="0" dirty="0" smtClean="0">
                <a:solidFill>
                  <a:schemeClr val="accent1"/>
                </a:solidFill>
                <a:effectLst/>
                <a:latin typeface="Söhne"/>
              </a:rPr>
              <a:t>Menu</a:t>
            </a:r>
            <a:endParaRPr lang="en-US" sz="4000" b="1" dirty="0">
              <a:solidFill>
                <a:schemeClr val="accent1"/>
              </a:solidFill>
              <a:latin typeface="Montserrat" panose="00000500000000000000" pitchFamily="2" charset="0"/>
            </a:endParaRPr>
          </a:p>
        </p:txBody>
      </p:sp>
      <p:pic>
        <p:nvPicPr>
          <p:cNvPr id="47" name="Picture 46" descr="menu page.jpg"/>
          <p:cNvPicPr>
            <a:picLocks noChangeAspect="1"/>
          </p:cNvPicPr>
          <p:nvPr/>
        </p:nvPicPr>
        <p:blipFill>
          <a:blip r:embed="rId3"/>
          <a:stretch>
            <a:fillRect/>
          </a:stretch>
        </p:blipFill>
        <p:spPr>
          <a:xfrm>
            <a:off x="474281" y="1737361"/>
            <a:ext cx="11113477" cy="4463478"/>
          </a:xfrm>
          <a:prstGeom prst="rect">
            <a:avLst/>
          </a:prstGeom>
        </p:spPr>
      </p:pic>
    </p:spTree>
    <p:extLst>
      <p:ext uri="{BB962C8B-B14F-4D97-AF65-F5344CB8AC3E}">
        <p14:creationId xmlns="" xmlns:p14="http://schemas.microsoft.com/office/powerpoint/2010/main" val="315341931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B4ED361-0733-EB9E-6531-3BA426E429E2}"/>
              </a:ext>
            </a:extLst>
          </p:cNvPr>
          <p:cNvSpPr/>
          <p:nvPr/>
        </p:nvSpPr>
        <p:spPr>
          <a:xfrm>
            <a:off x="0" y="0"/>
            <a:ext cx="12192000" cy="6858000"/>
          </a:xfrm>
          <a:prstGeom prst="rect">
            <a:avLst/>
          </a:prstGeom>
          <a:solidFill>
            <a:srgbClr val="FF5A05">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enupage2.jpg"/>
          <p:cNvPicPr>
            <a:picLocks noChangeAspect="1"/>
          </p:cNvPicPr>
          <p:nvPr/>
        </p:nvPicPr>
        <p:blipFill>
          <a:blip r:embed="rId3"/>
          <a:stretch>
            <a:fillRect/>
          </a:stretch>
        </p:blipFill>
        <p:spPr>
          <a:xfrm>
            <a:off x="850900" y="520700"/>
            <a:ext cx="10477500" cy="2984500"/>
          </a:xfrm>
          <a:prstGeom prst="rect">
            <a:avLst/>
          </a:prstGeom>
        </p:spPr>
      </p:pic>
      <p:pic>
        <p:nvPicPr>
          <p:cNvPr id="9" name="Picture 8" descr="menupage1.jpg"/>
          <p:cNvPicPr>
            <a:picLocks noChangeAspect="1"/>
          </p:cNvPicPr>
          <p:nvPr/>
        </p:nvPicPr>
        <p:blipFill>
          <a:blip r:embed="rId4"/>
          <a:stretch>
            <a:fillRect/>
          </a:stretch>
        </p:blipFill>
        <p:spPr>
          <a:xfrm>
            <a:off x="863600" y="3492500"/>
            <a:ext cx="10452100" cy="2933700"/>
          </a:xfrm>
          <a:prstGeom prst="rect">
            <a:avLst/>
          </a:prstGeom>
        </p:spPr>
      </p:pic>
    </p:spTree>
    <p:extLst>
      <p:ext uri="{BB962C8B-B14F-4D97-AF65-F5344CB8AC3E}">
        <p14:creationId xmlns="" xmlns:p14="http://schemas.microsoft.com/office/powerpoint/2010/main" val="31534193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cart.jpg"/>
          <p:cNvPicPr>
            <a:picLocks noChangeAspect="1"/>
          </p:cNvPicPr>
          <p:nvPr/>
        </p:nvPicPr>
        <p:blipFill>
          <a:blip r:embed="rId2"/>
          <a:stretch>
            <a:fillRect/>
          </a:stretch>
        </p:blipFill>
        <p:spPr>
          <a:xfrm>
            <a:off x="483325" y="287383"/>
            <a:ext cx="6727372" cy="6122335"/>
          </a:xfrm>
          <a:prstGeom prst="rect">
            <a:avLst/>
          </a:prstGeom>
        </p:spPr>
      </p:pic>
      <p:sp>
        <p:nvSpPr>
          <p:cNvPr id="3" name="Freeform: Shape 12">
            <a:extLst>
              <a:ext uri="{FF2B5EF4-FFF2-40B4-BE49-F238E27FC236}">
                <a16:creationId xmlns="" xmlns:a16="http://schemas.microsoft.com/office/drawing/2014/main" id="{8A6871E1-4439-1949-6D13-6AD747885775}"/>
              </a:ext>
            </a:extLst>
          </p:cNvPr>
          <p:cNvSpPr/>
          <p:nvPr/>
        </p:nvSpPr>
        <p:spPr>
          <a:xfrm flipH="1">
            <a:off x="7667897" y="1097280"/>
            <a:ext cx="4524103" cy="757646"/>
          </a:xfrm>
          <a:custGeom>
            <a:avLst/>
            <a:gdLst>
              <a:gd name="connsiteX0" fmla="*/ 0 w 4572000"/>
              <a:gd name="connsiteY0" fmla="*/ 0 h 571500"/>
              <a:gd name="connsiteX1" fmla="*/ 4286250 w 4572000"/>
              <a:gd name="connsiteY1" fmla="*/ 0 h 571500"/>
              <a:gd name="connsiteX2" fmla="*/ 4572000 w 4572000"/>
              <a:gd name="connsiteY2" fmla="*/ 285750 h 571500"/>
              <a:gd name="connsiteX3" fmla="*/ 4286250 w 4572000"/>
              <a:gd name="connsiteY3" fmla="*/ 571500 h 571500"/>
              <a:gd name="connsiteX4" fmla="*/ 0 w 4572000"/>
              <a:gd name="connsiteY4" fmla="*/ 571500 h 571500"/>
              <a:gd name="connsiteX5" fmla="*/ 0 w 4572000"/>
              <a:gd name="connsiteY5" fmla="*/ 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571500">
                <a:moveTo>
                  <a:pt x="0" y="0"/>
                </a:moveTo>
                <a:lnTo>
                  <a:pt x="4286250" y="0"/>
                </a:lnTo>
                <a:cubicBezTo>
                  <a:pt x="4444065" y="0"/>
                  <a:pt x="4572000" y="127935"/>
                  <a:pt x="4572000" y="285750"/>
                </a:cubicBezTo>
                <a:cubicBezTo>
                  <a:pt x="4572000" y="443565"/>
                  <a:pt x="4444065" y="571500"/>
                  <a:pt x="4286250" y="571500"/>
                </a:cubicBezTo>
                <a:lnTo>
                  <a:pt x="0" y="5715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4000" dirty="0" smtClean="0">
                <a:latin typeface="Montserrat"/>
              </a:rPr>
              <a:t>Add To </a:t>
            </a:r>
            <a:r>
              <a:rPr lang="en-US" sz="4000" dirty="0" smtClean="0">
                <a:solidFill>
                  <a:schemeClr val="tx1"/>
                </a:solidFill>
                <a:latin typeface="Montserrat"/>
              </a:rPr>
              <a:t>Cart</a:t>
            </a:r>
            <a:endParaRPr lang="en-US" sz="4000" dirty="0">
              <a:solidFill>
                <a:schemeClr val="tx1"/>
              </a:solidFill>
              <a:latin typeface="Montserra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41">
            <a:extLst>
              <a:ext uri="{FF2B5EF4-FFF2-40B4-BE49-F238E27FC236}">
                <a16:creationId xmlns="" xmlns:a16="http://schemas.microsoft.com/office/drawing/2014/main" id="{0C3DD903-5C2E-64B8-49D2-BA25CA8D630A}"/>
              </a:ext>
            </a:extLst>
          </p:cNvPr>
          <p:cNvSpPr/>
          <p:nvPr/>
        </p:nvSpPr>
        <p:spPr>
          <a:xfrm>
            <a:off x="0" y="2297123"/>
            <a:ext cx="4180114" cy="571500"/>
          </a:xfrm>
          <a:custGeom>
            <a:avLst/>
            <a:gdLst>
              <a:gd name="connsiteX0" fmla="*/ 0 w 4572000"/>
              <a:gd name="connsiteY0" fmla="*/ 0 h 571500"/>
              <a:gd name="connsiteX1" fmla="*/ 4286250 w 4572000"/>
              <a:gd name="connsiteY1" fmla="*/ 0 h 571500"/>
              <a:gd name="connsiteX2" fmla="*/ 4572000 w 4572000"/>
              <a:gd name="connsiteY2" fmla="*/ 285750 h 571500"/>
              <a:gd name="connsiteX3" fmla="*/ 4286250 w 4572000"/>
              <a:gd name="connsiteY3" fmla="*/ 571500 h 571500"/>
              <a:gd name="connsiteX4" fmla="*/ 0 w 4572000"/>
              <a:gd name="connsiteY4" fmla="*/ 571500 h 571500"/>
              <a:gd name="connsiteX5" fmla="*/ 0 w 4572000"/>
              <a:gd name="connsiteY5" fmla="*/ 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571500">
                <a:moveTo>
                  <a:pt x="0" y="0"/>
                </a:moveTo>
                <a:lnTo>
                  <a:pt x="4286250" y="0"/>
                </a:lnTo>
                <a:cubicBezTo>
                  <a:pt x="4444065" y="0"/>
                  <a:pt x="4572000" y="127935"/>
                  <a:pt x="4572000" y="285750"/>
                </a:cubicBezTo>
                <a:cubicBezTo>
                  <a:pt x="4572000" y="443565"/>
                  <a:pt x="4444065" y="571500"/>
                  <a:pt x="4286250" y="571500"/>
                </a:cubicBezTo>
                <a:lnTo>
                  <a:pt x="0" y="5715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4000" dirty="0" smtClean="0">
                <a:solidFill>
                  <a:schemeClr val="tx1"/>
                </a:solidFill>
                <a:latin typeface="Montserrat"/>
              </a:rPr>
              <a:t>Place</a:t>
            </a:r>
            <a:r>
              <a:rPr lang="en-US" sz="4000" dirty="0" smtClean="0">
                <a:latin typeface="Montserrat"/>
              </a:rPr>
              <a:t> order</a:t>
            </a:r>
            <a:endParaRPr lang="en-US" sz="4000" dirty="0">
              <a:latin typeface="Montserrat"/>
            </a:endParaRPr>
          </a:p>
        </p:txBody>
      </p:sp>
      <p:pic>
        <p:nvPicPr>
          <p:cNvPr id="4" name="Picture 3" descr="placeorder.jpg"/>
          <p:cNvPicPr>
            <a:picLocks noChangeAspect="1"/>
          </p:cNvPicPr>
          <p:nvPr/>
        </p:nvPicPr>
        <p:blipFill>
          <a:blip r:embed="rId2"/>
          <a:stretch>
            <a:fillRect/>
          </a:stretch>
        </p:blipFill>
        <p:spPr>
          <a:xfrm>
            <a:off x="4180114" y="182881"/>
            <a:ext cx="8011886" cy="646611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68433" y="1240971"/>
            <a:ext cx="8367209" cy="5362030"/>
          </a:xfrm>
          <a:prstGeom prst="rect">
            <a:avLst/>
          </a:prstGeom>
          <a:noFill/>
          <a:ln w="9525">
            <a:noFill/>
            <a:miter lim="800000"/>
            <a:headEnd/>
            <a:tailEnd/>
          </a:ln>
          <a:effectLst/>
        </p:spPr>
      </p:pic>
      <p:sp>
        <p:nvSpPr>
          <p:cNvPr id="4" name="Freeform: Shape 41">
            <a:extLst>
              <a:ext uri="{FF2B5EF4-FFF2-40B4-BE49-F238E27FC236}">
                <a16:creationId xmlns="" xmlns:a16="http://schemas.microsoft.com/office/drawing/2014/main" id="{0C3DD903-5C2E-64B8-49D2-BA25CA8D630A}"/>
              </a:ext>
            </a:extLst>
          </p:cNvPr>
          <p:cNvSpPr/>
          <p:nvPr/>
        </p:nvSpPr>
        <p:spPr>
          <a:xfrm>
            <a:off x="0" y="416073"/>
            <a:ext cx="4454434" cy="571500"/>
          </a:xfrm>
          <a:custGeom>
            <a:avLst/>
            <a:gdLst>
              <a:gd name="connsiteX0" fmla="*/ 0 w 4572000"/>
              <a:gd name="connsiteY0" fmla="*/ 0 h 571500"/>
              <a:gd name="connsiteX1" fmla="*/ 4286250 w 4572000"/>
              <a:gd name="connsiteY1" fmla="*/ 0 h 571500"/>
              <a:gd name="connsiteX2" fmla="*/ 4572000 w 4572000"/>
              <a:gd name="connsiteY2" fmla="*/ 285750 h 571500"/>
              <a:gd name="connsiteX3" fmla="*/ 4286250 w 4572000"/>
              <a:gd name="connsiteY3" fmla="*/ 571500 h 571500"/>
              <a:gd name="connsiteX4" fmla="*/ 0 w 4572000"/>
              <a:gd name="connsiteY4" fmla="*/ 571500 h 571500"/>
              <a:gd name="connsiteX5" fmla="*/ 0 w 4572000"/>
              <a:gd name="connsiteY5" fmla="*/ 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571500">
                <a:moveTo>
                  <a:pt x="0" y="0"/>
                </a:moveTo>
                <a:lnTo>
                  <a:pt x="4286250" y="0"/>
                </a:lnTo>
                <a:cubicBezTo>
                  <a:pt x="4444065" y="0"/>
                  <a:pt x="4572000" y="127935"/>
                  <a:pt x="4572000" y="285750"/>
                </a:cubicBezTo>
                <a:cubicBezTo>
                  <a:pt x="4572000" y="443565"/>
                  <a:pt x="4444065" y="571500"/>
                  <a:pt x="4286250" y="571500"/>
                </a:cubicBezTo>
                <a:lnTo>
                  <a:pt x="0" y="5715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4000" dirty="0" smtClean="0">
                <a:solidFill>
                  <a:schemeClr val="tx1"/>
                </a:solidFill>
                <a:latin typeface="Montserrat"/>
              </a:rPr>
              <a:t>Profile</a:t>
            </a:r>
            <a:r>
              <a:rPr lang="en-US" sz="4000" dirty="0" smtClean="0">
                <a:latin typeface="Montserrat"/>
              </a:rPr>
              <a:t> Page</a:t>
            </a:r>
            <a:endParaRPr lang="en-US" sz="4000" dirty="0">
              <a:latin typeface="Montserrat"/>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base.jpg"/>
          <p:cNvPicPr>
            <a:picLocks noChangeAspect="1"/>
          </p:cNvPicPr>
          <p:nvPr/>
        </p:nvPicPr>
        <p:blipFill>
          <a:blip r:embed="rId2"/>
          <a:stretch>
            <a:fillRect/>
          </a:stretch>
        </p:blipFill>
        <p:spPr>
          <a:xfrm>
            <a:off x="2486300" y="1162594"/>
            <a:ext cx="9035140" cy="5421085"/>
          </a:xfrm>
          <a:prstGeom prst="rect">
            <a:avLst/>
          </a:prstGeom>
        </p:spPr>
      </p:pic>
      <p:sp>
        <p:nvSpPr>
          <p:cNvPr id="6" name="Freeform: Shape 41">
            <a:extLst>
              <a:ext uri="{FF2B5EF4-FFF2-40B4-BE49-F238E27FC236}">
                <a16:creationId xmlns="" xmlns:a16="http://schemas.microsoft.com/office/drawing/2014/main" id="{0C3DD903-5C2E-64B8-49D2-BA25CA8D630A}"/>
              </a:ext>
            </a:extLst>
          </p:cNvPr>
          <p:cNvSpPr/>
          <p:nvPr/>
        </p:nvSpPr>
        <p:spPr>
          <a:xfrm>
            <a:off x="0" y="442197"/>
            <a:ext cx="4781006" cy="571500"/>
          </a:xfrm>
          <a:custGeom>
            <a:avLst/>
            <a:gdLst>
              <a:gd name="connsiteX0" fmla="*/ 0 w 4572000"/>
              <a:gd name="connsiteY0" fmla="*/ 0 h 571500"/>
              <a:gd name="connsiteX1" fmla="*/ 4286250 w 4572000"/>
              <a:gd name="connsiteY1" fmla="*/ 0 h 571500"/>
              <a:gd name="connsiteX2" fmla="*/ 4572000 w 4572000"/>
              <a:gd name="connsiteY2" fmla="*/ 285750 h 571500"/>
              <a:gd name="connsiteX3" fmla="*/ 4286250 w 4572000"/>
              <a:gd name="connsiteY3" fmla="*/ 571500 h 571500"/>
              <a:gd name="connsiteX4" fmla="*/ 0 w 4572000"/>
              <a:gd name="connsiteY4" fmla="*/ 571500 h 571500"/>
              <a:gd name="connsiteX5" fmla="*/ 0 w 4572000"/>
              <a:gd name="connsiteY5" fmla="*/ 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571500">
                <a:moveTo>
                  <a:pt x="0" y="0"/>
                </a:moveTo>
                <a:lnTo>
                  <a:pt x="4286250" y="0"/>
                </a:lnTo>
                <a:cubicBezTo>
                  <a:pt x="4444065" y="0"/>
                  <a:pt x="4572000" y="127935"/>
                  <a:pt x="4572000" y="285750"/>
                </a:cubicBezTo>
                <a:cubicBezTo>
                  <a:pt x="4572000" y="443565"/>
                  <a:pt x="4444065" y="571500"/>
                  <a:pt x="4286250" y="571500"/>
                </a:cubicBezTo>
                <a:lnTo>
                  <a:pt x="0" y="5715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4000" dirty="0" smtClean="0">
                <a:solidFill>
                  <a:schemeClr val="tx1"/>
                </a:solidFill>
                <a:latin typeface="Montserrat"/>
              </a:rPr>
              <a:t>Database</a:t>
            </a:r>
            <a:r>
              <a:rPr lang="en-US" sz="4000" dirty="0" smtClean="0">
                <a:latin typeface="Montserrat"/>
              </a:rPr>
              <a:t> Firebase</a:t>
            </a:r>
            <a:endParaRPr lang="en-US" sz="4000" dirty="0">
              <a:latin typeface="Montserra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6000" b="-16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4CFA3D8-91C1-2058-27F2-6B20500F960F}"/>
              </a:ext>
            </a:extLst>
          </p:cNvPr>
          <p:cNvSpPr/>
          <p:nvPr/>
        </p:nvSpPr>
        <p:spPr>
          <a:xfrm>
            <a:off x="3850457" y="655864"/>
            <a:ext cx="3541354" cy="757130"/>
          </a:xfrm>
          <a:prstGeom prst="rect">
            <a:avLst/>
          </a:prstGeom>
        </p:spPr>
        <p:txBody>
          <a:bodyPr wrap="none">
            <a:spAutoFit/>
          </a:bodyPr>
          <a:lstStyle/>
          <a:p>
            <a:pPr marL="0" marR="0" lvl="0" indent="0" algn="ctr" defTabSz="914400" rtl="0" eaLnBrk="1" fontAlgn="auto" latinLnBrk="0" hangingPunct="1">
              <a:lnSpc>
                <a:spcPct val="90000"/>
              </a:lnSpc>
              <a:spcBef>
                <a:spcPct val="0"/>
              </a:spcBef>
              <a:spcAft>
                <a:spcPct val="0"/>
              </a:spcAft>
              <a:buClr>
                <a:srgbClr val="000000"/>
              </a:buClr>
              <a:buSzPts val="1100"/>
              <a:buFontTx/>
              <a:buNone/>
              <a:defRPr/>
            </a:pPr>
            <a:r>
              <a:rPr kumimoji="0" lang="en-US" sz="4800" b="1" i="0" u="none" strike="noStrike" kern="1200" cap="none" spc="0" normalizeH="0" baseline="0" noProof="0" dirty="0" smtClean="0">
                <a:ln>
                  <a:noFill/>
                </a:ln>
                <a:effectLst/>
                <a:uLnTx/>
                <a:uFillTx/>
                <a:latin typeface="Montserrat"/>
                <a:ea typeface="Cambria" panose="02040503050406030204" pitchFamily="18" charset="0"/>
              </a:rPr>
              <a:t>Con</a:t>
            </a:r>
            <a:r>
              <a:rPr kumimoji="0" lang="en-US" sz="4800" b="1" i="0" u="none" strike="noStrike" kern="1200" cap="none" spc="0" normalizeH="0" baseline="0" noProof="0" dirty="0" smtClean="0">
                <a:ln>
                  <a:noFill/>
                </a:ln>
                <a:solidFill>
                  <a:schemeClr val="accent1"/>
                </a:solidFill>
                <a:effectLst/>
                <a:uLnTx/>
                <a:uFillTx/>
                <a:latin typeface="Montserrat"/>
                <a:ea typeface="Cambria" panose="02040503050406030204" pitchFamily="18" charset="0"/>
              </a:rPr>
              <a:t>clusion</a:t>
            </a:r>
            <a:endParaRPr kumimoji="0" lang="en-US" sz="4800" b="1" i="0" u="none" strike="noStrike" kern="1200" cap="none" spc="0" normalizeH="0" baseline="0" noProof="0" dirty="0">
              <a:ln>
                <a:noFill/>
              </a:ln>
              <a:solidFill>
                <a:schemeClr val="accent1"/>
              </a:solidFill>
              <a:effectLst/>
              <a:uLnTx/>
              <a:uFillTx/>
              <a:latin typeface="Montserrat"/>
              <a:ea typeface="Cambria" panose="02040503050406030204" pitchFamily="18" charset="0"/>
            </a:endParaRPr>
          </a:p>
        </p:txBody>
      </p:sp>
      <p:sp>
        <p:nvSpPr>
          <p:cNvPr id="7" name="TextBox 6"/>
          <p:cNvSpPr txBox="1"/>
          <p:nvPr/>
        </p:nvSpPr>
        <p:spPr>
          <a:xfrm>
            <a:off x="508000" y="1524000"/>
            <a:ext cx="11523604" cy="1323439"/>
          </a:xfrm>
          <a:prstGeom prst="rect">
            <a:avLst/>
          </a:prstGeom>
          <a:noFill/>
        </p:spPr>
        <p:txBody>
          <a:bodyPr wrap="none" rtlCol="0">
            <a:spAutoFit/>
          </a:bodyPr>
          <a:lstStyle/>
          <a:p>
            <a:pPr algn="just">
              <a:buFont typeface="Arial" pitchFamily="34" charset="0"/>
              <a:buChar char="•"/>
            </a:pPr>
            <a:r>
              <a:rPr lang="en-US" sz="2000" dirty="0" smtClean="0"/>
              <a:t> In conclusion, the development of the catering reservation and ordering system represents a significant</a:t>
            </a:r>
          </a:p>
          <a:p>
            <a:pPr algn="just"/>
            <a:r>
              <a:rPr lang="en-US" sz="2000" dirty="0" smtClean="0"/>
              <a:t>step forward in modernizing and optimizing the catering industry. Through the implementation of innovative</a:t>
            </a:r>
          </a:p>
          <a:p>
            <a:pPr algn="just"/>
            <a:r>
              <a:rPr lang="en-US" sz="2000" dirty="0" smtClean="0"/>
              <a:t>technology and user-centric design, we have successfully created a platform that addresses the complexities</a:t>
            </a:r>
          </a:p>
          <a:p>
            <a:pPr algn="just"/>
            <a:r>
              <a:rPr lang="en-US" sz="2000" dirty="0" smtClean="0"/>
              <a:t>and challenges of managing catering reservations and orders.</a:t>
            </a:r>
            <a:endParaRPr lang="en-US" sz="2000" dirty="0"/>
          </a:p>
        </p:txBody>
      </p:sp>
      <p:sp>
        <p:nvSpPr>
          <p:cNvPr id="8" name="TextBox 7"/>
          <p:cNvSpPr txBox="1"/>
          <p:nvPr/>
        </p:nvSpPr>
        <p:spPr>
          <a:xfrm>
            <a:off x="496653" y="2908300"/>
            <a:ext cx="11991103" cy="1631216"/>
          </a:xfrm>
          <a:prstGeom prst="rect">
            <a:avLst/>
          </a:prstGeom>
          <a:noFill/>
        </p:spPr>
        <p:txBody>
          <a:bodyPr wrap="none" rtlCol="0">
            <a:spAutoFit/>
          </a:bodyPr>
          <a:lstStyle/>
          <a:p>
            <a:pPr algn="just">
              <a:buFont typeface="Arial" pitchFamily="34" charset="0"/>
              <a:buChar char="•"/>
            </a:pPr>
            <a:r>
              <a:rPr lang="en-US" sz="2000" dirty="0" smtClean="0"/>
              <a:t> This system offers numerous benefits to both customers and catering businesses. Customers now have the </a:t>
            </a:r>
          </a:p>
          <a:p>
            <a:pPr algn="just"/>
            <a:r>
              <a:rPr lang="en-US" sz="2000" dirty="0" smtClean="0"/>
              <a:t>convenience of easily browsing menus, customizing their orders and securely booking catering services online.</a:t>
            </a:r>
          </a:p>
          <a:p>
            <a:pPr algn="just"/>
            <a:r>
              <a:rPr lang="en-US" sz="2000" dirty="0" smtClean="0"/>
              <a:t>On the other hand, catering businesses can efficiently manage reservations, track orders, and  used</a:t>
            </a:r>
          </a:p>
          <a:p>
            <a:pPr algn="just"/>
            <a:r>
              <a:rPr lang="en-US" sz="2000" dirty="0" smtClean="0"/>
              <a:t>Firebase to store user profiles and login credentials in database.</a:t>
            </a:r>
          </a:p>
          <a:p>
            <a:pPr algn="just">
              <a:buFont typeface="Arial" pitchFamily="34" charset="0"/>
              <a:buChar char="•"/>
            </a:pPr>
            <a:endParaRPr lang="en-US" sz="2000" dirty="0"/>
          </a:p>
        </p:txBody>
      </p:sp>
      <p:sp>
        <p:nvSpPr>
          <p:cNvPr id="9" name="TextBox 8"/>
          <p:cNvSpPr txBox="1"/>
          <p:nvPr/>
        </p:nvSpPr>
        <p:spPr>
          <a:xfrm>
            <a:off x="520700" y="4394200"/>
            <a:ext cx="11874518" cy="1323439"/>
          </a:xfrm>
          <a:prstGeom prst="rect">
            <a:avLst/>
          </a:prstGeom>
          <a:noFill/>
        </p:spPr>
        <p:txBody>
          <a:bodyPr wrap="square" rtlCol="0">
            <a:spAutoFit/>
          </a:bodyPr>
          <a:lstStyle/>
          <a:p>
            <a:pPr algn="just">
              <a:buFont typeface="Arial" pitchFamily="34" charset="0"/>
              <a:buChar char="•"/>
            </a:pPr>
            <a:r>
              <a:rPr lang="en-US" sz="2000" dirty="0" smtClean="0"/>
              <a:t>  As we move forward, we remain dedicated to continuously refining and expanding the capabilities of the </a:t>
            </a:r>
          </a:p>
          <a:p>
            <a:pPr algn="just"/>
            <a:r>
              <a:rPr lang="en-US" sz="2000" dirty="0" smtClean="0"/>
              <a:t>Catering reservation and ordering system to meet the evolving needs of our users. Through ongoing updates </a:t>
            </a:r>
          </a:p>
          <a:p>
            <a:pPr algn="just"/>
            <a:r>
              <a:rPr lang="en-US" sz="2000" dirty="0" smtClean="0"/>
              <a:t>and enhancements, we aim to further solidify our position as the go-to platform for catering services, offering</a:t>
            </a:r>
          </a:p>
          <a:p>
            <a:pPr algn="just"/>
            <a:r>
              <a:rPr lang="en-US" sz="2000" dirty="0" smtClean="0"/>
              <a:t>unparalleled convenience, reliability, and satisfaction to our valued customers and partners.</a:t>
            </a:r>
            <a:endParaRPr lang="en-US" sz="2000" dirty="0"/>
          </a:p>
        </p:txBody>
      </p:sp>
    </p:spTree>
    <p:extLst>
      <p:ext uri="{BB962C8B-B14F-4D97-AF65-F5344CB8AC3E}">
        <p14:creationId xmlns="" xmlns:p14="http://schemas.microsoft.com/office/powerpoint/2010/main" val="310961099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15000" b="-15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85D6C6BD-F4B0-FF57-D1CC-69C3E8B0835D}"/>
              </a:ext>
            </a:extLst>
          </p:cNvPr>
          <p:cNvGrpSpPr/>
          <p:nvPr/>
        </p:nvGrpSpPr>
        <p:grpSpPr>
          <a:xfrm>
            <a:off x="1647225" y="2617795"/>
            <a:ext cx="8872151" cy="2696927"/>
            <a:chOff x="1596425" y="2270151"/>
            <a:chExt cx="8872151" cy="2696927"/>
          </a:xfrm>
        </p:grpSpPr>
        <p:sp>
          <p:nvSpPr>
            <p:cNvPr id="4" name="TextBox 3">
              <a:extLst>
                <a:ext uri="{FF2B5EF4-FFF2-40B4-BE49-F238E27FC236}">
                  <a16:creationId xmlns="" xmlns:a16="http://schemas.microsoft.com/office/drawing/2014/main" id="{AA022012-F0A4-EAD0-5433-F3D20941C3F8}"/>
                </a:ext>
              </a:extLst>
            </p:cNvPr>
            <p:cNvSpPr txBox="1"/>
            <p:nvPr/>
          </p:nvSpPr>
          <p:spPr>
            <a:xfrm>
              <a:off x="1596425" y="22701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accent1"/>
                  </a:solidFill>
                  <a:effectLst/>
                  <a:uLnTx/>
                  <a:uFillTx/>
                  <a:latin typeface="Montserrat"/>
                  <a:cs typeface="Segoe UI" panose="020B0502040204020203" pitchFamily="34" charset="0"/>
                </a:rPr>
                <a:t>Thank </a:t>
              </a:r>
              <a:r>
                <a:rPr kumimoji="0" lang="en-US" sz="5400" b="1" i="0" u="none" strike="noStrike" kern="1200" cap="none" spc="0" normalizeH="0" baseline="0" noProof="0" dirty="0">
                  <a:ln>
                    <a:noFill/>
                  </a:ln>
                  <a:effectLst/>
                  <a:uLnTx/>
                  <a:uFillTx/>
                  <a:latin typeface="Montserrat"/>
                  <a:cs typeface="Segoe UI" panose="020B0502040204020203" pitchFamily="34" charset="0"/>
                </a:rPr>
                <a:t>You</a:t>
              </a:r>
              <a:r>
                <a:rPr kumimoji="0" lang="en-US" sz="5400" b="1" i="0" u="none" strike="noStrike" kern="1200" cap="none" spc="0" normalizeH="0" baseline="0" noProof="0" dirty="0" smtClean="0">
                  <a:ln>
                    <a:noFill/>
                  </a:ln>
                  <a:solidFill>
                    <a:schemeClr val="accent1"/>
                  </a:solidFill>
                  <a:effectLst/>
                  <a:uLnTx/>
                  <a:uFillTx/>
                  <a:latin typeface="Montserrat"/>
                  <a:cs typeface="Segoe UI" panose="020B0502040204020203" pitchFamily="34" charset="0"/>
                </a:rPr>
                <a:t>!</a:t>
              </a:r>
              <a:endParaRPr kumimoji="0" lang="en-US" sz="5400" b="1" i="0" u="none" strike="noStrike" kern="1200" cap="none" spc="0" normalizeH="0" baseline="0" noProof="0" dirty="0">
                <a:ln>
                  <a:noFill/>
                </a:ln>
                <a:solidFill>
                  <a:schemeClr val="accent1"/>
                </a:solidFill>
                <a:effectLst/>
                <a:uLnTx/>
                <a:uFillTx/>
                <a:latin typeface="Montserrat"/>
                <a:cs typeface="Segoe UI" panose="020B0502040204020203" pitchFamily="34" charset="0"/>
              </a:endParaRPr>
            </a:p>
          </p:txBody>
        </p:sp>
        <p:sp>
          <p:nvSpPr>
            <p:cNvPr id="6" name="Rectangle 5">
              <a:extLst>
                <a:ext uri="{FF2B5EF4-FFF2-40B4-BE49-F238E27FC236}">
                  <a16:creationId xmlns="" xmlns:a16="http://schemas.microsoft.com/office/drawing/2014/main" id="{D6A21404-BC86-0C37-62CB-41EB47CA8CA6}"/>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chemeClr val="bg1"/>
                </a:solidFill>
                <a:effectLst/>
                <a:uLnTx/>
                <a:uFillTx/>
                <a:latin typeface="LORA" pitchFamily="2" charset="0"/>
                <a:ea typeface="+mn-ea"/>
                <a:cs typeface="Segoe UI" panose="020B0502040204020203" pitchFamily="34" charset="0"/>
              </a:endParaRPr>
            </a:p>
          </p:txBody>
        </p:sp>
        <p:sp>
          <p:nvSpPr>
            <p:cNvPr id="7" name="Rectangle 6">
              <a:extLst>
                <a:ext uri="{FF2B5EF4-FFF2-40B4-BE49-F238E27FC236}">
                  <a16:creationId xmlns="" xmlns:a16="http://schemas.microsoft.com/office/drawing/2014/main" id="{9A4B43F0-6627-186C-D543-EF34235C1E9E}"/>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LORA" pitchFamily="2" charset="0"/>
                <a:ea typeface="+mn-ea"/>
                <a:cs typeface="Segoe UI" panose="020B0502040204020203" pitchFamily="34" charset="0"/>
              </a:endParaRPr>
            </a:p>
          </p:txBody>
        </p:sp>
      </p:grpSp>
    </p:spTree>
    <p:extLst>
      <p:ext uri="{BB962C8B-B14F-4D97-AF65-F5344CB8AC3E}">
        <p14:creationId xmlns="" xmlns:p14="http://schemas.microsoft.com/office/powerpoint/2010/main" val="4076151815"/>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50421C2-A01C-3AFC-8F61-A08B84D1B380}"/>
              </a:ext>
            </a:extLst>
          </p:cNvPr>
          <p:cNvPicPr>
            <a:picLocks noChangeAspect="1"/>
          </p:cNvPicPr>
          <p:nvPr/>
        </p:nvPicPr>
        <p:blipFill>
          <a:blip r:embed="rId2"/>
          <a:stretch>
            <a:fillRect/>
          </a:stretch>
        </p:blipFill>
        <p:spPr>
          <a:xfrm>
            <a:off x="7696199" y="39944"/>
            <a:ext cx="4495801" cy="3330062"/>
          </a:xfrm>
          <a:prstGeom prst="rect">
            <a:avLst/>
          </a:prstGeom>
        </p:spPr>
      </p:pic>
      <p:pic>
        <p:nvPicPr>
          <p:cNvPr id="3" name="Picture 2">
            <a:extLst>
              <a:ext uri="{FF2B5EF4-FFF2-40B4-BE49-F238E27FC236}">
                <a16:creationId xmlns="" xmlns:a16="http://schemas.microsoft.com/office/drawing/2014/main" id="{73ABA83B-BC93-C7BB-348B-76C05E4CA4DC}"/>
              </a:ext>
            </a:extLst>
          </p:cNvPr>
          <p:cNvPicPr>
            <a:picLocks noChangeAspect="1"/>
          </p:cNvPicPr>
          <p:nvPr/>
        </p:nvPicPr>
        <p:blipFill>
          <a:blip r:embed="rId3"/>
          <a:stretch>
            <a:fillRect/>
          </a:stretch>
        </p:blipFill>
        <p:spPr>
          <a:xfrm>
            <a:off x="190501" y="3370006"/>
            <a:ext cx="6210300" cy="3487994"/>
          </a:xfrm>
          <a:prstGeom prst="rect">
            <a:avLst/>
          </a:prstGeom>
        </p:spPr>
      </p:pic>
      <p:sp>
        <p:nvSpPr>
          <p:cNvPr id="4" name="Rectangle 3">
            <a:extLst>
              <a:ext uri="{FF2B5EF4-FFF2-40B4-BE49-F238E27FC236}">
                <a16:creationId xmlns="" xmlns:a16="http://schemas.microsoft.com/office/drawing/2014/main" id="{B7D84312-4D22-7155-43B3-8DD77963329F}"/>
              </a:ext>
            </a:extLst>
          </p:cNvPr>
          <p:cNvSpPr/>
          <p:nvPr/>
        </p:nvSpPr>
        <p:spPr>
          <a:xfrm>
            <a:off x="5956300" y="2159000"/>
            <a:ext cx="4699000" cy="3937000"/>
          </a:xfrm>
          <a:prstGeom prst="rect">
            <a:avLst/>
          </a:prstGeom>
          <a:solidFill>
            <a:srgbClr val="FF6B21">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 name="TextBox 5">
            <a:extLst>
              <a:ext uri="{FF2B5EF4-FFF2-40B4-BE49-F238E27FC236}">
                <a16:creationId xmlns="" xmlns:a16="http://schemas.microsoft.com/office/drawing/2014/main" id="{65109888-57E3-5BDE-46B9-285C3DD2949B}"/>
              </a:ext>
            </a:extLst>
          </p:cNvPr>
          <p:cNvSpPr txBox="1"/>
          <p:nvPr/>
        </p:nvSpPr>
        <p:spPr>
          <a:xfrm>
            <a:off x="647700" y="1879600"/>
            <a:ext cx="4370542" cy="830997"/>
          </a:xfrm>
          <a:prstGeom prst="rect">
            <a:avLst/>
          </a:prstGeom>
          <a:noFill/>
        </p:spPr>
        <p:txBody>
          <a:bodyPr wrap="square">
            <a:spAutoFit/>
          </a:bodyPr>
          <a:lstStyle/>
          <a:p>
            <a:pPr algn="ctr"/>
            <a:r>
              <a:rPr lang="en-US" sz="4800" b="1" i="0" dirty="0">
                <a:solidFill>
                  <a:schemeClr val="accent1"/>
                </a:solidFill>
                <a:effectLst/>
                <a:latin typeface="Montserrat" panose="00000500000000000000" pitchFamily="2" charset="0"/>
              </a:rPr>
              <a:t>Introduction</a:t>
            </a:r>
            <a:r>
              <a:rPr lang="en-US" sz="4000" b="1" i="0" dirty="0">
                <a:solidFill>
                  <a:schemeClr val="accent1"/>
                </a:solidFill>
                <a:effectLst/>
                <a:latin typeface="Montserrat" panose="00000500000000000000" pitchFamily="2" charset="0"/>
              </a:rPr>
              <a:t> </a:t>
            </a:r>
            <a:endParaRPr lang="en-US" sz="4000" b="1" dirty="0">
              <a:solidFill>
                <a:schemeClr val="accent1"/>
              </a:solidFill>
              <a:latin typeface="Montserrat" pitchFamily="2" charset="0"/>
            </a:endParaRPr>
          </a:p>
        </p:txBody>
      </p:sp>
      <p:sp>
        <p:nvSpPr>
          <p:cNvPr id="8" name="TextBox 7">
            <a:extLst>
              <a:ext uri="{FF2B5EF4-FFF2-40B4-BE49-F238E27FC236}">
                <a16:creationId xmlns="" xmlns:a16="http://schemas.microsoft.com/office/drawing/2014/main" id="{72C67219-B79A-4421-A0B3-61795578752E}"/>
              </a:ext>
            </a:extLst>
          </p:cNvPr>
          <p:cNvSpPr txBox="1"/>
          <p:nvPr/>
        </p:nvSpPr>
        <p:spPr>
          <a:xfrm>
            <a:off x="6007100" y="2311400"/>
            <a:ext cx="4645050" cy="3780202"/>
          </a:xfrm>
          <a:prstGeom prst="rect">
            <a:avLst/>
          </a:prstGeom>
          <a:noFill/>
        </p:spPr>
        <p:txBody>
          <a:bodyPr wrap="square">
            <a:spAutoFit/>
          </a:bodyPr>
          <a:lstStyle/>
          <a:p>
            <a:pPr algn="just">
              <a:lnSpc>
                <a:spcPct val="150000"/>
              </a:lnSpc>
            </a:pPr>
            <a:r>
              <a:rPr lang="en-US" dirty="0" smtClean="0">
                <a:solidFill>
                  <a:schemeClr val="bg1"/>
                </a:solidFill>
                <a:latin typeface="Montserrat" pitchFamily="2" charset="0"/>
              </a:rPr>
              <a:t>Catering  Services  provide  specialized  food  and  beverages  in  large  quantities  for  events  and occasions. Catering  services  help  in planning the menu, offering expert suggestions on dishes and even providing large serving dishes and  cutlery for the  event.  Make your occasions a memorable one with experienced Caterers in serving  authentic Food  styles</a:t>
            </a:r>
            <a:r>
              <a:rPr lang="en-US" sz="1600" dirty="0" smtClean="0">
                <a:solidFill>
                  <a:schemeClr val="bg1"/>
                </a:solidFill>
                <a:latin typeface="Montserrat" pitchFamily="2" charset="0"/>
              </a:rPr>
              <a:t>.</a:t>
            </a:r>
            <a:endParaRPr lang="en-US" sz="1600" dirty="0">
              <a:solidFill>
                <a:schemeClr val="bg1"/>
              </a:solidFill>
              <a:latin typeface="Montserrat" pitchFamily="2" charset="0"/>
            </a:endParaRPr>
          </a:p>
        </p:txBody>
      </p:sp>
    </p:spTree>
    <p:extLst>
      <p:ext uri="{BB962C8B-B14F-4D97-AF65-F5344CB8AC3E}">
        <p14:creationId xmlns="" xmlns:p14="http://schemas.microsoft.com/office/powerpoint/2010/main" val="35334868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1000" b="-1000"/>
          </a:stretch>
        </a:blipFill>
        <a:effectLst/>
      </p:bgPr>
    </p:bg>
    <p:spTree>
      <p:nvGrpSpPr>
        <p:cNvPr id="1" name=""/>
        <p:cNvGrpSpPr/>
        <p:nvPr/>
      </p:nvGrpSpPr>
      <p:grpSpPr>
        <a:xfrm>
          <a:off x="0" y="0"/>
          <a:ext cx="0" cy="0"/>
          <a:chOff x="0" y="0"/>
          <a:chExt cx="0" cy="0"/>
        </a:xfrm>
      </p:grpSpPr>
      <p:sp>
        <p:nvSpPr>
          <p:cNvPr id="2" name="TextBox 1"/>
          <p:cNvSpPr txBox="1"/>
          <p:nvPr/>
        </p:nvSpPr>
        <p:spPr>
          <a:xfrm>
            <a:off x="1003300" y="1104900"/>
            <a:ext cx="8902700" cy="3416320"/>
          </a:xfrm>
          <a:prstGeom prst="rect">
            <a:avLst/>
          </a:prstGeom>
          <a:noFill/>
        </p:spPr>
        <p:txBody>
          <a:bodyPr wrap="square" rtlCol="0">
            <a:spAutoFit/>
          </a:bodyPr>
          <a:lstStyle/>
          <a:p>
            <a:pPr algn="just">
              <a:buFont typeface="Arial" pitchFamily="34" charset="0"/>
              <a:buChar char="•"/>
            </a:pPr>
            <a:r>
              <a:rPr lang="en-US" sz="2400" dirty="0" smtClean="0">
                <a:latin typeface="Montserrat"/>
              </a:rPr>
              <a:t> Catering is a website that allows counter developers to promote and sell their catering. Rural towns would be able to sell their commodities to the rest of the globe as a result of this.</a:t>
            </a:r>
          </a:p>
          <a:p>
            <a:pPr algn="just"/>
            <a:endParaRPr lang="en-US" sz="2400" dirty="0" smtClean="0">
              <a:latin typeface="Montserrat"/>
            </a:endParaRPr>
          </a:p>
          <a:p>
            <a:pPr algn="just">
              <a:buFont typeface="Arial" pitchFamily="34" charset="0"/>
              <a:buChar char="•"/>
            </a:pPr>
            <a:r>
              <a:rPr lang="en-US" sz="2400" dirty="0" smtClean="0">
                <a:latin typeface="Montserrat"/>
              </a:rPr>
              <a:t> The goal of this project is to establish a portal that will allow users to buy catering from the admin and change product information securely using a mobile device. Catering is given priority in order to allow them to develop their skills and promote our traditional Indian culture. </a:t>
            </a:r>
            <a:endParaRPr lang="en-US" sz="2400" dirty="0">
              <a:latin typeface="Montserrat"/>
            </a:endParaRPr>
          </a:p>
        </p:txBody>
      </p:sp>
      <p:sp>
        <p:nvSpPr>
          <p:cNvPr id="3" name="TextBox 2"/>
          <p:cNvSpPr txBox="1"/>
          <p:nvPr/>
        </p:nvSpPr>
        <p:spPr>
          <a:xfrm>
            <a:off x="1549400" y="241300"/>
            <a:ext cx="7289800" cy="830997"/>
          </a:xfrm>
          <a:prstGeom prst="rect">
            <a:avLst/>
          </a:prstGeom>
          <a:noFill/>
        </p:spPr>
        <p:txBody>
          <a:bodyPr wrap="square" rtlCol="0">
            <a:spAutoFit/>
          </a:bodyPr>
          <a:lstStyle/>
          <a:p>
            <a:r>
              <a:rPr lang="en-US" sz="4400" dirty="0" smtClean="0">
                <a:solidFill>
                  <a:srgbClr val="FF6B21"/>
                </a:solidFill>
                <a:latin typeface="Montserrat"/>
              </a:rPr>
              <a:t>      </a:t>
            </a:r>
            <a:r>
              <a:rPr lang="en-US" sz="4800" b="1" dirty="0" smtClean="0">
                <a:solidFill>
                  <a:srgbClr val="FF6B21"/>
                </a:solidFill>
                <a:latin typeface="Montserrat"/>
              </a:rPr>
              <a:t>Problem statement</a:t>
            </a:r>
            <a:endParaRPr lang="en-US" sz="4800" b="1" dirty="0">
              <a:solidFill>
                <a:srgbClr val="FF6B21"/>
              </a:solidFill>
              <a:latin typeface="Montserrat"/>
            </a:endParaRPr>
          </a:p>
        </p:txBody>
      </p:sp>
      <p:sp>
        <p:nvSpPr>
          <p:cNvPr id="4" name="Oval 3"/>
          <p:cNvSpPr/>
          <p:nvPr/>
        </p:nvSpPr>
        <p:spPr>
          <a:xfrm>
            <a:off x="9817100" y="0"/>
            <a:ext cx="2374900" cy="2425700"/>
          </a:xfrm>
          <a:prstGeom prst="ellipse">
            <a:avLst/>
          </a:prstGeom>
          <a:blipFill>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0" y="4483100"/>
            <a:ext cx="2374900" cy="2374900"/>
          </a:xfrm>
          <a:prstGeom prst="ellipse">
            <a:avLst/>
          </a:pr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extBox 1"/>
          <p:cNvSpPr txBox="1"/>
          <p:nvPr/>
        </p:nvSpPr>
        <p:spPr>
          <a:xfrm>
            <a:off x="5651500" y="330200"/>
            <a:ext cx="5956300" cy="830997"/>
          </a:xfrm>
          <a:prstGeom prst="rect">
            <a:avLst/>
          </a:prstGeom>
          <a:noFill/>
        </p:spPr>
        <p:txBody>
          <a:bodyPr wrap="square" rtlCol="0">
            <a:spAutoFit/>
          </a:bodyPr>
          <a:lstStyle/>
          <a:p>
            <a:r>
              <a:rPr lang="en-US" sz="4800" b="1" dirty="0" smtClean="0">
                <a:solidFill>
                  <a:schemeClr val="bg1"/>
                </a:solidFill>
                <a:latin typeface="Montserrat"/>
              </a:rPr>
              <a:t>         </a:t>
            </a:r>
            <a:r>
              <a:rPr lang="en-US" sz="4800" b="1" dirty="0" smtClean="0">
                <a:solidFill>
                  <a:srgbClr val="FF5A05"/>
                </a:solidFill>
                <a:latin typeface="Montserrat"/>
              </a:rPr>
              <a:t>Objective</a:t>
            </a:r>
            <a:endParaRPr lang="en-US" sz="4800" b="1" dirty="0">
              <a:solidFill>
                <a:srgbClr val="FF5A05"/>
              </a:solidFill>
              <a:latin typeface="Montserrat"/>
            </a:endParaRPr>
          </a:p>
        </p:txBody>
      </p:sp>
      <p:sp>
        <p:nvSpPr>
          <p:cNvPr id="5" name="TextBox 4"/>
          <p:cNvSpPr txBox="1"/>
          <p:nvPr/>
        </p:nvSpPr>
        <p:spPr>
          <a:xfrm>
            <a:off x="5308600" y="1337589"/>
            <a:ext cx="6883400" cy="5262979"/>
          </a:xfrm>
          <a:prstGeom prst="rect">
            <a:avLst/>
          </a:prstGeom>
          <a:noFill/>
        </p:spPr>
        <p:txBody>
          <a:bodyPr wrap="square" rtlCol="0">
            <a:spAutoFit/>
          </a:bodyPr>
          <a:lstStyle/>
          <a:p>
            <a:pPr algn="just"/>
            <a:r>
              <a:rPr lang="en-US" sz="2400" dirty="0" smtClean="0">
                <a:solidFill>
                  <a:schemeClr val="bg1"/>
                </a:solidFill>
                <a:latin typeface="Montserrat"/>
              </a:rPr>
              <a:t>The objective of the catering reservation and ordering system project is to create a comprehensive and user-friendly platform that streamlines the process of booking catering services and placing orders for events.</a:t>
            </a:r>
          </a:p>
          <a:p>
            <a:pPr algn="just"/>
            <a:endParaRPr lang="en-US" sz="2400" dirty="0" smtClean="0">
              <a:solidFill>
                <a:schemeClr val="bg1"/>
              </a:solidFill>
              <a:latin typeface="Montserrat"/>
            </a:endParaRPr>
          </a:p>
          <a:p>
            <a:pPr algn="just"/>
            <a:r>
              <a:rPr lang="en-US" sz="2400" dirty="0" smtClean="0">
                <a:solidFill>
                  <a:schemeClr val="bg1"/>
                </a:solidFill>
                <a:latin typeface="Montserrat"/>
              </a:rPr>
              <a:t> The system aims to provide a seamless experience for both customers and catering businesses by offering features such as online reservation management, menu customization, Add to Cart options and integrating advanced functionalities, the project seeks to enhance efficiency, accuracy, and customer satisfaction in the catering industry.</a:t>
            </a:r>
            <a:endParaRPr lang="en-US" sz="2400" dirty="0">
              <a:solidFill>
                <a:schemeClr val="bg1"/>
              </a:solidFill>
              <a:latin typeface="Montserra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000" b="-1000"/>
          </a:stretch>
        </a:blipFill>
        <a:effectLst/>
      </p:bgPr>
    </p:bg>
    <p:spTree>
      <p:nvGrpSpPr>
        <p:cNvPr id="1" name=""/>
        <p:cNvGrpSpPr/>
        <p:nvPr/>
      </p:nvGrpSpPr>
      <p:grpSpPr>
        <a:xfrm>
          <a:off x="0" y="0"/>
          <a:ext cx="0" cy="0"/>
          <a:chOff x="0" y="0"/>
          <a:chExt cx="0" cy="0"/>
        </a:xfrm>
      </p:grpSpPr>
      <p:sp>
        <p:nvSpPr>
          <p:cNvPr id="3" name="TextBox 2"/>
          <p:cNvSpPr txBox="1"/>
          <p:nvPr/>
        </p:nvSpPr>
        <p:spPr>
          <a:xfrm>
            <a:off x="3149600" y="381000"/>
            <a:ext cx="5486400" cy="830997"/>
          </a:xfrm>
          <a:prstGeom prst="rect">
            <a:avLst/>
          </a:prstGeom>
          <a:noFill/>
        </p:spPr>
        <p:txBody>
          <a:bodyPr wrap="square" rtlCol="0">
            <a:spAutoFit/>
          </a:bodyPr>
          <a:lstStyle/>
          <a:p>
            <a:r>
              <a:rPr lang="en-US" sz="4800" b="1" dirty="0" smtClean="0">
                <a:latin typeface="Montserrat"/>
              </a:rPr>
              <a:t>  Project </a:t>
            </a:r>
            <a:r>
              <a:rPr lang="en-US" sz="4800" b="1" dirty="0" smtClean="0">
                <a:solidFill>
                  <a:srgbClr val="FF0000"/>
                </a:solidFill>
                <a:latin typeface="Montserrat"/>
              </a:rPr>
              <a:t>Module</a:t>
            </a:r>
            <a:endParaRPr lang="en-US" sz="4800" b="1" dirty="0">
              <a:solidFill>
                <a:srgbClr val="FF0000"/>
              </a:solidFill>
              <a:latin typeface="Montserrat"/>
            </a:endParaRPr>
          </a:p>
        </p:txBody>
      </p:sp>
      <p:sp>
        <p:nvSpPr>
          <p:cNvPr id="4" name="TextBox 3"/>
          <p:cNvSpPr txBox="1"/>
          <p:nvPr/>
        </p:nvSpPr>
        <p:spPr>
          <a:xfrm>
            <a:off x="4216400" y="2260600"/>
            <a:ext cx="3454400" cy="3903504"/>
          </a:xfrm>
          <a:prstGeom prst="rect">
            <a:avLst/>
          </a:prstGeom>
          <a:noFill/>
        </p:spPr>
        <p:txBody>
          <a:bodyPr wrap="square" rtlCol="0">
            <a:spAutoFit/>
          </a:bodyPr>
          <a:lstStyle/>
          <a:p>
            <a:pPr algn="just">
              <a:lnSpc>
                <a:spcPct val="150000"/>
              </a:lnSpc>
              <a:buFont typeface="Arial" pitchFamily="34" charset="0"/>
              <a:buChar char="•"/>
            </a:pPr>
            <a:r>
              <a:rPr lang="en-US" sz="2800" dirty="0" smtClean="0">
                <a:solidFill>
                  <a:srgbClr val="212121"/>
                </a:solidFill>
              </a:rPr>
              <a:t>   Register and Login</a:t>
            </a:r>
          </a:p>
          <a:p>
            <a:pPr algn="just">
              <a:lnSpc>
                <a:spcPct val="150000"/>
              </a:lnSpc>
              <a:buFont typeface="Arial" pitchFamily="34" charset="0"/>
              <a:buChar char="•"/>
            </a:pPr>
            <a:r>
              <a:rPr lang="en-US" sz="2800" dirty="0" smtClean="0">
                <a:solidFill>
                  <a:srgbClr val="212121"/>
                </a:solidFill>
              </a:rPr>
              <a:t>   View Product</a:t>
            </a:r>
          </a:p>
          <a:p>
            <a:pPr algn="just">
              <a:lnSpc>
                <a:spcPct val="150000"/>
              </a:lnSpc>
              <a:buFont typeface="Arial" pitchFamily="34" charset="0"/>
              <a:buChar char="•"/>
            </a:pPr>
            <a:r>
              <a:rPr lang="en-US" sz="2800" dirty="0" smtClean="0">
                <a:solidFill>
                  <a:srgbClr val="212121"/>
                </a:solidFill>
              </a:rPr>
              <a:t>   Add to cart</a:t>
            </a:r>
          </a:p>
          <a:p>
            <a:pPr algn="just">
              <a:lnSpc>
                <a:spcPct val="150000"/>
              </a:lnSpc>
              <a:buFont typeface="Arial" pitchFamily="34" charset="0"/>
              <a:buChar char="•"/>
            </a:pPr>
            <a:r>
              <a:rPr lang="en-US" sz="2800" dirty="0" smtClean="0">
                <a:solidFill>
                  <a:srgbClr val="212121"/>
                </a:solidFill>
              </a:rPr>
              <a:t>   My order</a:t>
            </a:r>
          </a:p>
          <a:p>
            <a:pPr algn="just">
              <a:lnSpc>
                <a:spcPct val="150000"/>
              </a:lnSpc>
              <a:buFont typeface="Arial" pitchFamily="34" charset="0"/>
              <a:buChar char="•"/>
            </a:pPr>
            <a:r>
              <a:rPr lang="en-US" sz="2800" dirty="0" smtClean="0">
                <a:solidFill>
                  <a:srgbClr val="212121"/>
                </a:solidFill>
              </a:rPr>
              <a:t>   Place order</a:t>
            </a:r>
          </a:p>
          <a:p>
            <a:pPr algn="just">
              <a:lnSpc>
                <a:spcPct val="150000"/>
              </a:lnSpc>
              <a:buFont typeface="Arial" pitchFamily="34" charset="0"/>
              <a:buChar char="•"/>
            </a:pPr>
            <a:r>
              <a:rPr lang="en-US" sz="2800" dirty="0" smtClean="0">
                <a:solidFill>
                  <a:srgbClr val="212121"/>
                </a:solidFill>
              </a:rPr>
              <a:t>   My profile</a:t>
            </a:r>
            <a:endParaRPr lang="en-US" sz="2800" dirty="0">
              <a:solidFill>
                <a:srgbClr val="212121"/>
              </a:solidFill>
            </a:endParaRPr>
          </a:p>
        </p:txBody>
      </p:sp>
      <p:sp>
        <p:nvSpPr>
          <p:cNvPr id="5" name="TextBox 4"/>
          <p:cNvSpPr txBox="1"/>
          <p:nvPr/>
        </p:nvSpPr>
        <p:spPr>
          <a:xfrm>
            <a:off x="3822700" y="1524000"/>
            <a:ext cx="4152900" cy="646331"/>
          </a:xfrm>
          <a:prstGeom prst="rect">
            <a:avLst/>
          </a:prstGeom>
          <a:noFill/>
        </p:spPr>
        <p:txBody>
          <a:bodyPr wrap="square" rtlCol="0">
            <a:spAutoFit/>
          </a:bodyPr>
          <a:lstStyle/>
          <a:p>
            <a:r>
              <a:rPr lang="en-US" sz="3600" b="1" dirty="0" smtClean="0"/>
              <a:t>      User Module</a:t>
            </a:r>
            <a:endParaRPr lang="en-US" sz="3600" b="1"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000" b="-1000"/>
          </a:stretch>
        </a:blipFill>
        <a:effectLst/>
      </p:bgPr>
    </p:bg>
    <p:spTree>
      <p:nvGrpSpPr>
        <p:cNvPr id="1" name=""/>
        <p:cNvGrpSpPr/>
        <p:nvPr/>
      </p:nvGrpSpPr>
      <p:grpSpPr>
        <a:xfrm>
          <a:off x="0" y="0"/>
          <a:ext cx="0" cy="0"/>
          <a:chOff x="0" y="0"/>
          <a:chExt cx="0" cy="0"/>
        </a:xfrm>
      </p:grpSpPr>
      <p:sp>
        <p:nvSpPr>
          <p:cNvPr id="3" name="TextBox 2"/>
          <p:cNvSpPr txBox="1"/>
          <p:nvPr/>
        </p:nvSpPr>
        <p:spPr>
          <a:xfrm>
            <a:off x="3149600" y="381000"/>
            <a:ext cx="5486400" cy="830997"/>
          </a:xfrm>
          <a:prstGeom prst="rect">
            <a:avLst/>
          </a:prstGeom>
          <a:noFill/>
        </p:spPr>
        <p:txBody>
          <a:bodyPr wrap="square" rtlCol="0">
            <a:spAutoFit/>
          </a:bodyPr>
          <a:lstStyle/>
          <a:p>
            <a:r>
              <a:rPr lang="en-US" sz="4800" b="1" dirty="0" smtClean="0">
                <a:latin typeface="Montserrat"/>
              </a:rPr>
              <a:t>  </a:t>
            </a:r>
            <a:endParaRPr lang="en-US" sz="4800" b="1" dirty="0">
              <a:solidFill>
                <a:srgbClr val="FF5A05"/>
              </a:solidFill>
              <a:latin typeface="Montserrat"/>
            </a:endParaRPr>
          </a:p>
        </p:txBody>
      </p:sp>
      <p:sp>
        <p:nvSpPr>
          <p:cNvPr id="4" name="TextBox 3"/>
          <p:cNvSpPr txBox="1"/>
          <p:nvPr/>
        </p:nvSpPr>
        <p:spPr>
          <a:xfrm>
            <a:off x="4216400" y="2197100"/>
            <a:ext cx="3454400" cy="2031325"/>
          </a:xfrm>
          <a:prstGeom prst="rect">
            <a:avLst/>
          </a:prstGeom>
          <a:noFill/>
        </p:spPr>
        <p:txBody>
          <a:bodyPr wrap="square" rtlCol="0">
            <a:spAutoFit/>
          </a:bodyPr>
          <a:lstStyle/>
          <a:p>
            <a:pPr algn="just">
              <a:lnSpc>
                <a:spcPct val="150000"/>
              </a:lnSpc>
              <a:buFont typeface="Arial" pitchFamily="34" charset="0"/>
              <a:buChar char="•"/>
            </a:pPr>
            <a:r>
              <a:rPr lang="en-US" sz="2800" dirty="0" smtClean="0">
                <a:solidFill>
                  <a:srgbClr val="212121"/>
                </a:solidFill>
              </a:rPr>
              <a:t>   Register and Login</a:t>
            </a:r>
          </a:p>
          <a:p>
            <a:pPr algn="just">
              <a:lnSpc>
                <a:spcPct val="150000"/>
              </a:lnSpc>
              <a:buFont typeface="Arial" pitchFamily="34" charset="0"/>
              <a:buChar char="•"/>
            </a:pPr>
            <a:r>
              <a:rPr lang="en-US" sz="2800" dirty="0" smtClean="0">
                <a:solidFill>
                  <a:srgbClr val="212121"/>
                </a:solidFill>
              </a:rPr>
              <a:t>   Add Product Details</a:t>
            </a:r>
          </a:p>
          <a:p>
            <a:pPr algn="just">
              <a:lnSpc>
                <a:spcPct val="150000"/>
              </a:lnSpc>
              <a:buFont typeface="Arial" pitchFamily="34" charset="0"/>
              <a:buChar char="•"/>
            </a:pPr>
            <a:r>
              <a:rPr lang="en-US" sz="2800" dirty="0" smtClean="0">
                <a:solidFill>
                  <a:srgbClr val="212121"/>
                </a:solidFill>
              </a:rPr>
              <a:t>   View Order</a:t>
            </a:r>
          </a:p>
        </p:txBody>
      </p:sp>
      <p:sp>
        <p:nvSpPr>
          <p:cNvPr id="5" name="TextBox 4"/>
          <p:cNvSpPr txBox="1"/>
          <p:nvPr/>
        </p:nvSpPr>
        <p:spPr>
          <a:xfrm>
            <a:off x="3822700" y="1181100"/>
            <a:ext cx="4152900" cy="707886"/>
          </a:xfrm>
          <a:prstGeom prst="rect">
            <a:avLst/>
          </a:prstGeom>
          <a:noFill/>
        </p:spPr>
        <p:txBody>
          <a:bodyPr wrap="square" rtlCol="0">
            <a:spAutoFit/>
          </a:bodyPr>
          <a:lstStyle/>
          <a:p>
            <a:r>
              <a:rPr lang="en-US" sz="3600" b="1" dirty="0" smtClean="0"/>
              <a:t>     </a:t>
            </a:r>
            <a:r>
              <a:rPr lang="en-US" sz="4000" b="1" dirty="0" smtClean="0">
                <a:solidFill>
                  <a:srgbClr val="FF0000"/>
                </a:solidFill>
              </a:rPr>
              <a:t>Admin</a:t>
            </a:r>
            <a:r>
              <a:rPr lang="en-US" sz="4000" b="1" dirty="0" smtClean="0"/>
              <a:t> Module</a:t>
            </a:r>
            <a:endParaRPr lang="en-US" sz="4000" b="1"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ignin.png"/>
          <p:cNvPicPr>
            <a:picLocks noChangeAspect="1"/>
          </p:cNvPicPr>
          <p:nvPr/>
        </p:nvPicPr>
        <p:blipFill>
          <a:blip r:embed="rId2"/>
          <a:stretch>
            <a:fillRect/>
          </a:stretch>
        </p:blipFill>
        <p:spPr>
          <a:xfrm>
            <a:off x="600891" y="235132"/>
            <a:ext cx="8360229" cy="6400799"/>
          </a:xfrm>
          <a:prstGeom prst="rect">
            <a:avLst/>
          </a:prstGeom>
        </p:spPr>
      </p:pic>
      <p:sp>
        <p:nvSpPr>
          <p:cNvPr id="3" name="Freeform: Shape 12">
            <a:extLst>
              <a:ext uri="{FF2B5EF4-FFF2-40B4-BE49-F238E27FC236}">
                <a16:creationId xmlns="" xmlns:a16="http://schemas.microsoft.com/office/drawing/2014/main" id="{8A6871E1-4439-1949-6D13-6AD747885775}"/>
              </a:ext>
            </a:extLst>
          </p:cNvPr>
          <p:cNvSpPr/>
          <p:nvPr/>
        </p:nvSpPr>
        <p:spPr>
          <a:xfrm rot="5400000" flipH="1">
            <a:off x="7352832" y="2640254"/>
            <a:ext cx="5445710" cy="1105728"/>
          </a:xfrm>
          <a:custGeom>
            <a:avLst/>
            <a:gdLst>
              <a:gd name="connsiteX0" fmla="*/ 0 w 4572000"/>
              <a:gd name="connsiteY0" fmla="*/ 0 h 571500"/>
              <a:gd name="connsiteX1" fmla="*/ 4286250 w 4572000"/>
              <a:gd name="connsiteY1" fmla="*/ 0 h 571500"/>
              <a:gd name="connsiteX2" fmla="*/ 4572000 w 4572000"/>
              <a:gd name="connsiteY2" fmla="*/ 285750 h 571500"/>
              <a:gd name="connsiteX3" fmla="*/ 4286250 w 4572000"/>
              <a:gd name="connsiteY3" fmla="*/ 571500 h 571500"/>
              <a:gd name="connsiteX4" fmla="*/ 0 w 4572000"/>
              <a:gd name="connsiteY4" fmla="*/ 571500 h 571500"/>
              <a:gd name="connsiteX5" fmla="*/ 0 w 4572000"/>
              <a:gd name="connsiteY5" fmla="*/ 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571500">
                <a:moveTo>
                  <a:pt x="0" y="0"/>
                </a:moveTo>
                <a:lnTo>
                  <a:pt x="4286250" y="0"/>
                </a:lnTo>
                <a:cubicBezTo>
                  <a:pt x="4444065" y="0"/>
                  <a:pt x="4572000" y="127935"/>
                  <a:pt x="4572000" y="285750"/>
                </a:cubicBezTo>
                <a:cubicBezTo>
                  <a:pt x="4572000" y="443565"/>
                  <a:pt x="4444065" y="571500"/>
                  <a:pt x="4286250" y="571500"/>
                </a:cubicBezTo>
                <a:lnTo>
                  <a:pt x="0" y="571500"/>
                </a:lnTo>
                <a:lnTo>
                  <a:pt x="0" y="0"/>
                </a:lnTo>
                <a:close/>
              </a:path>
            </a:pathLst>
          </a:custGeom>
          <a:ln>
            <a:no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4000" dirty="0" smtClean="0">
                <a:latin typeface="Montserrat"/>
              </a:rPr>
              <a:t>Sign UP </a:t>
            </a:r>
            <a:r>
              <a:rPr lang="en-US" sz="4000" dirty="0" smtClean="0">
                <a:solidFill>
                  <a:schemeClr val="tx1"/>
                </a:solidFill>
                <a:latin typeface="Montserrat"/>
              </a:rPr>
              <a:t>Page</a:t>
            </a:r>
            <a:endParaRPr lang="en-US" sz="4000" dirty="0">
              <a:solidFill>
                <a:schemeClr val="tx1"/>
              </a:solidFill>
              <a:latin typeface="Montserra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in.png"/>
          <p:cNvPicPr>
            <a:picLocks noChangeAspect="1"/>
          </p:cNvPicPr>
          <p:nvPr/>
        </p:nvPicPr>
        <p:blipFill>
          <a:blip r:embed="rId2"/>
          <a:stretch>
            <a:fillRect/>
          </a:stretch>
        </p:blipFill>
        <p:spPr>
          <a:xfrm>
            <a:off x="2521131" y="1371601"/>
            <a:ext cx="6244046" cy="5016136"/>
          </a:xfrm>
          <a:prstGeom prst="rect">
            <a:avLst/>
          </a:prstGeom>
        </p:spPr>
      </p:pic>
      <p:sp>
        <p:nvSpPr>
          <p:cNvPr id="3" name="Freeform: Shape 12">
            <a:extLst>
              <a:ext uri="{FF2B5EF4-FFF2-40B4-BE49-F238E27FC236}">
                <a16:creationId xmlns="" xmlns:a16="http://schemas.microsoft.com/office/drawing/2014/main" id="{8A6871E1-4439-1949-6D13-6AD747885775}"/>
              </a:ext>
            </a:extLst>
          </p:cNvPr>
          <p:cNvSpPr/>
          <p:nvPr/>
        </p:nvSpPr>
        <p:spPr>
          <a:xfrm flipH="1">
            <a:off x="3644536" y="209007"/>
            <a:ext cx="4075611" cy="876300"/>
          </a:xfrm>
          <a:custGeom>
            <a:avLst/>
            <a:gdLst>
              <a:gd name="connsiteX0" fmla="*/ 0 w 4572000"/>
              <a:gd name="connsiteY0" fmla="*/ 0 h 571500"/>
              <a:gd name="connsiteX1" fmla="*/ 4286250 w 4572000"/>
              <a:gd name="connsiteY1" fmla="*/ 0 h 571500"/>
              <a:gd name="connsiteX2" fmla="*/ 4572000 w 4572000"/>
              <a:gd name="connsiteY2" fmla="*/ 285750 h 571500"/>
              <a:gd name="connsiteX3" fmla="*/ 4286250 w 4572000"/>
              <a:gd name="connsiteY3" fmla="*/ 571500 h 571500"/>
              <a:gd name="connsiteX4" fmla="*/ 0 w 4572000"/>
              <a:gd name="connsiteY4" fmla="*/ 571500 h 571500"/>
              <a:gd name="connsiteX5" fmla="*/ 0 w 4572000"/>
              <a:gd name="connsiteY5" fmla="*/ 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571500">
                <a:moveTo>
                  <a:pt x="0" y="0"/>
                </a:moveTo>
                <a:lnTo>
                  <a:pt x="4286250" y="0"/>
                </a:lnTo>
                <a:cubicBezTo>
                  <a:pt x="4444065" y="0"/>
                  <a:pt x="4572000" y="127935"/>
                  <a:pt x="4572000" y="285750"/>
                </a:cubicBezTo>
                <a:cubicBezTo>
                  <a:pt x="4572000" y="443565"/>
                  <a:pt x="4444065" y="571500"/>
                  <a:pt x="4286250" y="571500"/>
                </a:cubicBezTo>
                <a:lnTo>
                  <a:pt x="0" y="5715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4000" dirty="0" smtClean="0">
                <a:latin typeface="Montserrat"/>
              </a:rPr>
              <a:t>Login  </a:t>
            </a:r>
            <a:r>
              <a:rPr lang="en-US" sz="4000" dirty="0" smtClean="0">
                <a:solidFill>
                  <a:schemeClr val="tx1"/>
                </a:solidFill>
                <a:latin typeface="Montserrat"/>
              </a:rPr>
              <a:t>Page</a:t>
            </a:r>
            <a:endParaRPr lang="en-US" sz="4000" dirty="0">
              <a:solidFill>
                <a:schemeClr val="tx1"/>
              </a:solidFill>
              <a:latin typeface="Montserrat"/>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rstpage.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res">
      <a:dk1>
        <a:sysClr val="windowText" lastClr="000000"/>
      </a:dk1>
      <a:lt1>
        <a:sysClr val="window" lastClr="FFFFFF"/>
      </a:lt1>
      <a:dk2>
        <a:srgbClr val="44546A"/>
      </a:dk2>
      <a:lt2>
        <a:srgbClr val="E7E6E6"/>
      </a:lt2>
      <a:accent1>
        <a:srgbClr val="FF5A05"/>
      </a:accent1>
      <a:accent2>
        <a:srgbClr val="212121"/>
      </a:accent2>
      <a:accent3>
        <a:srgbClr val="D0D278"/>
      </a:accent3>
      <a:accent4>
        <a:srgbClr val="CD33C2"/>
      </a:accent4>
      <a:accent5>
        <a:srgbClr val="61CFBD"/>
      </a:accent5>
      <a:accent6>
        <a:srgbClr val="F103E6"/>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696</TotalTime>
  <Words>500</Words>
  <Application>Microsoft Office PowerPoint</Application>
  <PresentationFormat>Custom</PresentationFormat>
  <Paragraphs>48</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dc:creator>
  <cp:lastModifiedBy>Admin</cp:lastModifiedBy>
  <cp:revision>17</cp:revision>
  <dcterms:created xsi:type="dcterms:W3CDTF">2023-05-21T11:31:07Z</dcterms:created>
  <dcterms:modified xsi:type="dcterms:W3CDTF">2024-03-17T06:59:38Z</dcterms:modified>
</cp:coreProperties>
</file>