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4"/>
  </p:notesMasterIdLst>
  <p:handoutMasterIdLst>
    <p:handoutMasterId r:id="rId15"/>
  </p:handoutMasterIdLst>
  <p:sldIdLst>
    <p:sldId id="258" r:id="rId2"/>
    <p:sldId id="275" r:id="rId3"/>
    <p:sldId id="291" r:id="rId4"/>
    <p:sldId id="287" r:id="rId5"/>
    <p:sldId id="297" r:id="rId6"/>
    <p:sldId id="276" r:id="rId7"/>
    <p:sldId id="295" r:id="rId8"/>
    <p:sldId id="292" r:id="rId9"/>
    <p:sldId id="288" r:id="rId10"/>
    <p:sldId id="279" r:id="rId11"/>
    <p:sldId id="281" r:id="rId12"/>
    <p:sldId id="29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09" autoAdjust="0"/>
  </p:normalViewPr>
  <p:slideViewPr>
    <p:cSldViewPr snapToGrid="0">
      <p:cViewPr varScale="1">
        <p:scale>
          <a:sx n="105" d="100"/>
          <a:sy n="105" d="100"/>
        </p:scale>
        <p:origin x="834" y="102"/>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5A11C-888A-4A8E-9C3B-3C48E4EA201C}" type="doc">
      <dgm:prSet loTypeId="urn:microsoft.com/office/officeart/2005/8/layout/process1" loCatId="process" qsTypeId="urn:microsoft.com/office/officeart/2005/8/quickstyle/simple3" qsCatId="simple" csTypeId="urn:microsoft.com/office/officeart/2005/8/colors/accent1_1" csCatId="accent1" phldr="1"/>
      <dgm:spPr/>
    </dgm:pt>
    <dgm:pt modelId="{F99D26A3-AD04-41E6-9112-8521DE7E0901}">
      <dgm:prSet phldrT="[Text]"/>
      <dgm:spPr/>
      <dgm:t>
        <a:bodyPr/>
        <a:lstStyle/>
        <a:p>
          <a:r>
            <a:rPr lang="en-US" b="1" dirty="0"/>
            <a:t>Step 1 </a:t>
          </a:r>
        </a:p>
        <a:p>
          <a:r>
            <a:rPr lang="en-US" b="1" dirty="0"/>
            <a:t>Data Exploration and Cleanup (ETL)</a:t>
          </a:r>
          <a:endParaRPr lang="en-US" dirty="0"/>
        </a:p>
      </dgm:t>
    </dgm:pt>
    <dgm:pt modelId="{7DC639C1-4AB0-400C-9EF4-3F423DDBBCD4}" type="parTrans" cxnId="{A5CE96DB-A863-4AA3-9BEC-3360E55DA4EF}">
      <dgm:prSet/>
      <dgm:spPr/>
      <dgm:t>
        <a:bodyPr/>
        <a:lstStyle/>
        <a:p>
          <a:endParaRPr lang="en-US"/>
        </a:p>
      </dgm:t>
    </dgm:pt>
    <dgm:pt modelId="{D04BC015-711B-4348-8434-A5CF6237445C}" type="sibTrans" cxnId="{A5CE96DB-A863-4AA3-9BEC-3360E55DA4EF}">
      <dgm:prSet/>
      <dgm:spPr/>
      <dgm:t>
        <a:bodyPr/>
        <a:lstStyle/>
        <a:p>
          <a:endParaRPr lang="en-US"/>
        </a:p>
      </dgm:t>
    </dgm:pt>
    <dgm:pt modelId="{37409A18-C93C-45AB-948B-0184445D381E}">
      <dgm:prSet phldrT="[Text]"/>
      <dgm:spPr/>
      <dgm:t>
        <a:bodyPr/>
        <a:lstStyle/>
        <a:p>
          <a:r>
            <a:rPr lang="en-US" b="1" dirty="0"/>
            <a:t>Step 2</a:t>
          </a:r>
          <a:br>
            <a:rPr lang="en-US" dirty="0"/>
          </a:br>
          <a:r>
            <a:rPr lang="en-US" b="1" dirty="0"/>
            <a:t>Save data to Postgres</a:t>
          </a:r>
          <a:endParaRPr lang="en-US" dirty="0"/>
        </a:p>
      </dgm:t>
    </dgm:pt>
    <dgm:pt modelId="{97F652BB-6489-40E3-8A20-37671C489410}" type="parTrans" cxnId="{DA79A32F-4471-4F6A-8EC6-9232C10AB315}">
      <dgm:prSet/>
      <dgm:spPr/>
      <dgm:t>
        <a:bodyPr/>
        <a:lstStyle/>
        <a:p>
          <a:endParaRPr lang="en-US"/>
        </a:p>
      </dgm:t>
    </dgm:pt>
    <dgm:pt modelId="{875CD509-3A1A-448D-965B-AA8ED64BE9C3}" type="sibTrans" cxnId="{DA79A32F-4471-4F6A-8EC6-9232C10AB315}">
      <dgm:prSet/>
      <dgm:spPr/>
      <dgm:t>
        <a:bodyPr/>
        <a:lstStyle/>
        <a:p>
          <a:endParaRPr lang="en-US"/>
        </a:p>
      </dgm:t>
    </dgm:pt>
    <dgm:pt modelId="{94CACD50-C3E2-4E61-80C4-DC0BD724E01E}">
      <dgm:prSet phldrT="[Text]"/>
      <dgm:spPr/>
      <dgm:t>
        <a:bodyPr/>
        <a:lstStyle/>
        <a:p>
          <a:r>
            <a:rPr lang="en-US" b="1" dirty="0"/>
            <a:t>Step 3</a:t>
          </a:r>
          <a:br>
            <a:rPr lang="en-US" dirty="0"/>
          </a:br>
          <a:r>
            <a:rPr lang="en-US" b="1" dirty="0"/>
            <a:t>Train and test data using supervised ML algorithms; select the best fit model</a:t>
          </a:r>
          <a:endParaRPr lang="en-US" dirty="0"/>
        </a:p>
      </dgm:t>
    </dgm:pt>
    <dgm:pt modelId="{7CE6679D-B28D-4553-84D5-0D054015A7CE}" type="parTrans" cxnId="{D0B9EA90-D474-4572-9DDA-DBEC2778CBE3}">
      <dgm:prSet/>
      <dgm:spPr/>
      <dgm:t>
        <a:bodyPr/>
        <a:lstStyle/>
        <a:p>
          <a:endParaRPr lang="en-US"/>
        </a:p>
      </dgm:t>
    </dgm:pt>
    <dgm:pt modelId="{B2BAAD6B-010B-402F-9740-C4C868F65381}" type="sibTrans" cxnId="{D0B9EA90-D474-4572-9DDA-DBEC2778CBE3}">
      <dgm:prSet/>
      <dgm:spPr/>
      <dgm:t>
        <a:bodyPr/>
        <a:lstStyle/>
        <a:p>
          <a:endParaRPr lang="en-US"/>
        </a:p>
      </dgm:t>
    </dgm:pt>
    <dgm:pt modelId="{792EBAE3-E528-4F05-A4E6-0E8EFA7A1242}">
      <dgm:prSet phldrT="[Text]"/>
      <dgm:spPr/>
      <dgm:t>
        <a:bodyPr/>
        <a:lstStyle/>
        <a:p>
          <a:r>
            <a:rPr lang="en-US" b="1" dirty="0"/>
            <a:t>Step 5</a:t>
          </a:r>
          <a:br>
            <a:rPr lang="en-US" dirty="0"/>
          </a:br>
          <a:r>
            <a:rPr lang="en-US" b="1" dirty="0">
              <a:latin typeface="Rockwell" panose="02060603020205020403"/>
              <a:ea typeface="+mn-ea"/>
              <a:cs typeface="+mn-cs"/>
            </a:rPr>
            <a:t>Create web p</a:t>
          </a:r>
          <a:r>
            <a:rPr lang="en-US" b="1" dirty="0">
              <a:latin typeface="+mn-lt"/>
              <a:ea typeface="+mn-ea"/>
              <a:cs typeface="+mn-cs"/>
            </a:rPr>
            <a:t>age that calls ML m</a:t>
          </a:r>
          <a:r>
            <a:rPr lang="en-US" b="1" dirty="0"/>
            <a:t>odel for prediction and renders weather prediction.</a:t>
          </a:r>
          <a:endParaRPr lang="en-US" dirty="0"/>
        </a:p>
      </dgm:t>
    </dgm:pt>
    <dgm:pt modelId="{1994367E-EA24-4622-839B-BBD764676B06}" type="parTrans" cxnId="{03AA541E-F36F-4DFD-8CF9-CD69088F5AFB}">
      <dgm:prSet/>
      <dgm:spPr/>
      <dgm:t>
        <a:bodyPr/>
        <a:lstStyle/>
        <a:p>
          <a:endParaRPr lang="en-US"/>
        </a:p>
      </dgm:t>
    </dgm:pt>
    <dgm:pt modelId="{B47AA035-FCC0-479A-AF58-65D7431CB002}" type="sibTrans" cxnId="{03AA541E-F36F-4DFD-8CF9-CD69088F5AFB}">
      <dgm:prSet/>
      <dgm:spPr/>
      <dgm:t>
        <a:bodyPr/>
        <a:lstStyle/>
        <a:p>
          <a:endParaRPr lang="en-US"/>
        </a:p>
      </dgm:t>
    </dgm:pt>
    <dgm:pt modelId="{DE6A25E3-87EC-4FCF-8E86-A40B51E6948A}">
      <dgm:prSet phldrT="[Text]"/>
      <dgm:spPr/>
      <dgm:t>
        <a:bodyPr/>
        <a:lstStyle/>
        <a:p>
          <a:r>
            <a:rPr lang="en-US" b="1" dirty="0"/>
            <a:t>Step 4</a:t>
          </a:r>
          <a:br>
            <a:rPr lang="en-US" dirty="0"/>
          </a:br>
          <a:r>
            <a:rPr lang="en-US" b="1" dirty="0"/>
            <a:t>Create a flask app which  calls ML model for prediction</a:t>
          </a:r>
          <a:endParaRPr lang="en-US" dirty="0"/>
        </a:p>
      </dgm:t>
    </dgm:pt>
    <dgm:pt modelId="{5E3BFF70-C183-4980-A4A5-1912A01431AD}" type="parTrans" cxnId="{5B99C571-AD28-41AA-AE93-C23040D12C7C}">
      <dgm:prSet/>
      <dgm:spPr/>
      <dgm:t>
        <a:bodyPr/>
        <a:lstStyle/>
        <a:p>
          <a:endParaRPr lang="en-US"/>
        </a:p>
      </dgm:t>
    </dgm:pt>
    <dgm:pt modelId="{9D7C12A7-BF5E-40BD-B43A-FF76597A3584}" type="sibTrans" cxnId="{5B99C571-AD28-41AA-AE93-C23040D12C7C}">
      <dgm:prSet/>
      <dgm:spPr/>
      <dgm:t>
        <a:bodyPr/>
        <a:lstStyle/>
        <a:p>
          <a:endParaRPr lang="en-US"/>
        </a:p>
      </dgm:t>
    </dgm:pt>
    <dgm:pt modelId="{330C6A25-F36C-493C-A405-F6FD61459BC8}">
      <dgm:prSet phldrT="[Text]" custT="1"/>
      <dgm:spPr/>
      <dgm:t>
        <a:bodyPr/>
        <a:lstStyle/>
        <a:p>
          <a:r>
            <a:rPr lang="en-US" sz="1400" b="1" kern="1200" dirty="0"/>
            <a:t>Step 6 </a:t>
          </a:r>
        </a:p>
        <a:p>
          <a:r>
            <a:rPr lang="en-US" sz="1400" b="1" kern="1200" dirty="0">
              <a:solidFill>
                <a:prstClr val="black">
                  <a:hueOff val="0"/>
                  <a:satOff val="0"/>
                  <a:lumOff val="0"/>
                  <a:alphaOff val="0"/>
                </a:prstClr>
              </a:solidFill>
              <a:latin typeface="+mn-lt"/>
              <a:ea typeface="+mn-ea"/>
              <a:cs typeface="+mn-cs"/>
            </a:rPr>
            <a:t>Create and host dashboard using Tableau and embed into the webpage</a:t>
          </a:r>
          <a:endParaRPr lang="en-US" sz="1400" b="1" kern="1200" dirty="0">
            <a:solidFill>
              <a:prstClr val="black">
                <a:hueOff val="0"/>
                <a:satOff val="0"/>
                <a:lumOff val="0"/>
                <a:alphaOff val="0"/>
              </a:prstClr>
            </a:solidFill>
            <a:latin typeface="Rockwell" panose="02060603020205020403"/>
            <a:ea typeface="+mn-ea"/>
            <a:cs typeface="+mn-cs"/>
          </a:endParaRPr>
        </a:p>
      </dgm:t>
    </dgm:pt>
    <dgm:pt modelId="{43695827-8DF5-4FFF-99AC-78F11394A5B8}" type="parTrans" cxnId="{65D7934A-CB23-4844-B2CB-4BF938DC6908}">
      <dgm:prSet/>
      <dgm:spPr/>
      <dgm:t>
        <a:bodyPr/>
        <a:lstStyle/>
        <a:p>
          <a:endParaRPr lang="en-US"/>
        </a:p>
      </dgm:t>
    </dgm:pt>
    <dgm:pt modelId="{6BA6BD65-A426-4ACC-948A-DC32FFA51E81}" type="sibTrans" cxnId="{65D7934A-CB23-4844-B2CB-4BF938DC6908}">
      <dgm:prSet/>
      <dgm:spPr/>
      <dgm:t>
        <a:bodyPr/>
        <a:lstStyle/>
        <a:p>
          <a:endParaRPr lang="en-US"/>
        </a:p>
      </dgm:t>
    </dgm:pt>
    <dgm:pt modelId="{3E2E4C1C-D2A9-4782-8755-BD0759315E70}" type="pres">
      <dgm:prSet presAssocID="{8FD5A11C-888A-4A8E-9C3B-3C48E4EA201C}" presName="Name0" presStyleCnt="0">
        <dgm:presLayoutVars>
          <dgm:dir/>
          <dgm:resizeHandles val="exact"/>
        </dgm:presLayoutVars>
      </dgm:prSet>
      <dgm:spPr/>
    </dgm:pt>
    <dgm:pt modelId="{0BB5EEE3-3A17-4225-93C1-59388FC4E979}" type="pres">
      <dgm:prSet presAssocID="{F99D26A3-AD04-41E6-9112-8521DE7E0901}" presName="node" presStyleLbl="node1" presStyleIdx="0" presStyleCnt="6">
        <dgm:presLayoutVars>
          <dgm:bulletEnabled val="1"/>
        </dgm:presLayoutVars>
      </dgm:prSet>
      <dgm:spPr/>
    </dgm:pt>
    <dgm:pt modelId="{C6878012-A339-42D3-B89C-9B0F1CCE7190}" type="pres">
      <dgm:prSet presAssocID="{D04BC015-711B-4348-8434-A5CF6237445C}" presName="sibTrans" presStyleLbl="sibTrans2D1" presStyleIdx="0" presStyleCnt="5"/>
      <dgm:spPr/>
    </dgm:pt>
    <dgm:pt modelId="{EB36FFA5-A714-4B40-93C9-D4682A3B8F4F}" type="pres">
      <dgm:prSet presAssocID="{D04BC015-711B-4348-8434-A5CF6237445C}" presName="connectorText" presStyleLbl="sibTrans2D1" presStyleIdx="0" presStyleCnt="5"/>
      <dgm:spPr/>
    </dgm:pt>
    <dgm:pt modelId="{2EA60163-5284-4EBD-AD96-6E5F5870B309}" type="pres">
      <dgm:prSet presAssocID="{37409A18-C93C-45AB-948B-0184445D381E}" presName="node" presStyleLbl="node1" presStyleIdx="1" presStyleCnt="6">
        <dgm:presLayoutVars>
          <dgm:bulletEnabled val="1"/>
        </dgm:presLayoutVars>
      </dgm:prSet>
      <dgm:spPr/>
    </dgm:pt>
    <dgm:pt modelId="{0AA0E149-2AE9-40A3-A160-34FCDD564A1C}" type="pres">
      <dgm:prSet presAssocID="{875CD509-3A1A-448D-965B-AA8ED64BE9C3}" presName="sibTrans" presStyleLbl="sibTrans2D1" presStyleIdx="1" presStyleCnt="5"/>
      <dgm:spPr/>
    </dgm:pt>
    <dgm:pt modelId="{CA306CE5-79EB-4342-BD0A-FFE25FF6217D}" type="pres">
      <dgm:prSet presAssocID="{875CD509-3A1A-448D-965B-AA8ED64BE9C3}" presName="connectorText" presStyleLbl="sibTrans2D1" presStyleIdx="1" presStyleCnt="5"/>
      <dgm:spPr/>
    </dgm:pt>
    <dgm:pt modelId="{639EDB01-FEF5-4F42-BD5A-26B7488204E9}" type="pres">
      <dgm:prSet presAssocID="{94CACD50-C3E2-4E61-80C4-DC0BD724E01E}" presName="node" presStyleLbl="node1" presStyleIdx="2" presStyleCnt="6">
        <dgm:presLayoutVars>
          <dgm:bulletEnabled val="1"/>
        </dgm:presLayoutVars>
      </dgm:prSet>
      <dgm:spPr/>
    </dgm:pt>
    <dgm:pt modelId="{ACFFB6AD-7523-46FA-B9F4-C8F5E5A8BD6C}" type="pres">
      <dgm:prSet presAssocID="{B2BAAD6B-010B-402F-9740-C4C868F65381}" presName="sibTrans" presStyleLbl="sibTrans2D1" presStyleIdx="2" presStyleCnt="5"/>
      <dgm:spPr/>
    </dgm:pt>
    <dgm:pt modelId="{07F695B5-3578-443A-A371-1BAD24C58E7C}" type="pres">
      <dgm:prSet presAssocID="{B2BAAD6B-010B-402F-9740-C4C868F65381}" presName="connectorText" presStyleLbl="sibTrans2D1" presStyleIdx="2" presStyleCnt="5"/>
      <dgm:spPr/>
    </dgm:pt>
    <dgm:pt modelId="{94B376E7-845B-41A5-AE45-8EDE6A9C7DC4}" type="pres">
      <dgm:prSet presAssocID="{DE6A25E3-87EC-4FCF-8E86-A40B51E6948A}" presName="node" presStyleLbl="node1" presStyleIdx="3" presStyleCnt="6">
        <dgm:presLayoutVars>
          <dgm:bulletEnabled val="1"/>
        </dgm:presLayoutVars>
      </dgm:prSet>
      <dgm:spPr/>
    </dgm:pt>
    <dgm:pt modelId="{F2F265C7-A40A-4124-9E79-B6D9C7220D75}" type="pres">
      <dgm:prSet presAssocID="{9D7C12A7-BF5E-40BD-B43A-FF76597A3584}" presName="sibTrans" presStyleLbl="sibTrans2D1" presStyleIdx="3" presStyleCnt="5"/>
      <dgm:spPr/>
    </dgm:pt>
    <dgm:pt modelId="{AA40B37A-5732-4B62-AE7F-5EF1207D9C63}" type="pres">
      <dgm:prSet presAssocID="{9D7C12A7-BF5E-40BD-B43A-FF76597A3584}" presName="connectorText" presStyleLbl="sibTrans2D1" presStyleIdx="3" presStyleCnt="5"/>
      <dgm:spPr/>
    </dgm:pt>
    <dgm:pt modelId="{70DA14D4-9894-4D9D-A325-B05D44FD1668}" type="pres">
      <dgm:prSet presAssocID="{792EBAE3-E528-4F05-A4E6-0E8EFA7A1242}" presName="node" presStyleLbl="node1" presStyleIdx="4" presStyleCnt="6">
        <dgm:presLayoutVars>
          <dgm:bulletEnabled val="1"/>
        </dgm:presLayoutVars>
      </dgm:prSet>
      <dgm:spPr/>
    </dgm:pt>
    <dgm:pt modelId="{48570F98-5405-4552-9DA5-24E2C0599C34}" type="pres">
      <dgm:prSet presAssocID="{B47AA035-FCC0-479A-AF58-65D7431CB002}" presName="sibTrans" presStyleLbl="sibTrans2D1" presStyleIdx="4" presStyleCnt="5"/>
      <dgm:spPr/>
    </dgm:pt>
    <dgm:pt modelId="{B834E519-EB8B-45A1-80E4-B1C77466540D}" type="pres">
      <dgm:prSet presAssocID="{B47AA035-FCC0-479A-AF58-65D7431CB002}" presName="connectorText" presStyleLbl="sibTrans2D1" presStyleIdx="4" presStyleCnt="5"/>
      <dgm:spPr/>
    </dgm:pt>
    <dgm:pt modelId="{89ED4612-729B-48ED-BFD3-8EF46B4E4EA2}" type="pres">
      <dgm:prSet presAssocID="{330C6A25-F36C-493C-A405-F6FD61459BC8}" presName="node" presStyleLbl="node1" presStyleIdx="5" presStyleCnt="6">
        <dgm:presLayoutVars>
          <dgm:bulletEnabled val="1"/>
        </dgm:presLayoutVars>
      </dgm:prSet>
      <dgm:spPr/>
    </dgm:pt>
  </dgm:ptLst>
  <dgm:cxnLst>
    <dgm:cxn modelId="{7CA0AE02-5FEE-42D6-9ECE-1E38A16863DF}" type="presOf" srcId="{330C6A25-F36C-493C-A405-F6FD61459BC8}" destId="{89ED4612-729B-48ED-BFD3-8EF46B4E4EA2}" srcOrd="0" destOrd="0" presId="urn:microsoft.com/office/officeart/2005/8/layout/process1"/>
    <dgm:cxn modelId="{AAAB8204-ABD7-466A-901C-51810F2588B9}" type="presOf" srcId="{D04BC015-711B-4348-8434-A5CF6237445C}" destId="{EB36FFA5-A714-4B40-93C9-D4682A3B8F4F}" srcOrd="1" destOrd="0" presId="urn:microsoft.com/office/officeart/2005/8/layout/process1"/>
    <dgm:cxn modelId="{13098306-230F-452B-9E6C-87038C909205}" type="presOf" srcId="{9D7C12A7-BF5E-40BD-B43A-FF76597A3584}" destId="{AA40B37A-5732-4B62-AE7F-5EF1207D9C63}" srcOrd="1" destOrd="0" presId="urn:microsoft.com/office/officeart/2005/8/layout/process1"/>
    <dgm:cxn modelId="{00AC600B-70E7-4790-B37F-DD9284DB3C5C}" type="presOf" srcId="{DE6A25E3-87EC-4FCF-8E86-A40B51E6948A}" destId="{94B376E7-845B-41A5-AE45-8EDE6A9C7DC4}" srcOrd="0" destOrd="0" presId="urn:microsoft.com/office/officeart/2005/8/layout/process1"/>
    <dgm:cxn modelId="{67F1151A-324B-4508-8A8B-2340A2309ED8}" type="presOf" srcId="{875CD509-3A1A-448D-965B-AA8ED64BE9C3}" destId="{CA306CE5-79EB-4342-BD0A-FFE25FF6217D}" srcOrd="1" destOrd="0" presId="urn:microsoft.com/office/officeart/2005/8/layout/process1"/>
    <dgm:cxn modelId="{DDA37A1A-06B0-4449-9B9F-B8D2341888F0}" type="presOf" srcId="{9D7C12A7-BF5E-40BD-B43A-FF76597A3584}" destId="{F2F265C7-A40A-4124-9E79-B6D9C7220D75}" srcOrd="0" destOrd="0" presId="urn:microsoft.com/office/officeart/2005/8/layout/process1"/>
    <dgm:cxn modelId="{03AA541E-F36F-4DFD-8CF9-CD69088F5AFB}" srcId="{8FD5A11C-888A-4A8E-9C3B-3C48E4EA201C}" destId="{792EBAE3-E528-4F05-A4E6-0E8EFA7A1242}" srcOrd="4" destOrd="0" parTransId="{1994367E-EA24-4622-839B-BBD764676B06}" sibTransId="{B47AA035-FCC0-479A-AF58-65D7431CB002}"/>
    <dgm:cxn modelId="{EC469F27-0713-4717-9A61-17F0BBDFD63F}" type="presOf" srcId="{B2BAAD6B-010B-402F-9740-C4C868F65381}" destId="{ACFFB6AD-7523-46FA-B9F4-C8F5E5A8BD6C}" srcOrd="0" destOrd="0" presId="urn:microsoft.com/office/officeart/2005/8/layout/process1"/>
    <dgm:cxn modelId="{DA79A32F-4471-4F6A-8EC6-9232C10AB315}" srcId="{8FD5A11C-888A-4A8E-9C3B-3C48E4EA201C}" destId="{37409A18-C93C-45AB-948B-0184445D381E}" srcOrd="1" destOrd="0" parTransId="{97F652BB-6489-40E3-8A20-37671C489410}" sibTransId="{875CD509-3A1A-448D-965B-AA8ED64BE9C3}"/>
    <dgm:cxn modelId="{65D7934A-CB23-4844-B2CB-4BF938DC6908}" srcId="{8FD5A11C-888A-4A8E-9C3B-3C48E4EA201C}" destId="{330C6A25-F36C-493C-A405-F6FD61459BC8}" srcOrd="5" destOrd="0" parTransId="{43695827-8DF5-4FFF-99AC-78F11394A5B8}" sibTransId="{6BA6BD65-A426-4ACC-948A-DC32FFA51E81}"/>
    <dgm:cxn modelId="{5B99C571-AD28-41AA-AE93-C23040D12C7C}" srcId="{8FD5A11C-888A-4A8E-9C3B-3C48E4EA201C}" destId="{DE6A25E3-87EC-4FCF-8E86-A40B51E6948A}" srcOrd="3" destOrd="0" parTransId="{5E3BFF70-C183-4980-A4A5-1912A01431AD}" sibTransId="{9D7C12A7-BF5E-40BD-B43A-FF76597A3584}"/>
    <dgm:cxn modelId="{A9379A83-BEFC-4378-B53C-95491E82B2C4}" type="presOf" srcId="{F99D26A3-AD04-41E6-9112-8521DE7E0901}" destId="{0BB5EEE3-3A17-4225-93C1-59388FC4E979}" srcOrd="0" destOrd="0" presId="urn:microsoft.com/office/officeart/2005/8/layout/process1"/>
    <dgm:cxn modelId="{E8DB1385-7CDA-4389-A814-0F26E6601ADF}" type="presOf" srcId="{B47AA035-FCC0-479A-AF58-65D7431CB002}" destId="{48570F98-5405-4552-9DA5-24E2C0599C34}" srcOrd="0" destOrd="0" presId="urn:microsoft.com/office/officeart/2005/8/layout/process1"/>
    <dgm:cxn modelId="{D0B9EA90-D474-4572-9DDA-DBEC2778CBE3}" srcId="{8FD5A11C-888A-4A8E-9C3B-3C48E4EA201C}" destId="{94CACD50-C3E2-4E61-80C4-DC0BD724E01E}" srcOrd="2" destOrd="0" parTransId="{7CE6679D-B28D-4553-84D5-0D054015A7CE}" sibTransId="{B2BAAD6B-010B-402F-9740-C4C868F65381}"/>
    <dgm:cxn modelId="{31C0C9AA-9117-4887-8F78-CC45077FCD4C}" type="presOf" srcId="{37409A18-C93C-45AB-948B-0184445D381E}" destId="{2EA60163-5284-4EBD-AD96-6E5F5870B309}" srcOrd="0" destOrd="0" presId="urn:microsoft.com/office/officeart/2005/8/layout/process1"/>
    <dgm:cxn modelId="{01BEE3B3-814D-4606-8DD9-67281AE8E53F}" type="presOf" srcId="{B2BAAD6B-010B-402F-9740-C4C868F65381}" destId="{07F695B5-3578-443A-A371-1BAD24C58E7C}" srcOrd="1" destOrd="0" presId="urn:microsoft.com/office/officeart/2005/8/layout/process1"/>
    <dgm:cxn modelId="{13438CC9-4346-4CBF-8A89-5A76EAC5AF99}" type="presOf" srcId="{94CACD50-C3E2-4E61-80C4-DC0BD724E01E}" destId="{639EDB01-FEF5-4F42-BD5A-26B7488204E9}" srcOrd="0" destOrd="0" presId="urn:microsoft.com/office/officeart/2005/8/layout/process1"/>
    <dgm:cxn modelId="{8B6974CE-4174-419A-B315-F88A23F8DE3E}" type="presOf" srcId="{8FD5A11C-888A-4A8E-9C3B-3C48E4EA201C}" destId="{3E2E4C1C-D2A9-4782-8755-BD0759315E70}" srcOrd="0" destOrd="0" presId="urn:microsoft.com/office/officeart/2005/8/layout/process1"/>
    <dgm:cxn modelId="{1ADFA3D0-F818-4DF7-BB11-9137D6CC1561}" type="presOf" srcId="{B47AA035-FCC0-479A-AF58-65D7431CB002}" destId="{B834E519-EB8B-45A1-80E4-B1C77466540D}" srcOrd="1" destOrd="0" presId="urn:microsoft.com/office/officeart/2005/8/layout/process1"/>
    <dgm:cxn modelId="{A5CE96DB-A863-4AA3-9BEC-3360E55DA4EF}" srcId="{8FD5A11C-888A-4A8E-9C3B-3C48E4EA201C}" destId="{F99D26A3-AD04-41E6-9112-8521DE7E0901}" srcOrd="0" destOrd="0" parTransId="{7DC639C1-4AB0-400C-9EF4-3F423DDBBCD4}" sibTransId="{D04BC015-711B-4348-8434-A5CF6237445C}"/>
    <dgm:cxn modelId="{9021D0DC-97AA-45C3-8BAB-C957ED48E87C}" type="presOf" srcId="{792EBAE3-E528-4F05-A4E6-0E8EFA7A1242}" destId="{70DA14D4-9894-4D9D-A325-B05D44FD1668}" srcOrd="0" destOrd="0" presId="urn:microsoft.com/office/officeart/2005/8/layout/process1"/>
    <dgm:cxn modelId="{CD27F4DD-9D4D-4C20-8C60-28183F801966}" type="presOf" srcId="{875CD509-3A1A-448D-965B-AA8ED64BE9C3}" destId="{0AA0E149-2AE9-40A3-A160-34FCDD564A1C}" srcOrd="0" destOrd="0" presId="urn:microsoft.com/office/officeart/2005/8/layout/process1"/>
    <dgm:cxn modelId="{C3E91DED-05B1-42F7-BEE2-AD9243196281}" type="presOf" srcId="{D04BC015-711B-4348-8434-A5CF6237445C}" destId="{C6878012-A339-42D3-B89C-9B0F1CCE7190}" srcOrd="0" destOrd="0" presId="urn:microsoft.com/office/officeart/2005/8/layout/process1"/>
    <dgm:cxn modelId="{23D92608-9944-4E07-8D98-CC0B935A8BAE}" type="presParOf" srcId="{3E2E4C1C-D2A9-4782-8755-BD0759315E70}" destId="{0BB5EEE3-3A17-4225-93C1-59388FC4E979}" srcOrd="0" destOrd="0" presId="urn:microsoft.com/office/officeart/2005/8/layout/process1"/>
    <dgm:cxn modelId="{7717CA99-9977-4A4A-A01A-032C25DA2ECD}" type="presParOf" srcId="{3E2E4C1C-D2A9-4782-8755-BD0759315E70}" destId="{C6878012-A339-42D3-B89C-9B0F1CCE7190}" srcOrd="1" destOrd="0" presId="urn:microsoft.com/office/officeart/2005/8/layout/process1"/>
    <dgm:cxn modelId="{826DE69E-CB29-4AB6-8E6B-73A2CAA21D06}" type="presParOf" srcId="{C6878012-A339-42D3-B89C-9B0F1CCE7190}" destId="{EB36FFA5-A714-4B40-93C9-D4682A3B8F4F}" srcOrd="0" destOrd="0" presId="urn:microsoft.com/office/officeart/2005/8/layout/process1"/>
    <dgm:cxn modelId="{C0FA372E-816D-43E2-8EA8-61C8692CB00A}" type="presParOf" srcId="{3E2E4C1C-D2A9-4782-8755-BD0759315E70}" destId="{2EA60163-5284-4EBD-AD96-6E5F5870B309}" srcOrd="2" destOrd="0" presId="urn:microsoft.com/office/officeart/2005/8/layout/process1"/>
    <dgm:cxn modelId="{64987E04-DC16-41B0-A4D3-7AA72FA6B8B1}" type="presParOf" srcId="{3E2E4C1C-D2A9-4782-8755-BD0759315E70}" destId="{0AA0E149-2AE9-40A3-A160-34FCDD564A1C}" srcOrd="3" destOrd="0" presId="urn:microsoft.com/office/officeart/2005/8/layout/process1"/>
    <dgm:cxn modelId="{A546CA1C-BD18-47D8-8EF9-627B3A851DD3}" type="presParOf" srcId="{0AA0E149-2AE9-40A3-A160-34FCDD564A1C}" destId="{CA306CE5-79EB-4342-BD0A-FFE25FF6217D}" srcOrd="0" destOrd="0" presId="urn:microsoft.com/office/officeart/2005/8/layout/process1"/>
    <dgm:cxn modelId="{F91F01AC-4CFF-44E4-890F-D145C25F1C80}" type="presParOf" srcId="{3E2E4C1C-D2A9-4782-8755-BD0759315E70}" destId="{639EDB01-FEF5-4F42-BD5A-26B7488204E9}" srcOrd="4" destOrd="0" presId="urn:microsoft.com/office/officeart/2005/8/layout/process1"/>
    <dgm:cxn modelId="{634D6E92-F839-43B2-AD3C-4DB69F4D92C8}" type="presParOf" srcId="{3E2E4C1C-D2A9-4782-8755-BD0759315E70}" destId="{ACFFB6AD-7523-46FA-B9F4-C8F5E5A8BD6C}" srcOrd="5" destOrd="0" presId="urn:microsoft.com/office/officeart/2005/8/layout/process1"/>
    <dgm:cxn modelId="{E20293E2-3A7E-436C-8E7C-03D08F2730BF}" type="presParOf" srcId="{ACFFB6AD-7523-46FA-B9F4-C8F5E5A8BD6C}" destId="{07F695B5-3578-443A-A371-1BAD24C58E7C}" srcOrd="0" destOrd="0" presId="urn:microsoft.com/office/officeart/2005/8/layout/process1"/>
    <dgm:cxn modelId="{2EFB0F80-4415-4294-BB1F-22A976832845}" type="presParOf" srcId="{3E2E4C1C-D2A9-4782-8755-BD0759315E70}" destId="{94B376E7-845B-41A5-AE45-8EDE6A9C7DC4}" srcOrd="6" destOrd="0" presId="urn:microsoft.com/office/officeart/2005/8/layout/process1"/>
    <dgm:cxn modelId="{3BD3F042-0E4C-4D5C-89D0-A7FB99B69A9A}" type="presParOf" srcId="{3E2E4C1C-D2A9-4782-8755-BD0759315E70}" destId="{F2F265C7-A40A-4124-9E79-B6D9C7220D75}" srcOrd="7" destOrd="0" presId="urn:microsoft.com/office/officeart/2005/8/layout/process1"/>
    <dgm:cxn modelId="{6AFFA50D-1197-419A-B0EA-B36C5E0BD47E}" type="presParOf" srcId="{F2F265C7-A40A-4124-9E79-B6D9C7220D75}" destId="{AA40B37A-5732-4B62-AE7F-5EF1207D9C63}" srcOrd="0" destOrd="0" presId="urn:microsoft.com/office/officeart/2005/8/layout/process1"/>
    <dgm:cxn modelId="{F9321E4E-DAA1-4FEE-94A0-183613228B91}" type="presParOf" srcId="{3E2E4C1C-D2A9-4782-8755-BD0759315E70}" destId="{70DA14D4-9894-4D9D-A325-B05D44FD1668}" srcOrd="8" destOrd="0" presId="urn:microsoft.com/office/officeart/2005/8/layout/process1"/>
    <dgm:cxn modelId="{E5BF464A-CFCA-4FD9-B3F6-0E5C899C946F}" type="presParOf" srcId="{3E2E4C1C-D2A9-4782-8755-BD0759315E70}" destId="{48570F98-5405-4552-9DA5-24E2C0599C34}" srcOrd="9" destOrd="0" presId="urn:microsoft.com/office/officeart/2005/8/layout/process1"/>
    <dgm:cxn modelId="{B077EBB1-DE13-4B57-8E15-05DB8D51AFC0}" type="presParOf" srcId="{48570F98-5405-4552-9DA5-24E2C0599C34}" destId="{B834E519-EB8B-45A1-80E4-B1C77466540D}" srcOrd="0" destOrd="0" presId="urn:microsoft.com/office/officeart/2005/8/layout/process1"/>
    <dgm:cxn modelId="{AE134F93-7BED-4200-B693-3429C6CB7EC7}" type="presParOf" srcId="{3E2E4C1C-D2A9-4782-8755-BD0759315E70}" destId="{89ED4612-729B-48ED-BFD3-8EF46B4E4EA2}"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5EEE3-3A17-4225-93C1-59388FC4E979}">
      <dsp:nvSpPr>
        <dsp:cNvPr id="0" name=""/>
        <dsp:cNvSpPr/>
      </dsp:nvSpPr>
      <dsp:spPr>
        <a:xfrm>
          <a:off x="0"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1 </a:t>
          </a:r>
        </a:p>
        <a:p>
          <a:pPr marL="0" lvl="0" indent="0" algn="ctr" defTabSz="622300">
            <a:lnSpc>
              <a:spcPct val="90000"/>
            </a:lnSpc>
            <a:spcBef>
              <a:spcPct val="0"/>
            </a:spcBef>
            <a:spcAft>
              <a:spcPct val="35000"/>
            </a:spcAft>
            <a:buNone/>
          </a:pPr>
          <a:r>
            <a:rPr lang="en-US" sz="1400" b="1" kern="1200" dirty="0"/>
            <a:t>Data Exploration and Cleanup (ETL)</a:t>
          </a:r>
          <a:endParaRPr lang="en-US" sz="1400" kern="1200" dirty="0"/>
        </a:p>
      </dsp:txBody>
      <dsp:txXfrm>
        <a:off x="42127" y="1410841"/>
        <a:ext cx="1354069" cy="1800649"/>
      </dsp:txXfrm>
    </dsp:sp>
    <dsp:sp modelId="{C6878012-A339-42D3-B89C-9B0F1CCE7190}">
      <dsp:nvSpPr>
        <dsp:cNvPr id="0" name=""/>
        <dsp:cNvSpPr/>
      </dsp:nvSpPr>
      <dsp:spPr>
        <a:xfrm>
          <a:off x="1582156"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582156" y="2204155"/>
        <a:ext cx="213447" cy="214022"/>
      </dsp:txXfrm>
    </dsp:sp>
    <dsp:sp modelId="{2EA60163-5284-4EBD-AD96-6E5F5870B309}">
      <dsp:nvSpPr>
        <dsp:cNvPr id="0" name=""/>
        <dsp:cNvSpPr/>
      </dsp:nvSpPr>
      <dsp:spPr>
        <a:xfrm>
          <a:off x="2013653"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2</a:t>
          </a:r>
          <a:br>
            <a:rPr lang="en-US" sz="1400" kern="1200" dirty="0"/>
          </a:br>
          <a:r>
            <a:rPr lang="en-US" sz="1400" b="1" kern="1200" dirty="0"/>
            <a:t>Save data to Postgres</a:t>
          </a:r>
          <a:endParaRPr lang="en-US" sz="1400" kern="1200" dirty="0"/>
        </a:p>
      </dsp:txBody>
      <dsp:txXfrm>
        <a:off x="2055780" y="1410841"/>
        <a:ext cx="1354069" cy="1800649"/>
      </dsp:txXfrm>
    </dsp:sp>
    <dsp:sp modelId="{0AA0E149-2AE9-40A3-A160-34FCDD564A1C}">
      <dsp:nvSpPr>
        <dsp:cNvPr id="0" name=""/>
        <dsp:cNvSpPr/>
      </dsp:nvSpPr>
      <dsp:spPr>
        <a:xfrm>
          <a:off x="3595809"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595809" y="2204155"/>
        <a:ext cx="213447" cy="214022"/>
      </dsp:txXfrm>
    </dsp:sp>
    <dsp:sp modelId="{639EDB01-FEF5-4F42-BD5A-26B7488204E9}">
      <dsp:nvSpPr>
        <dsp:cNvPr id="0" name=""/>
        <dsp:cNvSpPr/>
      </dsp:nvSpPr>
      <dsp:spPr>
        <a:xfrm>
          <a:off x="4027306"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3</a:t>
          </a:r>
          <a:br>
            <a:rPr lang="en-US" sz="1400" kern="1200" dirty="0"/>
          </a:br>
          <a:r>
            <a:rPr lang="en-US" sz="1400" b="1" kern="1200" dirty="0"/>
            <a:t>Train and test data using supervised ML algorithms; select the best fit model</a:t>
          </a:r>
          <a:endParaRPr lang="en-US" sz="1400" kern="1200" dirty="0"/>
        </a:p>
      </dsp:txBody>
      <dsp:txXfrm>
        <a:off x="4069433" y="1410841"/>
        <a:ext cx="1354069" cy="1800649"/>
      </dsp:txXfrm>
    </dsp:sp>
    <dsp:sp modelId="{ACFFB6AD-7523-46FA-B9F4-C8F5E5A8BD6C}">
      <dsp:nvSpPr>
        <dsp:cNvPr id="0" name=""/>
        <dsp:cNvSpPr/>
      </dsp:nvSpPr>
      <dsp:spPr>
        <a:xfrm>
          <a:off x="5609463"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609463" y="2204155"/>
        <a:ext cx="213447" cy="214022"/>
      </dsp:txXfrm>
    </dsp:sp>
    <dsp:sp modelId="{94B376E7-845B-41A5-AE45-8EDE6A9C7DC4}">
      <dsp:nvSpPr>
        <dsp:cNvPr id="0" name=""/>
        <dsp:cNvSpPr/>
      </dsp:nvSpPr>
      <dsp:spPr>
        <a:xfrm>
          <a:off x="6040960"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4</a:t>
          </a:r>
          <a:br>
            <a:rPr lang="en-US" sz="1400" kern="1200" dirty="0"/>
          </a:br>
          <a:r>
            <a:rPr lang="en-US" sz="1400" b="1" kern="1200" dirty="0"/>
            <a:t>Create a flask app which  calls ML model for prediction</a:t>
          </a:r>
          <a:endParaRPr lang="en-US" sz="1400" kern="1200" dirty="0"/>
        </a:p>
      </dsp:txBody>
      <dsp:txXfrm>
        <a:off x="6083087" y="1410841"/>
        <a:ext cx="1354069" cy="1800649"/>
      </dsp:txXfrm>
    </dsp:sp>
    <dsp:sp modelId="{F2F265C7-A40A-4124-9E79-B6D9C7220D75}">
      <dsp:nvSpPr>
        <dsp:cNvPr id="0" name=""/>
        <dsp:cNvSpPr/>
      </dsp:nvSpPr>
      <dsp:spPr>
        <a:xfrm>
          <a:off x="7623116"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623116" y="2204155"/>
        <a:ext cx="213447" cy="214022"/>
      </dsp:txXfrm>
    </dsp:sp>
    <dsp:sp modelId="{70DA14D4-9894-4D9D-A325-B05D44FD1668}">
      <dsp:nvSpPr>
        <dsp:cNvPr id="0" name=""/>
        <dsp:cNvSpPr/>
      </dsp:nvSpPr>
      <dsp:spPr>
        <a:xfrm>
          <a:off x="8054613"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5</a:t>
          </a:r>
          <a:br>
            <a:rPr lang="en-US" sz="1400" kern="1200" dirty="0"/>
          </a:br>
          <a:r>
            <a:rPr lang="en-US" sz="1400" b="1" kern="1200" dirty="0">
              <a:latin typeface="Rockwell" panose="02060603020205020403"/>
              <a:ea typeface="+mn-ea"/>
              <a:cs typeface="+mn-cs"/>
            </a:rPr>
            <a:t>Create web p</a:t>
          </a:r>
          <a:r>
            <a:rPr lang="en-US" sz="1400" b="1" kern="1200" dirty="0">
              <a:latin typeface="+mn-lt"/>
              <a:ea typeface="+mn-ea"/>
              <a:cs typeface="+mn-cs"/>
            </a:rPr>
            <a:t>age that calls ML m</a:t>
          </a:r>
          <a:r>
            <a:rPr lang="en-US" sz="1400" b="1" kern="1200" dirty="0"/>
            <a:t>odel for prediction and renders weather prediction.</a:t>
          </a:r>
          <a:endParaRPr lang="en-US" sz="1400" kern="1200" dirty="0"/>
        </a:p>
      </dsp:txBody>
      <dsp:txXfrm>
        <a:off x="8096740" y="1410841"/>
        <a:ext cx="1354069" cy="1800649"/>
      </dsp:txXfrm>
    </dsp:sp>
    <dsp:sp modelId="{48570F98-5405-4552-9DA5-24E2C0599C34}">
      <dsp:nvSpPr>
        <dsp:cNvPr id="0" name=""/>
        <dsp:cNvSpPr/>
      </dsp:nvSpPr>
      <dsp:spPr>
        <a:xfrm>
          <a:off x="9636769" y="2132814"/>
          <a:ext cx="304924" cy="356704"/>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tint val="70000"/>
                <a:shade val="63000"/>
              </a:schemeClr>
              <a:schemeClr val="accent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636769" y="2204155"/>
        <a:ext cx="213447" cy="214022"/>
      </dsp:txXfrm>
    </dsp:sp>
    <dsp:sp modelId="{89ED4612-729B-48ED-BFD3-8EF46B4E4EA2}">
      <dsp:nvSpPr>
        <dsp:cNvPr id="0" name=""/>
        <dsp:cNvSpPr/>
      </dsp:nvSpPr>
      <dsp:spPr>
        <a:xfrm>
          <a:off x="10068267" y="1368714"/>
          <a:ext cx="1438323" cy="1884903"/>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Step 6 </a:t>
          </a:r>
        </a:p>
        <a:p>
          <a:pPr marL="0" lvl="0" indent="0" algn="ctr" defTabSz="622300">
            <a:lnSpc>
              <a:spcPct val="90000"/>
            </a:lnSpc>
            <a:spcBef>
              <a:spcPct val="0"/>
            </a:spcBef>
            <a:spcAft>
              <a:spcPct val="35000"/>
            </a:spcAft>
            <a:buNone/>
          </a:pPr>
          <a:r>
            <a:rPr lang="en-US" sz="1400" b="1" kern="1200" dirty="0">
              <a:solidFill>
                <a:prstClr val="black">
                  <a:hueOff val="0"/>
                  <a:satOff val="0"/>
                  <a:lumOff val="0"/>
                  <a:alphaOff val="0"/>
                </a:prstClr>
              </a:solidFill>
              <a:latin typeface="+mn-lt"/>
              <a:ea typeface="+mn-ea"/>
              <a:cs typeface="+mn-cs"/>
            </a:rPr>
            <a:t>Create and host dashboard using Tableau and embed into the webpage</a:t>
          </a:r>
          <a:endParaRPr lang="en-US" sz="1400" b="1" kern="1200" dirty="0">
            <a:solidFill>
              <a:prstClr val="black">
                <a:hueOff val="0"/>
                <a:satOff val="0"/>
                <a:lumOff val="0"/>
                <a:alphaOff val="0"/>
              </a:prstClr>
            </a:solidFill>
            <a:latin typeface="Rockwell" panose="02060603020205020403"/>
            <a:ea typeface="+mn-ea"/>
            <a:cs typeface="+mn-cs"/>
          </a:endParaRPr>
        </a:p>
      </dsp:txBody>
      <dsp:txXfrm>
        <a:off x="10110394" y="1410841"/>
        <a:ext cx="1354069" cy="18006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6/20/2022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6/20/2022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Jeanie</a:t>
            </a:r>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Pooja</a:t>
            </a:r>
          </a:p>
        </p:txBody>
      </p:sp>
      <p:sp>
        <p:nvSpPr>
          <p:cNvPr id="4" name="Slide Number Placeholder 3"/>
          <p:cNvSpPr>
            <a:spLocks noGrp="1"/>
          </p:cNvSpPr>
          <p:nvPr>
            <p:ph type="sldNum" sz="quarter" idx="5"/>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190233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Jeanie</a:t>
            </a:r>
          </a:p>
        </p:txBody>
      </p:sp>
      <p:sp>
        <p:nvSpPr>
          <p:cNvPr id="4" name="Slide Number Placeholder 3"/>
          <p:cNvSpPr>
            <a:spLocks noGrp="1"/>
          </p:cNvSpPr>
          <p:nvPr>
            <p:ph type="sldNum" sz="quarter" idx="5"/>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26157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Jeanie</a:t>
            </a:r>
          </a:p>
          <a:p>
            <a:r>
              <a:rPr lang="en-US" dirty="0"/>
              <a:t>Pass to Rasika</a:t>
            </a:r>
          </a:p>
        </p:txBody>
      </p:sp>
      <p:sp>
        <p:nvSpPr>
          <p:cNvPr id="4" name="Slide Number Placeholder 3"/>
          <p:cNvSpPr>
            <a:spLocks noGrp="1"/>
          </p:cNvSpPr>
          <p:nvPr>
            <p:ph type="sldNum" sz="quarter" idx="5"/>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113775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Rasika</a:t>
            </a:r>
          </a:p>
        </p:txBody>
      </p:sp>
      <p:sp>
        <p:nvSpPr>
          <p:cNvPr id="4" name="Slide Number Placeholder 3"/>
          <p:cNvSpPr>
            <a:spLocks noGrp="1"/>
          </p:cNvSpPr>
          <p:nvPr>
            <p:ph type="sldNum" sz="quarter" idx="5"/>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388261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Rasika</a:t>
            </a:r>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5</a:t>
            </a:fld>
            <a:endParaRPr lang="en-US"/>
          </a:p>
        </p:txBody>
      </p:sp>
    </p:spTree>
    <p:extLst>
      <p:ext uri="{BB962C8B-B14F-4D97-AF65-F5344CB8AC3E}">
        <p14:creationId xmlns:p14="http://schemas.microsoft.com/office/powerpoint/2010/main" val="2892729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Rasika</a:t>
            </a:r>
          </a:p>
          <a:p>
            <a:r>
              <a:rPr lang="en-US" dirty="0"/>
              <a:t>Pass to Pooja</a:t>
            </a:r>
          </a:p>
        </p:txBody>
      </p:sp>
      <p:sp>
        <p:nvSpPr>
          <p:cNvPr id="4" name="Slide Number Placeholder 3"/>
          <p:cNvSpPr>
            <a:spLocks noGrp="1"/>
          </p:cNvSpPr>
          <p:nvPr>
            <p:ph type="sldNum" sz="quarter" idx="5"/>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2703881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Pooja</a:t>
            </a:r>
          </a:p>
        </p:txBody>
      </p:sp>
      <p:sp>
        <p:nvSpPr>
          <p:cNvPr id="4" name="Slide Number Placeholder 3"/>
          <p:cNvSpPr>
            <a:spLocks noGrp="1"/>
          </p:cNvSpPr>
          <p:nvPr>
            <p:ph type="sldNum" sz="quarter" idx="5"/>
          </p:nvPr>
        </p:nvSpPr>
        <p:spPr/>
        <p:txBody>
          <a:bodyPr/>
          <a:lstStyle/>
          <a:p>
            <a:fld id="{77542409-6A04-4DC6-AC3A-D3758287A8F2}" type="slidenum">
              <a:rPr lang="en-US" smtClean="0"/>
              <a:t>7</a:t>
            </a:fld>
            <a:endParaRPr lang="en-US"/>
          </a:p>
        </p:txBody>
      </p:sp>
    </p:spTree>
    <p:extLst>
      <p:ext uri="{BB962C8B-B14F-4D97-AF65-F5344CB8AC3E}">
        <p14:creationId xmlns:p14="http://schemas.microsoft.com/office/powerpoint/2010/main" val="7949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Pooja</a:t>
            </a:r>
          </a:p>
          <a:p>
            <a:r>
              <a:rPr lang="en-US" dirty="0"/>
              <a:t>Pass to Jeanie</a:t>
            </a:r>
          </a:p>
        </p:txBody>
      </p:sp>
      <p:sp>
        <p:nvSpPr>
          <p:cNvPr id="4" name="Slide Number Placeholder 3"/>
          <p:cNvSpPr>
            <a:spLocks noGrp="1"/>
          </p:cNvSpPr>
          <p:nvPr>
            <p:ph type="sldNum" sz="quarter" idx="5"/>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139282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Jeanie</a:t>
            </a:r>
          </a:p>
          <a:p>
            <a:r>
              <a:rPr lang="en-US" dirty="0"/>
              <a:t>Pass to Rasika</a:t>
            </a:r>
          </a:p>
        </p:txBody>
      </p:sp>
      <p:sp>
        <p:nvSpPr>
          <p:cNvPr id="4" name="Slide Number Placeholder 3"/>
          <p:cNvSpPr>
            <a:spLocks noGrp="1"/>
          </p:cNvSpPr>
          <p:nvPr>
            <p:ph type="sldNum" sz="quarter" idx="5"/>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97609242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5FEBDD-1788-46E0-AFC0-E003C43260AC}"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F82A115-93F6-41D2-9664-AF509EF360E5}" type="slidenum">
              <a:rPr lang="en-US" smtClean="0"/>
              <a:t>‹#›</a:t>
            </a:fld>
            <a:endParaRPr lang="en-US"/>
          </a:p>
        </p:txBody>
      </p:sp>
    </p:spTree>
    <p:extLst>
      <p:ext uri="{BB962C8B-B14F-4D97-AF65-F5344CB8AC3E}">
        <p14:creationId xmlns:p14="http://schemas.microsoft.com/office/powerpoint/2010/main" val="169863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55A74-0919-413E-865C-E0E8D1722ED7}" type="datetime1">
              <a:rPr lang="en-US" smtClean="0"/>
              <a:pPr/>
              <a:t>6/20/2022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161495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FE46A-5893-4F80-829A-F37AF8AAC03B}" type="datetime1">
              <a:rPr lang="en-US" smtClean="0"/>
              <a:pPr/>
              <a:t>6/20/2022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127253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6/20/2022</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1B487-36FD-4CED-B07A-1A81FC6540B1}" type="datetime1">
              <a:rPr lang="en-US" smtClean="0"/>
              <a:pPr/>
              <a:t>6/20/2022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327576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E5FEBDD-1788-46E0-AFC0-E003C43260AC}" type="datetimeFigureOut">
              <a:rPr lang="en-US" smtClean="0"/>
              <a:t>6/20/2022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F82A115-93F6-41D2-9664-AF509EF360E5}" type="slidenum">
              <a:rPr lang="en-US" smtClean="0"/>
              <a:t>‹#›</a:t>
            </a:fld>
            <a:endParaRPr lang="en-US"/>
          </a:p>
        </p:txBody>
      </p:sp>
    </p:spTree>
    <p:extLst>
      <p:ext uri="{BB962C8B-B14F-4D97-AF65-F5344CB8AC3E}">
        <p14:creationId xmlns:p14="http://schemas.microsoft.com/office/powerpoint/2010/main" val="61948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A66BA0-BF77-43AC-894A-20AD8220B887}" type="datetime1">
              <a:rPr lang="en-US" smtClean="0"/>
              <a:pPr/>
              <a:t>6/20/2022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111555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81B4D-F060-418E-A958-B2BDC1A258F8}" type="datetime1">
              <a:rPr lang="en-US" smtClean="0"/>
              <a:pPr/>
              <a:t>6/20/2022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9CD8D479-8942-46E8-A226-A4E01F7A105C}" type="slidenum">
              <a:rPr lang="en-US" smtClean="0"/>
              <a:t>‹#›</a:t>
            </a:fld>
            <a:endParaRPr lang="en-US" dirty="0"/>
          </a:p>
        </p:txBody>
      </p:sp>
    </p:spTree>
    <p:extLst>
      <p:ext uri="{BB962C8B-B14F-4D97-AF65-F5344CB8AC3E}">
        <p14:creationId xmlns:p14="http://schemas.microsoft.com/office/powerpoint/2010/main" val="390011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6AC23-C97B-41FB-9B89-C7FE0FB631CA}" type="datetime1">
              <a:rPr lang="en-US" smtClean="0"/>
              <a:pPr/>
              <a:t>6/20/2022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409793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B9673-AC7F-4F1F-84E4-F0E5EAAE106D}" type="datetime1">
              <a:rPr lang="en-US" smtClean="0"/>
              <a:pPr/>
              <a:t>6/20/2022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3694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A3310-D664-4933-9402-AB5DB0887727}" type="datetime1">
              <a:rPr lang="en-US" smtClean="0"/>
              <a:pPr/>
              <a:t>6/20/2022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261467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47A63-5E3D-469C-A0D1-119323F4F95E}" type="datetime1">
              <a:rPr lang="en-US" smtClean="0"/>
              <a:pPr/>
              <a:t>6/20/2022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D8D479-8942-46E8-A226-A4E01F7A105C}" type="slidenum">
              <a:rPr lang="en-US" smtClean="0"/>
              <a:t>‹#›</a:t>
            </a:fld>
            <a:endParaRPr lang="en-US"/>
          </a:p>
        </p:txBody>
      </p:sp>
    </p:spTree>
    <p:extLst>
      <p:ext uri="{BB962C8B-B14F-4D97-AF65-F5344CB8AC3E}">
        <p14:creationId xmlns:p14="http://schemas.microsoft.com/office/powerpoint/2010/main" val="231758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E56E745-E731-42F7-BC46-83DD513FC98F}" type="datetime1">
              <a:rPr lang="en-US" smtClean="0"/>
              <a:pPr/>
              <a:t>6/20/2022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CD8D479-8942-46E8-A226-A4E01F7A105C}" type="slidenum">
              <a:rPr lang="en-US" smtClean="0"/>
              <a:pPr/>
              <a:t>‹#›</a:t>
            </a:fld>
            <a:endParaRPr lang="en-US" dirty="0"/>
          </a:p>
        </p:txBody>
      </p:sp>
      <p:sp>
        <p:nvSpPr>
          <p:cNvPr id="10" name="Rectangle 9">
            <a:extLst>
              <a:ext uri="{FF2B5EF4-FFF2-40B4-BE49-F238E27FC236}">
                <a16:creationId xmlns:a16="http://schemas.microsoft.com/office/drawing/2014/main" id="{837BEA50-B48B-CB9D-B84E-9854B0C45729}"/>
              </a:ext>
            </a:extLst>
          </p:cNvPr>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000365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kaggle.com/datasets/nicholasjhana/energy-consumption-generation-prices-and-weather?resource=download&amp;select=weather_features.csv" TargetMode="Externa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4E6257AE-BED7-DBBC-1593-DD9A17A055EF}"/>
              </a:ext>
            </a:extLst>
          </p:cNvPr>
          <p:cNvPicPr>
            <a:picLocks noChangeAspect="1"/>
          </p:cNvPicPr>
          <p:nvPr/>
        </p:nvPicPr>
        <p:blipFill rotWithShape="1">
          <a:blip r:embed="rId3"/>
          <a:srcRect l="9091" t="16845" b="6547"/>
          <a:stretch/>
        </p:blipFill>
        <p:spPr>
          <a:xfrm>
            <a:off x="20" y="10"/>
            <a:ext cx="12191980" cy="6857989"/>
          </a:xfrm>
          <a:prstGeom prst="rect">
            <a:avLst/>
          </a:prstGeom>
        </p:spPr>
      </p:pic>
      <p:sp>
        <p:nvSpPr>
          <p:cNvPr id="22" name="Rectangle 21">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4">
              <a:alphaModFix amt="17000"/>
              <a:duotone>
                <a:schemeClr val="accent1">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6">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31" name="Oval 30">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7">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2612367"/>
            <a:ext cx="9966960" cy="3017156"/>
          </a:xfrm>
        </p:spPr>
        <p:txBody>
          <a:bodyPr>
            <a:normAutofit/>
          </a:bodyPr>
          <a:lstStyle/>
          <a:p>
            <a:r>
              <a:rPr lang="en-US"/>
              <a:t>Weather Prediction And Analysis</a:t>
            </a:r>
          </a:p>
        </p:txBody>
      </p:sp>
      <p:sp>
        <p:nvSpPr>
          <p:cNvPr id="3" name="Subtitle 2"/>
          <p:cNvSpPr>
            <a:spLocks noGrp="1"/>
          </p:cNvSpPr>
          <p:nvPr>
            <p:ph type="subTitle" idx="1"/>
          </p:nvPr>
        </p:nvSpPr>
        <p:spPr>
          <a:xfrm>
            <a:off x="1069848" y="5565117"/>
            <a:ext cx="7891272" cy="620015"/>
          </a:xfrm>
          <a:ln>
            <a:noFill/>
          </a:ln>
        </p:spPr>
        <p:txBody>
          <a:bodyPr>
            <a:normAutofit fontScale="92500" lnSpcReduction="10000"/>
          </a:bodyPr>
          <a:lstStyle/>
          <a:p>
            <a:r>
              <a:rPr lang="en-US" sz="1600" dirty="0"/>
              <a:t>Author </a:t>
            </a:r>
          </a:p>
          <a:p>
            <a:r>
              <a:rPr lang="en-US" sz="1600" dirty="0"/>
              <a:t>Jeanie Wu , Pooja Mahajan &amp; Rasika Patil</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Future Analysis</a:t>
            </a:r>
          </a:p>
        </p:txBody>
      </p:sp>
      <p:sp>
        <p:nvSpPr>
          <p:cNvPr id="4" name="Content Placeholder 3"/>
          <p:cNvSpPr>
            <a:spLocks noGrp="1"/>
          </p:cNvSpPr>
          <p:nvPr>
            <p:ph sz="half" idx="2"/>
          </p:nvPr>
        </p:nvSpPr>
        <p:spPr>
          <a:xfrm>
            <a:off x="1107226" y="1954635"/>
            <a:ext cx="10203902" cy="4622334"/>
          </a:xfrm>
        </p:spPr>
        <p:txBody>
          <a:bodyPr>
            <a:normAutofit lnSpcReduction="10000"/>
          </a:bodyPr>
          <a:lstStyle/>
          <a:p>
            <a:r>
              <a:rPr lang="en-US" dirty="0"/>
              <a:t>To avoid imbalanced data either drop the minority data (count &lt; 1%)  or use the </a:t>
            </a:r>
            <a:r>
              <a:rPr lang="en-US" b="1" dirty="0">
                <a:solidFill>
                  <a:srgbClr val="222222"/>
                </a:solidFill>
                <a:effectLst/>
              </a:rPr>
              <a:t>SMOTE method to balance the data.</a:t>
            </a:r>
          </a:p>
          <a:p>
            <a:pPr lvl="1"/>
            <a:r>
              <a:rPr lang="en-US" sz="1400" i="0" dirty="0">
                <a:solidFill>
                  <a:srgbClr val="111111"/>
                </a:solidFill>
                <a:effectLst/>
                <a:latin typeface="Roboto" panose="02000000000000000000" pitchFamily="2" charset="0"/>
              </a:rPr>
              <a:t>SMOTE is an algorithm that performs data augmentation by creating synthetic data points based on the original data points.</a:t>
            </a:r>
          </a:p>
          <a:p>
            <a:r>
              <a:rPr lang="en-US" sz="2100" b="1" dirty="0">
                <a:solidFill>
                  <a:srgbClr val="222222"/>
                </a:solidFill>
              </a:rPr>
              <a:t>ANOVA technique </a:t>
            </a:r>
            <a:r>
              <a:rPr lang="en-US" sz="2100" dirty="0">
                <a:solidFill>
                  <a:srgbClr val="222222"/>
                </a:solidFill>
              </a:rPr>
              <a:t>to check the impact of the features by comparing the means of different samples</a:t>
            </a:r>
          </a:p>
          <a:p>
            <a:r>
              <a:rPr lang="en-US" dirty="0">
                <a:solidFill>
                  <a:srgbClr val="222222"/>
                </a:solidFill>
                <a:effectLst/>
              </a:rPr>
              <a:t>Weather parameters available </a:t>
            </a:r>
            <a:r>
              <a:rPr lang="en-US" dirty="0">
                <a:solidFill>
                  <a:srgbClr val="222222"/>
                </a:solidFill>
              </a:rPr>
              <a:t>in the dataset were in SI units, may need to convert data to locally used units</a:t>
            </a:r>
            <a:endParaRPr lang="en-US" dirty="0">
              <a:solidFill>
                <a:srgbClr val="222222"/>
              </a:solidFill>
              <a:effectLst/>
            </a:endParaRPr>
          </a:p>
          <a:p>
            <a:r>
              <a:rPr lang="en-US" dirty="0"/>
              <a:t>Using SVM with Hyperparameter tuning required high processing time (500 iterations)</a:t>
            </a:r>
          </a:p>
          <a:p>
            <a:r>
              <a:rPr lang="en-US" dirty="0"/>
              <a:t>Scaling the model to include more cities and using current weather data</a:t>
            </a:r>
          </a:p>
          <a:p>
            <a:r>
              <a:rPr lang="en-US" dirty="0"/>
              <a:t>We completed the ETL process for the energy consumption dataset but due to time constraint, we decided to drop it from the scope. Future analysis can include using historical weather and energy consumption predict energy pricing</a:t>
            </a:r>
          </a:p>
        </p:txBody>
      </p:sp>
      <p:sp>
        <p:nvSpPr>
          <p:cNvPr id="8" name="Date Placeholder 7"/>
          <p:cNvSpPr>
            <a:spLocks noGrp="1"/>
          </p:cNvSpPr>
          <p:nvPr>
            <p:ph type="dt" sz="half" idx="10"/>
          </p:nvPr>
        </p:nvSpPr>
        <p:spPr/>
        <p:txBody>
          <a:bodyPr/>
          <a:lstStyle/>
          <a:p>
            <a:r>
              <a:rPr lang="en-US" dirty="0"/>
              <a:t>6/21/2022</a:t>
            </a:r>
          </a:p>
        </p:txBody>
      </p:sp>
      <p:sp>
        <p:nvSpPr>
          <p:cNvPr id="7" name="Slide Number Placeholder 6"/>
          <p:cNvSpPr>
            <a:spLocks noGrp="1"/>
          </p:cNvSpPr>
          <p:nvPr>
            <p:ph type="sldNum" sz="quarter" idx="12"/>
          </p:nvPr>
        </p:nvSpPr>
        <p:spPr/>
        <p:txBody>
          <a:bodyPr/>
          <a:lstStyle/>
          <a:p>
            <a:fld id="{9CD8D479-8942-46E8-A226-A4E01F7A105C}" type="slidenum">
              <a:rPr lang="en-US" smtClean="0"/>
              <a:t>10</a:t>
            </a:fld>
            <a:endParaRPr lang="en-US" dirty="0"/>
          </a:p>
        </p:txBody>
      </p:sp>
    </p:spTree>
    <p:extLst>
      <p:ext uri="{BB962C8B-B14F-4D97-AF65-F5344CB8AC3E}">
        <p14:creationId xmlns:p14="http://schemas.microsoft.com/office/powerpoint/2010/main" val="278833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5" name="Rectangle 28">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6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2">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1E588076-1F23-FAAC-BE47-275D67894BDB}"/>
              </a:ext>
            </a:extLst>
          </p:cNvPr>
          <p:cNvPicPr>
            <a:picLocks noChangeAspect="1"/>
          </p:cNvPicPr>
          <p:nvPr/>
        </p:nvPicPr>
        <p:blipFill>
          <a:blip r:embed="rId4"/>
          <a:stretch>
            <a:fillRect/>
          </a:stretch>
        </p:blipFill>
        <p:spPr>
          <a:xfrm>
            <a:off x="796201" y="1097088"/>
            <a:ext cx="10599597" cy="4663822"/>
          </a:xfrm>
          <a:prstGeom prst="rect">
            <a:avLst/>
          </a:prstGeom>
        </p:spPr>
      </p:pic>
      <p:sp>
        <p:nvSpPr>
          <p:cNvPr id="3" name="Date Placeholder 2"/>
          <p:cNvSpPr>
            <a:spLocks noGrp="1"/>
          </p:cNvSpPr>
          <p:nvPr>
            <p:ph type="dt" sz="half" idx="10"/>
          </p:nvPr>
        </p:nvSpPr>
        <p:spPr>
          <a:xfrm>
            <a:off x="7964424" y="6383394"/>
            <a:ext cx="3273552" cy="365125"/>
          </a:xfrm>
        </p:spPr>
        <p:txBody>
          <a:bodyPr>
            <a:normAutofit/>
          </a:bodyPr>
          <a:lstStyle/>
          <a:p>
            <a:pPr>
              <a:spcAft>
                <a:spcPts val="600"/>
              </a:spcAft>
            </a:pPr>
            <a:fld id="{C81B9673-AC7F-4F1F-84E4-F0E5EAAE106D}" type="datetime1">
              <a:rPr lang="en-US" smtClean="0">
                <a:solidFill>
                  <a:srgbClr val="FFFFFF"/>
                </a:solidFill>
              </a:rPr>
              <a:pPr>
                <a:spcAft>
                  <a:spcPts val="600"/>
                </a:spcAft>
              </a:pPr>
              <a:t>6/20/2022</a:t>
            </a:fld>
            <a:endParaRPr lang="en-US">
              <a:solidFill>
                <a:srgbClr val="FFFFFF"/>
              </a:solidFill>
            </a:endParaRPr>
          </a:p>
        </p:txBody>
      </p:sp>
      <p:sp>
        <p:nvSpPr>
          <p:cNvPr id="2" name="Slide Number Placeholder 1"/>
          <p:cNvSpPr>
            <a:spLocks noGrp="1"/>
          </p:cNvSpPr>
          <p:nvPr>
            <p:ph type="sldNum" sz="quarter" idx="12"/>
          </p:nvPr>
        </p:nvSpPr>
        <p:spPr>
          <a:xfrm>
            <a:off x="11311128" y="6383394"/>
            <a:ext cx="640080" cy="365125"/>
          </a:xfrm>
        </p:spPr>
        <p:txBody>
          <a:bodyPr>
            <a:normAutofit/>
          </a:bodyPr>
          <a:lstStyle/>
          <a:p>
            <a:pPr>
              <a:spcAft>
                <a:spcPts val="600"/>
              </a:spcAft>
            </a:pPr>
            <a:fld id="{9CD8D479-8942-46E8-A226-A4E01F7A105C}" type="slidenum">
              <a:rPr lang="en-US" smtClean="0"/>
              <a:pPr>
                <a:spcAft>
                  <a:spcPts val="600"/>
                </a:spcAft>
              </a:pPr>
              <a:t>11</a:t>
            </a:fld>
            <a:endParaRPr lang="en-US"/>
          </a:p>
        </p:txBody>
      </p:sp>
    </p:spTree>
    <p:extLst>
      <p:ext uri="{BB962C8B-B14F-4D97-AF65-F5344CB8AC3E}">
        <p14:creationId xmlns:p14="http://schemas.microsoft.com/office/powerpoint/2010/main" val="109062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5" name="Rectangle 28">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6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2">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1E588076-1F23-FAAC-BE47-275D67894BDB}"/>
              </a:ext>
            </a:extLst>
          </p:cNvPr>
          <p:cNvPicPr>
            <a:picLocks noChangeAspect="1"/>
          </p:cNvPicPr>
          <p:nvPr/>
        </p:nvPicPr>
        <p:blipFill>
          <a:blip r:embed="rId4"/>
          <a:stretch>
            <a:fillRect/>
          </a:stretch>
        </p:blipFill>
        <p:spPr>
          <a:xfrm>
            <a:off x="796201" y="1097088"/>
            <a:ext cx="10599597" cy="4663822"/>
          </a:xfrm>
          <a:prstGeom prst="rect">
            <a:avLst/>
          </a:prstGeom>
        </p:spPr>
      </p:pic>
      <p:sp>
        <p:nvSpPr>
          <p:cNvPr id="3" name="Date Placeholder 2"/>
          <p:cNvSpPr>
            <a:spLocks noGrp="1"/>
          </p:cNvSpPr>
          <p:nvPr>
            <p:ph type="dt" sz="half" idx="10"/>
          </p:nvPr>
        </p:nvSpPr>
        <p:spPr>
          <a:xfrm>
            <a:off x="7964424" y="6383394"/>
            <a:ext cx="3273552" cy="365125"/>
          </a:xfrm>
        </p:spPr>
        <p:txBody>
          <a:bodyPr>
            <a:normAutofit/>
          </a:bodyPr>
          <a:lstStyle/>
          <a:p>
            <a:pPr>
              <a:spcAft>
                <a:spcPts val="600"/>
              </a:spcAft>
            </a:pPr>
            <a:fld id="{C81B9673-AC7F-4F1F-84E4-F0E5EAAE106D}" type="datetime1">
              <a:rPr lang="en-US" smtClean="0">
                <a:solidFill>
                  <a:srgbClr val="FFFFFF"/>
                </a:solidFill>
              </a:rPr>
              <a:pPr>
                <a:spcAft>
                  <a:spcPts val="600"/>
                </a:spcAft>
              </a:pPr>
              <a:t>6/20/2022</a:t>
            </a:fld>
            <a:endParaRPr lang="en-US">
              <a:solidFill>
                <a:srgbClr val="FFFFFF"/>
              </a:solidFill>
            </a:endParaRPr>
          </a:p>
        </p:txBody>
      </p:sp>
      <p:sp>
        <p:nvSpPr>
          <p:cNvPr id="2" name="Slide Number Placeholder 1"/>
          <p:cNvSpPr>
            <a:spLocks noGrp="1"/>
          </p:cNvSpPr>
          <p:nvPr>
            <p:ph type="sldNum" sz="quarter" idx="12"/>
          </p:nvPr>
        </p:nvSpPr>
        <p:spPr>
          <a:xfrm>
            <a:off x="11311128" y="6383394"/>
            <a:ext cx="640080" cy="365125"/>
          </a:xfrm>
        </p:spPr>
        <p:txBody>
          <a:bodyPr>
            <a:normAutofit/>
          </a:bodyPr>
          <a:lstStyle/>
          <a:p>
            <a:pPr>
              <a:spcAft>
                <a:spcPts val="600"/>
              </a:spcAft>
            </a:pPr>
            <a:fld id="{9CD8D479-8942-46E8-A226-A4E01F7A105C}" type="slidenum">
              <a:rPr lang="en-US" smtClean="0"/>
              <a:pPr>
                <a:spcAft>
                  <a:spcPts val="600"/>
                </a:spcAft>
              </a:pPr>
              <a:t>12</a:t>
            </a:fld>
            <a:endParaRPr lang="en-US"/>
          </a:p>
        </p:txBody>
      </p:sp>
    </p:spTree>
    <p:extLst>
      <p:ext uri="{BB962C8B-B14F-4D97-AF65-F5344CB8AC3E}">
        <p14:creationId xmlns:p14="http://schemas.microsoft.com/office/powerpoint/2010/main" val="4293140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9848" y="484632"/>
            <a:ext cx="10058400" cy="1609344"/>
          </a:xfrm>
        </p:spPr>
        <p:txBody>
          <a:bodyPr>
            <a:normAutofit/>
          </a:bodyPr>
          <a:lstStyle/>
          <a:p>
            <a:r>
              <a:rPr lang="en-US" dirty="0"/>
              <a:t>Project Description </a:t>
            </a:r>
          </a:p>
        </p:txBody>
      </p:sp>
      <p:sp>
        <p:nvSpPr>
          <p:cNvPr id="3" name="Content Placeholder 2"/>
          <p:cNvSpPr>
            <a:spLocks noGrp="1"/>
          </p:cNvSpPr>
          <p:nvPr>
            <p:ph idx="1"/>
          </p:nvPr>
        </p:nvSpPr>
        <p:spPr>
          <a:xfrm>
            <a:off x="1069848" y="2038655"/>
            <a:ext cx="10058400" cy="4755337"/>
          </a:xfrm>
        </p:spPr>
        <p:txBody>
          <a:bodyPr>
            <a:normAutofit/>
          </a:bodyPr>
          <a:lstStyle/>
          <a:p>
            <a:pPr marL="0" indent="0" algn="l">
              <a:buNone/>
            </a:pPr>
            <a:endParaRPr lang="en-US" sz="1600" dirty="0"/>
          </a:p>
          <a:p>
            <a:r>
              <a:rPr lang="en-US" sz="1600" dirty="0"/>
              <a:t>With the pandemic subsiding slowly, people are excited about travel and outdoor activities. Our project focused analyzing historical hourly weather data to develop </a:t>
            </a:r>
            <a:r>
              <a:rPr lang="en-US" sz="1600" b="1" dirty="0"/>
              <a:t>a weather prediction tool</a:t>
            </a:r>
            <a:r>
              <a:rPr lang="en-US" sz="1600" dirty="0"/>
              <a:t>. </a:t>
            </a:r>
          </a:p>
          <a:p>
            <a:r>
              <a:rPr lang="en-US" sz="1600" b="1" dirty="0"/>
              <a:t>This tool predicts the weather based on user inputs and provides recommendations for planning outdoor activities according to the predicted weather.</a:t>
            </a:r>
          </a:p>
          <a:p>
            <a:endParaRPr lang="en-US" sz="1600" dirty="0"/>
          </a:p>
          <a:p>
            <a:pPr>
              <a:spcBef>
                <a:spcPts val="0"/>
              </a:spcBef>
              <a:spcAft>
                <a:spcPts val="800"/>
              </a:spcAft>
            </a:pPr>
            <a:r>
              <a:rPr lang="en-US" sz="1600" dirty="0"/>
              <a:t>For this pilot project, our team selected historical weather data between 2015-2018 for one city in Spain (Valencia) to build and test the tool. </a:t>
            </a:r>
          </a:p>
          <a:p>
            <a:pPr>
              <a:spcBef>
                <a:spcPts val="0"/>
              </a:spcBef>
              <a:spcAft>
                <a:spcPts val="800"/>
              </a:spcAft>
            </a:pPr>
            <a:endParaRPr lang="en-US" sz="1600" dirty="0"/>
          </a:p>
          <a:p>
            <a:pPr>
              <a:spcBef>
                <a:spcPts val="0"/>
              </a:spcBef>
              <a:spcAft>
                <a:spcPts val="800"/>
              </a:spcAft>
            </a:pPr>
            <a:r>
              <a:rPr lang="en-US" sz="1600" dirty="0"/>
              <a:t>As historical data was readily available, our team chose supervised machine learning to build the prediction tool </a:t>
            </a:r>
          </a:p>
          <a:p>
            <a:pPr marL="0" marR="0" indent="0">
              <a:spcBef>
                <a:spcPts val="0"/>
              </a:spcBef>
              <a:spcAft>
                <a:spcPts val="800"/>
              </a:spcAft>
              <a:buNone/>
            </a:pPr>
            <a:endParaRPr lang="en-US" sz="1600" dirty="0"/>
          </a:p>
          <a:p>
            <a:pPr marL="0" indent="0">
              <a:spcBef>
                <a:spcPts val="0"/>
              </a:spcBef>
              <a:spcAft>
                <a:spcPts val="800"/>
              </a:spcAft>
              <a:buNone/>
            </a:pPr>
            <a:r>
              <a:rPr lang="en-US" sz="1600" dirty="0"/>
              <a:t>Data Source  </a:t>
            </a:r>
          </a:p>
          <a:p>
            <a:pPr marL="0" marR="0">
              <a:spcBef>
                <a:spcPts val="0"/>
              </a:spcBef>
              <a:spcAft>
                <a:spcPts val="800"/>
              </a:spcAft>
            </a:pPr>
            <a:r>
              <a:rPr lang="en-US" sz="1600" dirty="0">
                <a:hlinkClick r:id="rId5">
                  <a:extLst>
                    <a:ext uri="{A12FA001-AC4F-418D-AE19-62706E023703}">
                      <ahyp:hlinkClr xmlns:ahyp="http://schemas.microsoft.com/office/drawing/2018/hyperlinkcolor" val="tx"/>
                    </a:ext>
                  </a:extLst>
                </a:hlinkClick>
              </a:rPr>
              <a:t>https://www.kaggle.com/datasets/nicholasjhana/energy-consumption-generation-prices-and-weather?resource=download&amp;select=weather_features.csv</a:t>
            </a:r>
            <a:endParaRPr lang="en-US" sz="1600" dirty="0"/>
          </a:p>
          <a:p>
            <a:pPr marL="0" marR="0" indent="0">
              <a:spcBef>
                <a:spcPts val="0"/>
              </a:spcBef>
              <a:spcAft>
                <a:spcPts val="800"/>
              </a:spcAft>
              <a:buNone/>
            </a:pPr>
            <a:endParaRPr lang="en-US" sz="1600" dirty="0"/>
          </a:p>
          <a:p>
            <a:pPr marL="0" indent="0">
              <a:spcBef>
                <a:spcPts val="0"/>
              </a:spcBef>
              <a:spcAft>
                <a:spcPts val="800"/>
              </a:spcAft>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800"/>
              </a:spcAft>
              <a:buAutoNum type="arabicPeriod"/>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800"/>
              </a:spcAft>
              <a:buAutoNum type="arabicPeriod"/>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a:xfrm>
            <a:off x="7964424" y="6272784"/>
            <a:ext cx="3273552" cy="365125"/>
          </a:xfrm>
        </p:spPr>
        <p:txBody>
          <a:bodyPr>
            <a:normAutofit/>
          </a:bodyPr>
          <a:lstStyle/>
          <a:p>
            <a:pPr>
              <a:spcAft>
                <a:spcPts val="600"/>
              </a:spcAft>
            </a:pPr>
            <a:r>
              <a:rPr lang="en-US" dirty="0"/>
              <a:t>6/21/2022</a:t>
            </a:r>
          </a:p>
        </p:txBody>
      </p:sp>
      <p:sp>
        <p:nvSpPr>
          <p:cNvPr id="55" name="Oval 5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7" name="Oval 5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9CD8D479-8942-46E8-A226-A4E01F7A105C}" type="slidenum">
              <a:rPr lang="en-US" smtClean="0"/>
              <a:pPr>
                <a:spcAft>
                  <a:spcPts val="600"/>
                </a:spcAft>
              </a:pPr>
              <a:t>2</a:t>
            </a:fld>
            <a:endParaRPr lang="en-US"/>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US" dirty="0"/>
              <a:t>Tools and Technologies</a:t>
            </a:r>
          </a:p>
        </p:txBody>
      </p:sp>
      <p:sp>
        <p:nvSpPr>
          <p:cNvPr id="5" name="Date Placeholder 4"/>
          <p:cNvSpPr>
            <a:spLocks noGrp="1"/>
          </p:cNvSpPr>
          <p:nvPr>
            <p:ph type="dt" sz="half" idx="10"/>
          </p:nvPr>
        </p:nvSpPr>
        <p:spPr>
          <a:xfrm>
            <a:off x="7964424" y="6272784"/>
            <a:ext cx="3273552" cy="365125"/>
          </a:xfrm>
        </p:spPr>
        <p:txBody>
          <a:bodyPr>
            <a:normAutofit/>
          </a:bodyPr>
          <a:lstStyle/>
          <a:p>
            <a:pPr>
              <a:spcAft>
                <a:spcPts val="600"/>
              </a:spcAft>
            </a:pPr>
            <a:r>
              <a:rPr lang="en-US" dirty="0"/>
              <a:t>6/21/2022</a:t>
            </a:r>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9CD8D479-8942-46E8-A226-A4E01F7A105C}" type="slidenum">
              <a:rPr lang="en-US" smtClean="0"/>
              <a:pPr>
                <a:spcAft>
                  <a:spcPts val="600"/>
                </a:spcAft>
              </a:pPr>
              <a:t>3</a:t>
            </a:fld>
            <a:endParaRPr lang="en-US"/>
          </a:p>
        </p:txBody>
      </p:sp>
      <p:sp>
        <p:nvSpPr>
          <p:cNvPr id="9" name="Rectangle 8">
            <a:extLst>
              <a:ext uri="{FF2B5EF4-FFF2-40B4-BE49-F238E27FC236}">
                <a16:creationId xmlns:a16="http://schemas.microsoft.com/office/drawing/2014/main" id="{9629B4B8-A9B5-4369-934B-9D57846E52DB}"/>
              </a:ext>
            </a:extLst>
          </p:cNvPr>
          <p:cNvSpPr/>
          <p:nvPr/>
        </p:nvSpPr>
        <p:spPr>
          <a:xfrm>
            <a:off x="560832" y="2034680"/>
            <a:ext cx="2486511" cy="46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Technologies</a:t>
            </a:r>
          </a:p>
        </p:txBody>
      </p:sp>
      <p:sp>
        <p:nvSpPr>
          <p:cNvPr id="19" name="Rectangle 18">
            <a:extLst>
              <a:ext uri="{FF2B5EF4-FFF2-40B4-BE49-F238E27FC236}">
                <a16:creationId xmlns:a16="http://schemas.microsoft.com/office/drawing/2014/main" id="{F9324797-9D66-43E3-A6CB-20D8260EF1F5}"/>
              </a:ext>
            </a:extLst>
          </p:cNvPr>
          <p:cNvSpPr/>
          <p:nvPr/>
        </p:nvSpPr>
        <p:spPr>
          <a:xfrm>
            <a:off x="3416723" y="2034680"/>
            <a:ext cx="2486511" cy="46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Languages</a:t>
            </a:r>
          </a:p>
        </p:txBody>
      </p:sp>
      <p:sp>
        <p:nvSpPr>
          <p:cNvPr id="20" name="Rectangle 19">
            <a:extLst>
              <a:ext uri="{FF2B5EF4-FFF2-40B4-BE49-F238E27FC236}">
                <a16:creationId xmlns:a16="http://schemas.microsoft.com/office/drawing/2014/main" id="{85422B80-95DC-4ED8-966E-F2239634827F}"/>
              </a:ext>
            </a:extLst>
          </p:cNvPr>
          <p:cNvSpPr/>
          <p:nvPr/>
        </p:nvSpPr>
        <p:spPr>
          <a:xfrm>
            <a:off x="6353738" y="2034680"/>
            <a:ext cx="2486511" cy="46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Tools</a:t>
            </a:r>
          </a:p>
        </p:txBody>
      </p:sp>
      <p:sp>
        <p:nvSpPr>
          <p:cNvPr id="21" name="Rectangle 20">
            <a:extLst>
              <a:ext uri="{FF2B5EF4-FFF2-40B4-BE49-F238E27FC236}">
                <a16:creationId xmlns:a16="http://schemas.microsoft.com/office/drawing/2014/main" id="{50968871-88C5-4845-A037-EAAEFCC0453B}"/>
              </a:ext>
            </a:extLst>
          </p:cNvPr>
          <p:cNvSpPr/>
          <p:nvPr/>
        </p:nvSpPr>
        <p:spPr>
          <a:xfrm>
            <a:off x="9144657" y="2034680"/>
            <a:ext cx="2486511" cy="46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Algorithms</a:t>
            </a:r>
          </a:p>
        </p:txBody>
      </p:sp>
      <p:pic>
        <p:nvPicPr>
          <p:cNvPr id="1026" name="Picture 2" descr="See the source image">
            <a:extLst>
              <a:ext uri="{FF2B5EF4-FFF2-40B4-BE49-F238E27FC236}">
                <a16:creationId xmlns:a16="http://schemas.microsoft.com/office/drawing/2014/main" id="{DD09DF4C-EFE6-426A-B986-17286F76A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68" y="2973261"/>
            <a:ext cx="2957597" cy="1341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85E114A8-2272-4E23-BF23-99B0130228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611" y="4304628"/>
            <a:ext cx="2980112" cy="11191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46B63F1D-A9C4-4384-A05F-9B9391FB447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4571" y="2732413"/>
            <a:ext cx="1298882" cy="10829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66C3DB6B-2B8F-408E-BDEF-635CFFB12C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005" y="3934788"/>
            <a:ext cx="930827" cy="9308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8417943C-B7F8-4908-BB05-CEB21439B3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11005" y="5027641"/>
            <a:ext cx="930827" cy="9308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e the source image">
            <a:extLst>
              <a:ext uri="{FF2B5EF4-FFF2-40B4-BE49-F238E27FC236}">
                <a16:creationId xmlns:a16="http://schemas.microsoft.com/office/drawing/2014/main" id="{63C853AD-7B2A-4340-8706-6E11945C102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01994" y="2800538"/>
            <a:ext cx="1389998" cy="10829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github logo ">
            <a:extLst>
              <a:ext uri="{FF2B5EF4-FFF2-40B4-BE49-F238E27FC236}">
                <a16:creationId xmlns:a16="http://schemas.microsoft.com/office/drawing/2014/main" id="{1BD29FC1-9FA3-4BB6-BB40-27A21141C7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7251" y="4205697"/>
            <a:ext cx="1239484" cy="11191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18A67E6-D09F-45B2-B52C-AE3DB29955D6}"/>
              </a:ext>
            </a:extLst>
          </p:cNvPr>
          <p:cNvSpPr txBox="1"/>
          <p:nvPr/>
        </p:nvSpPr>
        <p:spPr>
          <a:xfrm>
            <a:off x="9197249" y="2732413"/>
            <a:ext cx="285773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Random Forest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 Vector Machine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 Selection</a:t>
            </a:r>
          </a:p>
          <a:p>
            <a:endParaRPr lang="en-US" dirty="0"/>
          </a:p>
          <a:p>
            <a:pPr marL="285750" indent="-285750">
              <a:buFont typeface="Arial" panose="020B0604020202020204" pitchFamily="34" charset="0"/>
              <a:buChar char="•"/>
            </a:pPr>
            <a:r>
              <a:rPr lang="en-US" dirty="0"/>
              <a:t>Label Encoder</a:t>
            </a:r>
          </a:p>
          <a:p>
            <a:endParaRPr lang="en-US" dirty="0"/>
          </a:p>
          <a:p>
            <a:pPr marL="285750" indent="-285750">
              <a:buFont typeface="Arial" panose="020B0604020202020204" pitchFamily="34" charset="0"/>
              <a:buChar char="•"/>
            </a:pPr>
            <a:r>
              <a:rPr lang="en-US" dirty="0"/>
              <a:t>Hyperparameter Tuning</a:t>
            </a:r>
          </a:p>
        </p:txBody>
      </p:sp>
    </p:spTree>
    <p:extLst>
      <p:ext uri="{BB962C8B-B14F-4D97-AF65-F5344CB8AC3E}">
        <p14:creationId xmlns:p14="http://schemas.microsoft.com/office/powerpoint/2010/main" val="239455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326749"/>
            <a:ext cx="9572011" cy="740849"/>
          </a:xfrm>
        </p:spPr>
        <p:txBody>
          <a:bodyPr>
            <a:normAutofit fontScale="90000"/>
          </a:bodyPr>
          <a:lstStyle/>
          <a:p>
            <a:r>
              <a:rPr lang="en-US" dirty="0"/>
              <a:t>Weather Prediction Tool development  </a:t>
            </a:r>
          </a:p>
        </p:txBody>
      </p:sp>
      <p:sp>
        <p:nvSpPr>
          <p:cNvPr id="5" name="Date Placeholder 4"/>
          <p:cNvSpPr>
            <a:spLocks noGrp="1"/>
          </p:cNvSpPr>
          <p:nvPr>
            <p:ph type="dt" sz="half" idx="10"/>
          </p:nvPr>
        </p:nvSpPr>
        <p:spPr/>
        <p:txBody>
          <a:bodyPr/>
          <a:lstStyle/>
          <a:p>
            <a:r>
              <a:rPr lang="en-US" dirty="0"/>
              <a:t>6/21/2022</a:t>
            </a:r>
          </a:p>
        </p:txBody>
      </p:sp>
      <p:sp>
        <p:nvSpPr>
          <p:cNvPr id="4" name="Slide Number Placeholder 3"/>
          <p:cNvSpPr>
            <a:spLocks noGrp="1"/>
          </p:cNvSpPr>
          <p:nvPr>
            <p:ph type="sldNum" sz="quarter" idx="12"/>
          </p:nvPr>
        </p:nvSpPr>
        <p:spPr/>
        <p:txBody>
          <a:bodyPr/>
          <a:lstStyle/>
          <a:p>
            <a:fld id="{9CD8D479-8942-46E8-A226-A4E01F7A105C}" type="slidenum">
              <a:rPr lang="en-US" smtClean="0"/>
              <a:t>4</a:t>
            </a:fld>
            <a:endParaRPr lang="en-US"/>
          </a:p>
        </p:txBody>
      </p:sp>
      <p:graphicFrame>
        <p:nvGraphicFramePr>
          <p:cNvPr id="7" name="Diagram 6">
            <a:extLst>
              <a:ext uri="{FF2B5EF4-FFF2-40B4-BE49-F238E27FC236}">
                <a16:creationId xmlns:a16="http://schemas.microsoft.com/office/drawing/2014/main" id="{5131B964-0008-46AB-9DAC-3AD93AA556CF}"/>
              </a:ext>
            </a:extLst>
          </p:cNvPr>
          <p:cNvGraphicFramePr/>
          <p:nvPr>
            <p:extLst>
              <p:ext uri="{D42A27DB-BD31-4B8C-83A1-F6EECF244321}">
                <p14:modId xmlns:p14="http://schemas.microsoft.com/office/powerpoint/2010/main" val="2971255734"/>
              </p:ext>
            </p:extLst>
          </p:nvPr>
        </p:nvGraphicFramePr>
        <p:xfrm>
          <a:off x="276835" y="1359024"/>
          <a:ext cx="11506591" cy="462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924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Rectangle 17">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2280" y="484632"/>
            <a:ext cx="6743844" cy="1609344"/>
          </a:xfrm>
        </p:spPr>
        <p:txBody>
          <a:bodyPr vert="horz" lIns="91440" tIns="45720" rIns="91440" bIns="45720" rtlCol="0" anchor="ctr">
            <a:normAutofit/>
          </a:bodyPr>
          <a:lstStyle/>
          <a:p>
            <a:r>
              <a:rPr lang="en-US" sz="4800" dirty="0"/>
              <a:t> Data Exploration - ETL </a:t>
            </a:r>
          </a:p>
        </p:txBody>
      </p:sp>
      <p:sp>
        <p:nvSpPr>
          <p:cNvPr id="3" name="Content Placeholder 2"/>
          <p:cNvSpPr>
            <a:spLocks noGrp="1"/>
          </p:cNvSpPr>
          <p:nvPr>
            <p:ph sz="half" idx="1"/>
          </p:nvPr>
        </p:nvSpPr>
        <p:spPr>
          <a:xfrm>
            <a:off x="382279" y="1719743"/>
            <a:ext cx="6743845" cy="4723002"/>
          </a:xfrm>
        </p:spPr>
        <p:txBody>
          <a:bodyPr vert="horz" lIns="91440" tIns="45720" rIns="91440" bIns="45720" rtlCol="0">
            <a:normAutofit fontScale="92500" lnSpcReduction="10000"/>
          </a:bodyPr>
          <a:lstStyle/>
          <a:p>
            <a:r>
              <a:rPr lang="en-US" sz="1800" dirty="0"/>
              <a:t>The available dataset contained four years (2015 till 2018)  of hourly weather data that used to describe the weather (shown in the figure):</a:t>
            </a:r>
          </a:p>
          <a:p>
            <a:endParaRPr lang="en-US" sz="1800" dirty="0"/>
          </a:p>
          <a:p>
            <a:pPr marL="342900" marR="0">
              <a:spcBef>
                <a:spcPts val="0"/>
              </a:spcBef>
              <a:spcAft>
                <a:spcPts val="800"/>
              </a:spcAft>
            </a:pPr>
            <a:r>
              <a:rPr lang="en-US" sz="1800" b="1" dirty="0"/>
              <a:t>Avg Temp</a:t>
            </a:r>
          </a:p>
          <a:p>
            <a:pPr marL="342900" marR="0">
              <a:spcBef>
                <a:spcPts val="0"/>
              </a:spcBef>
              <a:spcAft>
                <a:spcPts val="800"/>
              </a:spcAft>
            </a:pPr>
            <a:r>
              <a:rPr lang="en-US" sz="1800" dirty="0"/>
              <a:t>Min Temp</a:t>
            </a:r>
          </a:p>
          <a:p>
            <a:pPr marL="342900" marR="0">
              <a:spcBef>
                <a:spcPts val="0"/>
              </a:spcBef>
              <a:spcAft>
                <a:spcPts val="800"/>
              </a:spcAft>
            </a:pPr>
            <a:r>
              <a:rPr lang="en-US" sz="1800" dirty="0"/>
              <a:t>Max Temp</a:t>
            </a:r>
          </a:p>
          <a:p>
            <a:pPr marL="342900" marR="0">
              <a:spcBef>
                <a:spcPts val="0"/>
              </a:spcBef>
              <a:spcAft>
                <a:spcPts val="800"/>
              </a:spcAft>
            </a:pPr>
            <a:r>
              <a:rPr lang="en-US" sz="1800" b="1" dirty="0"/>
              <a:t>Pressure </a:t>
            </a:r>
          </a:p>
          <a:p>
            <a:pPr marL="342900" marR="0">
              <a:spcBef>
                <a:spcPts val="0"/>
              </a:spcBef>
              <a:spcAft>
                <a:spcPts val="800"/>
              </a:spcAft>
            </a:pPr>
            <a:r>
              <a:rPr lang="en-US" sz="1800" b="1" dirty="0"/>
              <a:t>Humidity </a:t>
            </a:r>
          </a:p>
          <a:p>
            <a:pPr marL="342900" marR="0">
              <a:spcBef>
                <a:spcPts val="0"/>
              </a:spcBef>
              <a:spcAft>
                <a:spcPts val="800"/>
              </a:spcAft>
            </a:pPr>
            <a:r>
              <a:rPr lang="en-US" sz="1800" b="1" dirty="0"/>
              <a:t>Wind speed </a:t>
            </a:r>
          </a:p>
          <a:p>
            <a:pPr marL="342900" marR="0">
              <a:spcBef>
                <a:spcPts val="0"/>
              </a:spcBef>
              <a:spcAft>
                <a:spcPts val="800"/>
              </a:spcAft>
            </a:pPr>
            <a:r>
              <a:rPr lang="en-US" sz="1800" b="1" dirty="0"/>
              <a:t>Wind degree</a:t>
            </a:r>
          </a:p>
          <a:p>
            <a:pPr marL="342900" marR="0">
              <a:spcBef>
                <a:spcPts val="0"/>
              </a:spcBef>
              <a:spcAft>
                <a:spcPts val="800"/>
              </a:spcAft>
            </a:pPr>
            <a:r>
              <a:rPr lang="en-US" sz="1800" dirty="0"/>
              <a:t>Rain 1h</a:t>
            </a:r>
          </a:p>
          <a:p>
            <a:pPr marL="342900" marR="0">
              <a:spcBef>
                <a:spcPts val="0"/>
              </a:spcBef>
              <a:spcAft>
                <a:spcPts val="800"/>
              </a:spcAft>
            </a:pPr>
            <a:r>
              <a:rPr lang="en-US" sz="1800" dirty="0"/>
              <a:t>Rain 3h</a:t>
            </a:r>
          </a:p>
          <a:p>
            <a:pPr marL="342900" marR="0">
              <a:spcBef>
                <a:spcPts val="0"/>
              </a:spcBef>
              <a:spcAft>
                <a:spcPts val="800"/>
              </a:spcAft>
            </a:pPr>
            <a:r>
              <a:rPr lang="en-US" sz="1800" dirty="0"/>
              <a:t>Cloud cover</a:t>
            </a:r>
          </a:p>
          <a:p>
            <a:r>
              <a:rPr lang="en-US" sz="1800" dirty="0"/>
              <a:t>We decided to keep the outliers in the data</a:t>
            </a:r>
          </a:p>
        </p:txBody>
      </p:sp>
      <p:sp>
        <p:nvSpPr>
          <p:cNvPr id="6" name="Date Placeholder 5"/>
          <p:cNvSpPr>
            <a:spLocks noGrp="1"/>
          </p:cNvSpPr>
          <p:nvPr>
            <p:ph type="dt" sz="half" idx="10"/>
          </p:nvPr>
        </p:nvSpPr>
        <p:spPr>
          <a:xfrm>
            <a:off x="7964424" y="6272784"/>
            <a:ext cx="3273552" cy="365125"/>
          </a:xfrm>
        </p:spPr>
        <p:txBody>
          <a:bodyPr vert="horz" lIns="91440" tIns="45720" rIns="91440" bIns="45720" rtlCol="0" anchor="ctr">
            <a:normAutofit/>
          </a:bodyPr>
          <a:lstStyle/>
          <a:p>
            <a:pPr defTabSz="914400">
              <a:spcAft>
                <a:spcPts val="600"/>
              </a:spcAft>
            </a:pPr>
            <a:fld id="{93A66BA0-BF77-43AC-894A-20AD8220B887}" type="datetime1">
              <a:rPr lang="en-US" smtClean="0"/>
              <a:pPr defTabSz="914400">
                <a:spcAft>
                  <a:spcPts val="600"/>
                </a:spcAft>
              </a:pPr>
              <a:t>6/21/2022</a:t>
            </a:fld>
            <a:endParaRPr lang="en-US"/>
          </a:p>
        </p:txBody>
      </p:sp>
      <p:grpSp>
        <p:nvGrpSpPr>
          <p:cNvPr id="20" name="Group 19">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p:cNvSpPr>
            <a:spLocks noGrp="1"/>
          </p:cNvSpPr>
          <p:nvPr>
            <p:ph type="sldNum" sz="quarter" idx="12"/>
          </p:nvPr>
        </p:nvSpPr>
        <p:spPr>
          <a:xfrm>
            <a:off x="11311128" y="6272784"/>
            <a:ext cx="640080" cy="365125"/>
          </a:xfrm>
        </p:spPr>
        <p:txBody>
          <a:bodyPr vert="horz" lIns="91440" tIns="45720" rIns="91440" bIns="45720" rtlCol="0" anchor="ctr">
            <a:normAutofit/>
          </a:bodyPr>
          <a:lstStyle/>
          <a:p>
            <a:pPr defTabSz="914400">
              <a:spcAft>
                <a:spcPts val="600"/>
              </a:spcAft>
            </a:pPr>
            <a:fld id="{9CD8D479-8942-46E8-A226-A4E01F7A105C}" type="slidenum">
              <a:rPr lang="en-US" smtClean="0"/>
              <a:pPr defTabSz="914400">
                <a:spcAft>
                  <a:spcPts val="600"/>
                </a:spcAft>
              </a:pPr>
              <a:t>5</a:t>
            </a:fld>
            <a:endParaRPr lang="en-US"/>
          </a:p>
        </p:txBody>
      </p:sp>
      <p:pic>
        <p:nvPicPr>
          <p:cNvPr id="17" name="Picture 16">
            <a:extLst>
              <a:ext uri="{FF2B5EF4-FFF2-40B4-BE49-F238E27FC236}">
                <a16:creationId xmlns:a16="http://schemas.microsoft.com/office/drawing/2014/main" id="{8D9504BD-9351-4DE5-B8DF-FB487DB5C07B}"/>
              </a:ext>
            </a:extLst>
          </p:cNvPr>
          <p:cNvPicPr>
            <a:picLocks noChangeAspect="1"/>
          </p:cNvPicPr>
          <p:nvPr/>
        </p:nvPicPr>
        <p:blipFill>
          <a:blip r:embed="rId7"/>
          <a:stretch>
            <a:fillRect/>
          </a:stretch>
        </p:blipFill>
        <p:spPr>
          <a:xfrm>
            <a:off x="7964424" y="484632"/>
            <a:ext cx="1940167" cy="6242666"/>
          </a:xfrm>
          <a:prstGeom prst="rect">
            <a:avLst/>
          </a:prstGeom>
        </p:spPr>
      </p:pic>
      <p:pic>
        <p:nvPicPr>
          <p:cNvPr id="19" name="Picture 18">
            <a:extLst>
              <a:ext uri="{FF2B5EF4-FFF2-40B4-BE49-F238E27FC236}">
                <a16:creationId xmlns:a16="http://schemas.microsoft.com/office/drawing/2014/main" id="{A55DB8D3-971F-4DD1-9F42-3DCEAEBB39B3}"/>
              </a:ext>
            </a:extLst>
          </p:cNvPr>
          <p:cNvPicPr>
            <a:picLocks noChangeAspect="1"/>
          </p:cNvPicPr>
          <p:nvPr/>
        </p:nvPicPr>
        <p:blipFill>
          <a:blip r:embed="rId8"/>
          <a:stretch>
            <a:fillRect/>
          </a:stretch>
        </p:blipFill>
        <p:spPr>
          <a:xfrm>
            <a:off x="10037027" y="418392"/>
            <a:ext cx="1867641" cy="6294311"/>
          </a:xfrm>
          <a:prstGeom prst="rect">
            <a:avLst/>
          </a:prstGeom>
        </p:spPr>
      </p:pic>
    </p:spTree>
    <p:extLst>
      <p:ext uri="{BB962C8B-B14F-4D97-AF65-F5344CB8AC3E}">
        <p14:creationId xmlns:p14="http://schemas.microsoft.com/office/powerpoint/2010/main" val="141904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4848" y="347472"/>
            <a:ext cx="7819888" cy="1609344"/>
          </a:xfrm>
        </p:spPr>
        <p:txBody>
          <a:bodyPr>
            <a:normAutofit/>
          </a:bodyPr>
          <a:lstStyle/>
          <a:p>
            <a:r>
              <a:rPr lang="en-US" sz="4800" dirty="0"/>
              <a:t>Data exploration - ETL </a:t>
            </a:r>
            <a:r>
              <a:rPr lang="en-US" sz="4800" dirty="0" err="1"/>
              <a:t>Contd</a:t>
            </a:r>
            <a:r>
              <a:rPr lang="en-US" sz="4800" dirty="0"/>
              <a:t>….</a:t>
            </a:r>
          </a:p>
        </p:txBody>
      </p:sp>
      <p:sp>
        <p:nvSpPr>
          <p:cNvPr id="8" name="Content Placeholder 7">
            <a:extLst>
              <a:ext uri="{FF2B5EF4-FFF2-40B4-BE49-F238E27FC236}">
                <a16:creationId xmlns:a16="http://schemas.microsoft.com/office/drawing/2014/main" id="{CC5936A3-36CB-E488-8F33-384C893C1FEC}"/>
              </a:ext>
            </a:extLst>
          </p:cNvPr>
          <p:cNvSpPr>
            <a:spLocks noGrp="1"/>
          </p:cNvSpPr>
          <p:nvPr>
            <p:ph idx="1"/>
          </p:nvPr>
        </p:nvSpPr>
        <p:spPr>
          <a:xfrm>
            <a:off x="289718" y="1664208"/>
            <a:ext cx="6743845" cy="5144608"/>
          </a:xfrm>
        </p:spPr>
        <p:txBody>
          <a:bodyPr>
            <a:normAutofit fontScale="92500" lnSpcReduction="20000"/>
          </a:bodyPr>
          <a:lstStyle/>
          <a:p>
            <a:r>
              <a:rPr lang="en-US" sz="1800" dirty="0"/>
              <a:t>This data was imbalanced, meaning, 85 % of the data is either clear or cloudy for the City of Valencia. </a:t>
            </a:r>
          </a:p>
          <a:p>
            <a:r>
              <a:rPr lang="en-US" sz="1800" dirty="0"/>
              <a:t>Due to processing speed and memory size constraint only Valencia city data is used for prediction. </a:t>
            </a:r>
          </a:p>
          <a:p>
            <a:r>
              <a:rPr lang="en-US" sz="1800" dirty="0"/>
              <a:t>Valencia data contains 34k total rows </a:t>
            </a:r>
          </a:p>
          <a:p>
            <a:pPr lvl="1"/>
            <a:r>
              <a:rPr lang="en-US" dirty="0"/>
              <a:t>clouds                    17346</a:t>
            </a:r>
          </a:p>
          <a:p>
            <a:pPr lvl="1"/>
            <a:r>
              <a:rPr lang="en-US" dirty="0"/>
              <a:t>clear                       15535</a:t>
            </a:r>
          </a:p>
          <a:p>
            <a:pPr lvl="1"/>
            <a:r>
              <a:rPr lang="en-US" dirty="0"/>
              <a:t>rain                          796</a:t>
            </a:r>
          </a:p>
          <a:p>
            <a:pPr lvl="1"/>
            <a:r>
              <a:rPr lang="en-US" dirty="0"/>
              <a:t>mist                         190</a:t>
            </a:r>
          </a:p>
          <a:p>
            <a:pPr lvl="1"/>
            <a:r>
              <a:rPr lang="en-US" dirty="0"/>
              <a:t>thunderstorm        169</a:t>
            </a:r>
          </a:p>
          <a:p>
            <a:pPr lvl="1"/>
            <a:r>
              <a:rPr lang="en-US" dirty="0"/>
              <a:t>drizzle                     58</a:t>
            </a:r>
          </a:p>
          <a:p>
            <a:pPr lvl="1"/>
            <a:r>
              <a:rPr lang="en-US" dirty="0"/>
              <a:t>fog                            42</a:t>
            </a:r>
          </a:p>
          <a:p>
            <a:pPr lvl="1"/>
            <a:r>
              <a:rPr lang="en-US" dirty="0"/>
              <a:t>smoke                      6</a:t>
            </a:r>
          </a:p>
          <a:p>
            <a:pPr lvl="1"/>
            <a:r>
              <a:rPr lang="en-US" dirty="0"/>
              <a:t>haze                         3</a:t>
            </a:r>
          </a:p>
          <a:p>
            <a:pPr marL="0" indent="0">
              <a:buNone/>
            </a:pPr>
            <a:r>
              <a:rPr lang="en-US" sz="1600" b="1" dirty="0"/>
              <a:t>Data Clean Up Steps: </a:t>
            </a:r>
          </a:p>
          <a:p>
            <a:pPr lvl="1"/>
            <a:r>
              <a:rPr lang="en-US" sz="1600" dirty="0"/>
              <a:t>Removed the data with  null values.</a:t>
            </a:r>
          </a:p>
          <a:p>
            <a:pPr lvl="1"/>
            <a:r>
              <a:rPr lang="en-US" sz="1600" dirty="0"/>
              <a:t>Dropped columns not relevant to ML </a:t>
            </a:r>
          </a:p>
          <a:p>
            <a:pPr marL="274320" lvl="1" indent="0">
              <a:buNone/>
            </a:pPr>
            <a:r>
              <a:rPr lang="en-US" sz="1600" dirty="0"/>
              <a:t>development.</a:t>
            </a:r>
          </a:p>
          <a:p>
            <a:pPr lvl="1"/>
            <a:r>
              <a:rPr lang="en-US" sz="1600" dirty="0"/>
              <a:t>Saved the data to SQL – Postgres database.</a:t>
            </a:r>
            <a:endParaRPr lang="en-US" sz="1600" b="1" dirty="0"/>
          </a:p>
          <a:p>
            <a:pPr lvl="1"/>
            <a:endParaRPr lang="en-US" dirty="0"/>
          </a:p>
        </p:txBody>
      </p:sp>
      <p:sp>
        <p:nvSpPr>
          <p:cNvPr id="5" name="Date Placeholder 4"/>
          <p:cNvSpPr>
            <a:spLocks noGrp="1"/>
          </p:cNvSpPr>
          <p:nvPr>
            <p:ph type="dt" sz="half" idx="10"/>
          </p:nvPr>
        </p:nvSpPr>
        <p:spPr>
          <a:xfrm>
            <a:off x="7964424" y="6272784"/>
            <a:ext cx="3273552" cy="365125"/>
          </a:xfrm>
        </p:spPr>
        <p:txBody>
          <a:bodyPr>
            <a:normAutofit/>
          </a:bodyPr>
          <a:lstStyle/>
          <a:p>
            <a:pPr>
              <a:spcAft>
                <a:spcPts val="600"/>
              </a:spcAft>
            </a:pPr>
            <a:fld id="{6DD1B487-36FD-4CED-B07A-1A81FC6540B1}" type="datetime1">
              <a:rPr lang="en-US" smtClean="0"/>
              <a:pPr>
                <a:spcAft>
                  <a:spcPts val="600"/>
                </a:spcAft>
              </a:pPr>
              <a:t>6/21/2022</a:t>
            </a:fld>
            <a:endParaRPr lang="en-US"/>
          </a:p>
        </p:txBody>
      </p:sp>
      <p:grpSp>
        <p:nvGrpSpPr>
          <p:cNvPr id="18" name="Group 17">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9CD8D479-8942-46E8-A226-A4E01F7A105C}" type="slidenum">
              <a:rPr lang="en-US" smtClean="0"/>
              <a:pPr>
                <a:spcAft>
                  <a:spcPts val="600"/>
                </a:spcAft>
              </a:pPr>
              <a:t>6</a:t>
            </a:fld>
            <a:endParaRPr lang="en-US"/>
          </a:p>
        </p:txBody>
      </p:sp>
      <p:pic>
        <p:nvPicPr>
          <p:cNvPr id="11" name="Picture 10">
            <a:extLst>
              <a:ext uri="{FF2B5EF4-FFF2-40B4-BE49-F238E27FC236}">
                <a16:creationId xmlns:a16="http://schemas.microsoft.com/office/drawing/2014/main" id="{7D5EA89A-7F21-5B81-84FD-2E1691C35038}"/>
              </a:ext>
            </a:extLst>
          </p:cNvPr>
          <p:cNvPicPr>
            <a:picLocks noChangeAspect="1"/>
          </p:cNvPicPr>
          <p:nvPr/>
        </p:nvPicPr>
        <p:blipFill rotWithShape="1">
          <a:blip r:embed="rId6"/>
          <a:srcRect t="12128" b="11132"/>
          <a:stretch/>
        </p:blipFill>
        <p:spPr>
          <a:xfrm>
            <a:off x="5067816" y="2553357"/>
            <a:ext cx="6883392" cy="4255459"/>
          </a:xfrm>
          <a:prstGeom prst="rect">
            <a:avLst/>
          </a:prstGeom>
        </p:spPr>
      </p:pic>
    </p:spTree>
    <p:extLst>
      <p:ext uri="{BB962C8B-B14F-4D97-AF65-F5344CB8AC3E}">
        <p14:creationId xmlns:p14="http://schemas.microsoft.com/office/powerpoint/2010/main" val="263269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73A8BEF-D793-A3B2-CA63-CB4979038442}"/>
              </a:ext>
            </a:extLst>
          </p:cNvPr>
          <p:cNvSpPr>
            <a:spLocks noGrp="1"/>
          </p:cNvSpPr>
          <p:nvPr>
            <p:ph idx="1"/>
          </p:nvPr>
        </p:nvSpPr>
        <p:spPr>
          <a:xfrm>
            <a:off x="872455" y="1132514"/>
            <a:ext cx="5568450" cy="5505395"/>
          </a:xfrm>
        </p:spPr>
        <p:txBody>
          <a:bodyPr>
            <a:normAutofit fontScale="92500" lnSpcReduction="20000"/>
          </a:bodyPr>
          <a:lstStyle/>
          <a:p>
            <a:pPr marL="580644" lvl="2" indent="-342900">
              <a:spcBef>
                <a:spcPts val="1100"/>
              </a:spcBef>
            </a:pPr>
            <a:r>
              <a:rPr lang="en-US" dirty="0"/>
              <a:t>Retrieve data from Postgres</a:t>
            </a:r>
          </a:p>
          <a:p>
            <a:pPr marL="237744" lvl="2" indent="0">
              <a:spcBef>
                <a:spcPts val="1100"/>
              </a:spcBef>
              <a:buNone/>
            </a:pPr>
            <a:r>
              <a:rPr lang="en-US" b="1" dirty="0"/>
              <a:t>Dependent Variables (X):</a:t>
            </a:r>
          </a:p>
          <a:p>
            <a:pPr marL="580644" lvl="2" indent="-342900">
              <a:spcBef>
                <a:spcPts val="1100"/>
              </a:spcBef>
            </a:pPr>
            <a:r>
              <a:rPr lang="en-US" dirty="0"/>
              <a:t>Data type: Numeric</a:t>
            </a:r>
          </a:p>
          <a:p>
            <a:pPr marL="580644" lvl="2" indent="-342900">
              <a:spcBef>
                <a:spcPts val="1100"/>
              </a:spcBef>
            </a:pPr>
            <a:r>
              <a:rPr lang="en-US" dirty="0"/>
              <a:t>Use </a:t>
            </a:r>
            <a:r>
              <a:rPr lang="en-US" b="1" dirty="0"/>
              <a:t>filter-based Feature Selection</a:t>
            </a:r>
            <a:r>
              <a:rPr lang="en-US" dirty="0"/>
              <a:t> method to choose relevant features</a:t>
            </a:r>
          </a:p>
          <a:p>
            <a:pPr marL="580644" lvl="2" indent="-342900">
              <a:spcBef>
                <a:spcPts val="1100"/>
              </a:spcBef>
            </a:pPr>
            <a:r>
              <a:rPr lang="en-US" dirty="0"/>
              <a:t>Used </a:t>
            </a:r>
            <a:r>
              <a:rPr lang="en-US" b="1" dirty="0"/>
              <a:t>Standard Scaler </a:t>
            </a:r>
            <a:r>
              <a:rPr lang="en-US" dirty="0"/>
              <a:t>to scale the input (X)</a:t>
            </a:r>
          </a:p>
          <a:p>
            <a:pPr marL="237744" lvl="2" indent="0">
              <a:spcBef>
                <a:spcPts val="1100"/>
              </a:spcBef>
              <a:buNone/>
            </a:pPr>
            <a:r>
              <a:rPr lang="en-US" b="1" dirty="0"/>
              <a:t>Independent Variable (Y):</a:t>
            </a:r>
            <a:endParaRPr lang="en-US" dirty="0"/>
          </a:p>
          <a:p>
            <a:pPr marL="523494" lvl="2" indent="-285750">
              <a:spcBef>
                <a:spcPts val="1100"/>
              </a:spcBef>
            </a:pPr>
            <a:r>
              <a:rPr lang="en-US" dirty="0"/>
              <a:t> Data type: String</a:t>
            </a:r>
          </a:p>
          <a:p>
            <a:pPr marL="580644" lvl="2" indent="-342900">
              <a:spcBef>
                <a:spcPts val="1100"/>
              </a:spcBef>
            </a:pPr>
            <a:r>
              <a:rPr lang="en-US" dirty="0"/>
              <a:t>Used</a:t>
            </a:r>
            <a:r>
              <a:rPr lang="en-US" b="1" dirty="0"/>
              <a:t> Label Encoder </a:t>
            </a:r>
            <a:r>
              <a:rPr lang="en-US" dirty="0"/>
              <a:t>to encode categorical data to numeric values</a:t>
            </a:r>
          </a:p>
          <a:p>
            <a:pPr marL="237744" lvl="2" indent="0">
              <a:spcBef>
                <a:spcPts val="1100"/>
              </a:spcBef>
              <a:buNone/>
            </a:pPr>
            <a:r>
              <a:rPr lang="en-US" b="1" dirty="0"/>
              <a:t>ML Models:</a:t>
            </a:r>
          </a:p>
          <a:p>
            <a:pPr marL="580644" lvl="2" indent="-342900">
              <a:spcBef>
                <a:spcPts val="1100"/>
              </a:spcBef>
            </a:pPr>
            <a:r>
              <a:rPr lang="en-US" dirty="0"/>
              <a:t>Used </a:t>
            </a:r>
            <a:r>
              <a:rPr lang="en-US" b="1" dirty="0"/>
              <a:t>Random Forest Classifier</a:t>
            </a:r>
            <a:r>
              <a:rPr lang="en-US" dirty="0"/>
              <a:t> with and without  feature selection</a:t>
            </a:r>
          </a:p>
          <a:p>
            <a:pPr marL="580644" lvl="2" indent="-342900">
              <a:spcBef>
                <a:spcPts val="1100"/>
              </a:spcBef>
            </a:pPr>
            <a:r>
              <a:rPr lang="en-US" dirty="0"/>
              <a:t>Used </a:t>
            </a:r>
            <a:r>
              <a:rPr lang="en-US" b="1" dirty="0"/>
              <a:t>Logistic Regression </a:t>
            </a:r>
            <a:r>
              <a:rPr lang="en-US" dirty="0"/>
              <a:t>with and without feature selection</a:t>
            </a:r>
          </a:p>
          <a:p>
            <a:pPr marL="580644" lvl="2" indent="-342900">
              <a:spcBef>
                <a:spcPts val="1100"/>
              </a:spcBef>
            </a:pPr>
            <a:r>
              <a:rPr lang="en-US" dirty="0"/>
              <a:t>Used</a:t>
            </a:r>
            <a:r>
              <a:rPr lang="en-US" b="1" dirty="0"/>
              <a:t> Support Vector Machine </a:t>
            </a:r>
            <a:r>
              <a:rPr lang="en-US" dirty="0"/>
              <a:t>(non-linear kernels)</a:t>
            </a:r>
          </a:p>
          <a:p>
            <a:pPr marL="854964" lvl="3" indent="-342900">
              <a:spcBef>
                <a:spcPts val="1100"/>
              </a:spcBef>
            </a:pPr>
            <a:r>
              <a:rPr lang="en-US" dirty="0"/>
              <a:t>Polynomial</a:t>
            </a:r>
          </a:p>
          <a:p>
            <a:pPr marL="854964" lvl="3" indent="-342900">
              <a:spcBef>
                <a:spcPts val="1100"/>
              </a:spcBef>
            </a:pPr>
            <a:r>
              <a:rPr lang="en-US" dirty="0"/>
              <a:t>Gaussian radial basis function (</a:t>
            </a:r>
            <a:r>
              <a:rPr lang="en-US" dirty="0" err="1"/>
              <a:t>rbf</a:t>
            </a:r>
            <a:r>
              <a:rPr lang="en-US" dirty="0"/>
              <a:t>)</a:t>
            </a:r>
          </a:p>
          <a:p>
            <a:pPr marL="854964" lvl="3" indent="-342900">
              <a:spcBef>
                <a:spcPts val="1100"/>
              </a:spcBef>
            </a:pPr>
            <a:r>
              <a:rPr lang="en-US" dirty="0"/>
              <a:t>Hyperparameter tuning</a:t>
            </a:r>
          </a:p>
          <a:p>
            <a:pPr marL="580644" lvl="2" indent="-342900">
              <a:spcBef>
                <a:spcPts val="1100"/>
              </a:spcBef>
            </a:pPr>
            <a:endParaRPr lang="en-US" dirty="0"/>
          </a:p>
          <a:p>
            <a:pPr marL="283464" lvl="1" indent="0">
              <a:buNone/>
            </a:pPr>
            <a:endParaRPr lang="en-US" dirty="0"/>
          </a:p>
        </p:txBody>
      </p:sp>
      <p:sp>
        <p:nvSpPr>
          <p:cNvPr id="5" name="Date Placeholder 4"/>
          <p:cNvSpPr>
            <a:spLocks noGrp="1"/>
          </p:cNvSpPr>
          <p:nvPr>
            <p:ph type="dt" sz="half" idx="10"/>
          </p:nvPr>
        </p:nvSpPr>
        <p:spPr/>
        <p:txBody>
          <a:bodyPr/>
          <a:lstStyle/>
          <a:p>
            <a:fld id="{6DD1B487-36FD-4CED-B07A-1A81FC6540B1}" type="datetime1">
              <a:rPr lang="en-US" smtClean="0"/>
              <a:pPr/>
              <a:t>6/21/2022</a:t>
            </a:fld>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7</a:t>
            </a:fld>
            <a:endParaRPr lang="en-US"/>
          </a:p>
        </p:txBody>
      </p:sp>
      <p:sp>
        <p:nvSpPr>
          <p:cNvPr id="11" name="Title 1">
            <a:extLst>
              <a:ext uri="{FF2B5EF4-FFF2-40B4-BE49-F238E27FC236}">
                <a16:creationId xmlns:a16="http://schemas.microsoft.com/office/drawing/2014/main" id="{C6CE996A-BC2B-447F-B3CE-2C819BA0EC8C}"/>
              </a:ext>
            </a:extLst>
          </p:cNvPr>
          <p:cNvSpPr txBox="1">
            <a:spLocks/>
          </p:cNvSpPr>
          <p:nvPr/>
        </p:nvSpPr>
        <p:spPr>
          <a:xfrm>
            <a:off x="1088136" y="326749"/>
            <a:ext cx="9572011" cy="74084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Supervised Machine learning steps</a:t>
            </a:r>
          </a:p>
        </p:txBody>
      </p:sp>
      <p:pic>
        <p:nvPicPr>
          <p:cNvPr id="9" name="Picture 8">
            <a:extLst>
              <a:ext uri="{FF2B5EF4-FFF2-40B4-BE49-F238E27FC236}">
                <a16:creationId xmlns:a16="http://schemas.microsoft.com/office/drawing/2014/main" id="{D56AF38A-BE36-47A4-B560-0FF551B75C59}"/>
              </a:ext>
            </a:extLst>
          </p:cNvPr>
          <p:cNvPicPr>
            <a:picLocks noChangeAspect="1"/>
          </p:cNvPicPr>
          <p:nvPr/>
        </p:nvPicPr>
        <p:blipFill>
          <a:blip r:embed="rId4"/>
          <a:stretch>
            <a:fillRect/>
          </a:stretch>
        </p:blipFill>
        <p:spPr>
          <a:xfrm>
            <a:off x="6440905" y="1132514"/>
            <a:ext cx="5724392" cy="5140270"/>
          </a:xfrm>
          <a:prstGeom prst="rect">
            <a:avLst/>
          </a:prstGeom>
        </p:spPr>
      </p:pic>
    </p:spTree>
    <p:extLst>
      <p:ext uri="{BB962C8B-B14F-4D97-AF65-F5344CB8AC3E}">
        <p14:creationId xmlns:p14="http://schemas.microsoft.com/office/powerpoint/2010/main" val="353369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326749"/>
            <a:ext cx="9572011" cy="740849"/>
          </a:xfrm>
        </p:spPr>
        <p:txBody>
          <a:bodyPr>
            <a:normAutofit fontScale="90000"/>
          </a:bodyPr>
          <a:lstStyle/>
          <a:p>
            <a:r>
              <a:rPr lang="en-US" dirty="0"/>
              <a:t>Model Test Scores</a:t>
            </a:r>
          </a:p>
        </p:txBody>
      </p:sp>
      <p:sp>
        <p:nvSpPr>
          <p:cNvPr id="5" name="Date Placeholder 4"/>
          <p:cNvSpPr>
            <a:spLocks noGrp="1"/>
          </p:cNvSpPr>
          <p:nvPr>
            <p:ph type="dt" sz="half" idx="10"/>
          </p:nvPr>
        </p:nvSpPr>
        <p:spPr/>
        <p:txBody>
          <a:bodyPr/>
          <a:lstStyle/>
          <a:p>
            <a:fld id="{6DD1B487-36FD-4CED-B07A-1A81FC6540B1}" type="datetime1">
              <a:rPr lang="en-US" smtClean="0"/>
              <a:pPr/>
              <a:t>6/21/2022</a:t>
            </a:fld>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8</a:t>
            </a:fld>
            <a:endParaRPr lang="en-US"/>
          </a:p>
        </p:txBody>
      </p:sp>
      <p:graphicFrame>
        <p:nvGraphicFramePr>
          <p:cNvPr id="9" name="Table 8">
            <a:extLst>
              <a:ext uri="{FF2B5EF4-FFF2-40B4-BE49-F238E27FC236}">
                <a16:creationId xmlns:a16="http://schemas.microsoft.com/office/drawing/2014/main" id="{7DCE28FA-6998-442F-8CA9-F403413010B7}"/>
              </a:ext>
            </a:extLst>
          </p:cNvPr>
          <p:cNvGraphicFramePr>
            <a:graphicFrameLocks noGrp="1"/>
          </p:cNvGraphicFramePr>
          <p:nvPr>
            <p:extLst>
              <p:ext uri="{D42A27DB-BD31-4B8C-83A1-F6EECF244321}">
                <p14:modId xmlns:p14="http://schemas.microsoft.com/office/powerpoint/2010/main" val="591868575"/>
              </p:ext>
            </p:extLst>
          </p:nvPr>
        </p:nvGraphicFramePr>
        <p:xfrm>
          <a:off x="581890" y="1274617"/>
          <a:ext cx="9484897" cy="4778249"/>
        </p:xfrm>
        <a:graphic>
          <a:graphicData uri="http://schemas.openxmlformats.org/drawingml/2006/table">
            <a:tbl>
              <a:tblPr>
                <a:solidFill>
                  <a:schemeClr val="accent5">
                    <a:lumMod val="20000"/>
                    <a:lumOff val="80000"/>
                  </a:schemeClr>
                </a:solidFill>
                <a:tableStyleId>{B301B821-A1FF-4177-AEE7-76D212191A09}</a:tableStyleId>
              </a:tblPr>
              <a:tblGrid>
                <a:gridCol w="2371224">
                  <a:extLst>
                    <a:ext uri="{9D8B030D-6E8A-4147-A177-3AD203B41FA5}">
                      <a16:colId xmlns:a16="http://schemas.microsoft.com/office/drawing/2014/main" val="3246517951"/>
                    </a:ext>
                  </a:extLst>
                </a:gridCol>
                <a:gridCol w="2371224">
                  <a:extLst>
                    <a:ext uri="{9D8B030D-6E8A-4147-A177-3AD203B41FA5}">
                      <a16:colId xmlns:a16="http://schemas.microsoft.com/office/drawing/2014/main" val="3781539103"/>
                    </a:ext>
                  </a:extLst>
                </a:gridCol>
                <a:gridCol w="2817213">
                  <a:extLst>
                    <a:ext uri="{9D8B030D-6E8A-4147-A177-3AD203B41FA5}">
                      <a16:colId xmlns:a16="http://schemas.microsoft.com/office/drawing/2014/main" val="1934113651"/>
                    </a:ext>
                  </a:extLst>
                </a:gridCol>
                <a:gridCol w="1925236">
                  <a:extLst>
                    <a:ext uri="{9D8B030D-6E8A-4147-A177-3AD203B41FA5}">
                      <a16:colId xmlns:a16="http://schemas.microsoft.com/office/drawing/2014/main" val="4104802822"/>
                    </a:ext>
                  </a:extLst>
                </a:gridCol>
              </a:tblGrid>
              <a:tr h="659525">
                <a:tc>
                  <a:txBody>
                    <a:bodyPr/>
                    <a:lstStyle/>
                    <a:p>
                      <a:pPr algn="l" fontAlgn="b"/>
                      <a:r>
                        <a:rPr lang="en-US" sz="1800" b="1" u="none" strike="noStrike" dirty="0">
                          <a:effectLst/>
                        </a:rPr>
                        <a:t>Model Name</a:t>
                      </a:r>
                      <a:endParaRPr lang="en-US" sz="1800" b="1"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800" b="1" u="none" strike="noStrike" dirty="0">
                          <a:effectLst/>
                        </a:rPr>
                        <a:t>Data Processing</a:t>
                      </a:r>
                      <a:endParaRPr lang="en-US" sz="1800" b="1"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800" b="1" u="none" strike="noStrike" dirty="0">
                          <a:effectLst/>
                        </a:rPr>
                        <a:t>Model Parameters</a:t>
                      </a:r>
                      <a:endParaRPr lang="en-US" sz="1800" b="1"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800" b="1" u="none" strike="noStrike" dirty="0">
                          <a:effectLst/>
                        </a:rPr>
                        <a:t>Training Score</a:t>
                      </a:r>
                      <a:endParaRPr lang="en-US" sz="1800" b="1" i="0" u="none" strike="noStrike" dirty="0">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3982755854"/>
                  </a:ext>
                </a:extLst>
              </a:tr>
              <a:tr h="659525">
                <a:tc>
                  <a:txBody>
                    <a:bodyPr/>
                    <a:lstStyle/>
                    <a:p>
                      <a:pPr algn="l" fontAlgn="b"/>
                      <a:r>
                        <a:rPr lang="en-US" sz="1200" u="none" strike="noStrike">
                          <a:effectLst/>
                        </a:rPr>
                        <a:t>Logistic Regression</a:t>
                      </a:r>
                      <a:endParaRPr lang="en-US" sz="1200" b="0" i="0" u="none" strike="noStrike">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dirty="0">
                          <a:effectLst/>
                        </a:rPr>
                        <a:t>80/20 train test split</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a:effectLst/>
                        </a:rPr>
                        <a:t>Training Score: 60.7%</a:t>
                      </a:r>
                      <a:br>
                        <a:rPr lang="en-US" sz="1200" u="none" strike="noStrike">
                          <a:effectLst/>
                        </a:rPr>
                      </a:br>
                      <a:r>
                        <a:rPr lang="en-US" sz="1200" u="none" strike="noStrike">
                          <a:effectLst/>
                        </a:rPr>
                        <a:t>Testing Score: 61.1%</a:t>
                      </a:r>
                      <a:endParaRPr lang="en-US" sz="1200" b="0" i="0" u="none" strike="noStrike">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3962970143"/>
                  </a:ext>
                </a:extLst>
              </a:tr>
              <a:tr h="659525">
                <a:tc>
                  <a:txBody>
                    <a:bodyPr/>
                    <a:lstStyle/>
                    <a:p>
                      <a:pPr algn="l" fontAlgn="b"/>
                      <a:r>
                        <a:rPr lang="en-US" sz="1200" u="none" strike="noStrike" dirty="0">
                          <a:effectLst/>
                        </a:rPr>
                        <a:t>Logistic Regression w Feature Selection</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dirty="0">
                          <a:effectLst/>
                        </a:rPr>
                        <a:t>80/20 train test split</a:t>
                      </a:r>
                    </a:p>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 of features = 3</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dirty="0">
                          <a:effectLst/>
                        </a:rPr>
                        <a:t>Training Score: 56.6%</a:t>
                      </a:r>
                      <a:br>
                        <a:rPr lang="en-US" sz="1200" u="none" strike="noStrike" dirty="0">
                          <a:effectLst/>
                        </a:rPr>
                      </a:br>
                      <a:r>
                        <a:rPr lang="en-US" sz="1200" u="none" strike="noStrike" dirty="0">
                          <a:effectLst/>
                        </a:rPr>
                        <a:t>Testing Score: 56.7%</a:t>
                      </a:r>
                      <a:endParaRPr lang="en-US" sz="1200" b="0" i="0" u="none" strike="noStrike" dirty="0">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2489223392"/>
                  </a:ext>
                </a:extLst>
              </a:tr>
              <a:tr h="659525">
                <a:tc>
                  <a:txBody>
                    <a:bodyPr/>
                    <a:lstStyle/>
                    <a:p>
                      <a:pPr algn="l" fontAlgn="b"/>
                      <a:r>
                        <a:rPr lang="en-US" sz="1200" u="none" strike="noStrike" dirty="0">
                          <a:effectLst/>
                        </a:rPr>
                        <a:t>Random Forest Classifier</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a:effectLst/>
                        </a:rPr>
                        <a:t>80/20 train test split</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err="1">
                          <a:effectLst/>
                        </a:rPr>
                        <a:t>random_state</a:t>
                      </a:r>
                      <a:r>
                        <a:rPr lang="en-US" sz="1200" u="none" strike="noStrike" dirty="0">
                          <a:effectLst/>
                        </a:rPr>
                        <a:t>=1, </a:t>
                      </a:r>
                      <a:r>
                        <a:rPr lang="en-US" sz="1200" u="none" strike="noStrike" dirty="0" err="1">
                          <a:effectLst/>
                        </a:rPr>
                        <a:t>n_estimators</a:t>
                      </a:r>
                      <a:r>
                        <a:rPr lang="en-US" sz="1200" u="none" strike="noStrike" dirty="0">
                          <a:effectLst/>
                        </a:rPr>
                        <a:t>=500</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a:effectLst/>
                        </a:rPr>
                        <a:t>Training Score: 98.7%</a:t>
                      </a:r>
                      <a:br>
                        <a:rPr lang="en-US" sz="1200" u="none" strike="noStrike" dirty="0">
                          <a:effectLst/>
                        </a:rPr>
                      </a:br>
                      <a:r>
                        <a:rPr lang="en-US" sz="1200" u="none" strike="noStrike" dirty="0">
                          <a:effectLst/>
                        </a:rPr>
                        <a:t>Testing Score: 69.4%</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extLst>
                  <a:ext uri="{0D108BD9-81ED-4DB2-BD59-A6C34878D82A}">
                    <a16:rowId xmlns:a16="http://schemas.microsoft.com/office/drawing/2014/main" val="2314096509"/>
                  </a:ext>
                </a:extLst>
              </a:tr>
              <a:tr h="659525">
                <a:tc>
                  <a:txBody>
                    <a:bodyPr/>
                    <a:lstStyle/>
                    <a:p>
                      <a:pPr algn="l" fontAlgn="b"/>
                      <a:r>
                        <a:rPr lang="en-US" sz="1200" u="none" strike="noStrike" dirty="0">
                          <a:effectLst/>
                        </a:rPr>
                        <a:t>Random Forest Classifier w Feature Selection</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a:effectLst/>
                        </a:rPr>
                        <a:t>80/20 train test split </a:t>
                      </a:r>
                      <a:br>
                        <a:rPr lang="en-US" sz="1200" u="none" strike="noStrike" dirty="0">
                          <a:effectLst/>
                        </a:rPr>
                      </a:br>
                      <a:r>
                        <a:rPr lang="en-US" sz="1200" u="none" strike="noStrike" dirty="0">
                          <a:effectLst/>
                        </a:rPr>
                        <a:t># of features = 3</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err="1">
                          <a:effectLst/>
                        </a:rPr>
                        <a:t>random_state</a:t>
                      </a:r>
                      <a:r>
                        <a:rPr lang="en-US" sz="1200" u="none" strike="noStrike" dirty="0">
                          <a:effectLst/>
                        </a:rPr>
                        <a:t>=1, </a:t>
                      </a:r>
                      <a:r>
                        <a:rPr lang="en-US" sz="1200" u="none" strike="noStrike" dirty="0" err="1">
                          <a:effectLst/>
                        </a:rPr>
                        <a:t>n_estimators</a:t>
                      </a:r>
                      <a:r>
                        <a:rPr lang="en-US" sz="1200" u="none" strike="noStrike" dirty="0">
                          <a:effectLst/>
                        </a:rPr>
                        <a:t>=500</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tc>
                  <a:txBody>
                    <a:bodyPr/>
                    <a:lstStyle/>
                    <a:p>
                      <a:pPr algn="l" fontAlgn="b"/>
                      <a:r>
                        <a:rPr lang="en-US" sz="1200" u="none" strike="noStrike" dirty="0">
                          <a:effectLst/>
                        </a:rPr>
                        <a:t>Training  Score: 90.2%</a:t>
                      </a:r>
                      <a:br>
                        <a:rPr lang="en-US" sz="1200" u="none" strike="noStrike" dirty="0">
                          <a:effectLst/>
                        </a:rPr>
                      </a:br>
                      <a:r>
                        <a:rPr lang="en-US" sz="1200" u="none" strike="noStrike" dirty="0">
                          <a:effectLst/>
                        </a:rPr>
                        <a:t>Testing Score: 64.7%</a:t>
                      </a:r>
                      <a:endParaRPr lang="en-US" sz="1200" b="0" i="0" u="none" strike="noStrike" dirty="0">
                        <a:solidFill>
                          <a:srgbClr val="000000"/>
                        </a:solidFill>
                        <a:effectLst/>
                        <a:latin typeface="Calibri" panose="020F0502020204030204" pitchFamily="34" charset="0"/>
                      </a:endParaRPr>
                    </a:p>
                  </a:txBody>
                  <a:tcPr marL="8792" marR="8792" marT="8792" marB="0" anchor="ctr">
                    <a:solidFill>
                      <a:schemeClr val="bg1"/>
                    </a:solidFill>
                  </a:tcPr>
                </a:tc>
                <a:extLst>
                  <a:ext uri="{0D108BD9-81ED-4DB2-BD59-A6C34878D82A}">
                    <a16:rowId xmlns:a16="http://schemas.microsoft.com/office/drawing/2014/main" val="1044903063"/>
                  </a:ext>
                </a:extLst>
              </a:tr>
              <a:tr h="659525">
                <a:tc>
                  <a:txBody>
                    <a:bodyPr/>
                    <a:lstStyle/>
                    <a:p>
                      <a:pPr algn="l" fontAlgn="b"/>
                      <a:r>
                        <a:rPr lang="en-US" sz="1200" u="none" strike="noStrike" dirty="0">
                          <a:effectLst/>
                        </a:rPr>
                        <a:t>Support Vector Machine</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u="none" strike="noStrike" kern="1200" dirty="0" err="1">
                          <a:solidFill>
                            <a:schemeClr val="dk1"/>
                          </a:solidFill>
                          <a:effectLst/>
                          <a:latin typeface="+mn-lt"/>
                          <a:ea typeface="+mn-ea"/>
                          <a:cs typeface="+mn-cs"/>
                        </a:rPr>
                        <a:t>Radomized</a:t>
                      </a:r>
                      <a:r>
                        <a:rPr lang="en-US" sz="1200" u="none" strike="noStrike" kern="1200" dirty="0">
                          <a:solidFill>
                            <a:schemeClr val="dk1"/>
                          </a:solidFill>
                          <a:effectLst/>
                          <a:latin typeface="+mn-lt"/>
                          <a:ea typeface="+mn-ea"/>
                          <a:cs typeface="+mn-cs"/>
                        </a:rPr>
                        <a:t> Search CV</a:t>
                      </a:r>
                    </a:p>
                  </a:txBody>
                  <a:tcPr marL="8792" marR="8792" marT="8792"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kernel=‘</a:t>
                      </a:r>
                      <a:r>
                        <a:rPr lang="en-US" sz="1200" u="none" strike="noStrike" dirty="0" err="1">
                          <a:effectLst/>
                        </a:rPr>
                        <a:t>rbf</a:t>
                      </a:r>
                      <a:r>
                        <a:rPr lang="en-US" sz="1200" u="none" strike="noStrike" dirty="0">
                          <a:effectLst/>
                        </a:rPr>
                        <a:t>'</a:t>
                      </a:r>
                    </a:p>
                    <a:p>
                      <a:pPr algn="l" fontAlgn="b"/>
                      <a:r>
                        <a:rPr lang="en-US" sz="1200" u="none" strike="noStrike" dirty="0">
                          <a:effectLst/>
                        </a:rPr>
                        <a:t>Hyperparameter Tuning:</a:t>
                      </a:r>
                      <a:br>
                        <a:rPr lang="en-US" sz="1200" u="none" strike="noStrike" dirty="0">
                          <a:effectLst/>
                        </a:rPr>
                      </a:br>
                      <a:r>
                        <a:rPr lang="en-US" sz="1200" u="none" strike="noStrike" dirty="0">
                          <a:effectLst/>
                        </a:rPr>
                        <a:t>C: (0, 100, 1), gamma: (0, 0.01, 0.0001)</a:t>
                      </a:r>
                    </a:p>
                    <a:p>
                      <a:pPr algn="l" fontAlgn="b"/>
                      <a:r>
                        <a:rPr lang="en-US" sz="1200" u="none" strike="noStrike" kern="1200" dirty="0">
                          <a:solidFill>
                            <a:schemeClr val="dk1"/>
                          </a:solidFill>
                          <a:effectLst/>
                          <a:latin typeface="+mn-lt"/>
                          <a:ea typeface="+mn-ea"/>
                          <a:cs typeface="+mn-cs"/>
                        </a:rPr>
                        <a:t>50 fits</a:t>
                      </a:r>
                    </a:p>
                  </a:txBody>
                  <a:tcPr marL="8792" marR="8792" marT="8792" marB="0" anchor="ctr"/>
                </a:tc>
                <a:tc>
                  <a:txBody>
                    <a:bodyPr/>
                    <a:lstStyle/>
                    <a:p>
                      <a:pPr algn="l" fontAlgn="ctr"/>
                      <a:r>
                        <a:rPr lang="en-US" sz="1200" u="none" strike="noStrike" dirty="0">
                          <a:effectLst/>
                        </a:rPr>
                        <a:t>Accuracy:  65.36%</a:t>
                      </a:r>
                      <a:br>
                        <a:rPr lang="en-US" sz="1200" u="none" strike="noStrike" dirty="0">
                          <a:effectLst/>
                        </a:rPr>
                      </a:br>
                      <a:r>
                        <a:rPr lang="en-US" sz="1200" u="none" strike="noStrike" dirty="0">
                          <a:effectLst/>
                        </a:rPr>
                        <a:t>F1:  64.12%</a:t>
                      </a:r>
                      <a:endParaRPr lang="en-US" sz="1200" b="0" i="0" u="none" strike="noStrike" dirty="0">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3909245706"/>
                  </a:ext>
                </a:extLst>
              </a:tr>
              <a:tr h="659525">
                <a:tc>
                  <a:txBody>
                    <a:bodyPr/>
                    <a:lstStyle/>
                    <a:p>
                      <a:pPr algn="l" fontAlgn="b"/>
                      <a:r>
                        <a:rPr lang="en-US" sz="1200" u="none" strike="noStrike" dirty="0">
                          <a:effectLst/>
                        </a:rPr>
                        <a:t>Support Vector Machine</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err="1">
                          <a:solidFill>
                            <a:schemeClr val="dk1"/>
                          </a:solidFill>
                          <a:effectLst/>
                          <a:latin typeface="+mn-lt"/>
                          <a:ea typeface="+mn-ea"/>
                          <a:cs typeface="+mn-cs"/>
                        </a:rPr>
                        <a:t>Radomized</a:t>
                      </a:r>
                      <a:r>
                        <a:rPr lang="en-US" sz="1200" u="none" strike="noStrike" kern="1200" dirty="0">
                          <a:solidFill>
                            <a:schemeClr val="dk1"/>
                          </a:solidFill>
                          <a:effectLst/>
                          <a:latin typeface="+mn-lt"/>
                          <a:ea typeface="+mn-ea"/>
                          <a:cs typeface="+mn-cs"/>
                        </a:rPr>
                        <a:t> Search CV</a:t>
                      </a:r>
                    </a:p>
                  </a:txBody>
                  <a:tcPr marL="8792" marR="8792" marT="8792" marB="0" anchor="ctr"/>
                </a:tc>
                <a:tc>
                  <a:txBody>
                    <a:bodyPr/>
                    <a:lstStyle/>
                    <a:p>
                      <a:pPr algn="l" fontAlgn="b"/>
                      <a:r>
                        <a:rPr lang="en-US" sz="1200" u="none" strike="noStrike" dirty="0">
                          <a:effectLst/>
                        </a:rPr>
                        <a:t>kernel='poly’</a:t>
                      </a:r>
                    </a:p>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Hyperparameter Tuning:</a:t>
                      </a:r>
                      <a:br>
                        <a:rPr lang="en-US" sz="1200" u="none" strike="noStrike" dirty="0">
                          <a:effectLst/>
                        </a:rPr>
                      </a:br>
                      <a:r>
                        <a:rPr lang="en-US" sz="1200" u="none" strike="noStrike" dirty="0">
                          <a:effectLst/>
                        </a:rPr>
                        <a:t>C: (0, 100, 1), degree: (0, 10, 1)</a:t>
                      </a:r>
                    </a:p>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50 fits</a:t>
                      </a:r>
                      <a:endParaRPr lang="en-US" sz="1200" b="0" i="0" u="none" strike="noStrike" dirty="0">
                        <a:solidFill>
                          <a:srgbClr val="000000"/>
                        </a:solidFill>
                        <a:effectLst/>
                        <a:latin typeface="Calibri" panose="020F0502020204030204" pitchFamily="34" charset="0"/>
                      </a:endParaRPr>
                    </a:p>
                  </a:txBody>
                  <a:tcPr marL="8792" marR="8792" marT="8792" marB="0" anchor="ctr"/>
                </a:tc>
                <a:tc>
                  <a:txBody>
                    <a:bodyPr/>
                    <a:lstStyle/>
                    <a:p>
                      <a:pPr algn="l" fontAlgn="b"/>
                      <a:r>
                        <a:rPr lang="en-US" sz="1200" dirty="0"/>
                        <a:t>Accuracy: 60.82%</a:t>
                      </a:r>
                    </a:p>
                    <a:p>
                      <a:pPr algn="l" fontAlgn="b"/>
                      <a:r>
                        <a:rPr lang="en-US" sz="1200" dirty="0"/>
                        <a:t>F1: 58.84%</a:t>
                      </a:r>
                      <a:endParaRPr lang="en-US" sz="1200" b="0" i="0" u="none" strike="noStrike" dirty="0">
                        <a:solidFill>
                          <a:srgbClr val="000000"/>
                        </a:solidFill>
                        <a:effectLst/>
                        <a:latin typeface="Calibri" panose="020F0502020204030204" pitchFamily="34" charset="0"/>
                      </a:endParaRPr>
                    </a:p>
                  </a:txBody>
                  <a:tcPr marL="8792" marR="8792" marT="8792" marB="0" anchor="ctr"/>
                </a:tc>
                <a:extLst>
                  <a:ext uri="{0D108BD9-81ED-4DB2-BD59-A6C34878D82A}">
                    <a16:rowId xmlns:a16="http://schemas.microsoft.com/office/drawing/2014/main" val="951618089"/>
                  </a:ext>
                </a:extLst>
              </a:tr>
            </a:tbl>
          </a:graphicData>
        </a:graphic>
      </p:graphicFrame>
      <p:sp>
        <p:nvSpPr>
          <p:cNvPr id="10" name="Content Placeholder 3">
            <a:extLst>
              <a:ext uri="{FF2B5EF4-FFF2-40B4-BE49-F238E27FC236}">
                <a16:creationId xmlns:a16="http://schemas.microsoft.com/office/drawing/2014/main" id="{50B57E15-B495-43D1-870C-0E056101B026}"/>
              </a:ext>
            </a:extLst>
          </p:cNvPr>
          <p:cNvSpPr txBox="1">
            <a:spLocks/>
          </p:cNvSpPr>
          <p:nvPr/>
        </p:nvSpPr>
        <p:spPr>
          <a:xfrm>
            <a:off x="581891" y="6259884"/>
            <a:ext cx="9216452" cy="568771"/>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Model selected: </a:t>
            </a:r>
            <a:r>
              <a:rPr lang="en-US" b="1" dirty="0"/>
              <a:t>Random Forest Classifier w Feature Selection</a:t>
            </a:r>
          </a:p>
        </p:txBody>
      </p:sp>
      <p:sp>
        <p:nvSpPr>
          <p:cNvPr id="13" name="Callout: Left Arrow 12">
            <a:extLst>
              <a:ext uri="{FF2B5EF4-FFF2-40B4-BE49-F238E27FC236}">
                <a16:creationId xmlns:a16="http://schemas.microsoft.com/office/drawing/2014/main" id="{5598C439-DE82-49BB-AEE7-E0F28949D5FF}"/>
              </a:ext>
            </a:extLst>
          </p:cNvPr>
          <p:cNvSpPr/>
          <p:nvPr/>
        </p:nvSpPr>
        <p:spPr>
          <a:xfrm>
            <a:off x="10066788" y="3319860"/>
            <a:ext cx="1954635" cy="59895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Overfitted model</a:t>
            </a:r>
          </a:p>
        </p:txBody>
      </p:sp>
      <p:sp>
        <p:nvSpPr>
          <p:cNvPr id="14" name="Callout: Left Arrow 13">
            <a:extLst>
              <a:ext uri="{FF2B5EF4-FFF2-40B4-BE49-F238E27FC236}">
                <a16:creationId xmlns:a16="http://schemas.microsoft.com/office/drawing/2014/main" id="{BA1C6516-FF52-418B-97C7-D38E2610A01F}"/>
              </a:ext>
            </a:extLst>
          </p:cNvPr>
          <p:cNvSpPr/>
          <p:nvPr/>
        </p:nvSpPr>
        <p:spPr>
          <a:xfrm>
            <a:off x="10066788" y="3984771"/>
            <a:ext cx="1954635" cy="598953"/>
          </a:xfrm>
          <a:prstGeom prst="leftArrowCallo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fitted model</a:t>
            </a:r>
          </a:p>
        </p:txBody>
      </p:sp>
    </p:spTree>
    <p:extLst>
      <p:ext uri="{BB962C8B-B14F-4D97-AF65-F5344CB8AC3E}">
        <p14:creationId xmlns:p14="http://schemas.microsoft.com/office/powerpoint/2010/main" val="148050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73A8BEF-D793-A3B2-CA63-CB4979038442}"/>
              </a:ext>
            </a:extLst>
          </p:cNvPr>
          <p:cNvSpPr>
            <a:spLocks noGrp="1"/>
          </p:cNvSpPr>
          <p:nvPr>
            <p:ph idx="1"/>
          </p:nvPr>
        </p:nvSpPr>
        <p:spPr>
          <a:xfrm>
            <a:off x="1088135" y="1325461"/>
            <a:ext cx="8769740" cy="4947322"/>
          </a:xfrm>
        </p:spPr>
        <p:txBody>
          <a:bodyPr>
            <a:normAutofit/>
          </a:bodyPr>
          <a:lstStyle/>
          <a:p>
            <a:pPr marL="0" indent="0">
              <a:buNone/>
            </a:pPr>
            <a:r>
              <a:rPr lang="en-US" sz="1600" b="1" dirty="0"/>
              <a:t>Data Rendering:  </a:t>
            </a:r>
          </a:p>
          <a:p>
            <a:pPr marL="580644" lvl="2" indent="-342900">
              <a:spcBef>
                <a:spcPts val="1100"/>
              </a:spcBef>
            </a:pPr>
            <a:r>
              <a:rPr lang="en-US" dirty="0"/>
              <a:t>A html webpage calls a flask application which scales the input ( weather features ) and then sends the data to Model. </a:t>
            </a:r>
          </a:p>
          <a:p>
            <a:pPr marL="580644" lvl="2" indent="-342900">
              <a:spcBef>
                <a:spcPts val="1100"/>
              </a:spcBef>
            </a:pPr>
            <a:r>
              <a:rPr lang="en-US" dirty="0"/>
              <a:t>Model then predicts the weather which is rendered on  html page. </a:t>
            </a:r>
          </a:p>
          <a:p>
            <a:pPr marL="237744" lvl="2" indent="0">
              <a:spcBef>
                <a:spcPts val="1100"/>
              </a:spcBef>
              <a:buNone/>
            </a:pPr>
            <a:endParaRPr lang="en-US" dirty="0"/>
          </a:p>
          <a:p>
            <a:pPr marL="0" lvl="2" indent="0">
              <a:spcBef>
                <a:spcPts val="1200"/>
              </a:spcBef>
              <a:buNone/>
            </a:pPr>
            <a:r>
              <a:rPr lang="en-US" b="1" dirty="0"/>
              <a:t>Data Visualization : </a:t>
            </a:r>
          </a:p>
          <a:p>
            <a:pPr marL="834390" lvl="4" indent="-285750">
              <a:spcBef>
                <a:spcPts val="1200"/>
              </a:spcBef>
            </a:pPr>
            <a:r>
              <a:rPr lang="en-US" dirty="0"/>
              <a:t>Tableau is used for data insights and for historical weather trend analysis.</a:t>
            </a:r>
          </a:p>
          <a:p>
            <a:pPr marL="834390" lvl="4" indent="-285750">
              <a:spcBef>
                <a:spcPts val="1200"/>
              </a:spcBef>
            </a:pPr>
            <a:r>
              <a:rPr lang="en-US" dirty="0"/>
              <a:t>Tableau report is published and is embedded in html to render weather trends. </a:t>
            </a:r>
          </a:p>
          <a:p>
            <a:pPr marL="237744" lvl="2" indent="0">
              <a:spcBef>
                <a:spcPts val="1100"/>
              </a:spcBef>
              <a:buNone/>
            </a:pPr>
            <a:endParaRPr lang="en-US" dirty="0"/>
          </a:p>
          <a:p>
            <a:pPr marL="283464" lvl="1" indent="0">
              <a:buNone/>
            </a:pPr>
            <a:endParaRPr lang="en-US" dirty="0"/>
          </a:p>
        </p:txBody>
      </p:sp>
      <p:sp>
        <p:nvSpPr>
          <p:cNvPr id="5" name="Date Placeholder 4"/>
          <p:cNvSpPr>
            <a:spLocks noGrp="1"/>
          </p:cNvSpPr>
          <p:nvPr>
            <p:ph type="dt" sz="half" idx="10"/>
          </p:nvPr>
        </p:nvSpPr>
        <p:spPr/>
        <p:txBody>
          <a:bodyPr/>
          <a:lstStyle/>
          <a:p>
            <a:fld id="{6DD1B487-36FD-4CED-B07A-1A81FC6540B1}" type="datetime1">
              <a:rPr lang="en-US" smtClean="0"/>
              <a:pPr/>
              <a:t>6/21/2022</a:t>
            </a:fld>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9</a:t>
            </a:fld>
            <a:endParaRPr lang="en-US"/>
          </a:p>
        </p:txBody>
      </p:sp>
      <p:sp>
        <p:nvSpPr>
          <p:cNvPr id="9" name="Title 1">
            <a:extLst>
              <a:ext uri="{FF2B5EF4-FFF2-40B4-BE49-F238E27FC236}">
                <a16:creationId xmlns:a16="http://schemas.microsoft.com/office/drawing/2014/main" id="{A2D8A11B-61B7-4C7E-804B-34B64C63CC08}"/>
              </a:ext>
            </a:extLst>
          </p:cNvPr>
          <p:cNvSpPr txBox="1">
            <a:spLocks/>
          </p:cNvSpPr>
          <p:nvPr/>
        </p:nvSpPr>
        <p:spPr>
          <a:xfrm>
            <a:off x="1088136" y="326749"/>
            <a:ext cx="10320892" cy="740849"/>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Web page development &amp; Data visualization</a:t>
            </a:r>
          </a:p>
        </p:txBody>
      </p:sp>
    </p:spTree>
    <p:extLst>
      <p:ext uri="{BB962C8B-B14F-4D97-AF65-F5344CB8AC3E}">
        <p14:creationId xmlns:p14="http://schemas.microsoft.com/office/powerpoint/2010/main" val="405801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3070</TotalTime>
  <Words>986</Words>
  <Application>Microsoft Office PowerPoint</Application>
  <PresentationFormat>Widescreen</PresentationFormat>
  <Paragraphs>188</Paragraphs>
  <Slides>12</Slides>
  <Notes>10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Corbel</vt:lpstr>
      <vt:lpstr>Roboto</vt:lpstr>
      <vt:lpstr>Rockwell</vt:lpstr>
      <vt:lpstr>Rockwell Condensed</vt:lpstr>
      <vt:lpstr>Rockwell Extra Bold</vt:lpstr>
      <vt:lpstr>Wingdings</vt:lpstr>
      <vt:lpstr>Wood Type</vt:lpstr>
      <vt:lpstr>Weather Prediction And Analysis</vt:lpstr>
      <vt:lpstr>Project Description </vt:lpstr>
      <vt:lpstr>Tools and Technologies</vt:lpstr>
      <vt:lpstr>Weather Prediction Tool development  </vt:lpstr>
      <vt:lpstr> Data Exploration - ETL </vt:lpstr>
      <vt:lpstr>Data exploration - ETL Contd….</vt:lpstr>
      <vt:lpstr>PowerPoint Presentation</vt:lpstr>
      <vt:lpstr>Model Test Scores</vt:lpstr>
      <vt:lpstr>PowerPoint Presentation</vt:lpstr>
      <vt:lpstr>LIMITATIONS and Future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 And Analysis</dc:title>
  <dc:creator>patil.shriram@gmail.com</dc:creator>
  <cp:lastModifiedBy>Mahajan, Pooja</cp:lastModifiedBy>
  <cp:revision>41</cp:revision>
  <dcterms:created xsi:type="dcterms:W3CDTF">2022-06-19T18:06:39Z</dcterms:created>
  <dcterms:modified xsi:type="dcterms:W3CDTF">2022-06-22T01:40:19Z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