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0"/>
  </p:notesMasterIdLst>
  <p:sldIdLst>
    <p:sldId id="256" r:id="rId2"/>
    <p:sldId id="258" r:id="rId3"/>
    <p:sldId id="260" r:id="rId4"/>
    <p:sldId id="262" r:id="rId5"/>
    <p:sldId id="259" r:id="rId6"/>
    <p:sldId id="263" r:id="rId7"/>
    <p:sldId id="277" r:id="rId8"/>
    <p:sldId id="264" r:id="rId9"/>
    <p:sldId id="273" r:id="rId10"/>
    <p:sldId id="265" r:id="rId11"/>
    <p:sldId id="309" r:id="rId12"/>
    <p:sldId id="319" r:id="rId13"/>
    <p:sldId id="320" r:id="rId14"/>
    <p:sldId id="321" r:id="rId15"/>
    <p:sldId id="310" r:id="rId16"/>
    <p:sldId id="268" r:id="rId17"/>
    <p:sldId id="267" r:id="rId18"/>
    <p:sldId id="311" r:id="rId19"/>
    <p:sldId id="312" r:id="rId20"/>
    <p:sldId id="313" r:id="rId21"/>
    <p:sldId id="269" r:id="rId22"/>
    <p:sldId id="314" r:id="rId23"/>
    <p:sldId id="270" r:id="rId24"/>
    <p:sldId id="315" r:id="rId25"/>
    <p:sldId id="271" r:id="rId26"/>
    <p:sldId id="316" r:id="rId27"/>
    <p:sldId id="287" r:id="rId28"/>
    <p:sldId id="317"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C697BBD-9AB2-4275-9BA4-0B763DE65DE5}">
          <p14:sldIdLst>
            <p14:sldId id="256"/>
            <p14:sldId id="258"/>
            <p14:sldId id="260"/>
            <p14:sldId id="262"/>
            <p14:sldId id="259"/>
            <p14:sldId id="263"/>
            <p14:sldId id="277"/>
            <p14:sldId id="264"/>
            <p14:sldId id="273"/>
            <p14:sldId id="265"/>
            <p14:sldId id="309"/>
            <p14:sldId id="319"/>
            <p14:sldId id="320"/>
            <p14:sldId id="321"/>
            <p14:sldId id="310"/>
            <p14:sldId id="268"/>
            <p14:sldId id="267"/>
            <p14:sldId id="311"/>
            <p14:sldId id="312"/>
            <p14:sldId id="313"/>
            <p14:sldId id="269"/>
            <p14:sldId id="314"/>
            <p14:sldId id="270"/>
            <p14:sldId id="315"/>
            <p14:sldId id="271"/>
            <p14:sldId id="316"/>
            <p14:sldId id="287"/>
            <p14:sldId id="317"/>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4C3948-A7B4-4C14-9067-2673E7F5C37D}">
  <a:tblStyle styleId="{004C3948-A7B4-4C14-9067-2673E7F5C3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0" autoAdjust="0"/>
  </p:normalViewPr>
  <p:slideViewPr>
    <p:cSldViewPr snapToGrid="0">
      <p:cViewPr>
        <p:scale>
          <a:sx n="100" d="100"/>
          <a:sy n="100" d="100"/>
        </p:scale>
        <p:origin x="874" y="22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9fa94098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9fa94098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458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9fa940987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9fa940987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9fa940987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9fa940987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9fa940987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a9fa940987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790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9fa940987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9fa940987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9fa940987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9fa940987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090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9fa940987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9fa940987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fa94098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fa94098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41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9fa940987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a9fa940987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fa94098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fa94098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9fa940987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9fa940987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9fa94098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9fa94098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9fa940987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9fa940987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12">
    <p:spTree>
      <p:nvGrpSpPr>
        <p:cNvPr id="1" name="Shape 156"/>
        <p:cNvGrpSpPr/>
        <p:nvPr/>
      </p:nvGrpSpPr>
      <p:grpSpPr>
        <a:xfrm>
          <a:off x="0" y="0"/>
          <a:ext cx="0" cy="0"/>
          <a:chOff x="0" y="0"/>
          <a:chExt cx="0" cy="0"/>
        </a:xfrm>
      </p:grpSpPr>
      <p:sp>
        <p:nvSpPr>
          <p:cNvPr id="157" name="Google Shape;157;p26"/>
          <p:cNvSpPr txBox="1">
            <a:spLocks noGrp="1"/>
          </p:cNvSpPr>
          <p:nvPr>
            <p:ph type="subTitle" idx="1"/>
          </p:nvPr>
        </p:nvSpPr>
        <p:spPr>
          <a:xfrm>
            <a:off x="7119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58" name="Google Shape;158;p26"/>
          <p:cNvSpPr txBox="1">
            <a:spLocks noGrp="1"/>
          </p:cNvSpPr>
          <p:nvPr>
            <p:ph type="subTitle" idx="2"/>
          </p:nvPr>
        </p:nvSpPr>
        <p:spPr>
          <a:xfrm>
            <a:off x="7119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dirty="0"/>
          </a:p>
        </p:txBody>
      </p:sp>
      <p:sp>
        <p:nvSpPr>
          <p:cNvPr id="159" name="Google Shape;159;p26"/>
          <p:cNvSpPr txBox="1">
            <a:spLocks noGrp="1"/>
          </p:cNvSpPr>
          <p:nvPr>
            <p:ph type="subTitle" idx="3"/>
          </p:nvPr>
        </p:nvSpPr>
        <p:spPr>
          <a:xfrm>
            <a:off x="298395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0" name="Google Shape;160;p26"/>
          <p:cNvSpPr txBox="1">
            <a:spLocks noGrp="1"/>
          </p:cNvSpPr>
          <p:nvPr>
            <p:ph type="subTitle" idx="4"/>
          </p:nvPr>
        </p:nvSpPr>
        <p:spPr>
          <a:xfrm>
            <a:off x="298395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1" name="Google Shape;161;p26"/>
          <p:cNvSpPr txBox="1">
            <a:spLocks noGrp="1"/>
          </p:cNvSpPr>
          <p:nvPr>
            <p:ph type="subTitle" idx="5"/>
          </p:nvPr>
        </p:nvSpPr>
        <p:spPr>
          <a:xfrm>
            <a:off x="5256000" y="14760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2" name="Google Shape;162;p26"/>
          <p:cNvSpPr txBox="1">
            <a:spLocks noGrp="1"/>
          </p:cNvSpPr>
          <p:nvPr>
            <p:ph type="subTitle" idx="6"/>
          </p:nvPr>
        </p:nvSpPr>
        <p:spPr>
          <a:xfrm>
            <a:off x="5256000" y="18514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dirty="0"/>
          </a:p>
        </p:txBody>
      </p:sp>
      <p:sp>
        <p:nvSpPr>
          <p:cNvPr id="163" name="Google Shape;163;p26"/>
          <p:cNvSpPr txBox="1">
            <a:spLocks noGrp="1"/>
          </p:cNvSpPr>
          <p:nvPr>
            <p:ph type="subTitle" idx="7"/>
          </p:nvPr>
        </p:nvSpPr>
        <p:spPr>
          <a:xfrm>
            <a:off x="7119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4" name="Google Shape;164;p26"/>
          <p:cNvSpPr txBox="1">
            <a:spLocks noGrp="1"/>
          </p:cNvSpPr>
          <p:nvPr>
            <p:ph type="subTitle" idx="8"/>
          </p:nvPr>
        </p:nvSpPr>
        <p:spPr>
          <a:xfrm>
            <a:off x="7119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5" name="Google Shape;165;p26"/>
          <p:cNvSpPr txBox="1">
            <a:spLocks noGrp="1"/>
          </p:cNvSpPr>
          <p:nvPr>
            <p:ph type="subTitle" idx="9"/>
          </p:nvPr>
        </p:nvSpPr>
        <p:spPr>
          <a:xfrm>
            <a:off x="298395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6" name="Google Shape;166;p26"/>
          <p:cNvSpPr txBox="1">
            <a:spLocks noGrp="1"/>
          </p:cNvSpPr>
          <p:nvPr>
            <p:ph type="subTitle" idx="13"/>
          </p:nvPr>
        </p:nvSpPr>
        <p:spPr>
          <a:xfrm>
            <a:off x="298395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7" name="Google Shape;167;p26"/>
          <p:cNvSpPr txBox="1">
            <a:spLocks noGrp="1"/>
          </p:cNvSpPr>
          <p:nvPr>
            <p:ph type="subTitle" idx="14"/>
          </p:nvPr>
        </p:nvSpPr>
        <p:spPr>
          <a:xfrm>
            <a:off x="5256000" y="2952200"/>
            <a:ext cx="2261700" cy="4086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a:endParaRPr dirty="0"/>
          </a:p>
        </p:txBody>
      </p:sp>
      <p:sp>
        <p:nvSpPr>
          <p:cNvPr id="168" name="Google Shape;168;p26"/>
          <p:cNvSpPr txBox="1">
            <a:spLocks noGrp="1"/>
          </p:cNvSpPr>
          <p:nvPr>
            <p:ph type="subTitle" idx="15"/>
          </p:nvPr>
        </p:nvSpPr>
        <p:spPr>
          <a:xfrm>
            <a:off x="5256000" y="3327650"/>
            <a:ext cx="2261700" cy="72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dirty="0"/>
          </a:p>
        </p:txBody>
      </p:sp>
      <p:sp>
        <p:nvSpPr>
          <p:cNvPr id="169" name="Google Shape;169;p26"/>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170" name="Google Shape;170;p26"/>
          <p:cNvSpPr/>
          <p:nvPr/>
        </p:nvSpPr>
        <p:spPr>
          <a:xfrm>
            <a:off x="7927800" y="257160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792780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rPr dirty="0"/>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dirty="0"/>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713225" y="1170000"/>
            <a:ext cx="5533200" cy="2803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713225" y="1412150"/>
            <a:ext cx="7717500" cy="1657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52" name="Google Shape;52;p11"/>
          <p:cNvSpPr txBox="1">
            <a:spLocks noGrp="1"/>
          </p:cNvSpPr>
          <p:nvPr>
            <p:ph type="body" idx="1"/>
          </p:nvPr>
        </p:nvSpPr>
        <p:spPr>
          <a:xfrm>
            <a:off x="713400" y="3069625"/>
            <a:ext cx="7717500" cy="661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400">
                <a:solidFill>
                  <a:schemeClr val="dk1"/>
                </a:solidFill>
              </a:defRPr>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dirty="0"/>
          </a:p>
        </p:txBody>
      </p:sp>
      <p:sp>
        <p:nvSpPr>
          <p:cNvPr id="53" name="Google Shape;53;p11"/>
          <p:cNvSpPr/>
          <p:nvPr/>
        </p:nvSpPr>
        <p:spPr>
          <a:xfrm rot="10800000" flipH="1">
            <a:off x="0" y="257175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p:nvPr/>
        </p:nvSpPr>
        <p:spPr>
          <a:xfrm rot="10800000" flipH="1">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dirty="0"/>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rPr dirty="0"/>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dirty="0"/>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dirty="0"/>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dirty="0"/>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dirty="0"/>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dirty="0"/>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dirty="0"/>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dirty="0"/>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dirty="0"/>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8" r:id="rId7"/>
    <p:sldLayoutId id="2147483660" r:id="rId8"/>
    <p:sldLayoutId id="2147483663" r:id="rId9"/>
    <p:sldLayoutId id="2147483668" r:id="rId10"/>
    <p:sldLayoutId id="2147483669"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iammustafatz/diabetes-prediction-dataset"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1"/>
                </a:solidFill>
              </a:rPr>
              <a:t>Diabetes Prediction </a:t>
            </a:r>
            <a:endParaRPr dirty="0">
              <a:solidFill>
                <a:schemeClr val="accent1"/>
              </a:solidFill>
            </a:endParaRPr>
          </a:p>
          <a:p>
            <a:pPr marL="0" lvl="0" indent="0" algn="r" rtl="0">
              <a:spcBef>
                <a:spcPts val="0"/>
              </a:spcBef>
              <a:spcAft>
                <a:spcPts val="0"/>
              </a:spcAft>
              <a:buNone/>
            </a:pPr>
            <a:r>
              <a:rPr lang="en" dirty="0">
                <a:solidFill>
                  <a:schemeClr val="accent1"/>
                </a:solidFill>
              </a:rPr>
              <a:t> </a:t>
            </a:r>
            <a:r>
              <a:rPr lang="en" sz="3200" dirty="0">
                <a:solidFill>
                  <a:srgbClr val="4A8CFF"/>
                </a:solidFill>
              </a:rPr>
              <a:t>Using Machine Learning</a:t>
            </a:r>
            <a:endParaRPr sz="3200" dirty="0">
              <a:solidFill>
                <a:srgbClr val="4A8CFF"/>
              </a:solidFill>
            </a:endParaRPr>
          </a:p>
        </p:txBody>
      </p:sp>
      <p:sp>
        <p:nvSpPr>
          <p:cNvPr id="186" name="Google Shape;186;p30"/>
          <p:cNvSpPr txBox="1">
            <a:spLocks noGrp="1"/>
          </p:cNvSpPr>
          <p:nvPr>
            <p:ph type="subTitle" idx="1"/>
          </p:nvPr>
        </p:nvSpPr>
        <p:spPr>
          <a:xfrm>
            <a:off x="5800309" y="3177292"/>
            <a:ext cx="2614249" cy="196620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Project By:</a:t>
            </a:r>
          </a:p>
          <a:p>
            <a:pPr marL="0" lvl="0" indent="0" rtl="0">
              <a:spcBef>
                <a:spcPts val="0"/>
              </a:spcBef>
              <a:spcAft>
                <a:spcPts val="0"/>
              </a:spcAft>
              <a:buNone/>
            </a:pPr>
            <a:r>
              <a:rPr lang="en-IN" dirty="0"/>
              <a:t>Ramees </a:t>
            </a:r>
            <a:r>
              <a:rPr lang="en-IN" dirty="0" err="1"/>
              <a:t>Noushad</a:t>
            </a:r>
            <a:r>
              <a:rPr lang="en-IN" dirty="0"/>
              <a:t> </a:t>
            </a:r>
          </a:p>
          <a:p>
            <a:pPr marL="0" indent="0"/>
            <a:r>
              <a:rPr lang="en-IN" dirty="0"/>
              <a:t>Pooja </a:t>
            </a:r>
            <a:r>
              <a:rPr lang="en-IN" dirty="0" err="1"/>
              <a:t>Konduskar</a:t>
            </a:r>
            <a:endParaRPr lang="en-IN" dirty="0"/>
          </a:p>
          <a:p>
            <a:pPr marL="0" lvl="0" indent="0" rtl="0">
              <a:spcBef>
                <a:spcPts val="0"/>
              </a:spcBef>
              <a:spcAft>
                <a:spcPts val="0"/>
              </a:spcAft>
              <a:buNone/>
            </a:pPr>
            <a:r>
              <a:rPr lang="en-IN" dirty="0"/>
              <a:t>Priya Jadhav </a:t>
            </a:r>
          </a:p>
          <a:p>
            <a:pPr marL="0" lvl="0" indent="0" rtl="0">
              <a:spcBef>
                <a:spcPts val="0"/>
              </a:spcBef>
              <a:spcAft>
                <a:spcPts val="0"/>
              </a:spcAft>
              <a:buNone/>
            </a:pPr>
            <a:r>
              <a:rPr lang="en-IN" dirty="0"/>
              <a:t>Sourabh Kumar</a:t>
            </a:r>
          </a:p>
          <a:p>
            <a:pPr marL="0" lvl="0" indent="0" rtl="0">
              <a:spcBef>
                <a:spcPts val="0"/>
              </a:spcBef>
              <a:spcAft>
                <a:spcPts val="0"/>
              </a:spcAft>
              <a:buNone/>
            </a:pPr>
            <a:r>
              <a:rPr lang="en-IN" dirty="0"/>
              <a:t>Anoop Alex  </a:t>
            </a:r>
            <a:endParaRPr dirty="0"/>
          </a:p>
          <a:p>
            <a:pPr marL="0" lvl="0" indent="0"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805159" y="1101437"/>
            <a:ext cx="3016000" cy="11472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297" name="Google Shape;297;p39"/>
          <p:cNvSpPr/>
          <p:nvPr/>
        </p:nvSpPr>
        <p:spPr>
          <a:xfrm flipH="1">
            <a:off x="0" y="0"/>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flipH="1">
            <a:off x="4574302" y="-503"/>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7;p39">
            <a:extLst>
              <a:ext uri="{FF2B5EF4-FFF2-40B4-BE49-F238E27FC236}">
                <a16:creationId xmlns:a16="http://schemas.microsoft.com/office/drawing/2014/main" id="{6957994E-1D7D-49F6-8D12-7765D328201B}"/>
              </a:ext>
            </a:extLst>
          </p:cNvPr>
          <p:cNvSpPr/>
          <p:nvPr/>
        </p:nvSpPr>
        <p:spPr>
          <a:xfrm flipH="1">
            <a:off x="2302" y="4834200"/>
            <a:ext cx="4572000" cy="309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97;p39">
            <a:extLst>
              <a:ext uri="{FF2B5EF4-FFF2-40B4-BE49-F238E27FC236}">
                <a16:creationId xmlns:a16="http://schemas.microsoft.com/office/drawing/2014/main" id="{C0E3DE1A-D601-21EE-C8EC-09EF6A85CACF}"/>
              </a:ext>
            </a:extLst>
          </p:cNvPr>
          <p:cNvSpPr/>
          <p:nvPr/>
        </p:nvSpPr>
        <p:spPr>
          <a:xfrm flipH="1">
            <a:off x="4574302" y="4834200"/>
            <a:ext cx="4572000" cy="309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F79D6D77-B027-40E8-DA4F-8E03A9D6B240}"/>
              </a:ext>
            </a:extLst>
          </p:cNvPr>
          <p:cNvSpPr txBox="1"/>
          <p:nvPr/>
        </p:nvSpPr>
        <p:spPr>
          <a:xfrm>
            <a:off x="4177146" y="958683"/>
            <a:ext cx="4384964" cy="3323987"/>
          </a:xfrm>
          <a:prstGeom prst="rect">
            <a:avLst/>
          </a:prstGeom>
          <a:noFill/>
        </p:spPr>
        <p:txBody>
          <a:bodyPr wrap="square" rtlCol="0">
            <a:spAutoFit/>
          </a:bodyPr>
          <a:lstStyle/>
          <a:p>
            <a:endParaRPr lang="en-US" dirty="0"/>
          </a:p>
          <a:p>
            <a:pPr marL="285750" indent="-285750">
              <a:buFont typeface="Courier New" panose="02070309020205020404" pitchFamily="49" charset="0"/>
              <a:buChar char="o"/>
            </a:pPr>
            <a:r>
              <a:rPr lang="en-IN" dirty="0"/>
              <a:t>Examined the dataset carefully and removed some data that had missing values and duplicates. This step ensured that we were working with reliable and accurate data.</a:t>
            </a:r>
          </a:p>
          <a:p>
            <a:pPr marL="285750" indent="-285750">
              <a:buFont typeface="Courier New" panose="02070309020205020404" pitchFamily="49" charset="0"/>
              <a:buChar char="o"/>
            </a:pPr>
            <a:r>
              <a:rPr lang="en-IN" dirty="0"/>
              <a:t>After cleaning our dataset now consists of 961464 rows and 8 columns. This means we have retained a significant amount of data for our analysis.</a:t>
            </a:r>
          </a:p>
          <a:p>
            <a:pPr marL="285750" indent="-285750">
              <a:buFont typeface="Courier New" panose="02070309020205020404" pitchFamily="49" charset="0"/>
              <a:buChar char="o"/>
            </a:pPr>
            <a:r>
              <a:rPr lang="en-IN" dirty="0"/>
              <a:t>By performing these cleaning procedures, we ensured that our dataset meets high standards of data quality and data integrity. This give us confidence that our subsequent analysis and modelling will be based on reliable and accurate data.</a:t>
            </a:r>
          </a:p>
        </p:txBody>
      </p:sp>
      <p:pic>
        <p:nvPicPr>
          <p:cNvPr id="6" name="Picture 5">
            <a:extLst>
              <a:ext uri="{FF2B5EF4-FFF2-40B4-BE49-F238E27FC236}">
                <a16:creationId xmlns:a16="http://schemas.microsoft.com/office/drawing/2014/main" id="{FC206848-6BC1-CBA3-2FE9-A80AB870B813}"/>
              </a:ext>
            </a:extLst>
          </p:cNvPr>
          <p:cNvPicPr>
            <a:picLocks noChangeAspect="1"/>
          </p:cNvPicPr>
          <p:nvPr/>
        </p:nvPicPr>
        <p:blipFill>
          <a:blip r:embed="rId3"/>
          <a:stretch>
            <a:fillRect/>
          </a:stretch>
        </p:blipFill>
        <p:spPr>
          <a:xfrm>
            <a:off x="1429774" y="2357404"/>
            <a:ext cx="2035398" cy="19252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A752-E3A9-82DA-D0C4-927F04BD0597}"/>
              </a:ext>
            </a:extLst>
          </p:cNvPr>
          <p:cNvSpPr>
            <a:spLocks noGrp="1"/>
          </p:cNvSpPr>
          <p:nvPr>
            <p:ph type="title"/>
          </p:nvPr>
        </p:nvSpPr>
        <p:spPr/>
        <p:txBody>
          <a:bodyPr/>
          <a:lstStyle/>
          <a:p>
            <a:r>
              <a:rPr lang="en-US" dirty="0"/>
              <a:t>Statistical Measures</a:t>
            </a:r>
            <a:endParaRPr lang="en-IN" dirty="0"/>
          </a:p>
        </p:txBody>
      </p:sp>
      <p:graphicFrame>
        <p:nvGraphicFramePr>
          <p:cNvPr id="7" name="Table 6">
            <a:extLst>
              <a:ext uri="{FF2B5EF4-FFF2-40B4-BE49-F238E27FC236}">
                <a16:creationId xmlns:a16="http://schemas.microsoft.com/office/drawing/2014/main" id="{389DDA83-FAD7-5B3E-37DE-95F0381A9691}"/>
              </a:ext>
            </a:extLst>
          </p:cNvPr>
          <p:cNvGraphicFramePr>
            <a:graphicFrameLocks noGrp="1"/>
          </p:cNvGraphicFramePr>
          <p:nvPr>
            <p:extLst>
              <p:ext uri="{D42A27DB-BD31-4B8C-83A1-F6EECF244321}">
                <p14:modId xmlns:p14="http://schemas.microsoft.com/office/powerpoint/2010/main" val="2081883018"/>
              </p:ext>
            </p:extLst>
          </p:nvPr>
        </p:nvGraphicFramePr>
        <p:xfrm>
          <a:off x="810491" y="1142999"/>
          <a:ext cx="7100451" cy="3442851"/>
        </p:xfrm>
        <a:graphic>
          <a:graphicData uri="http://schemas.openxmlformats.org/drawingml/2006/table">
            <a:tbl>
              <a:tblPr/>
              <a:tblGrid>
                <a:gridCol w="788939">
                  <a:extLst>
                    <a:ext uri="{9D8B030D-6E8A-4147-A177-3AD203B41FA5}">
                      <a16:colId xmlns:a16="http://schemas.microsoft.com/office/drawing/2014/main" val="624742189"/>
                    </a:ext>
                  </a:extLst>
                </a:gridCol>
                <a:gridCol w="788939">
                  <a:extLst>
                    <a:ext uri="{9D8B030D-6E8A-4147-A177-3AD203B41FA5}">
                      <a16:colId xmlns:a16="http://schemas.microsoft.com/office/drawing/2014/main" val="3740511244"/>
                    </a:ext>
                  </a:extLst>
                </a:gridCol>
                <a:gridCol w="788939">
                  <a:extLst>
                    <a:ext uri="{9D8B030D-6E8A-4147-A177-3AD203B41FA5}">
                      <a16:colId xmlns:a16="http://schemas.microsoft.com/office/drawing/2014/main" val="1588831458"/>
                    </a:ext>
                  </a:extLst>
                </a:gridCol>
                <a:gridCol w="788939">
                  <a:extLst>
                    <a:ext uri="{9D8B030D-6E8A-4147-A177-3AD203B41FA5}">
                      <a16:colId xmlns:a16="http://schemas.microsoft.com/office/drawing/2014/main" val="2788755218"/>
                    </a:ext>
                  </a:extLst>
                </a:gridCol>
                <a:gridCol w="788939">
                  <a:extLst>
                    <a:ext uri="{9D8B030D-6E8A-4147-A177-3AD203B41FA5}">
                      <a16:colId xmlns:a16="http://schemas.microsoft.com/office/drawing/2014/main" val="2671023618"/>
                    </a:ext>
                  </a:extLst>
                </a:gridCol>
                <a:gridCol w="788939">
                  <a:extLst>
                    <a:ext uri="{9D8B030D-6E8A-4147-A177-3AD203B41FA5}">
                      <a16:colId xmlns:a16="http://schemas.microsoft.com/office/drawing/2014/main" val="2187203427"/>
                    </a:ext>
                  </a:extLst>
                </a:gridCol>
                <a:gridCol w="788939">
                  <a:extLst>
                    <a:ext uri="{9D8B030D-6E8A-4147-A177-3AD203B41FA5}">
                      <a16:colId xmlns:a16="http://schemas.microsoft.com/office/drawing/2014/main" val="3544165105"/>
                    </a:ext>
                  </a:extLst>
                </a:gridCol>
                <a:gridCol w="788939">
                  <a:extLst>
                    <a:ext uri="{9D8B030D-6E8A-4147-A177-3AD203B41FA5}">
                      <a16:colId xmlns:a16="http://schemas.microsoft.com/office/drawing/2014/main" val="2945956621"/>
                    </a:ext>
                  </a:extLst>
                </a:gridCol>
                <a:gridCol w="788939">
                  <a:extLst>
                    <a:ext uri="{9D8B030D-6E8A-4147-A177-3AD203B41FA5}">
                      <a16:colId xmlns:a16="http://schemas.microsoft.com/office/drawing/2014/main" val="3213122647"/>
                    </a:ext>
                  </a:extLst>
                </a:gridCol>
              </a:tblGrid>
              <a:tr h="372201">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ctr"/>
                      <a:r>
                        <a:rPr lang="en-IN" sz="700" b="1" i="0" u="none" strike="noStrike">
                          <a:solidFill>
                            <a:srgbClr val="000000"/>
                          </a:solidFill>
                          <a:effectLst/>
                          <a:latin typeface="Arial" panose="020B0604020202020204" pitchFamily="34" charset="0"/>
                        </a:rPr>
                        <a:t>gender</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age</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hypertension</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heart_disease</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bmi</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HbA1c_level</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blood_glucose_level</a:t>
                      </a:r>
                    </a:p>
                  </a:txBody>
                  <a:tcPr marL="7620" marR="7620" marT="7620" marB="0" anchor="ctr">
                    <a:lnL>
                      <a:noFill/>
                    </a:lnL>
                    <a:lnR>
                      <a:noFill/>
                    </a:lnR>
                    <a:lnT>
                      <a:noFill/>
                    </a:lnT>
                    <a:lnB>
                      <a:noFill/>
                    </a:lnB>
                    <a:solidFill>
                      <a:srgbClr val="FFFFFF"/>
                    </a:solidFill>
                  </a:tcPr>
                </a:tc>
                <a:tc>
                  <a:txBody>
                    <a:bodyPr/>
                    <a:lstStyle/>
                    <a:p>
                      <a:pPr algn="ctr" fontAlgn="ctr"/>
                      <a:r>
                        <a:rPr lang="en-IN" sz="700" b="1" i="0" u="none" strike="noStrike">
                          <a:solidFill>
                            <a:srgbClr val="000000"/>
                          </a:solidFill>
                          <a:effectLst/>
                          <a:latin typeface="Arial" panose="020B0604020202020204" pitchFamily="34" charset="0"/>
                        </a:rPr>
                        <a:t>diabetes</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082422165"/>
                  </a:ext>
                </a:extLst>
              </a:tr>
              <a:tr h="279150">
                <a:tc>
                  <a:txBody>
                    <a:bodyPr/>
                    <a:lstStyle/>
                    <a:p>
                      <a:pPr algn="ctr" fontAlgn="ctr"/>
                      <a:r>
                        <a:rPr lang="en-IN" sz="700" b="1" i="0" u="none" strike="noStrike">
                          <a:solidFill>
                            <a:srgbClr val="000000"/>
                          </a:solidFill>
                          <a:effectLst/>
                          <a:latin typeface="Arial" panose="020B0604020202020204" pitchFamily="34" charset="0"/>
                        </a:rPr>
                        <a:t>count</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96146</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4091514003"/>
                  </a:ext>
                </a:extLst>
              </a:tr>
              <a:tr h="279150">
                <a:tc>
                  <a:txBody>
                    <a:bodyPr/>
                    <a:lstStyle/>
                    <a:p>
                      <a:pPr algn="ctr" fontAlgn="ctr"/>
                      <a:r>
                        <a:rPr lang="en-IN" sz="700" b="1" i="0" u="none" strike="noStrike">
                          <a:solidFill>
                            <a:srgbClr val="000000"/>
                          </a:solidFill>
                          <a:effectLst/>
                          <a:latin typeface="Arial" panose="020B0604020202020204" pitchFamily="34" charset="0"/>
                        </a:rPr>
                        <a:t>unique</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3</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647900724"/>
                  </a:ext>
                </a:extLst>
              </a:tr>
              <a:tr h="279150">
                <a:tc>
                  <a:txBody>
                    <a:bodyPr/>
                    <a:lstStyle/>
                    <a:p>
                      <a:pPr algn="ctr" fontAlgn="ctr"/>
                      <a:r>
                        <a:rPr lang="en-IN" sz="700" b="1" i="0" u="none" strike="noStrike">
                          <a:solidFill>
                            <a:srgbClr val="000000"/>
                          </a:solidFill>
                          <a:effectLst/>
                          <a:latin typeface="Arial" panose="020B0604020202020204" pitchFamily="34" charset="0"/>
                        </a:rPr>
                        <a:t>top</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Female</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923865820"/>
                  </a:ext>
                </a:extLst>
              </a:tr>
              <a:tr h="279150">
                <a:tc>
                  <a:txBody>
                    <a:bodyPr/>
                    <a:lstStyle/>
                    <a:p>
                      <a:pPr algn="ctr" fontAlgn="ctr"/>
                      <a:r>
                        <a:rPr lang="en-IN" sz="700" b="1" i="0" u="none" strike="noStrike">
                          <a:solidFill>
                            <a:srgbClr val="000000"/>
                          </a:solidFill>
                          <a:effectLst/>
                          <a:latin typeface="Arial" panose="020B0604020202020204" pitchFamily="34" charset="0"/>
                        </a:rPr>
                        <a:t>freq</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56161</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2219459964"/>
                  </a:ext>
                </a:extLst>
              </a:tr>
              <a:tr h="279150">
                <a:tc>
                  <a:txBody>
                    <a:bodyPr/>
                    <a:lstStyle/>
                    <a:p>
                      <a:pPr algn="ctr" fontAlgn="ctr"/>
                      <a:r>
                        <a:rPr lang="en-IN" sz="700" b="1" i="0" u="none" strike="noStrike">
                          <a:solidFill>
                            <a:srgbClr val="000000"/>
                          </a:solidFill>
                          <a:effectLst/>
                          <a:latin typeface="Arial" panose="020B0604020202020204" pitchFamily="34" charset="0"/>
                        </a:rPr>
                        <a:t>mean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41.783756</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0.077601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0.040803</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27.321461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5.532609</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138.218231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0.08822</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993309345"/>
                  </a:ext>
                </a:extLst>
              </a:tr>
              <a:tr h="279150">
                <a:tc>
                  <a:txBody>
                    <a:bodyPr/>
                    <a:lstStyle/>
                    <a:p>
                      <a:pPr algn="ctr" fontAlgn="ctr"/>
                      <a:r>
                        <a:rPr lang="en-IN" sz="700" b="1" i="0" u="none" strike="noStrike">
                          <a:solidFill>
                            <a:srgbClr val="000000"/>
                          </a:solidFill>
                          <a:effectLst/>
                          <a:latin typeface="Arial" panose="020B0604020202020204" pitchFamily="34" charset="0"/>
                        </a:rPr>
                        <a:t>std</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22.482208</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0.267544</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0.197833</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6.767716</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1.073232</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40.909771</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0.283616</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41503680"/>
                  </a:ext>
                </a:extLst>
              </a:tr>
              <a:tr h="279150">
                <a:tc>
                  <a:txBody>
                    <a:bodyPr/>
                    <a:lstStyle/>
                    <a:p>
                      <a:pPr algn="ctr" fontAlgn="ctr"/>
                      <a:r>
                        <a:rPr lang="en-IN" sz="700" b="1" i="0" u="none" strike="noStrike">
                          <a:solidFill>
                            <a:srgbClr val="000000"/>
                          </a:solidFill>
                          <a:effectLst/>
                          <a:latin typeface="Arial" panose="020B0604020202020204" pitchFamily="34" charset="0"/>
                        </a:rPr>
                        <a:t>min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10.01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3.5</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80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1765229164"/>
                  </a:ext>
                </a:extLst>
              </a:tr>
              <a:tr h="279150">
                <a:tc>
                  <a:txBody>
                    <a:bodyPr/>
                    <a:lstStyle/>
                    <a:p>
                      <a:pPr algn="ctr" fontAlgn="ctr"/>
                      <a:r>
                        <a:rPr lang="en-IN" sz="700" b="1" i="0" u="none" strike="noStrike">
                          <a:solidFill>
                            <a:srgbClr val="000000"/>
                          </a:solidFill>
                          <a:effectLst/>
                          <a:latin typeface="Arial" panose="020B0604020202020204" pitchFamily="34" charset="0"/>
                        </a:rPr>
                        <a:t>25%</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24</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23.4</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4.8</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100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1244785128"/>
                  </a:ext>
                </a:extLst>
              </a:tr>
              <a:tr h="279150">
                <a:tc>
                  <a:txBody>
                    <a:bodyPr/>
                    <a:lstStyle/>
                    <a:p>
                      <a:pPr algn="ctr" fontAlgn="ctr"/>
                      <a:r>
                        <a:rPr lang="en-IN" sz="700" b="1" i="0" u="none" strike="noStrike">
                          <a:solidFill>
                            <a:srgbClr val="000000"/>
                          </a:solidFill>
                          <a:effectLst/>
                          <a:latin typeface="Arial" panose="020B0604020202020204" pitchFamily="34" charset="0"/>
                        </a:rPr>
                        <a:t>50%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43</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27.32</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5.8</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140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348821565"/>
                  </a:ext>
                </a:extLst>
              </a:tr>
              <a:tr h="279150">
                <a:tc>
                  <a:txBody>
                    <a:bodyPr/>
                    <a:lstStyle/>
                    <a:p>
                      <a:pPr algn="ctr" fontAlgn="ctr"/>
                      <a:r>
                        <a:rPr lang="en-IN" sz="700" b="1" i="0" u="none" strike="noStrike">
                          <a:solidFill>
                            <a:srgbClr val="000000"/>
                          </a:solidFill>
                          <a:effectLst/>
                          <a:latin typeface="Arial" panose="020B0604020202020204" pitchFamily="34" charset="0"/>
                        </a:rPr>
                        <a:t>75%</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59</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29.86</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6.2</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159</a:t>
                      </a:r>
                    </a:p>
                  </a:txBody>
                  <a:tcPr marL="7620" marR="7620" marT="7620" marB="0" anchor="ctr">
                    <a:lnL>
                      <a:noFill/>
                    </a:lnL>
                    <a:lnR>
                      <a:noFill/>
                    </a:lnR>
                    <a:lnT>
                      <a:noFill/>
                    </a:lnT>
                    <a:lnB>
                      <a:noFill/>
                    </a:lnB>
                    <a:solidFill>
                      <a:srgbClr val="FFFFFF"/>
                    </a:solidFill>
                  </a:tcPr>
                </a:tc>
                <a:tc>
                  <a:txBody>
                    <a:bodyPr/>
                    <a:lstStyle/>
                    <a:p>
                      <a:pPr algn="ctr" fontAlgn="ctr"/>
                      <a:r>
                        <a:rPr lang="en-IN" sz="70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solidFill>
                      <a:srgbClr val="FFFFFF"/>
                    </a:solidFill>
                  </a:tcPr>
                </a:tc>
                <a:extLst>
                  <a:ext uri="{0D108BD9-81ED-4DB2-BD59-A6C34878D82A}">
                    <a16:rowId xmlns:a16="http://schemas.microsoft.com/office/drawing/2014/main" val="3713572077"/>
                  </a:ext>
                </a:extLst>
              </a:tr>
              <a:tr h="279150">
                <a:tc>
                  <a:txBody>
                    <a:bodyPr/>
                    <a:lstStyle/>
                    <a:p>
                      <a:pPr algn="ctr" fontAlgn="ctr"/>
                      <a:r>
                        <a:rPr lang="en-IN" sz="700" b="1" i="0" u="none" strike="noStrike">
                          <a:solidFill>
                            <a:srgbClr val="000000"/>
                          </a:solidFill>
                          <a:effectLst/>
                          <a:latin typeface="Arial" panose="020B0604020202020204" pitchFamily="34" charset="0"/>
                        </a:rPr>
                        <a:t>max</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NaN</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80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95.69</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9</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a:solidFill>
                            <a:srgbClr val="000000"/>
                          </a:solidFill>
                          <a:effectLst/>
                          <a:latin typeface="Arial" panose="020B0604020202020204" pitchFamily="34" charset="0"/>
                        </a:rPr>
                        <a:t>300</a:t>
                      </a:r>
                    </a:p>
                  </a:txBody>
                  <a:tcPr marL="7620" marR="7620" marT="7620" marB="0" anchor="ctr">
                    <a:lnL>
                      <a:noFill/>
                    </a:lnL>
                    <a:lnR>
                      <a:noFill/>
                    </a:lnR>
                    <a:lnT>
                      <a:noFill/>
                    </a:lnT>
                    <a:lnB>
                      <a:noFill/>
                    </a:lnB>
                    <a:solidFill>
                      <a:srgbClr val="9BC2E6"/>
                    </a:solidFill>
                  </a:tcPr>
                </a:tc>
                <a:tc>
                  <a:txBody>
                    <a:bodyPr/>
                    <a:lstStyle/>
                    <a:p>
                      <a:pPr algn="ctr" fontAlgn="ctr"/>
                      <a:r>
                        <a:rPr lang="en-IN" sz="700" b="0" i="0" u="none" strike="noStrike" dirty="0">
                          <a:solidFill>
                            <a:srgbClr val="000000"/>
                          </a:solidFill>
                          <a:effectLst/>
                          <a:latin typeface="Arial" panose="020B0604020202020204" pitchFamily="34" charset="0"/>
                        </a:rPr>
                        <a:t>1</a:t>
                      </a:r>
                    </a:p>
                  </a:txBody>
                  <a:tcPr marL="7620" marR="7620" marT="7620" marB="0" anchor="ctr">
                    <a:lnL>
                      <a:noFill/>
                    </a:lnL>
                    <a:lnR>
                      <a:noFill/>
                    </a:lnR>
                    <a:lnT>
                      <a:noFill/>
                    </a:lnT>
                    <a:lnB>
                      <a:noFill/>
                    </a:lnB>
                    <a:solidFill>
                      <a:srgbClr val="9BC2E6"/>
                    </a:solidFill>
                  </a:tcPr>
                </a:tc>
                <a:extLst>
                  <a:ext uri="{0D108BD9-81ED-4DB2-BD59-A6C34878D82A}">
                    <a16:rowId xmlns:a16="http://schemas.microsoft.com/office/drawing/2014/main" val="3309276653"/>
                  </a:ext>
                </a:extLst>
              </a:tr>
            </a:tbl>
          </a:graphicData>
        </a:graphic>
      </p:graphicFrame>
    </p:spTree>
    <p:extLst>
      <p:ext uri="{BB962C8B-B14F-4D97-AF65-F5344CB8AC3E}">
        <p14:creationId xmlns:p14="http://schemas.microsoft.com/office/powerpoint/2010/main" val="237871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87F3F7-7C5A-B309-3ABC-50AA4F0AD311}"/>
              </a:ext>
            </a:extLst>
          </p:cNvPr>
          <p:cNvPicPr>
            <a:picLocks noChangeAspect="1"/>
          </p:cNvPicPr>
          <p:nvPr/>
        </p:nvPicPr>
        <p:blipFill>
          <a:blip r:embed="rId2"/>
          <a:stretch>
            <a:fillRect/>
          </a:stretch>
        </p:blipFill>
        <p:spPr>
          <a:xfrm>
            <a:off x="5708073" y="1232244"/>
            <a:ext cx="3237463" cy="2550046"/>
          </a:xfrm>
          <a:prstGeom prst="rect">
            <a:avLst/>
          </a:prstGeom>
        </p:spPr>
      </p:pic>
      <p:sp>
        <p:nvSpPr>
          <p:cNvPr id="2" name="Google Shape;298;p39">
            <a:extLst>
              <a:ext uri="{FF2B5EF4-FFF2-40B4-BE49-F238E27FC236}">
                <a16:creationId xmlns:a16="http://schemas.microsoft.com/office/drawing/2014/main" id="{829F7FD2-D3EE-F3E3-C1B1-10E4C426B824}"/>
              </a:ext>
            </a:extLst>
          </p:cNvPr>
          <p:cNvSpPr/>
          <p:nvPr/>
        </p:nvSpPr>
        <p:spPr>
          <a:xfrm rot="5400000" flipH="1">
            <a:off x="-2131350" y="2131350"/>
            <a:ext cx="4572000" cy="3093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5A794441-E967-77E4-4D7E-104175D7437A}"/>
              </a:ext>
            </a:extLst>
          </p:cNvPr>
          <p:cNvSpPr txBox="1"/>
          <p:nvPr/>
        </p:nvSpPr>
        <p:spPr>
          <a:xfrm>
            <a:off x="595745" y="170647"/>
            <a:ext cx="8409709" cy="954107"/>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800" b="1" i="0" u="none" strike="noStrike" kern="0" cap="none" spc="0" normalizeH="0" baseline="0" noProof="0" dirty="0">
                <a:ln>
                  <a:noFill/>
                </a:ln>
                <a:solidFill>
                  <a:srgbClr val="003BA3"/>
                </a:solidFill>
                <a:effectLst/>
                <a:uLnTx/>
                <a:uFillTx/>
                <a:latin typeface="Montserrat"/>
                <a:cs typeface="Arial"/>
                <a:sym typeface="Montserrat"/>
              </a:rPr>
              <a:t>Distribution of Diabetes with Categorical Variables</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9" name="Picture 8">
            <a:extLst>
              <a:ext uri="{FF2B5EF4-FFF2-40B4-BE49-F238E27FC236}">
                <a16:creationId xmlns:a16="http://schemas.microsoft.com/office/drawing/2014/main" id="{E90A8E4B-1E21-FAC4-D699-12A77656EF5E}"/>
              </a:ext>
            </a:extLst>
          </p:cNvPr>
          <p:cNvPicPr>
            <a:picLocks noChangeAspect="1"/>
          </p:cNvPicPr>
          <p:nvPr/>
        </p:nvPicPr>
        <p:blipFill>
          <a:blip r:embed="rId3"/>
          <a:stretch>
            <a:fillRect/>
          </a:stretch>
        </p:blipFill>
        <p:spPr>
          <a:xfrm>
            <a:off x="2923308" y="1298444"/>
            <a:ext cx="2938971" cy="2483845"/>
          </a:xfrm>
          <a:prstGeom prst="rect">
            <a:avLst/>
          </a:prstGeom>
        </p:spPr>
      </p:pic>
      <p:pic>
        <p:nvPicPr>
          <p:cNvPr id="5" name="Picture 4">
            <a:extLst>
              <a:ext uri="{FF2B5EF4-FFF2-40B4-BE49-F238E27FC236}">
                <a16:creationId xmlns:a16="http://schemas.microsoft.com/office/drawing/2014/main" id="{B13FB6A2-D9B5-A222-2BCB-8188C71C2588}"/>
              </a:ext>
            </a:extLst>
          </p:cNvPr>
          <p:cNvPicPr>
            <a:picLocks noChangeAspect="1"/>
          </p:cNvPicPr>
          <p:nvPr/>
        </p:nvPicPr>
        <p:blipFill>
          <a:blip r:embed="rId4"/>
          <a:stretch>
            <a:fillRect/>
          </a:stretch>
        </p:blipFill>
        <p:spPr>
          <a:xfrm>
            <a:off x="309300" y="1298444"/>
            <a:ext cx="2750128" cy="2483845"/>
          </a:xfrm>
          <a:prstGeom prst="rect">
            <a:avLst/>
          </a:prstGeom>
        </p:spPr>
      </p:pic>
    </p:spTree>
    <p:extLst>
      <p:ext uri="{BB962C8B-B14F-4D97-AF65-F5344CB8AC3E}">
        <p14:creationId xmlns:p14="http://schemas.microsoft.com/office/powerpoint/2010/main" val="80268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8C02-7945-450A-E70B-1C64E4CFD503}"/>
              </a:ext>
            </a:extLst>
          </p:cNvPr>
          <p:cNvSpPr>
            <a:spLocks noGrp="1"/>
          </p:cNvSpPr>
          <p:nvPr>
            <p:ph type="title"/>
          </p:nvPr>
        </p:nvSpPr>
        <p:spPr>
          <a:xfrm>
            <a:off x="717900" y="105481"/>
            <a:ext cx="7708200" cy="386355"/>
          </a:xfrm>
        </p:spPr>
        <p:txBody>
          <a:bodyPr/>
          <a:lstStyle/>
          <a:p>
            <a:r>
              <a:rPr kumimoji="0" lang="en" sz="2000" b="1" i="0" u="none" strike="noStrike" kern="0" cap="none" spc="0" normalizeH="0" baseline="0" noProof="0" dirty="0">
                <a:ln>
                  <a:noFill/>
                </a:ln>
                <a:solidFill>
                  <a:srgbClr val="003BA3"/>
                </a:solidFill>
                <a:effectLst/>
                <a:uLnTx/>
                <a:uFillTx/>
                <a:latin typeface="Montserrat"/>
                <a:cs typeface="Arial"/>
                <a:sym typeface="Montserrat"/>
              </a:rPr>
              <a:t>Distribution of Diabetes with Continuous Variables</a:t>
            </a:r>
            <a:br>
              <a:rPr kumimoji="0" lang="en-IN" sz="1100" b="0" i="0" u="none" strike="noStrike" kern="0" cap="none" spc="0" normalizeH="0" baseline="0" noProof="0" dirty="0">
                <a:ln>
                  <a:noFill/>
                </a:ln>
                <a:solidFill>
                  <a:srgbClr val="000000"/>
                </a:solidFill>
                <a:effectLst/>
                <a:uLnTx/>
                <a:uFillTx/>
                <a:latin typeface="Arial"/>
                <a:cs typeface="Arial"/>
                <a:sym typeface="Arial"/>
              </a:rPr>
            </a:br>
            <a:endParaRPr lang="en-IN" sz="2000" dirty="0"/>
          </a:p>
        </p:txBody>
      </p:sp>
      <p:pic>
        <p:nvPicPr>
          <p:cNvPr id="4" name="Picture 3">
            <a:extLst>
              <a:ext uri="{FF2B5EF4-FFF2-40B4-BE49-F238E27FC236}">
                <a16:creationId xmlns:a16="http://schemas.microsoft.com/office/drawing/2014/main" id="{81724372-DB9E-1EE8-8265-5DB0C8B6FAB3}"/>
              </a:ext>
            </a:extLst>
          </p:cNvPr>
          <p:cNvPicPr>
            <a:picLocks noChangeAspect="1"/>
          </p:cNvPicPr>
          <p:nvPr/>
        </p:nvPicPr>
        <p:blipFill>
          <a:blip r:embed="rId2"/>
          <a:stretch>
            <a:fillRect/>
          </a:stretch>
        </p:blipFill>
        <p:spPr>
          <a:xfrm>
            <a:off x="5099437" y="2649105"/>
            <a:ext cx="2791142" cy="2178050"/>
          </a:xfrm>
          <a:prstGeom prst="rect">
            <a:avLst/>
          </a:prstGeom>
        </p:spPr>
      </p:pic>
      <p:pic>
        <p:nvPicPr>
          <p:cNvPr id="6" name="Picture 5">
            <a:extLst>
              <a:ext uri="{FF2B5EF4-FFF2-40B4-BE49-F238E27FC236}">
                <a16:creationId xmlns:a16="http://schemas.microsoft.com/office/drawing/2014/main" id="{6A332AFC-714B-5BE4-051C-F8BDA24C85B7}"/>
              </a:ext>
            </a:extLst>
          </p:cNvPr>
          <p:cNvPicPr>
            <a:picLocks noChangeAspect="1"/>
          </p:cNvPicPr>
          <p:nvPr/>
        </p:nvPicPr>
        <p:blipFill>
          <a:blip r:embed="rId3"/>
          <a:stretch>
            <a:fillRect/>
          </a:stretch>
        </p:blipFill>
        <p:spPr>
          <a:xfrm>
            <a:off x="1110852" y="632370"/>
            <a:ext cx="2650657" cy="2037516"/>
          </a:xfrm>
          <a:prstGeom prst="rect">
            <a:avLst/>
          </a:prstGeom>
        </p:spPr>
      </p:pic>
      <p:pic>
        <p:nvPicPr>
          <p:cNvPr id="8" name="Picture 7">
            <a:extLst>
              <a:ext uri="{FF2B5EF4-FFF2-40B4-BE49-F238E27FC236}">
                <a16:creationId xmlns:a16="http://schemas.microsoft.com/office/drawing/2014/main" id="{A62A3281-ED65-AEED-088F-7C24CD2A50CC}"/>
              </a:ext>
            </a:extLst>
          </p:cNvPr>
          <p:cNvPicPr>
            <a:picLocks noChangeAspect="1"/>
          </p:cNvPicPr>
          <p:nvPr/>
        </p:nvPicPr>
        <p:blipFill>
          <a:blip r:embed="rId4"/>
          <a:stretch>
            <a:fillRect/>
          </a:stretch>
        </p:blipFill>
        <p:spPr>
          <a:xfrm>
            <a:off x="5099437" y="605682"/>
            <a:ext cx="2596763" cy="1964626"/>
          </a:xfrm>
          <a:prstGeom prst="rect">
            <a:avLst/>
          </a:prstGeom>
        </p:spPr>
      </p:pic>
      <p:pic>
        <p:nvPicPr>
          <p:cNvPr id="10" name="Picture 9">
            <a:extLst>
              <a:ext uri="{FF2B5EF4-FFF2-40B4-BE49-F238E27FC236}">
                <a16:creationId xmlns:a16="http://schemas.microsoft.com/office/drawing/2014/main" id="{6AEA7E33-7A4D-2C71-E29C-32C63B2AAAD9}"/>
              </a:ext>
            </a:extLst>
          </p:cNvPr>
          <p:cNvPicPr>
            <a:picLocks noChangeAspect="1"/>
          </p:cNvPicPr>
          <p:nvPr/>
        </p:nvPicPr>
        <p:blipFill>
          <a:blip r:embed="rId5"/>
          <a:stretch>
            <a:fillRect/>
          </a:stretch>
        </p:blipFill>
        <p:spPr>
          <a:xfrm>
            <a:off x="1124158" y="2775785"/>
            <a:ext cx="2602167" cy="2037516"/>
          </a:xfrm>
          <a:prstGeom prst="rect">
            <a:avLst/>
          </a:prstGeom>
        </p:spPr>
      </p:pic>
    </p:spTree>
    <p:extLst>
      <p:ext uri="{BB962C8B-B14F-4D97-AF65-F5344CB8AC3E}">
        <p14:creationId xmlns:p14="http://schemas.microsoft.com/office/powerpoint/2010/main" val="135692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C7E1-44D2-D0FC-45CA-A6E2B1325789}"/>
              </a:ext>
            </a:extLst>
          </p:cNvPr>
          <p:cNvSpPr>
            <a:spLocks noGrp="1"/>
          </p:cNvSpPr>
          <p:nvPr>
            <p:ph type="title"/>
          </p:nvPr>
        </p:nvSpPr>
        <p:spPr/>
        <p:txBody>
          <a:bodyPr/>
          <a:lstStyle/>
          <a:p>
            <a:r>
              <a:rPr lang="en-IN" dirty="0"/>
              <a:t>Correlation Plot </a:t>
            </a:r>
          </a:p>
        </p:txBody>
      </p:sp>
      <p:pic>
        <p:nvPicPr>
          <p:cNvPr id="4" name="Picture 3">
            <a:extLst>
              <a:ext uri="{FF2B5EF4-FFF2-40B4-BE49-F238E27FC236}">
                <a16:creationId xmlns:a16="http://schemas.microsoft.com/office/drawing/2014/main" id="{CBEF71E3-035F-1F34-E713-E0900BB5315D}"/>
              </a:ext>
            </a:extLst>
          </p:cNvPr>
          <p:cNvPicPr>
            <a:picLocks noChangeAspect="1"/>
          </p:cNvPicPr>
          <p:nvPr/>
        </p:nvPicPr>
        <p:blipFill>
          <a:blip r:embed="rId2"/>
          <a:stretch>
            <a:fillRect/>
          </a:stretch>
        </p:blipFill>
        <p:spPr>
          <a:xfrm>
            <a:off x="360218" y="1087582"/>
            <a:ext cx="8194964" cy="3890638"/>
          </a:xfrm>
          <a:prstGeom prst="rect">
            <a:avLst/>
          </a:prstGeom>
        </p:spPr>
      </p:pic>
    </p:spTree>
    <p:extLst>
      <p:ext uri="{BB962C8B-B14F-4D97-AF65-F5344CB8AC3E}">
        <p14:creationId xmlns:p14="http://schemas.microsoft.com/office/powerpoint/2010/main" val="2183043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546764" y="2885141"/>
            <a:ext cx="4967289"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Model Training and Evaluation</a:t>
            </a:r>
            <a:endParaRPr dirty="0"/>
          </a:p>
        </p:txBody>
      </p:sp>
      <p:sp>
        <p:nvSpPr>
          <p:cNvPr id="224" name="Google Shape;224;p34"/>
          <p:cNvSpPr txBox="1">
            <a:spLocks noGrp="1"/>
          </p:cNvSpPr>
          <p:nvPr>
            <p:ph type="title" idx="2"/>
          </p:nvPr>
        </p:nvSpPr>
        <p:spPr>
          <a:xfrm>
            <a:off x="3940716" y="1497852"/>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166365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2"/>
          <p:cNvSpPr txBox="1">
            <a:spLocks noGrp="1"/>
          </p:cNvSpPr>
          <p:nvPr>
            <p:ph type="title"/>
          </p:nvPr>
        </p:nvSpPr>
        <p:spPr>
          <a:xfrm>
            <a:off x="717900" y="233649"/>
            <a:ext cx="7708200" cy="574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Logistic Regression</a:t>
            </a:r>
            <a:endParaRPr dirty="0"/>
          </a:p>
        </p:txBody>
      </p:sp>
      <p:pic>
        <p:nvPicPr>
          <p:cNvPr id="3" name="Picture 2">
            <a:extLst>
              <a:ext uri="{FF2B5EF4-FFF2-40B4-BE49-F238E27FC236}">
                <a16:creationId xmlns:a16="http://schemas.microsoft.com/office/drawing/2014/main" id="{D5098745-46A9-9730-E5F7-FAB3D6B90632}"/>
              </a:ext>
            </a:extLst>
          </p:cNvPr>
          <p:cNvPicPr>
            <a:picLocks noChangeAspect="1"/>
          </p:cNvPicPr>
          <p:nvPr/>
        </p:nvPicPr>
        <p:blipFill>
          <a:blip r:embed="rId3"/>
          <a:stretch>
            <a:fillRect/>
          </a:stretch>
        </p:blipFill>
        <p:spPr>
          <a:xfrm>
            <a:off x="987964" y="1087482"/>
            <a:ext cx="3584036" cy="2408994"/>
          </a:xfrm>
          <a:prstGeom prst="rect">
            <a:avLst/>
          </a:prstGeom>
        </p:spPr>
      </p:pic>
      <p:pic>
        <p:nvPicPr>
          <p:cNvPr id="5" name="Picture 4">
            <a:extLst>
              <a:ext uri="{FF2B5EF4-FFF2-40B4-BE49-F238E27FC236}">
                <a16:creationId xmlns:a16="http://schemas.microsoft.com/office/drawing/2014/main" id="{721C571A-4A69-2AE0-2D90-DBF7F8FE83B1}"/>
              </a:ext>
            </a:extLst>
          </p:cNvPr>
          <p:cNvPicPr>
            <a:picLocks noChangeAspect="1"/>
          </p:cNvPicPr>
          <p:nvPr/>
        </p:nvPicPr>
        <p:blipFill>
          <a:blip r:embed="rId4"/>
          <a:stretch>
            <a:fillRect/>
          </a:stretch>
        </p:blipFill>
        <p:spPr>
          <a:xfrm>
            <a:off x="4904508" y="1087482"/>
            <a:ext cx="3251528" cy="2437742"/>
          </a:xfrm>
          <a:prstGeom prst="rect">
            <a:avLst/>
          </a:prstGeom>
        </p:spPr>
      </p:pic>
      <p:sp>
        <p:nvSpPr>
          <p:cNvPr id="6" name="TextBox 5">
            <a:extLst>
              <a:ext uri="{FF2B5EF4-FFF2-40B4-BE49-F238E27FC236}">
                <a16:creationId xmlns:a16="http://schemas.microsoft.com/office/drawing/2014/main" id="{D3FDA813-F32F-A96D-23F3-F3DF54D8BA40}"/>
              </a:ext>
            </a:extLst>
          </p:cNvPr>
          <p:cNvSpPr txBox="1"/>
          <p:nvPr/>
        </p:nvSpPr>
        <p:spPr>
          <a:xfrm>
            <a:off x="2343599" y="3496476"/>
            <a:ext cx="4456801" cy="1600438"/>
          </a:xfrm>
          <a:prstGeom prst="rect">
            <a:avLst/>
          </a:prstGeom>
          <a:noFill/>
        </p:spPr>
        <p:txBody>
          <a:bodyPr wrap="square" rtlCol="0">
            <a:spAutoFit/>
          </a:bodyPr>
          <a:lstStyle/>
          <a:p>
            <a:r>
              <a:rPr lang="en-US" sz="1600" dirty="0"/>
              <a:t>Accuracy  : 95.93 %          </a:t>
            </a:r>
            <a:r>
              <a:rPr lang="en-US" altLang="en-US" sz="1600" dirty="0"/>
              <a:t>Sensitivity : 96.76 % </a:t>
            </a:r>
          </a:p>
          <a:p>
            <a:pPr algn="just"/>
            <a:r>
              <a:rPr lang="en-US" sz="1600" dirty="0"/>
              <a:t>   </a:t>
            </a:r>
          </a:p>
          <a:p>
            <a:pPr algn="just"/>
            <a:r>
              <a:rPr lang="en-US" altLang="en-US" sz="1600" dirty="0"/>
              <a:t>Specificity : 84.58 %          Precision  : 98.85 %</a:t>
            </a:r>
          </a:p>
          <a:p>
            <a:pPr algn="just"/>
            <a:endParaRPr lang="en-US" altLang="en-US" sz="1600" dirty="0"/>
          </a:p>
          <a:p>
            <a:pPr algn="just"/>
            <a:r>
              <a:rPr lang="en-US" altLang="en-US" sz="1600" dirty="0"/>
              <a:t>Recall	 : 96.75 %          F-score     : 97.79 %</a:t>
            </a:r>
          </a:p>
          <a:p>
            <a:endParaRPr lang="en-IN" sz="1800" dirty="0"/>
          </a:p>
        </p:txBody>
      </p:sp>
      <p:sp>
        <p:nvSpPr>
          <p:cNvPr id="2" name="TextBox 1">
            <a:extLst>
              <a:ext uri="{FF2B5EF4-FFF2-40B4-BE49-F238E27FC236}">
                <a16:creationId xmlns:a16="http://schemas.microsoft.com/office/drawing/2014/main" id="{439E8CC1-03DE-255C-A553-3BB58D768255}"/>
              </a:ext>
            </a:extLst>
          </p:cNvPr>
          <p:cNvSpPr txBox="1"/>
          <p:nvPr/>
        </p:nvSpPr>
        <p:spPr>
          <a:xfrm>
            <a:off x="6666661" y="2582289"/>
            <a:ext cx="1056506" cy="215444"/>
          </a:xfrm>
          <a:prstGeom prst="rect">
            <a:avLst/>
          </a:prstGeom>
          <a:noFill/>
        </p:spPr>
        <p:txBody>
          <a:bodyPr wrap="square" rtlCol="0">
            <a:spAutoFit/>
          </a:bodyPr>
          <a:lstStyle/>
          <a:p>
            <a:r>
              <a:rPr lang="en-US" sz="800" dirty="0"/>
              <a:t>True Pos</a:t>
            </a:r>
            <a:endParaRPr lang="en-IN" sz="800" dirty="0"/>
          </a:p>
        </p:txBody>
      </p:sp>
      <p:sp>
        <p:nvSpPr>
          <p:cNvPr id="4" name="TextBox 3">
            <a:extLst>
              <a:ext uri="{FF2B5EF4-FFF2-40B4-BE49-F238E27FC236}">
                <a16:creationId xmlns:a16="http://schemas.microsoft.com/office/drawing/2014/main" id="{590EA3F7-E21C-56A5-FA30-ABE2AAC298B5}"/>
              </a:ext>
            </a:extLst>
          </p:cNvPr>
          <p:cNvSpPr txBox="1"/>
          <p:nvPr/>
        </p:nvSpPr>
        <p:spPr>
          <a:xfrm>
            <a:off x="6589287" y="1544172"/>
            <a:ext cx="1056506" cy="215444"/>
          </a:xfrm>
          <a:prstGeom prst="rect">
            <a:avLst/>
          </a:prstGeom>
          <a:noFill/>
        </p:spPr>
        <p:txBody>
          <a:bodyPr wrap="square" rtlCol="0">
            <a:spAutoFit/>
          </a:bodyPr>
          <a:lstStyle/>
          <a:p>
            <a:r>
              <a:rPr lang="en-US" sz="800" dirty="0"/>
              <a:t>False Pos</a:t>
            </a:r>
            <a:endParaRPr lang="en-IN" sz="800" dirty="0"/>
          </a:p>
        </p:txBody>
      </p:sp>
      <p:sp>
        <p:nvSpPr>
          <p:cNvPr id="7" name="TextBox 6">
            <a:extLst>
              <a:ext uri="{FF2B5EF4-FFF2-40B4-BE49-F238E27FC236}">
                <a16:creationId xmlns:a16="http://schemas.microsoft.com/office/drawing/2014/main" id="{201AFB62-2FDF-FF19-12DB-E9BFBB2E742F}"/>
              </a:ext>
            </a:extLst>
          </p:cNvPr>
          <p:cNvSpPr txBox="1"/>
          <p:nvPr/>
        </p:nvSpPr>
        <p:spPr>
          <a:xfrm>
            <a:off x="5363303" y="2589324"/>
            <a:ext cx="1056506" cy="215444"/>
          </a:xfrm>
          <a:prstGeom prst="rect">
            <a:avLst/>
          </a:prstGeom>
          <a:noFill/>
        </p:spPr>
        <p:txBody>
          <a:bodyPr wrap="square" rtlCol="0">
            <a:spAutoFit/>
          </a:bodyPr>
          <a:lstStyle/>
          <a:p>
            <a:r>
              <a:rPr lang="en-US" sz="800" dirty="0"/>
              <a:t>False Pos</a:t>
            </a:r>
            <a:endParaRPr lang="en-IN" sz="800" dirty="0"/>
          </a:p>
        </p:txBody>
      </p:sp>
      <p:sp>
        <p:nvSpPr>
          <p:cNvPr id="8" name="TextBox 7">
            <a:extLst>
              <a:ext uri="{FF2B5EF4-FFF2-40B4-BE49-F238E27FC236}">
                <a16:creationId xmlns:a16="http://schemas.microsoft.com/office/drawing/2014/main" id="{F3F082CB-EBBA-77A7-07D7-1CFC94B5933E}"/>
              </a:ext>
            </a:extLst>
          </p:cNvPr>
          <p:cNvSpPr txBox="1"/>
          <p:nvPr/>
        </p:nvSpPr>
        <p:spPr>
          <a:xfrm>
            <a:off x="5374941" y="1544172"/>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327"/>
        <p:cNvGrpSpPr/>
        <p:nvPr/>
      </p:nvGrpSpPr>
      <p:grpSpPr>
        <a:xfrm>
          <a:off x="0" y="0"/>
          <a:ext cx="0" cy="0"/>
          <a:chOff x="0" y="0"/>
          <a:chExt cx="0" cy="0"/>
        </a:xfrm>
      </p:grpSpPr>
      <p:sp>
        <p:nvSpPr>
          <p:cNvPr id="330" name="Google Shape;330;p41"/>
          <p:cNvSpPr txBox="1">
            <a:spLocks noGrp="1"/>
          </p:cNvSpPr>
          <p:nvPr>
            <p:ph type="title"/>
          </p:nvPr>
        </p:nvSpPr>
        <p:spPr>
          <a:xfrm>
            <a:off x="717800" y="3183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Support Vector Machine (SVM)</a:t>
            </a:r>
            <a:endParaRPr dirty="0"/>
          </a:p>
        </p:txBody>
      </p:sp>
      <p:sp>
        <p:nvSpPr>
          <p:cNvPr id="332" name="Google Shape;332;p41"/>
          <p:cNvSpPr txBox="1">
            <a:spLocks noGrp="1"/>
          </p:cNvSpPr>
          <p:nvPr>
            <p:ph type="subTitle" idx="4294967295"/>
          </p:nvPr>
        </p:nvSpPr>
        <p:spPr>
          <a:xfrm>
            <a:off x="1154752" y="1764825"/>
            <a:ext cx="1734900" cy="45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lt1"/>
                </a:solidFill>
              </a:rPr>
              <a:t>Design</a:t>
            </a:r>
            <a:endParaRPr b="1">
              <a:solidFill>
                <a:schemeClr val="lt1"/>
              </a:solidFill>
            </a:endParaRPr>
          </a:p>
        </p:txBody>
      </p:sp>
      <p:sp>
        <p:nvSpPr>
          <p:cNvPr id="334" name="Google Shape;334;p41"/>
          <p:cNvSpPr txBox="1">
            <a:spLocks noGrp="1"/>
          </p:cNvSpPr>
          <p:nvPr>
            <p:ph type="subTitle" idx="4294967295"/>
          </p:nvPr>
        </p:nvSpPr>
        <p:spPr>
          <a:xfrm>
            <a:off x="6253966" y="1764825"/>
            <a:ext cx="1734900" cy="458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lt1"/>
                </a:solidFill>
              </a:rPr>
              <a:t>Synthesize</a:t>
            </a:r>
            <a:endParaRPr b="1">
              <a:solidFill>
                <a:schemeClr val="lt1"/>
              </a:solidFill>
            </a:endParaRPr>
          </a:p>
        </p:txBody>
      </p:sp>
      <p:pic>
        <p:nvPicPr>
          <p:cNvPr id="7" name="Picture 6">
            <a:extLst>
              <a:ext uri="{FF2B5EF4-FFF2-40B4-BE49-F238E27FC236}">
                <a16:creationId xmlns:a16="http://schemas.microsoft.com/office/drawing/2014/main" id="{54832C32-A1A9-665D-E428-A6C379803F12}"/>
              </a:ext>
            </a:extLst>
          </p:cNvPr>
          <p:cNvPicPr>
            <a:picLocks noChangeAspect="1"/>
          </p:cNvPicPr>
          <p:nvPr/>
        </p:nvPicPr>
        <p:blipFill>
          <a:blip r:embed="rId3"/>
          <a:stretch>
            <a:fillRect/>
          </a:stretch>
        </p:blipFill>
        <p:spPr>
          <a:xfrm>
            <a:off x="4572000" y="939909"/>
            <a:ext cx="3579012" cy="2899199"/>
          </a:xfrm>
          <a:prstGeom prst="rect">
            <a:avLst/>
          </a:prstGeom>
        </p:spPr>
      </p:pic>
      <p:pic>
        <p:nvPicPr>
          <p:cNvPr id="9" name="Picture 8">
            <a:extLst>
              <a:ext uri="{FF2B5EF4-FFF2-40B4-BE49-F238E27FC236}">
                <a16:creationId xmlns:a16="http://schemas.microsoft.com/office/drawing/2014/main" id="{F10EAD5C-041C-720E-503C-C39F5E152B93}"/>
              </a:ext>
            </a:extLst>
          </p:cNvPr>
          <p:cNvPicPr>
            <a:picLocks noChangeAspect="1"/>
          </p:cNvPicPr>
          <p:nvPr/>
        </p:nvPicPr>
        <p:blipFill>
          <a:blip r:embed="rId4"/>
          <a:stretch>
            <a:fillRect/>
          </a:stretch>
        </p:blipFill>
        <p:spPr>
          <a:xfrm>
            <a:off x="619011" y="952419"/>
            <a:ext cx="3579012" cy="2872047"/>
          </a:xfrm>
          <a:prstGeom prst="rect">
            <a:avLst/>
          </a:prstGeom>
        </p:spPr>
      </p:pic>
      <p:sp>
        <p:nvSpPr>
          <p:cNvPr id="2" name="TextBox 1">
            <a:extLst>
              <a:ext uri="{FF2B5EF4-FFF2-40B4-BE49-F238E27FC236}">
                <a16:creationId xmlns:a16="http://schemas.microsoft.com/office/drawing/2014/main" id="{297D9383-C885-5BC7-F444-19F321CF5176}"/>
              </a:ext>
            </a:extLst>
          </p:cNvPr>
          <p:cNvSpPr txBox="1"/>
          <p:nvPr/>
        </p:nvSpPr>
        <p:spPr>
          <a:xfrm>
            <a:off x="2343499" y="3813405"/>
            <a:ext cx="4456801" cy="1600438"/>
          </a:xfrm>
          <a:prstGeom prst="rect">
            <a:avLst/>
          </a:prstGeom>
          <a:noFill/>
        </p:spPr>
        <p:txBody>
          <a:bodyPr wrap="square" rtlCol="0">
            <a:spAutoFit/>
          </a:bodyPr>
          <a:lstStyle/>
          <a:p>
            <a:r>
              <a:rPr lang="en-US" sz="1600" dirty="0"/>
              <a:t>Accuracy  : 96.33 %          </a:t>
            </a:r>
            <a:r>
              <a:rPr lang="en-US" altLang="en-US" sz="1600" dirty="0"/>
              <a:t>Sensitivity : 96.32 % </a:t>
            </a:r>
          </a:p>
          <a:p>
            <a:pPr algn="just"/>
            <a:r>
              <a:rPr lang="en-US" sz="1600" dirty="0"/>
              <a:t>   </a:t>
            </a:r>
          </a:p>
          <a:p>
            <a:pPr algn="just"/>
            <a:r>
              <a:rPr lang="en-US" altLang="en-US" sz="1600" dirty="0"/>
              <a:t>Specificity : 96.52 %          Precision  : 99.79 %</a:t>
            </a:r>
          </a:p>
          <a:p>
            <a:pPr algn="just"/>
            <a:endParaRPr lang="en-US" altLang="en-US" sz="1600" dirty="0"/>
          </a:p>
          <a:p>
            <a:pPr algn="just"/>
            <a:r>
              <a:rPr lang="en-US" altLang="en-US" sz="1600" dirty="0"/>
              <a:t>Recall	 : 96.32 %          F-score     : 98.02 %</a:t>
            </a:r>
          </a:p>
          <a:p>
            <a:endParaRPr lang="en-IN" sz="1800" dirty="0"/>
          </a:p>
        </p:txBody>
      </p:sp>
      <p:sp>
        <p:nvSpPr>
          <p:cNvPr id="3" name="TextBox 2">
            <a:extLst>
              <a:ext uri="{FF2B5EF4-FFF2-40B4-BE49-F238E27FC236}">
                <a16:creationId xmlns:a16="http://schemas.microsoft.com/office/drawing/2014/main" id="{C05AB159-CDEF-9D8E-DF9A-11660CD6F303}"/>
              </a:ext>
            </a:extLst>
          </p:cNvPr>
          <p:cNvSpPr txBox="1"/>
          <p:nvPr/>
        </p:nvSpPr>
        <p:spPr>
          <a:xfrm>
            <a:off x="6483777" y="2737037"/>
            <a:ext cx="1056506" cy="215444"/>
          </a:xfrm>
          <a:prstGeom prst="rect">
            <a:avLst/>
          </a:prstGeom>
          <a:noFill/>
        </p:spPr>
        <p:txBody>
          <a:bodyPr wrap="square" rtlCol="0">
            <a:spAutoFit/>
          </a:bodyPr>
          <a:lstStyle/>
          <a:p>
            <a:r>
              <a:rPr lang="en-US" sz="800" dirty="0"/>
              <a:t>True Pos</a:t>
            </a:r>
            <a:endParaRPr lang="en-IN" sz="800" dirty="0"/>
          </a:p>
        </p:txBody>
      </p:sp>
      <p:sp>
        <p:nvSpPr>
          <p:cNvPr id="4" name="TextBox 3">
            <a:extLst>
              <a:ext uri="{FF2B5EF4-FFF2-40B4-BE49-F238E27FC236}">
                <a16:creationId xmlns:a16="http://schemas.microsoft.com/office/drawing/2014/main" id="{2EA97E8D-6927-8877-76D8-8551B47EB902}"/>
              </a:ext>
            </a:extLst>
          </p:cNvPr>
          <p:cNvSpPr txBox="1"/>
          <p:nvPr/>
        </p:nvSpPr>
        <p:spPr>
          <a:xfrm>
            <a:off x="6483777" y="1523070"/>
            <a:ext cx="1056506" cy="215444"/>
          </a:xfrm>
          <a:prstGeom prst="rect">
            <a:avLst/>
          </a:prstGeom>
          <a:noFill/>
        </p:spPr>
        <p:txBody>
          <a:bodyPr wrap="square" rtlCol="0">
            <a:spAutoFit/>
          </a:bodyPr>
          <a:lstStyle/>
          <a:p>
            <a:r>
              <a:rPr lang="en-US" sz="800" dirty="0"/>
              <a:t>False Pos</a:t>
            </a:r>
            <a:endParaRPr lang="en-IN" sz="800" dirty="0"/>
          </a:p>
        </p:txBody>
      </p:sp>
      <p:sp>
        <p:nvSpPr>
          <p:cNvPr id="5" name="TextBox 4">
            <a:extLst>
              <a:ext uri="{FF2B5EF4-FFF2-40B4-BE49-F238E27FC236}">
                <a16:creationId xmlns:a16="http://schemas.microsoft.com/office/drawing/2014/main" id="{AB64B98F-AC49-F077-54A4-85B8EA4A6AAC}"/>
              </a:ext>
            </a:extLst>
          </p:cNvPr>
          <p:cNvSpPr txBox="1"/>
          <p:nvPr/>
        </p:nvSpPr>
        <p:spPr>
          <a:xfrm>
            <a:off x="5152283" y="2737037"/>
            <a:ext cx="1056506" cy="215444"/>
          </a:xfrm>
          <a:prstGeom prst="rect">
            <a:avLst/>
          </a:prstGeom>
          <a:noFill/>
        </p:spPr>
        <p:txBody>
          <a:bodyPr wrap="square" rtlCol="0">
            <a:spAutoFit/>
          </a:bodyPr>
          <a:lstStyle/>
          <a:p>
            <a:r>
              <a:rPr lang="en-US" sz="800" dirty="0"/>
              <a:t>False Pos</a:t>
            </a:r>
            <a:endParaRPr lang="en-IN" sz="800" dirty="0"/>
          </a:p>
        </p:txBody>
      </p:sp>
      <p:sp>
        <p:nvSpPr>
          <p:cNvPr id="6" name="TextBox 5">
            <a:extLst>
              <a:ext uri="{FF2B5EF4-FFF2-40B4-BE49-F238E27FC236}">
                <a16:creationId xmlns:a16="http://schemas.microsoft.com/office/drawing/2014/main" id="{B7391F76-9470-F7DF-1119-E4311805C09E}"/>
              </a:ext>
            </a:extLst>
          </p:cNvPr>
          <p:cNvSpPr txBox="1"/>
          <p:nvPr/>
        </p:nvSpPr>
        <p:spPr>
          <a:xfrm>
            <a:off x="5163921" y="1523070"/>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EF09-5C8C-3FEE-579B-6CD99126CE39}"/>
              </a:ext>
            </a:extLst>
          </p:cNvPr>
          <p:cNvSpPr>
            <a:spLocks noGrp="1"/>
          </p:cNvSpPr>
          <p:nvPr>
            <p:ph type="title"/>
          </p:nvPr>
        </p:nvSpPr>
        <p:spPr>
          <a:xfrm>
            <a:off x="715598" y="220957"/>
            <a:ext cx="7708200" cy="579716"/>
          </a:xfrm>
        </p:spPr>
        <p:txBody>
          <a:bodyPr/>
          <a:lstStyle/>
          <a:p>
            <a:r>
              <a:rPr lang="en-US" dirty="0"/>
              <a:t>Naive-Bayes </a:t>
            </a:r>
            <a:endParaRPr lang="en-IN" dirty="0"/>
          </a:p>
        </p:txBody>
      </p:sp>
      <p:sp>
        <p:nvSpPr>
          <p:cNvPr id="3" name="Google Shape;297;p39">
            <a:extLst>
              <a:ext uri="{FF2B5EF4-FFF2-40B4-BE49-F238E27FC236}">
                <a16:creationId xmlns:a16="http://schemas.microsoft.com/office/drawing/2014/main" id="{E10B6922-49C1-44B6-DC26-9AB49010C67E}"/>
              </a:ext>
            </a:extLst>
          </p:cNvPr>
          <p:cNvSpPr/>
          <p:nvPr/>
        </p:nvSpPr>
        <p:spPr>
          <a:xfrm flipH="1">
            <a:off x="0" y="0"/>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98;p39">
            <a:extLst>
              <a:ext uri="{FF2B5EF4-FFF2-40B4-BE49-F238E27FC236}">
                <a16:creationId xmlns:a16="http://schemas.microsoft.com/office/drawing/2014/main" id="{645E82CE-EA49-BAFB-9CB3-9C8ECF25BA22}"/>
              </a:ext>
            </a:extLst>
          </p:cNvPr>
          <p:cNvSpPr/>
          <p:nvPr/>
        </p:nvSpPr>
        <p:spPr>
          <a:xfrm flipH="1">
            <a:off x="4574302" y="-503"/>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97;p39">
            <a:extLst>
              <a:ext uri="{FF2B5EF4-FFF2-40B4-BE49-F238E27FC236}">
                <a16:creationId xmlns:a16="http://schemas.microsoft.com/office/drawing/2014/main" id="{85572BBC-1692-C7CB-FF02-543F501A835A}"/>
              </a:ext>
            </a:extLst>
          </p:cNvPr>
          <p:cNvSpPr/>
          <p:nvPr/>
        </p:nvSpPr>
        <p:spPr>
          <a:xfrm flipH="1">
            <a:off x="-2302" y="4834200"/>
            <a:ext cx="4572000" cy="3093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8;p39">
            <a:extLst>
              <a:ext uri="{FF2B5EF4-FFF2-40B4-BE49-F238E27FC236}">
                <a16:creationId xmlns:a16="http://schemas.microsoft.com/office/drawing/2014/main" id="{9057F1FA-4D90-BFE2-684E-7FFCD691211C}"/>
              </a:ext>
            </a:extLst>
          </p:cNvPr>
          <p:cNvSpPr/>
          <p:nvPr/>
        </p:nvSpPr>
        <p:spPr>
          <a:xfrm flipH="1">
            <a:off x="4574302" y="4773917"/>
            <a:ext cx="4572000" cy="369584"/>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FD7A6E96-A8F4-6EFD-0DB9-5FFB1F508BAF}"/>
              </a:ext>
            </a:extLst>
          </p:cNvPr>
          <p:cNvPicPr>
            <a:picLocks noChangeAspect="1"/>
          </p:cNvPicPr>
          <p:nvPr/>
        </p:nvPicPr>
        <p:blipFill>
          <a:blip r:embed="rId2"/>
          <a:stretch>
            <a:fillRect/>
          </a:stretch>
        </p:blipFill>
        <p:spPr>
          <a:xfrm>
            <a:off x="715598" y="703910"/>
            <a:ext cx="3763038" cy="3019722"/>
          </a:xfrm>
          <a:prstGeom prst="rect">
            <a:avLst/>
          </a:prstGeom>
        </p:spPr>
      </p:pic>
      <p:pic>
        <p:nvPicPr>
          <p:cNvPr id="10" name="Picture 9">
            <a:extLst>
              <a:ext uri="{FF2B5EF4-FFF2-40B4-BE49-F238E27FC236}">
                <a16:creationId xmlns:a16="http://schemas.microsoft.com/office/drawing/2014/main" id="{A385EB7B-8611-FC26-8A97-A8844DA2AA91}"/>
              </a:ext>
            </a:extLst>
          </p:cNvPr>
          <p:cNvPicPr>
            <a:picLocks noChangeAspect="1"/>
          </p:cNvPicPr>
          <p:nvPr/>
        </p:nvPicPr>
        <p:blipFill>
          <a:blip r:embed="rId3"/>
          <a:stretch>
            <a:fillRect/>
          </a:stretch>
        </p:blipFill>
        <p:spPr>
          <a:xfrm>
            <a:off x="4906092" y="703910"/>
            <a:ext cx="3517706" cy="2849538"/>
          </a:xfrm>
          <a:prstGeom prst="rect">
            <a:avLst/>
          </a:prstGeom>
        </p:spPr>
      </p:pic>
      <p:sp>
        <p:nvSpPr>
          <p:cNvPr id="7" name="TextBox 6">
            <a:extLst>
              <a:ext uri="{FF2B5EF4-FFF2-40B4-BE49-F238E27FC236}">
                <a16:creationId xmlns:a16="http://schemas.microsoft.com/office/drawing/2014/main" id="{22552A2C-B94A-E45B-1FF5-34D6E242008D}"/>
              </a:ext>
            </a:extLst>
          </p:cNvPr>
          <p:cNvSpPr txBox="1"/>
          <p:nvPr/>
        </p:nvSpPr>
        <p:spPr>
          <a:xfrm>
            <a:off x="2436965" y="3723632"/>
            <a:ext cx="4456801" cy="1600438"/>
          </a:xfrm>
          <a:prstGeom prst="rect">
            <a:avLst/>
          </a:prstGeom>
          <a:noFill/>
        </p:spPr>
        <p:txBody>
          <a:bodyPr wrap="square" rtlCol="0">
            <a:spAutoFit/>
          </a:bodyPr>
          <a:lstStyle/>
          <a:p>
            <a:r>
              <a:rPr lang="en-US" sz="1600" dirty="0"/>
              <a:t>Accuracy  : 90.19 %          </a:t>
            </a:r>
            <a:r>
              <a:rPr lang="en-US" altLang="en-US" sz="1600" dirty="0"/>
              <a:t>Sensitivity : 96.76 % </a:t>
            </a:r>
          </a:p>
          <a:p>
            <a:pPr algn="just"/>
            <a:r>
              <a:rPr lang="en-US" sz="1600" dirty="0"/>
              <a:t>   </a:t>
            </a:r>
          </a:p>
          <a:p>
            <a:pPr algn="just"/>
            <a:r>
              <a:rPr lang="en-US" altLang="en-US" sz="1600" dirty="0"/>
              <a:t>Specificity : 45.99 %          Precision  : 92.34 %</a:t>
            </a:r>
          </a:p>
          <a:p>
            <a:pPr algn="just"/>
            <a:endParaRPr lang="en-US" altLang="en-US" sz="1600" dirty="0"/>
          </a:p>
          <a:p>
            <a:pPr algn="just"/>
            <a:r>
              <a:rPr lang="en-US" altLang="en-US" sz="1600" dirty="0"/>
              <a:t>Recall	 : 96.76 %          F-score     : 94.50 %</a:t>
            </a:r>
          </a:p>
          <a:p>
            <a:endParaRPr lang="en-IN" sz="1800" dirty="0"/>
          </a:p>
        </p:txBody>
      </p:sp>
      <p:sp>
        <p:nvSpPr>
          <p:cNvPr id="9" name="TextBox 8">
            <a:extLst>
              <a:ext uri="{FF2B5EF4-FFF2-40B4-BE49-F238E27FC236}">
                <a16:creationId xmlns:a16="http://schemas.microsoft.com/office/drawing/2014/main" id="{ACE0684A-CD3E-F938-7058-C8FEFA64DB46}"/>
              </a:ext>
            </a:extLst>
          </p:cNvPr>
          <p:cNvSpPr txBox="1"/>
          <p:nvPr/>
        </p:nvSpPr>
        <p:spPr>
          <a:xfrm>
            <a:off x="6786239" y="2483813"/>
            <a:ext cx="1056506" cy="215444"/>
          </a:xfrm>
          <a:prstGeom prst="rect">
            <a:avLst/>
          </a:prstGeom>
          <a:noFill/>
        </p:spPr>
        <p:txBody>
          <a:bodyPr wrap="square" rtlCol="0">
            <a:spAutoFit/>
          </a:bodyPr>
          <a:lstStyle/>
          <a:p>
            <a:r>
              <a:rPr lang="en-US" sz="800" dirty="0"/>
              <a:t>True Pos</a:t>
            </a:r>
            <a:endParaRPr lang="en-IN" sz="800" dirty="0"/>
          </a:p>
        </p:txBody>
      </p:sp>
      <p:sp>
        <p:nvSpPr>
          <p:cNvPr id="11" name="TextBox 10">
            <a:extLst>
              <a:ext uri="{FF2B5EF4-FFF2-40B4-BE49-F238E27FC236}">
                <a16:creationId xmlns:a16="http://schemas.microsoft.com/office/drawing/2014/main" id="{5756EAA5-78D6-6BE9-4D31-F6F9A95153EF}"/>
              </a:ext>
            </a:extLst>
          </p:cNvPr>
          <p:cNvSpPr txBox="1"/>
          <p:nvPr/>
        </p:nvSpPr>
        <p:spPr>
          <a:xfrm>
            <a:off x="6786239" y="1269846"/>
            <a:ext cx="1056506" cy="215444"/>
          </a:xfrm>
          <a:prstGeom prst="rect">
            <a:avLst/>
          </a:prstGeom>
          <a:noFill/>
        </p:spPr>
        <p:txBody>
          <a:bodyPr wrap="square" rtlCol="0">
            <a:spAutoFit/>
          </a:bodyPr>
          <a:lstStyle/>
          <a:p>
            <a:r>
              <a:rPr lang="en-US" sz="800" dirty="0"/>
              <a:t>False Pos</a:t>
            </a:r>
            <a:endParaRPr lang="en-IN" sz="800" dirty="0"/>
          </a:p>
        </p:txBody>
      </p:sp>
      <p:sp>
        <p:nvSpPr>
          <p:cNvPr id="12" name="TextBox 11">
            <a:extLst>
              <a:ext uri="{FF2B5EF4-FFF2-40B4-BE49-F238E27FC236}">
                <a16:creationId xmlns:a16="http://schemas.microsoft.com/office/drawing/2014/main" id="{A90762BD-196F-B14E-4CED-C209DE975ABF}"/>
              </a:ext>
            </a:extLst>
          </p:cNvPr>
          <p:cNvSpPr txBox="1"/>
          <p:nvPr/>
        </p:nvSpPr>
        <p:spPr>
          <a:xfrm>
            <a:off x="5454745" y="2483813"/>
            <a:ext cx="1056506" cy="215444"/>
          </a:xfrm>
          <a:prstGeom prst="rect">
            <a:avLst/>
          </a:prstGeom>
          <a:noFill/>
        </p:spPr>
        <p:txBody>
          <a:bodyPr wrap="square" rtlCol="0">
            <a:spAutoFit/>
          </a:bodyPr>
          <a:lstStyle/>
          <a:p>
            <a:r>
              <a:rPr lang="en-US" sz="800" dirty="0"/>
              <a:t>False Pos</a:t>
            </a:r>
            <a:endParaRPr lang="en-IN" sz="800" dirty="0"/>
          </a:p>
        </p:txBody>
      </p:sp>
      <p:sp>
        <p:nvSpPr>
          <p:cNvPr id="13" name="TextBox 12">
            <a:extLst>
              <a:ext uri="{FF2B5EF4-FFF2-40B4-BE49-F238E27FC236}">
                <a16:creationId xmlns:a16="http://schemas.microsoft.com/office/drawing/2014/main" id="{8982BF5E-B755-B54F-DAE5-FCCC2ADF926B}"/>
              </a:ext>
            </a:extLst>
          </p:cNvPr>
          <p:cNvSpPr txBox="1"/>
          <p:nvPr/>
        </p:nvSpPr>
        <p:spPr>
          <a:xfrm>
            <a:off x="5466383" y="1269846"/>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Tree>
    <p:extLst>
      <p:ext uri="{BB962C8B-B14F-4D97-AF65-F5344CB8AC3E}">
        <p14:creationId xmlns:p14="http://schemas.microsoft.com/office/powerpoint/2010/main" val="228490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8;p39">
            <a:extLst>
              <a:ext uri="{FF2B5EF4-FFF2-40B4-BE49-F238E27FC236}">
                <a16:creationId xmlns:a16="http://schemas.microsoft.com/office/drawing/2014/main" id="{829F7FD2-D3EE-F3E3-C1B1-10E4C426B824}"/>
              </a:ext>
            </a:extLst>
          </p:cNvPr>
          <p:cNvSpPr/>
          <p:nvPr/>
        </p:nvSpPr>
        <p:spPr>
          <a:xfrm rot="5400000" flipH="1">
            <a:off x="-2131350" y="213135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5A794441-E967-77E4-4D7E-104175D7437A}"/>
              </a:ext>
            </a:extLst>
          </p:cNvPr>
          <p:cNvSpPr txBox="1"/>
          <p:nvPr/>
        </p:nvSpPr>
        <p:spPr>
          <a:xfrm>
            <a:off x="2874818" y="119274"/>
            <a:ext cx="6096000" cy="523220"/>
          </a:xfrm>
          <a:prstGeom prst="rect">
            <a:avLst/>
          </a:prstGeom>
          <a:noFill/>
        </p:spPr>
        <p:txBody>
          <a:bodyPr wrap="square">
            <a:spAutoFit/>
          </a:bodyPr>
          <a:lstStyle/>
          <a:p>
            <a:r>
              <a:rPr kumimoji="0" lang="en" sz="2800" b="1" i="0" u="none" strike="noStrike" kern="0" cap="none" spc="0" normalizeH="0" baseline="0" noProof="0" dirty="0">
                <a:ln>
                  <a:noFill/>
                </a:ln>
                <a:solidFill>
                  <a:srgbClr val="003BA3"/>
                </a:solidFill>
                <a:effectLst/>
                <a:uLnTx/>
                <a:uFillTx/>
                <a:latin typeface="Montserrat"/>
                <a:sym typeface="Montserrat"/>
              </a:rPr>
              <a:t>K-Nearest Neighbour</a:t>
            </a:r>
            <a:endParaRPr lang="en-IN" dirty="0"/>
          </a:p>
        </p:txBody>
      </p:sp>
      <p:pic>
        <p:nvPicPr>
          <p:cNvPr id="14" name="Picture 13">
            <a:extLst>
              <a:ext uri="{FF2B5EF4-FFF2-40B4-BE49-F238E27FC236}">
                <a16:creationId xmlns:a16="http://schemas.microsoft.com/office/drawing/2014/main" id="{2604174A-5C60-ED67-CE3E-0B040A29C113}"/>
              </a:ext>
            </a:extLst>
          </p:cNvPr>
          <p:cNvPicPr>
            <a:picLocks noChangeAspect="1"/>
          </p:cNvPicPr>
          <p:nvPr/>
        </p:nvPicPr>
        <p:blipFill>
          <a:blip r:embed="rId2"/>
          <a:stretch>
            <a:fillRect/>
          </a:stretch>
        </p:blipFill>
        <p:spPr>
          <a:xfrm>
            <a:off x="5095558" y="571011"/>
            <a:ext cx="3481640" cy="2820322"/>
          </a:xfrm>
          <a:prstGeom prst="rect">
            <a:avLst/>
          </a:prstGeom>
        </p:spPr>
      </p:pic>
      <p:pic>
        <p:nvPicPr>
          <p:cNvPr id="16" name="Picture 15">
            <a:extLst>
              <a:ext uri="{FF2B5EF4-FFF2-40B4-BE49-F238E27FC236}">
                <a16:creationId xmlns:a16="http://schemas.microsoft.com/office/drawing/2014/main" id="{CA2638DD-84F2-E46C-2464-FC8C1B843C3F}"/>
              </a:ext>
            </a:extLst>
          </p:cNvPr>
          <p:cNvPicPr>
            <a:picLocks noChangeAspect="1"/>
          </p:cNvPicPr>
          <p:nvPr/>
        </p:nvPicPr>
        <p:blipFill>
          <a:blip r:embed="rId3"/>
          <a:stretch>
            <a:fillRect/>
          </a:stretch>
        </p:blipFill>
        <p:spPr>
          <a:xfrm>
            <a:off x="790197" y="571010"/>
            <a:ext cx="3596289" cy="2885911"/>
          </a:xfrm>
          <a:prstGeom prst="rect">
            <a:avLst/>
          </a:prstGeom>
        </p:spPr>
      </p:pic>
      <p:sp>
        <p:nvSpPr>
          <p:cNvPr id="3" name="TextBox 2">
            <a:extLst>
              <a:ext uri="{FF2B5EF4-FFF2-40B4-BE49-F238E27FC236}">
                <a16:creationId xmlns:a16="http://schemas.microsoft.com/office/drawing/2014/main" id="{9F306A18-0C82-4FE6-CE1C-807097A346A9}"/>
              </a:ext>
            </a:extLst>
          </p:cNvPr>
          <p:cNvSpPr txBox="1"/>
          <p:nvPr/>
        </p:nvSpPr>
        <p:spPr>
          <a:xfrm>
            <a:off x="2379577" y="3543062"/>
            <a:ext cx="4456801" cy="1600438"/>
          </a:xfrm>
          <a:prstGeom prst="rect">
            <a:avLst/>
          </a:prstGeom>
          <a:noFill/>
        </p:spPr>
        <p:txBody>
          <a:bodyPr wrap="square" rtlCol="0">
            <a:spAutoFit/>
          </a:bodyPr>
          <a:lstStyle/>
          <a:p>
            <a:r>
              <a:rPr lang="en-US" sz="1600" dirty="0"/>
              <a:t>Accuracy  : 96.37 %          </a:t>
            </a:r>
            <a:r>
              <a:rPr lang="en-US" altLang="en-US" sz="1600" dirty="0"/>
              <a:t>Sensitivity : 96.95 % </a:t>
            </a:r>
          </a:p>
          <a:p>
            <a:pPr algn="just"/>
            <a:r>
              <a:rPr lang="en-US" sz="1600" dirty="0"/>
              <a:t>   </a:t>
            </a:r>
          </a:p>
          <a:p>
            <a:pPr algn="just"/>
            <a:r>
              <a:rPr lang="en-US" altLang="en-US" sz="1600" dirty="0"/>
              <a:t>Specificity : 88.22 %          Precision  : 99.13 %</a:t>
            </a:r>
          </a:p>
          <a:p>
            <a:pPr algn="just"/>
            <a:endParaRPr lang="en-US" altLang="en-US" sz="1600" dirty="0"/>
          </a:p>
          <a:p>
            <a:pPr algn="just"/>
            <a:r>
              <a:rPr lang="en-US" altLang="en-US" sz="1600" dirty="0"/>
              <a:t>Recall	 : 96.95 %          F-score     : 98.02 %</a:t>
            </a:r>
          </a:p>
          <a:p>
            <a:endParaRPr lang="en-IN" sz="1800" dirty="0"/>
          </a:p>
        </p:txBody>
      </p:sp>
      <p:sp>
        <p:nvSpPr>
          <p:cNvPr id="4" name="TextBox 3">
            <a:extLst>
              <a:ext uri="{FF2B5EF4-FFF2-40B4-BE49-F238E27FC236}">
                <a16:creationId xmlns:a16="http://schemas.microsoft.com/office/drawing/2014/main" id="{0D3A25D2-AFFB-EBBA-871A-4449593FF51C}"/>
              </a:ext>
            </a:extLst>
          </p:cNvPr>
          <p:cNvSpPr txBox="1"/>
          <p:nvPr/>
        </p:nvSpPr>
        <p:spPr>
          <a:xfrm>
            <a:off x="6969122" y="2329071"/>
            <a:ext cx="1056506" cy="215444"/>
          </a:xfrm>
          <a:prstGeom prst="rect">
            <a:avLst/>
          </a:prstGeom>
          <a:noFill/>
        </p:spPr>
        <p:txBody>
          <a:bodyPr wrap="square" rtlCol="0">
            <a:spAutoFit/>
          </a:bodyPr>
          <a:lstStyle/>
          <a:p>
            <a:r>
              <a:rPr lang="en-US" sz="800" dirty="0"/>
              <a:t>True Pos</a:t>
            </a:r>
            <a:endParaRPr lang="en-IN" sz="800" dirty="0"/>
          </a:p>
        </p:txBody>
      </p:sp>
      <p:sp>
        <p:nvSpPr>
          <p:cNvPr id="5" name="TextBox 4">
            <a:extLst>
              <a:ext uri="{FF2B5EF4-FFF2-40B4-BE49-F238E27FC236}">
                <a16:creationId xmlns:a16="http://schemas.microsoft.com/office/drawing/2014/main" id="{4E3D6660-6CFA-5648-1EAB-E95DB66B1D64}"/>
              </a:ext>
            </a:extLst>
          </p:cNvPr>
          <p:cNvSpPr txBox="1"/>
          <p:nvPr/>
        </p:nvSpPr>
        <p:spPr>
          <a:xfrm>
            <a:off x="6969122" y="1115104"/>
            <a:ext cx="1056506" cy="215444"/>
          </a:xfrm>
          <a:prstGeom prst="rect">
            <a:avLst/>
          </a:prstGeom>
          <a:noFill/>
        </p:spPr>
        <p:txBody>
          <a:bodyPr wrap="square" rtlCol="0">
            <a:spAutoFit/>
          </a:bodyPr>
          <a:lstStyle/>
          <a:p>
            <a:r>
              <a:rPr lang="en-US" sz="800" dirty="0"/>
              <a:t>False Pos</a:t>
            </a:r>
            <a:endParaRPr lang="en-IN" sz="800" dirty="0"/>
          </a:p>
        </p:txBody>
      </p:sp>
      <p:sp>
        <p:nvSpPr>
          <p:cNvPr id="6" name="TextBox 5">
            <a:extLst>
              <a:ext uri="{FF2B5EF4-FFF2-40B4-BE49-F238E27FC236}">
                <a16:creationId xmlns:a16="http://schemas.microsoft.com/office/drawing/2014/main" id="{A6B8462A-9B6B-CDF3-31F7-E30973915B89}"/>
              </a:ext>
            </a:extLst>
          </p:cNvPr>
          <p:cNvSpPr txBox="1"/>
          <p:nvPr/>
        </p:nvSpPr>
        <p:spPr>
          <a:xfrm>
            <a:off x="5637628" y="2329071"/>
            <a:ext cx="1056506" cy="215444"/>
          </a:xfrm>
          <a:prstGeom prst="rect">
            <a:avLst/>
          </a:prstGeom>
          <a:noFill/>
        </p:spPr>
        <p:txBody>
          <a:bodyPr wrap="square" rtlCol="0">
            <a:spAutoFit/>
          </a:bodyPr>
          <a:lstStyle/>
          <a:p>
            <a:r>
              <a:rPr lang="en-US" sz="800" dirty="0"/>
              <a:t>False Pos</a:t>
            </a:r>
            <a:endParaRPr lang="en-IN" sz="800" dirty="0"/>
          </a:p>
        </p:txBody>
      </p:sp>
      <p:sp>
        <p:nvSpPr>
          <p:cNvPr id="7" name="TextBox 6">
            <a:extLst>
              <a:ext uri="{FF2B5EF4-FFF2-40B4-BE49-F238E27FC236}">
                <a16:creationId xmlns:a16="http://schemas.microsoft.com/office/drawing/2014/main" id="{1EBF7938-AE26-EE71-DFFB-F5FFAE7B9B19}"/>
              </a:ext>
            </a:extLst>
          </p:cNvPr>
          <p:cNvSpPr txBox="1"/>
          <p:nvPr/>
        </p:nvSpPr>
        <p:spPr>
          <a:xfrm>
            <a:off x="5649266" y="1115104"/>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Tree>
    <p:extLst>
      <p:ext uri="{BB962C8B-B14F-4D97-AF65-F5344CB8AC3E}">
        <p14:creationId xmlns:p14="http://schemas.microsoft.com/office/powerpoint/2010/main" val="125237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131048"/>
            <a:ext cx="7708200" cy="5179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Table of Contents</a:t>
            </a:r>
            <a:endParaRPr sz="2400" dirty="0"/>
          </a:p>
        </p:txBody>
      </p:sp>
      <p:sp>
        <p:nvSpPr>
          <p:cNvPr id="198" name="Google Shape;198;p32"/>
          <p:cNvSpPr txBox="1">
            <a:spLocks noGrp="1"/>
          </p:cNvSpPr>
          <p:nvPr>
            <p:ph type="ctrTitle" idx="2"/>
          </p:nvPr>
        </p:nvSpPr>
        <p:spPr>
          <a:xfrm>
            <a:off x="2033714" y="786096"/>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Introduction</a:t>
            </a:r>
            <a:endParaRPr sz="1600" dirty="0"/>
          </a:p>
        </p:txBody>
      </p:sp>
      <p:sp>
        <p:nvSpPr>
          <p:cNvPr id="199" name="Google Shape;199;p32"/>
          <p:cNvSpPr txBox="1">
            <a:spLocks noGrp="1"/>
          </p:cNvSpPr>
          <p:nvPr>
            <p:ph type="title" idx="3"/>
          </p:nvPr>
        </p:nvSpPr>
        <p:spPr>
          <a:xfrm>
            <a:off x="717800" y="779148"/>
            <a:ext cx="1293068"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000" dirty="0"/>
              <a:t>01</a:t>
            </a:r>
            <a:endParaRPr sz="5400" dirty="0"/>
          </a:p>
        </p:txBody>
      </p:sp>
      <p:sp>
        <p:nvSpPr>
          <p:cNvPr id="200" name="Google Shape;200;p32"/>
          <p:cNvSpPr txBox="1">
            <a:spLocks noGrp="1"/>
          </p:cNvSpPr>
          <p:nvPr>
            <p:ph type="subTitle" idx="1"/>
          </p:nvPr>
        </p:nvSpPr>
        <p:spPr>
          <a:xfrm>
            <a:off x="2033714" y="1017500"/>
            <a:ext cx="2105549" cy="5414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Importance of diabetes prediction a</a:t>
            </a:r>
            <a:r>
              <a:rPr lang="en-IN" sz="1200" dirty="0" err="1"/>
              <a:t>nd</a:t>
            </a:r>
            <a:r>
              <a:rPr lang="en-IN" sz="1200" dirty="0"/>
              <a:t> intro to our project</a:t>
            </a:r>
            <a:endParaRPr sz="1200" dirty="0"/>
          </a:p>
        </p:txBody>
      </p:sp>
      <p:sp>
        <p:nvSpPr>
          <p:cNvPr id="3" name="Google Shape;199;p32">
            <a:extLst>
              <a:ext uri="{FF2B5EF4-FFF2-40B4-BE49-F238E27FC236}">
                <a16:creationId xmlns:a16="http://schemas.microsoft.com/office/drawing/2014/main" id="{B5B9DE32-105D-91EC-0ABF-43897B55D340}"/>
              </a:ext>
            </a:extLst>
          </p:cNvPr>
          <p:cNvSpPr txBox="1">
            <a:spLocks/>
          </p:cNvSpPr>
          <p:nvPr/>
        </p:nvSpPr>
        <p:spPr>
          <a:xfrm>
            <a:off x="4015733" y="672152"/>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02</a:t>
            </a:r>
            <a:endParaRPr lang="en" sz="5400" dirty="0"/>
          </a:p>
        </p:txBody>
      </p:sp>
      <p:sp>
        <p:nvSpPr>
          <p:cNvPr id="4" name="Google Shape;198;p32">
            <a:extLst>
              <a:ext uri="{FF2B5EF4-FFF2-40B4-BE49-F238E27FC236}">
                <a16:creationId xmlns:a16="http://schemas.microsoft.com/office/drawing/2014/main" id="{9AA015D0-7AFE-502C-E0F3-F482B16E35FE}"/>
              </a:ext>
            </a:extLst>
          </p:cNvPr>
          <p:cNvSpPr txBox="1">
            <a:spLocks/>
          </p:cNvSpPr>
          <p:nvPr/>
        </p:nvSpPr>
        <p:spPr>
          <a:xfrm>
            <a:off x="5509133" y="742831"/>
            <a:ext cx="2321362"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Problem Statement</a:t>
            </a:r>
          </a:p>
        </p:txBody>
      </p:sp>
      <p:sp>
        <p:nvSpPr>
          <p:cNvPr id="5" name="Google Shape;200;p32">
            <a:extLst>
              <a:ext uri="{FF2B5EF4-FFF2-40B4-BE49-F238E27FC236}">
                <a16:creationId xmlns:a16="http://schemas.microsoft.com/office/drawing/2014/main" id="{B61BC4DC-9A49-0DC0-2F6B-2D300D6D16F8}"/>
              </a:ext>
            </a:extLst>
          </p:cNvPr>
          <p:cNvSpPr txBox="1">
            <a:spLocks/>
          </p:cNvSpPr>
          <p:nvPr/>
        </p:nvSpPr>
        <p:spPr>
          <a:xfrm>
            <a:off x="5509133" y="1071274"/>
            <a:ext cx="2516375"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Problem we are tried to solve</a:t>
            </a:r>
          </a:p>
        </p:txBody>
      </p:sp>
      <p:sp>
        <p:nvSpPr>
          <p:cNvPr id="12" name="Google Shape;199;p32">
            <a:extLst>
              <a:ext uri="{FF2B5EF4-FFF2-40B4-BE49-F238E27FC236}">
                <a16:creationId xmlns:a16="http://schemas.microsoft.com/office/drawing/2014/main" id="{F47C4980-0C84-9C20-CC6A-914FFD3CBC6B}"/>
              </a:ext>
            </a:extLst>
          </p:cNvPr>
          <p:cNvSpPr txBox="1">
            <a:spLocks/>
          </p:cNvSpPr>
          <p:nvPr/>
        </p:nvSpPr>
        <p:spPr>
          <a:xfrm>
            <a:off x="601776" y="1695935"/>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03</a:t>
            </a:r>
            <a:endParaRPr lang="en" sz="5400" dirty="0"/>
          </a:p>
        </p:txBody>
      </p:sp>
      <p:sp>
        <p:nvSpPr>
          <p:cNvPr id="13" name="Google Shape;198;p32">
            <a:extLst>
              <a:ext uri="{FF2B5EF4-FFF2-40B4-BE49-F238E27FC236}">
                <a16:creationId xmlns:a16="http://schemas.microsoft.com/office/drawing/2014/main" id="{9F5410EB-9402-DB74-F95D-8288FB0B7995}"/>
              </a:ext>
            </a:extLst>
          </p:cNvPr>
          <p:cNvSpPr txBox="1">
            <a:spLocks/>
          </p:cNvSpPr>
          <p:nvPr/>
        </p:nvSpPr>
        <p:spPr>
          <a:xfrm>
            <a:off x="2033714" y="1761577"/>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Dataset</a:t>
            </a:r>
          </a:p>
        </p:txBody>
      </p:sp>
      <p:sp>
        <p:nvSpPr>
          <p:cNvPr id="14" name="Google Shape;200;p32">
            <a:extLst>
              <a:ext uri="{FF2B5EF4-FFF2-40B4-BE49-F238E27FC236}">
                <a16:creationId xmlns:a16="http://schemas.microsoft.com/office/drawing/2014/main" id="{3A986EFD-F9EF-CD3E-9EFB-224C83683098}"/>
              </a:ext>
            </a:extLst>
          </p:cNvPr>
          <p:cNvSpPr txBox="1">
            <a:spLocks/>
          </p:cNvSpPr>
          <p:nvPr/>
        </p:nvSpPr>
        <p:spPr>
          <a:xfrm>
            <a:off x="2056139" y="2015240"/>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Overview of our diabetes data</a:t>
            </a:r>
          </a:p>
        </p:txBody>
      </p:sp>
      <p:sp>
        <p:nvSpPr>
          <p:cNvPr id="27" name="Google Shape;199;p32">
            <a:extLst>
              <a:ext uri="{FF2B5EF4-FFF2-40B4-BE49-F238E27FC236}">
                <a16:creationId xmlns:a16="http://schemas.microsoft.com/office/drawing/2014/main" id="{532A2F2E-C0F4-E152-3480-A0B2D59FDE0D}"/>
              </a:ext>
            </a:extLst>
          </p:cNvPr>
          <p:cNvSpPr txBox="1">
            <a:spLocks/>
          </p:cNvSpPr>
          <p:nvPr/>
        </p:nvSpPr>
        <p:spPr>
          <a:xfrm>
            <a:off x="4093307" y="1705399"/>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04</a:t>
            </a:r>
            <a:endParaRPr lang="en" sz="5400" dirty="0"/>
          </a:p>
        </p:txBody>
      </p:sp>
      <p:sp>
        <p:nvSpPr>
          <p:cNvPr id="28" name="Google Shape;198;p32">
            <a:extLst>
              <a:ext uri="{FF2B5EF4-FFF2-40B4-BE49-F238E27FC236}">
                <a16:creationId xmlns:a16="http://schemas.microsoft.com/office/drawing/2014/main" id="{DF75D344-4503-A514-6E28-82BF09B345E0}"/>
              </a:ext>
            </a:extLst>
          </p:cNvPr>
          <p:cNvSpPr txBox="1">
            <a:spLocks/>
          </p:cNvSpPr>
          <p:nvPr/>
        </p:nvSpPr>
        <p:spPr>
          <a:xfrm>
            <a:off x="5580215" y="1704255"/>
            <a:ext cx="2990596"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Exploratory Data Analysis</a:t>
            </a:r>
          </a:p>
        </p:txBody>
      </p:sp>
      <p:sp>
        <p:nvSpPr>
          <p:cNvPr id="29" name="Google Shape;200;p32">
            <a:extLst>
              <a:ext uri="{FF2B5EF4-FFF2-40B4-BE49-F238E27FC236}">
                <a16:creationId xmlns:a16="http://schemas.microsoft.com/office/drawing/2014/main" id="{FD63DA58-5FEB-ECA6-1730-AEF6D42383CE}"/>
              </a:ext>
            </a:extLst>
          </p:cNvPr>
          <p:cNvSpPr txBox="1">
            <a:spLocks/>
          </p:cNvSpPr>
          <p:nvPr/>
        </p:nvSpPr>
        <p:spPr>
          <a:xfrm>
            <a:off x="5580215" y="2015240"/>
            <a:ext cx="2548150"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Process of transforming raw data into meaningful insights</a:t>
            </a:r>
          </a:p>
        </p:txBody>
      </p:sp>
      <p:sp>
        <p:nvSpPr>
          <p:cNvPr id="30" name="Google Shape;199;p32">
            <a:extLst>
              <a:ext uri="{FF2B5EF4-FFF2-40B4-BE49-F238E27FC236}">
                <a16:creationId xmlns:a16="http://schemas.microsoft.com/office/drawing/2014/main" id="{A311B832-4F8D-ABC6-F5D6-834082D36F6E}"/>
              </a:ext>
            </a:extLst>
          </p:cNvPr>
          <p:cNvSpPr txBox="1">
            <a:spLocks/>
          </p:cNvSpPr>
          <p:nvPr/>
        </p:nvSpPr>
        <p:spPr>
          <a:xfrm>
            <a:off x="579351" y="2681247"/>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05</a:t>
            </a:r>
            <a:endParaRPr lang="en" sz="5400" dirty="0"/>
          </a:p>
        </p:txBody>
      </p:sp>
      <p:sp>
        <p:nvSpPr>
          <p:cNvPr id="31" name="Google Shape;198;p32">
            <a:extLst>
              <a:ext uri="{FF2B5EF4-FFF2-40B4-BE49-F238E27FC236}">
                <a16:creationId xmlns:a16="http://schemas.microsoft.com/office/drawing/2014/main" id="{E96A8D0E-D814-83BD-962A-A1562270F7B8}"/>
              </a:ext>
            </a:extLst>
          </p:cNvPr>
          <p:cNvSpPr txBox="1">
            <a:spLocks/>
          </p:cNvSpPr>
          <p:nvPr/>
        </p:nvSpPr>
        <p:spPr>
          <a:xfrm>
            <a:off x="2048647" y="2593539"/>
            <a:ext cx="2384808"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Models Training and Evaluation</a:t>
            </a:r>
          </a:p>
        </p:txBody>
      </p:sp>
      <p:sp>
        <p:nvSpPr>
          <p:cNvPr id="32" name="Google Shape;200;p32">
            <a:extLst>
              <a:ext uri="{FF2B5EF4-FFF2-40B4-BE49-F238E27FC236}">
                <a16:creationId xmlns:a16="http://schemas.microsoft.com/office/drawing/2014/main" id="{1080C174-F757-6450-3C0C-C224A742CE26}"/>
              </a:ext>
            </a:extLst>
          </p:cNvPr>
          <p:cNvSpPr txBox="1">
            <a:spLocks/>
          </p:cNvSpPr>
          <p:nvPr/>
        </p:nvSpPr>
        <p:spPr>
          <a:xfrm>
            <a:off x="2048647" y="3056389"/>
            <a:ext cx="2606480" cy="510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Process of training the models to predict</a:t>
            </a:r>
          </a:p>
        </p:txBody>
      </p:sp>
      <p:sp>
        <p:nvSpPr>
          <p:cNvPr id="33" name="Google Shape;199;p32">
            <a:extLst>
              <a:ext uri="{FF2B5EF4-FFF2-40B4-BE49-F238E27FC236}">
                <a16:creationId xmlns:a16="http://schemas.microsoft.com/office/drawing/2014/main" id="{4FF020F4-854A-CC37-7C11-3C126F6FD0B3}"/>
              </a:ext>
            </a:extLst>
          </p:cNvPr>
          <p:cNvSpPr txBox="1">
            <a:spLocks/>
          </p:cNvSpPr>
          <p:nvPr/>
        </p:nvSpPr>
        <p:spPr>
          <a:xfrm>
            <a:off x="4093307" y="2672504"/>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06</a:t>
            </a:r>
            <a:endParaRPr lang="en" sz="5400" dirty="0"/>
          </a:p>
        </p:txBody>
      </p:sp>
      <p:sp>
        <p:nvSpPr>
          <p:cNvPr id="34" name="Google Shape;198;p32">
            <a:extLst>
              <a:ext uri="{FF2B5EF4-FFF2-40B4-BE49-F238E27FC236}">
                <a16:creationId xmlns:a16="http://schemas.microsoft.com/office/drawing/2014/main" id="{498EFB76-EF1A-11CE-58A4-B639E48EAFF6}"/>
              </a:ext>
            </a:extLst>
          </p:cNvPr>
          <p:cNvSpPr txBox="1">
            <a:spLocks/>
          </p:cNvSpPr>
          <p:nvPr/>
        </p:nvSpPr>
        <p:spPr>
          <a:xfrm>
            <a:off x="5580215" y="2676558"/>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Model Selection</a:t>
            </a:r>
          </a:p>
        </p:txBody>
      </p:sp>
      <p:sp>
        <p:nvSpPr>
          <p:cNvPr id="35" name="Google Shape;200;p32">
            <a:extLst>
              <a:ext uri="{FF2B5EF4-FFF2-40B4-BE49-F238E27FC236}">
                <a16:creationId xmlns:a16="http://schemas.microsoft.com/office/drawing/2014/main" id="{4CD1BCA0-319E-A374-3952-2A8BE574DDD1}"/>
              </a:ext>
            </a:extLst>
          </p:cNvPr>
          <p:cNvSpPr txBox="1">
            <a:spLocks/>
          </p:cNvSpPr>
          <p:nvPr/>
        </p:nvSpPr>
        <p:spPr>
          <a:xfrm>
            <a:off x="5586707" y="3006563"/>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Comparison of different models</a:t>
            </a:r>
          </a:p>
        </p:txBody>
      </p:sp>
      <p:sp>
        <p:nvSpPr>
          <p:cNvPr id="36" name="Google Shape;199;p32">
            <a:extLst>
              <a:ext uri="{FF2B5EF4-FFF2-40B4-BE49-F238E27FC236}">
                <a16:creationId xmlns:a16="http://schemas.microsoft.com/office/drawing/2014/main" id="{2641F9D4-D626-1A9B-3767-9E0BCA61BCB6}"/>
              </a:ext>
            </a:extLst>
          </p:cNvPr>
          <p:cNvSpPr txBox="1">
            <a:spLocks/>
          </p:cNvSpPr>
          <p:nvPr/>
        </p:nvSpPr>
        <p:spPr>
          <a:xfrm>
            <a:off x="601776" y="3767082"/>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07</a:t>
            </a:r>
            <a:endParaRPr lang="en" sz="5400" dirty="0"/>
          </a:p>
        </p:txBody>
      </p:sp>
      <p:sp>
        <p:nvSpPr>
          <p:cNvPr id="37" name="Google Shape;198;p32">
            <a:extLst>
              <a:ext uri="{FF2B5EF4-FFF2-40B4-BE49-F238E27FC236}">
                <a16:creationId xmlns:a16="http://schemas.microsoft.com/office/drawing/2014/main" id="{899451A4-D5B1-54A0-7349-5713D6F6ECBA}"/>
              </a:ext>
            </a:extLst>
          </p:cNvPr>
          <p:cNvSpPr txBox="1">
            <a:spLocks/>
          </p:cNvSpPr>
          <p:nvPr/>
        </p:nvSpPr>
        <p:spPr>
          <a:xfrm>
            <a:off x="2072751" y="3820219"/>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Conclusion</a:t>
            </a:r>
          </a:p>
        </p:txBody>
      </p:sp>
      <p:sp>
        <p:nvSpPr>
          <p:cNvPr id="38" name="Google Shape;200;p32">
            <a:extLst>
              <a:ext uri="{FF2B5EF4-FFF2-40B4-BE49-F238E27FC236}">
                <a16:creationId xmlns:a16="http://schemas.microsoft.com/office/drawing/2014/main" id="{B72736F2-1430-347C-F389-A66966FFABDA}"/>
              </a:ext>
            </a:extLst>
          </p:cNvPr>
          <p:cNvSpPr txBox="1">
            <a:spLocks/>
          </p:cNvSpPr>
          <p:nvPr/>
        </p:nvSpPr>
        <p:spPr>
          <a:xfrm>
            <a:off x="2095176" y="4056860"/>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Summarize the key findings</a:t>
            </a:r>
          </a:p>
        </p:txBody>
      </p:sp>
      <p:sp>
        <p:nvSpPr>
          <p:cNvPr id="39" name="Google Shape;199;p32">
            <a:extLst>
              <a:ext uri="{FF2B5EF4-FFF2-40B4-BE49-F238E27FC236}">
                <a16:creationId xmlns:a16="http://schemas.microsoft.com/office/drawing/2014/main" id="{74A85907-6CD7-8541-8608-D33F87C1EDBB}"/>
              </a:ext>
            </a:extLst>
          </p:cNvPr>
          <p:cNvSpPr txBox="1">
            <a:spLocks/>
          </p:cNvSpPr>
          <p:nvPr/>
        </p:nvSpPr>
        <p:spPr>
          <a:xfrm>
            <a:off x="4086815" y="3820219"/>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08</a:t>
            </a:r>
            <a:endParaRPr lang="en" sz="5400" dirty="0"/>
          </a:p>
        </p:txBody>
      </p:sp>
      <p:sp>
        <p:nvSpPr>
          <p:cNvPr id="40" name="Google Shape;198;p32">
            <a:extLst>
              <a:ext uri="{FF2B5EF4-FFF2-40B4-BE49-F238E27FC236}">
                <a16:creationId xmlns:a16="http://schemas.microsoft.com/office/drawing/2014/main" id="{2D1C63F1-70C4-0BDC-88C3-7CAEF469266D}"/>
              </a:ext>
            </a:extLst>
          </p:cNvPr>
          <p:cNvSpPr txBox="1">
            <a:spLocks/>
          </p:cNvSpPr>
          <p:nvPr/>
        </p:nvSpPr>
        <p:spPr>
          <a:xfrm>
            <a:off x="5580215" y="3820219"/>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IN" sz="1600" dirty="0"/>
              <a:t>Reference</a:t>
            </a:r>
          </a:p>
        </p:txBody>
      </p:sp>
      <p:sp>
        <p:nvSpPr>
          <p:cNvPr id="41" name="Google Shape;200;p32">
            <a:extLst>
              <a:ext uri="{FF2B5EF4-FFF2-40B4-BE49-F238E27FC236}">
                <a16:creationId xmlns:a16="http://schemas.microsoft.com/office/drawing/2014/main" id="{42D3627F-6830-BAB5-B9B7-36D3E9680D23}"/>
              </a:ext>
            </a:extLst>
          </p:cNvPr>
          <p:cNvSpPr txBox="1">
            <a:spLocks/>
          </p:cNvSpPr>
          <p:nvPr/>
        </p:nvSpPr>
        <p:spPr>
          <a:xfrm>
            <a:off x="5580215" y="4204219"/>
            <a:ext cx="2105549" cy="541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200" dirty="0"/>
              <a:t>Sources of information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6D64-5493-067F-21D1-38515505F5A6}"/>
              </a:ext>
            </a:extLst>
          </p:cNvPr>
          <p:cNvSpPr>
            <a:spLocks noGrp="1"/>
          </p:cNvSpPr>
          <p:nvPr>
            <p:ph type="title"/>
          </p:nvPr>
        </p:nvSpPr>
        <p:spPr>
          <a:xfrm>
            <a:off x="717800" y="10379"/>
            <a:ext cx="7708200" cy="936300"/>
          </a:xfrm>
        </p:spPr>
        <p:txBody>
          <a:bodyPr/>
          <a:lstStyle/>
          <a:p>
            <a:r>
              <a:rPr lang="en-US" dirty="0"/>
              <a:t>Decision Tree</a:t>
            </a:r>
            <a:endParaRPr lang="en-IN" dirty="0"/>
          </a:p>
        </p:txBody>
      </p:sp>
      <p:pic>
        <p:nvPicPr>
          <p:cNvPr id="4" name="Picture 3">
            <a:extLst>
              <a:ext uri="{FF2B5EF4-FFF2-40B4-BE49-F238E27FC236}">
                <a16:creationId xmlns:a16="http://schemas.microsoft.com/office/drawing/2014/main" id="{E24C136F-BD95-3487-287B-97E0F825B3F9}"/>
              </a:ext>
            </a:extLst>
          </p:cNvPr>
          <p:cNvPicPr>
            <a:picLocks noChangeAspect="1"/>
          </p:cNvPicPr>
          <p:nvPr/>
        </p:nvPicPr>
        <p:blipFill>
          <a:blip r:embed="rId2"/>
          <a:stretch>
            <a:fillRect/>
          </a:stretch>
        </p:blipFill>
        <p:spPr>
          <a:xfrm>
            <a:off x="4769977" y="530505"/>
            <a:ext cx="3300296" cy="2673424"/>
          </a:xfrm>
          <a:prstGeom prst="rect">
            <a:avLst/>
          </a:prstGeom>
        </p:spPr>
      </p:pic>
      <p:pic>
        <p:nvPicPr>
          <p:cNvPr id="6" name="Picture 5">
            <a:extLst>
              <a:ext uri="{FF2B5EF4-FFF2-40B4-BE49-F238E27FC236}">
                <a16:creationId xmlns:a16="http://schemas.microsoft.com/office/drawing/2014/main" id="{3BBBADBB-59E7-4F60-11CE-A7984A1276C1}"/>
              </a:ext>
            </a:extLst>
          </p:cNvPr>
          <p:cNvPicPr>
            <a:picLocks noChangeAspect="1"/>
          </p:cNvPicPr>
          <p:nvPr/>
        </p:nvPicPr>
        <p:blipFill>
          <a:blip r:embed="rId3"/>
          <a:stretch>
            <a:fillRect/>
          </a:stretch>
        </p:blipFill>
        <p:spPr>
          <a:xfrm>
            <a:off x="614998" y="530505"/>
            <a:ext cx="3384356" cy="2715841"/>
          </a:xfrm>
          <a:prstGeom prst="rect">
            <a:avLst/>
          </a:prstGeom>
        </p:spPr>
      </p:pic>
      <p:sp>
        <p:nvSpPr>
          <p:cNvPr id="3" name="TextBox 2">
            <a:extLst>
              <a:ext uri="{FF2B5EF4-FFF2-40B4-BE49-F238E27FC236}">
                <a16:creationId xmlns:a16="http://schemas.microsoft.com/office/drawing/2014/main" id="{81C18A83-9140-9C1E-0D1B-653F5224E9C4}"/>
              </a:ext>
            </a:extLst>
          </p:cNvPr>
          <p:cNvSpPr txBox="1"/>
          <p:nvPr/>
        </p:nvSpPr>
        <p:spPr>
          <a:xfrm>
            <a:off x="2338924" y="3345482"/>
            <a:ext cx="4456801" cy="1600438"/>
          </a:xfrm>
          <a:prstGeom prst="rect">
            <a:avLst/>
          </a:prstGeom>
          <a:noFill/>
        </p:spPr>
        <p:txBody>
          <a:bodyPr wrap="square" rtlCol="0">
            <a:spAutoFit/>
          </a:bodyPr>
          <a:lstStyle/>
          <a:p>
            <a:r>
              <a:rPr lang="en-US" sz="1600" dirty="0"/>
              <a:t>Accuracy  : 94.48 %          </a:t>
            </a:r>
            <a:r>
              <a:rPr lang="en-US" altLang="en-US" sz="1600" dirty="0"/>
              <a:t>Sensitivity : 97.63 % </a:t>
            </a:r>
          </a:p>
          <a:p>
            <a:pPr algn="just"/>
            <a:r>
              <a:rPr lang="en-US" sz="1600" dirty="0"/>
              <a:t>   </a:t>
            </a:r>
          </a:p>
          <a:p>
            <a:pPr algn="just"/>
            <a:r>
              <a:rPr lang="en-US" altLang="en-US" sz="1600" dirty="0"/>
              <a:t>Specificity : 66.19 %          Precision  : 96.28 %</a:t>
            </a:r>
          </a:p>
          <a:p>
            <a:pPr algn="just"/>
            <a:endParaRPr lang="en-US" altLang="en-US" sz="1600" dirty="0"/>
          </a:p>
          <a:p>
            <a:pPr algn="just"/>
            <a:r>
              <a:rPr lang="en-US" altLang="en-US" sz="1600" dirty="0"/>
              <a:t>Recall	 : 97.63 %          F-score     : 96.95 %</a:t>
            </a:r>
          </a:p>
          <a:p>
            <a:endParaRPr lang="en-IN" sz="1800" dirty="0"/>
          </a:p>
        </p:txBody>
      </p:sp>
      <p:sp>
        <p:nvSpPr>
          <p:cNvPr id="5" name="TextBox 4">
            <a:extLst>
              <a:ext uri="{FF2B5EF4-FFF2-40B4-BE49-F238E27FC236}">
                <a16:creationId xmlns:a16="http://schemas.microsoft.com/office/drawing/2014/main" id="{1D3DF3EB-53D8-7EB4-1449-CA7A9EE4C735}"/>
              </a:ext>
            </a:extLst>
          </p:cNvPr>
          <p:cNvSpPr txBox="1"/>
          <p:nvPr/>
        </p:nvSpPr>
        <p:spPr>
          <a:xfrm>
            <a:off x="6540049" y="2181363"/>
            <a:ext cx="1056506" cy="215444"/>
          </a:xfrm>
          <a:prstGeom prst="rect">
            <a:avLst/>
          </a:prstGeom>
          <a:noFill/>
        </p:spPr>
        <p:txBody>
          <a:bodyPr wrap="square" rtlCol="0">
            <a:spAutoFit/>
          </a:bodyPr>
          <a:lstStyle/>
          <a:p>
            <a:r>
              <a:rPr lang="en-US" sz="800" dirty="0"/>
              <a:t>True Pos</a:t>
            </a:r>
            <a:endParaRPr lang="en-IN" sz="800" dirty="0"/>
          </a:p>
        </p:txBody>
      </p:sp>
      <p:sp>
        <p:nvSpPr>
          <p:cNvPr id="7" name="TextBox 6">
            <a:extLst>
              <a:ext uri="{FF2B5EF4-FFF2-40B4-BE49-F238E27FC236}">
                <a16:creationId xmlns:a16="http://schemas.microsoft.com/office/drawing/2014/main" id="{8E987E94-E6DA-4EAA-B1ED-BEB816A6B834}"/>
              </a:ext>
            </a:extLst>
          </p:cNvPr>
          <p:cNvSpPr txBox="1"/>
          <p:nvPr/>
        </p:nvSpPr>
        <p:spPr>
          <a:xfrm>
            <a:off x="6540049" y="1044770"/>
            <a:ext cx="1056506" cy="215444"/>
          </a:xfrm>
          <a:prstGeom prst="rect">
            <a:avLst/>
          </a:prstGeom>
          <a:noFill/>
        </p:spPr>
        <p:txBody>
          <a:bodyPr wrap="square" rtlCol="0">
            <a:spAutoFit/>
          </a:bodyPr>
          <a:lstStyle/>
          <a:p>
            <a:r>
              <a:rPr lang="en-US" sz="800" dirty="0"/>
              <a:t>False Pos</a:t>
            </a:r>
            <a:endParaRPr lang="en-IN" sz="800" dirty="0"/>
          </a:p>
        </p:txBody>
      </p:sp>
      <p:sp>
        <p:nvSpPr>
          <p:cNvPr id="8" name="TextBox 7">
            <a:extLst>
              <a:ext uri="{FF2B5EF4-FFF2-40B4-BE49-F238E27FC236}">
                <a16:creationId xmlns:a16="http://schemas.microsoft.com/office/drawing/2014/main" id="{90D670DB-1A6C-FE29-FF56-AA6D2664A3E4}"/>
              </a:ext>
            </a:extLst>
          </p:cNvPr>
          <p:cNvSpPr txBox="1"/>
          <p:nvPr/>
        </p:nvSpPr>
        <p:spPr>
          <a:xfrm>
            <a:off x="5222623" y="2181363"/>
            <a:ext cx="1056506" cy="215444"/>
          </a:xfrm>
          <a:prstGeom prst="rect">
            <a:avLst/>
          </a:prstGeom>
          <a:noFill/>
        </p:spPr>
        <p:txBody>
          <a:bodyPr wrap="square" rtlCol="0">
            <a:spAutoFit/>
          </a:bodyPr>
          <a:lstStyle/>
          <a:p>
            <a:r>
              <a:rPr lang="en-US" sz="800" dirty="0"/>
              <a:t>False Pos</a:t>
            </a:r>
            <a:endParaRPr lang="en-IN" sz="800" dirty="0"/>
          </a:p>
        </p:txBody>
      </p:sp>
      <p:sp>
        <p:nvSpPr>
          <p:cNvPr id="9" name="TextBox 8">
            <a:extLst>
              <a:ext uri="{FF2B5EF4-FFF2-40B4-BE49-F238E27FC236}">
                <a16:creationId xmlns:a16="http://schemas.microsoft.com/office/drawing/2014/main" id="{177944A4-3A96-3F40-59F3-14374085FD3D}"/>
              </a:ext>
            </a:extLst>
          </p:cNvPr>
          <p:cNvSpPr txBox="1"/>
          <p:nvPr/>
        </p:nvSpPr>
        <p:spPr>
          <a:xfrm>
            <a:off x="5220193" y="1037736"/>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Tree>
    <p:extLst>
      <p:ext uri="{BB962C8B-B14F-4D97-AF65-F5344CB8AC3E}">
        <p14:creationId xmlns:p14="http://schemas.microsoft.com/office/powerpoint/2010/main" val="151037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title"/>
          </p:nvPr>
        </p:nvSpPr>
        <p:spPr>
          <a:xfrm>
            <a:off x="717900" y="121923"/>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a:t>
            </a:r>
            <a:r>
              <a:rPr lang="en-IN" dirty="0" err="1"/>
              <a:t>orest</a:t>
            </a:r>
            <a:endParaRPr dirty="0"/>
          </a:p>
        </p:txBody>
      </p:sp>
      <p:pic>
        <p:nvPicPr>
          <p:cNvPr id="3" name="Picture 2">
            <a:extLst>
              <a:ext uri="{FF2B5EF4-FFF2-40B4-BE49-F238E27FC236}">
                <a16:creationId xmlns:a16="http://schemas.microsoft.com/office/drawing/2014/main" id="{23DACA58-2582-3D25-DEC8-A436A77ABF46}"/>
              </a:ext>
            </a:extLst>
          </p:cNvPr>
          <p:cNvPicPr>
            <a:picLocks noChangeAspect="1"/>
          </p:cNvPicPr>
          <p:nvPr/>
        </p:nvPicPr>
        <p:blipFill>
          <a:blip r:embed="rId3"/>
          <a:stretch>
            <a:fillRect/>
          </a:stretch>
        </p:blipFill>
        <p:spPr>
          <a:xfrm>
            <a:off x="630382" y="640477"/>
            <a:ext cx="3603711" cy="2891867"/>
          </a:xfrm>
          <a:prstGeom prst="rect">
            <a:avLst/>
          </a:prstGeom>
        </p:spPr>
      </p:pic>
      <p:pic>
        <p:nvPicPr>
          <p:cNvPr id="5" name="Picture 4">
            <a:extLst>
              <a:ext uri="{FF2B5EF4-FFF2-40B4-BE49-F238E27FC236}">
                <a16:creationId xmlns:a16="http://schemas.microsoft.com/office/drawing/2014/main" id="{20C9DB22-D0CB-A964-BE75-A74348E84EAE}"/>
              </a:ext>
            </a:extLst>
          </p:cNvPr>
          <p:cNvPicPr>
            <a:picLocks noChangeAspect="1"/>
          </p:cNvPicPr>
          <p:nvPr/>
        </p:nvPicPr>
        <p:blipFill>
          <a:blip r:embed="rId4"/>
          <a:stretch>
            <a:fillRect/>
          </a:stretch>
        </p:blipFill>
        <p:spPr>
          <a:xfrm>
            <a:off x="4734099" y="640477"/>
            <a:ext cx="3348786" cy="2712704"/>
          </a:xfrm>
          <a:prstGeom prst="rect">
            <a:avLst/>
          </a:prstGeom>
        </p:spPr>
      </p:pic>
      <p:sp>
        <p:nvSpPr>
          <p:cNvPr id="2" name="TextBox 1">
            <a:extLst>
              <a:ext uri="{FF2B5EF4-FFF2-40B4-BE49-F238E27FC236}">
                <a16:creationId xmlns:a16="http://schemas.microsoft.com/office/drawing/2014/main" id="{3BCD80A8-09B3-A0D6-3145-6F97CB94E8DE}"/>
              </a:ext>
            </a:extLst>
          </p:cNvPr>
          <p:cNvSpPr txBox="1"/>
          <p:nvPr/>
        </p:nvSpPr>
        <p:spPr>
          <a:xfrm>
            <a:off x="2411135" y="3543062"/>
            <a:ext cx="4456801" cy="1600438"/>
          </a:xfrm>
          <a:prstGeom prst="rect">
            <a:avLst/>
          </a:prstGeom>
          <a:noFill/>
        </p:spPr>
        <p:txBody>
          <a:bodyPr wrap="square" rtlCol="0">
            <a:spAutoFit/>
          </a:bodyPr>
          <a:lstStyle/>
          <a:p>
            <a:r>
              <a:rPr lang="en-US" sz="1600" dirty="0"/>
              <a:t>Accuracy  : 96.90 %          </a:t>
            </a:r>
            <a:r>
              <a:rPr lang="en-US" altLang="en-US" sz="1600" dirty="0"/>
              <a:t>Sensitivity : 97.23 % </a:t>
            </a:r>
          </a:p>
          <a:p>
            <a:pPr algn="just"/>
            <a:r>
              <a:rPr lang="en-US" sz="1600" dirty="0"/>
              <a:t>   </a:t>
            </a:r>
          </a:p>
          <a:p>
            <a:pPr algn="just"/>
            <a:r>
              <a:rPr lang="en-US" altLang="en-US" sz="1600" dirty="0"/>
              <a:t>Specificity : 92.24 %          Precision  : 99.43 %</a:t>
            </a:r>
          </a:p>
          <a:p>
            <a:pPr algn="just"/>
            <a:endParaRPr lang="en-US" altLang="en-US" sz="1600" dirty="0"/>
          </a:p>
          <a:p>
            <a:pPr algn="just"/>
            <a:r>
              <a:rPr lang="en-US" altLang="en-US" sz="1600" dirty="0"/>
              <a:t>Recall	 : 97.23 %          F-score     : 98.32 %</a:t>
            </a:r>
          </a:p>
          <a:p>
            <a:endParaRPr lang="en-IN" sz="1800" dirty="0"/>
          </a:p>
        </p:txBody>
      </p:sp>
      <p:sp>
        <p:nvSpPr>
          <p:cNvPr id="4" name="TextBox 3">
            <a:extLst>
              <a:ext uri="{FF2B5EF4-FFF2-40B4-BE49-F238E27FC236}">
                <a16:creationId xmlns:a16="http://schemas.microsoft.com/office/drawing/2014/main" id="{B528CDDD-324A-5DBF-D3FE-939648E285F0}"/>
              </a:ext>
            </a:extLst>
          </p:cNvPr>
          <p:cNvSpPr txBox="1"/>
          <p:nvPr/>
        </p:nvSpPr>
        <p:spPr>
          <a:xfrm>
            <a:off x="6525981" y="2329073"/>
            <a:ext cx="1056506" cy="215444"/>
          </a:xfrm>
          <a:prstGeom prst="rect">
            <a:avLst/>
          </a:prstGeom>
          <a:noFill/>
        </p:spPr>
        <p:txBody>
          <a:bodyPr wrap="square" rtlCol="0">
            <a:spAutoFit/>
          </a:bodyPr>
          <a:lstStyle/>
          <a:p>
            <a:r>
              <a:rPr lang="en-US" sz="800" dirty="0"/>
              <a:t>True Pos</a:t>
            </a:r>
            <a:endParaRPr lang="en-IN" sz="800" dirty="0"/>
          </a:p>
        </p:txBody>
      </p:sp>
      <p:sp>
        <p:nvSpPr>
          <p:cNvPr id="6" name="TextBox 5">
            <a:extLst>
              <a:ext uri="{FF2B5EF4-FFF2-40B4-BE49-F238E27FC236}">
                <a16:creationId xmlns:a16="http://schemas.microsoft.com/office/drawing/2014/main" id="{74265C44-D7D0-1280-4E3A-72EB05440177}"/>
              </a:ext>
            </a:extLst>
          </p:cNvPr>
          <p:cNvSpPr txBox="1"/>
          <p:nvPr/>
        </p:nvSpPr>
        <p:spPr>
          <a:xfrm>
            <a:off x="6525981" y="1164344"/>
            <a:ext cx="1056506" cy="215444"/>
          </a:xfrm>
          <a:prstGeom prst="rect">
            <a:avLst/>
          </a:prstGeom>
          <a:noFill/>
        </p:spPr>
        <p:txBody>
          <a:bodyPr wrap="square" rtlCol="0">
            <a:spAutoFit/>
          </a:bodyPr>
          <a:lstStyle/>
          <a:p>
            <a:r>
              <a:rPr lang="en-US" sz="800" dirty="0"/>
              <a:t>False Pos</a:t>
            </a:r>
            <a:endParaRPr lang="en-IN" sz="800" dirty="0"/>
          </a:p>
        </p:txBody>
      </p:sp>
      <p:sp>
        <p:nvSpPr>
          <p:cNvPr id="7" name="TextBox 6">
            <a:extLst>
              <a:ext uri="{FF2B5EF4-FFF2-40B4-BE49-F238E27FC236}">
                <a16:creationId xmlns:a16="http://schemas.microsoft.com/office/drawing/2014/main" id="{E2470EE3-F983-4E0F-5671-970E6C11EEB5}"/>
              </a:ext>
            </a:extLst>
          </p:cNvPr>
          <p:cNvSpPr txBox="1"/>
          <p:nvPr/>
        </p:nvSpPr>
        <p:spPr>
          <a:xfrm>
            <a:off x="5208555" y="2329073"/>
            <a:ext cx="1056506" cy="215444"/>
          </a:xfrm>
          <a:prstGeom prst="rect">
            <a:avLst/>
          </a:prstGeom>
          <a:noFill/>
        </p:spPr>
        <p:txBody>
          <a:bodyPr wrap="square" rtlCol="0">
            <a:spAutoFit/>
          </a:bodyPr>
          <a:lstStyle/>
          <a:p>
            <a:r>
              <a:rPr lang="en-US" sz="800" dirty="0"/>
              <a:t>False Pos</a:t>
            </a:r>
            <a:endParaRPr lang="en-IN" sz="800" dirty="0"/>
          </a:p>
        </p:txBody>
      </p:sp>
      <p:sp>
        <p:nvSpPr>
          <p:cNvPr id="8" name="TextBox 7">
            <a:extLst>
              <a:ext uri="{FF2B5EF4-FFF2-40B4-BE49-F238E27FC236}">
                <a16:creationId xmlns:a16="http://schemas.microsoft.com/office/drawing/2014/main" id="{1D629ECB-A3FD-CEC3-F7AD-E439FBE3D2F8}"/>
              </a:ext>
            </a:extLst>
          </p:cNvPr>
          <p:cNvSpPr txBox="1"/>
          <p:nvPr/>
        </p:nvSpPr>
        <p:spPr>
          <a:xfrm>
            <a:off x="5206125" y="1164344"/>
            <a:ext cx="1056506" cy="215444"/>
          </a:xfrm>
          <a:prstGeom prst="rect">
            <a:avLst/>
          </a:prstGeom>
          <a:noFill/>
        </p:spPr>
        <p:txBody>
          <a:bodyPr wrap="square" rtlCol="0">
            <a:spAutoFit/>
          </a:bodyPr>
          <a:lstStyle/>
          <a:p>
            <a:r>
              <a:rPr lang="en-US" sz="800" dirty="0">
                <a:solidFill>
                  <a:schemeClr val="bg1"/>
                </a:solidFill>
              </a:rPr>
              <a:t>True Neg</a:t>
            </a:r>
            <a:endParaRPr lang="en-IN" sz="8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038761" y="2862546"/>
            <a:ext cx="770345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dirty="0"/>
              <a:t>Model Selection</a:t>
            </a:r>
            <a:endParaRPr sz="4700"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87374CA4-A658-224F-D742-80D6BC3DDAE4}"/>
              </a:ext>
            </a:extLst>
          </p:cNvPr>
          <p:cNvSpPr txBox="1"/>
          <p:nvPr/>
        </p:nvSpPr>
        <p:spPr>
          <a:xfrm>
            <a:off x="984648" y="1516744"/>
            <a:ext cx="458239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cs typeface="Arial"/>
                <a:sym typeface="Montserrat"/>
              </a:rPr>
              <a:t>06</a:t>
            </a:r>
          </a:p>
        </p:txBody>
      </p:sp>
    </p:spTree>
    <p:extLst>
      <p:ext uri="{BB962C8B-B14F-4D97-AF65-F5344CB8AC3E}">
        <p14:creationId xmlns:p14="http://schemas.microsoft.com/office/powerpoint/2010/main" val="40588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 name="Picture 2">
            <a:extLst>
              <a:ext uri="{FF2B5EF4-FFF2-40B4-BE49-F238E27FC236}">
                <a16:creationId xmlns:a16="http://schemas.microsoft.com/office/drawing/2014/main" id="{F56CB2AC-02F4-849C-5411-C58A5C1EB73E}"/>
              </a:ext>
            </a:extLst>
          </p:cNvPr>
          <p:cNvPicPr>
            <a:picLocks noChangeAspect="1"/>
          </p:cNvPicPr>
          <p:nvPr/>
        </p:nvPicPr>
        <p:blipFill>
          <a:blip r:embed="rId3"/>
          <a:stretch>
            <a:fillRect/>
          </a:stretch>
        </p:blipFill>
        <p:spPr>
          <a:xfrm>
            <a:off x="1194295" y="354378"/>
            <a:ext cx="6603009" cy="44347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extBox 1">
            <a:extLst>
              <a:ext uri="{FF2B5EF4-FFF2-40B4-BE49-F238E27FC236}">
                <a16:creationId xmlns:a16="http://schemas.microsoft.com/office/drawing/2014/main" id="{970C433E-AD38-B8F6-0833-6FB20AAB293A}"/>
              </a:ext>
            </a:extLst>
          </p:cNvPr>
          <p:cNvSpPr txBox="1"/>
          <p:nvPr/>
        </p:nvSpPr>
        <p:spPr>
          <a:xfrm>
            <a:off x="2280805" y="1592944"/>
            <a:ext cx="458239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cs typeface="Arial"/>
                <a:sym typeface="Montserrat"/>
              </a:rPr>
              <a:t>07</a:t>
            </a:r>
          </a:p>
        </p:txBody>
      </p:sp>
      <p:sp>
        <p:nvSpPr>
          <p:cNvPr id="14" name="Google Shape;214;p33">
            <a:extLst>
              <a:ext uri="{FF2B5EF4-FFF2-40B4-BE49-F238E27FC236}">
                <a16:creationId xmlns:a16="http://schemas.microsoft.com/office/drawing/2014/main" id="{1E009AB0-B5E4-0A54-D930-28D336271991}"/>
              </a:ext>
            </a:extLst>
          </p:cNvPr>
          <p:cNvSpPr txBox="1">
            <a:spLocks/>
          </p:cNvSpPr>
          <p:nvPr/>
        </p:nvSpPr>
        <p:spPr>
          <a:xfrm>
            <a:off x="3345543" y="2502328"/>
            <a:ext cx="5611421"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marL="0" marR="0" lvl="0" indent="0" algn="l" defTabSz="914400" rtl="0" eaLnBrk="1" fontAlgn="auto" latinLnBrk="0" hangingPunct="1">
              <a:lnSpc>
                <a:spcPct val="100000"/>
              </a:lnSpc>
              <a:spcBef>
                <a:spcPts val="0"/>
              </a:spcBef>
              <a:spcAft>
                <a:spcPts val="0"/>
              </a:spcAft>
              <a:buClr>
                <a:srgbClr val="000000"/>
              </a:buClr>
              <a:buSzPts val="2400"/>
              <a:buFont typeface="Montserrat"/>
              <a:buNone/>
              <a:tabLst/>
              <a:defRPr/>
            </a:pPr>
            <a:r>
              <a:rPr kumimoji="0" lang="en-IN" sz="4700" b="1" i="0" u="none" strike="noStrike" kern="0" cap="none" spc="0" normalizeH="0" baseline="0" noProof="0" dirty="0">
                <a:ln>
                  <a:noFill/>
                </a:ln>
                <a:solidFill>
                  <a:srgbClr val="003BA3"/>
                </a:solidFill>
                <a:effectLst/>
                <a:uLnTx/>
                <a:uFillTx/>
                <a:latin typeface="Montserrat"/>
                <a:sym typeface="Montserrat"/>
              </a:rPr>
              <a:t>Conclusion</a:t>
            </a:r>
          </a:p>
        </p:txBody>
      </p:sp>
    </p:spTree>
    <p:extLst>
      <p:ext uri="{BB962C8B-B14F-4D97-AF65-F5344CB8AC3E}">
        <p14:creationId xmlns:p14="http://schemas.microsoft.com/office/powerpoint/2010/main" val="4017496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981035" y="271976"/>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 name="TextBox 1">
            <a:extLst>
              <a:ext uri="{FF2B5EF4-FFF2-40B4-BE49-F238E27FC236}">
                <a16:creationId xmlns:a16="http://schemas.microsoft.com/office/drawing/2014/main" id="{BE07E1D4-A1D3-6BF8-81B0-4F51684748C5}"/>
              </a:ext>
            </a:extLst>
          </p:cNvPr>
          <p:cNvSpPr txBox="1"/>
          <p:nvPr/>
        </p:nvSpPr>
        <p:spPr>
          <a:xfrm>
            <a:off x="717900" y="813243"/>
            <a:ext cx="7708200" cy="4576702"/>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dirty="0"/>
              <a:t>The random forest algorithm demonstrated the highest accuracy among the models tested, indicating its potential as a powerful tool for diabetes prediction In our project.</a:t>
            </a:r>
          </a:p>
          <a:p>
            <a:pPr marL="285750" indent="-285750">
              <a:lnSpc>
                <a:spcPct val="150000"/>
              </a:lnSpc>
              <a:buFont typeface="Courier New" panose="02070309020205020404" pitchFamily="49" charset="0"/>
              <a:buChar char="o"/>
            </a:pPr>
            <a:r>
              <a:rPr lang="en-US" dirty="0"/>
              <a:t>Accuracy is a crucial metric in predictive modeling, as it directly impacts the effectiveness of healthcare interventions and patient outcomes. The high accuracy achieved by the random forest algorithm provides confidence in its ability to make reliable predictions.</a:t>
            </a:r>
          </a:p>
          <a:p>
            <a:pPr marL="285750" indent="-285750">
              <a:lnSpc>
                <a:spcPct val="150000"/>
              </a:lnSpc>
              <a:buFont typeface="Courier New" panose="02070309020205020404" pitchFamily="49" charset="0"/>
              <a:buChar char="o"/>
            </a:pPr>
            <a:r>
              <a:rPr lang="en-US" dirty="0"/>
              <a:t>Accurate diabetes prediction has significant real-world implications. It enable early interventions, personalized treatment plans, and improved disease management, leading to better healthcare outcomes and quality of life for individuals at risk of or already diagnosed with diabetes.</a:t>
            </a:r>
          </a:p>
          <a:p>
            <a:pPr marL="285750" indent="-285750">
              <a:lnSpc>
                <a:spcPct val="150000"/>
              </a:lnSpc>
              <a:buFont typeface="Courier New" panose="02070309020205020404" pitchFamily="49" charset="0"/>
              <a:buChar char="o"/>
            </a:pPr>
            <a:r>
              <a:rPr lang="en-US" dirty="0"/>
              <a:t>Accurate diabetes prediction using random forest model has the potential to make a significant impact on healthcare. It can empower healthcare professionals to implement proactive interventions, improve patient care, and contribute to advancements in diabetes management and prevention.</a:t>
            </a:r>
          </a:p>
          <a:p>
            <a:pPr marL="285750" indent="-285750">
              <a:lnSpc>
                <a:spcPct val="150000"/>
              </a:lnSpc>
              <a:buFont typeface="Courier New" panose="02070309020205020404" pitchFamily="49" charset="0"/>
              <a:buChar char="o"/>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a:spLocks noGrp="1"/>
          </p:cNvSpPr>
          <p:nvPr>
            <p:ph type="title"/>
          </p:nvPr>
        </p:nvSpPr>
        <p:spPr>
          <a:xfrm>
            <a:off x="1641479" y="2167992"/>
            <a:ext cx="5533200" cy="10573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dirty="0"/>
              <a:t>References</a:t>
            </a:r>
            <a:endParaRPr sz="4700" dirty="0"/>
          </a:p>
        </p:txBody>
      </p:sp>
      <p:sp>
        <p:nvSpPr>
          <p:cNvPr id="2" name="Google Shape;297;p39">
            <a:extLst>
              <a:ext uri="{FF2B5EF4-FFF2-40B4-BE49-F238E27FC236}">
                <a16:creationId xmlns:a16="http://schemas.microsoft.com/office/drawing/2014/main" id="{E6384013-EA75-E1C8-68C8-9B832E935A65}"/>
              </a:ext>
            </a:extLst>
          </p:cNvPr>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Google Shape;298;p39">
            <a:extLst>
              <a:ext uri="{FF2B5EF4-FFF2-40B4-BE49-F238E27FC236}">
                <a16:creationId xmlns:a16="http://schemas.microsoft.com/office/drawing/2014/main" id="{04F35CE0-A35D-8FCA-B6ED-6C134AAB584A}"/>
              </a:ext>
            </a:extLst>
          </p:cNvPr>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A4485E7B-98A0-6B58-410B-C7CD096A9A38}"/>
              </a:ext>
            </a:extLst>
          </p:cNvPr>
          <p:cNvSpPr txBox="1"/>
          <p:nvPr/>
        </p:nvSpPr>
        <p:spPr>
          <a:xfrm>
            <a:off x="1592988" y="1144799"/>
            <a:ext cx="458239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cs typeface="Arial"/>
                <a:sym typeface="Montserrat"/>
              </a:rPr>
              <a:t>08</a:t>
            </a:r>
          </a:p>
        </p:txBody>
      </p:sp>
    </p:spTree>
    <p:extLst>
      <p:ext uri="{BB962C8B-B14F-4D97-AF65-F5344CB8AC3E}">
        <p14:creationId xmlns:p14="http://schemas.microsoft.com/office/powerpoint/2010/main" val="63004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43" name="Google Shape;643;p61"/>
          <p:cNvSpPr txBox="1">
            <a:spLocks noGrp="1"/>
          </p:cNvSpPr>
          <p:nvPr>
            <p:ph type="title"/>
          </p:nvPr>
        </p:nvSpPr>
        <p:spPr>
          <a:xfrm>
            <a:off x="717800" y="383175"/>
            <a:ext cx="7708200" cy="64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26" name="TextBox 25">
            <a:extLst>
              <a:ext uri="{FF2B5EF4-FFF2-40B4-BE49-F238E27FC236}">
                <a16:creationId xmlns:a16="http://schemas.microsoft.com/office/drawing/2014/main" id="{FF8C2147-326C-6662-4BC9-F42F9313A8F1}"/>
              </a:ext>
            </a:extLst>
          </p:cNvPr>
          <p:cNvSpPr txBox="1"/>
          <p:nvPr/>
        </p:nvSpPr>
        <p:spPr>
          <a:xfrm>
            <a:off x="706582" y="1267691"/>
            <a:ext cx="6858000" cy="307777"/>
          </a:xfrm>
          <a:prstGeom prst="rect">
            <a:avLst/>
          </a:prstGeom>
          <a:noFill/>
        </p:spPr>
        <p:txBody>
          <a:bodyPr wrap="square" rtlCol="0">
            <a:spAutoFit/>
          </a:bodyPr>
          <a:lstStyle/>
          <a:p>
            <a:pPr marL="285750" indent="-285750">
              <a:buFont typeface="Courier New" panose="02070309020205020404" pitchFamily="49" charset="0"/>
              <a:buChar char="o"/>
            </a:pPr>
            <a:r>
              <a:rPr lang="en-US" dirty="0"/>
              <a:t>Data Set - </a:t>
            </a:r>
            <a:r>
              <a:rPr lang="en-IN" dirty="0">
                <a:hlinkClick r:id="rId3"/>
              </a:rPr>
              <a:t>Diabetes prediction dataset | Kaggle</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98;p39">
            <a:extLst>
              <a:ext uri="{FF2B5EF4-FFF2-40B4-BE49-F238E27FC236}">
                <a16:creationId xmlns:a16="http://schemas.microsoft.com/office/drawing/2014/main" id="{FDF54E21-37C1-87CE-D203-B938B3051A6A}"/>
              </a:ext>
            </a:extLst>
          </p:cNvPr>
          <p:cNvSpPr/>
          <p:nvPr/>
        </p:nvSpPr>
        <p:spPr>
          <a:xfrm rot="5400000" flipH="1">
            <a:off x="6021751" y="3247381"/>
            <a:ext cx="2579966" cy="1212271"/>
          </a:xfrm>
          <a:prstGeom prst="rect">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297;p39">
            <a:extLst>
              <a:ext uri="{FF2B5EF4-FFF2-40B4-BE49-F238E27FC236}">
                <a16:creationId xmlns:a16="http://schemas.microsoft.com/office/drawing/2014/main" id="{C1A02ABD-BD49-1BBF-919D-FCA4373DBCE3}"/>
              </a:ext>
            </a:extLst>
          </p:cNvPr>
          <p:cNvSpPr/>
          <p:nvPr/>
        </p:nvSpPr>
        <p:spPr>
          <a:xfrm rot="5400000" flipH="1">
            <a:off x="7245060" y="672810"/>
            <a:ext cx="2571750" cy="122612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B539B4F9-0C94-BE0B-1322-E44C905D92B8}"/>
              </a:ext>
            </a:extLst>
          </p:cNvPr>
          <p:cNvSpPr txBox="1"/>
          <p:nvPr/>
        </p:nvSpPr>
        <p:spPr>
          <a:xfrm>
            <a:off x="1143000" y="1145944"/>
            <a:ext cx="5417127" cy="2308324"/>
          </a:xfrm>
          <a:prstGeom prst="rect">
            <a:avLst/>
          </a:prstGeom>
          <a:noFill/>
        </p:spPr>
        <p:txBody>
          <a:bodyPr wrap="square">
            <a:spAutoFit/>
          </a:bodyPr>
          <a:lstStyle/>
          <a:p>
            <a:r>
              <a:rPr kumimoji="0" lang="en" sz="7200" b="1" i="0" u="none" strike="noStrike" kern="0" cap="none" spc="0" normalizeH="0" baseline="0" noProof="0" dirty="0">
                <a:ln>
                  <a:noFill/>
                </a:ln>
                <a:solidFill>
                  <a:srgbClr val="003BA3"/>
                </a:solidFill>
                <a:effectLst/>
                <a:uLnTx/>
                <a:uFillTx/>
                <a:latin typeface="Montserrat"/>
                <a:sym typeface="Montserrat"/>
              </a:rPr>
              <a:t>Thank         You</a:t>
            </a:r>
            <a:endParaRPr lang="en-IN" dirty="0"/>
          </a:p>
        </p:txBody>
      </p:sp>
    </p:spTree>
    <p:extLst>
      <p:ext uri="{BB962C8B-B14F-4D97-AF65-F5344CB8AC3E}">
        <p14:creationId xmlns:p14="http://schemas.microsoft.com/office/powerpoint/2010/main" val="363555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Introduction</a:t>
            </a:r>
            <a:endParaRPr dirty="0"/>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12" name="Google Shape;112;p17">
            <a:extLst>
              <a:ext uri="{FF2B5EF4-FFF2-40B4-BE49-F238E27FC236}">
                <a16:creationId xmlns:a16="http://schemas.microsoft.com/office/drawing/2014/main" id="{C24F99AF-9FA3-6050-F1D0-E43A59CB1CEE}"/>
              </a:ext>
            </a:extLst>
          </p:cNvPr>
          <p:cNvGrpSpPr/>
          <p:nvPr/>
        </p:nvGrpSpPr>
        <p:grpSpPr>
          <a:xfrm>
            <a:off x="0" y="0"/>
            <a:ext cx="2826200" cy="4835236"/>
            <a:chOff x="-114450" y="-16525"/>
            <a:chExt cx="2899575" cy="5212075"/>
          </a:xfrm>
        </p:grpSpPr>
        <p:grpSp>
          <p:nvGrpSpPr>
            <p:cNvPr id="13" name="Google Shape;113;p17">
              <a:extLst>
                <a:ext uri="{FF2B5EF4-FFF2-40B4-BE49-F238E27FC236}">
                  <a16:creationId xmlns:a16="http://schemas.microsoft.com/office/drawing/2014/main" id="{1429F74E-1F66-99D8-2CC6-35F4E00F5E33}"/>
                </a:ext>
              </a:extLst>
            </p:cNvPr>
            <p:cNvGrpSpPr/>
            <p:nvPr/>
          </p:nvGrpSpPr>
          <p:grpSpPr>
            <a:xfrm>
              <a:off x="-114450" y="-16525"/>
              <a:ext cx="2899575" cy="5212075"/>
              <a:chOff x="-114450" y="-16525"/>
              <a:chExt cx="2899575" cy="5212075"/>
            </a:xfrm>
          </p:grpSpPr>
          <p:grpSp>
            <p:nvGrpSpPr>
              <p:cNvPr id="16" name="Google Shape;114;p17">
                <a:extLst>
                  <a:ext uri="{FF2B5EF4-FFF2-40B4-BE49-F238E27FC236}">
                    <a16:creationId xmlns:a16="http://schemas.microsoft.com/office/drawing/2014/main" id="{6D14EC3E-A846-515F-CABE-2CC71EFCEB02}"/>
                  </a:ext>
                </a:extLst>
              </p:cNvPr>
              <p:cNvGrpSpPr/>
              <p:nvPr/>
            </p:nvGrpSpPr>
            <p:grpSpPr>
              <a:xfrm>
                <a:off x="-114450" y="-16525"/>
                <a:ext cx="2899575" cy="5212075"/>
                <a:chOff x="2352700" y="238125"/>
                <a:chExt cx="2899575" cy="5212075"/>
              </a:xfrm>
            </p:grpSpPr>
            <p:sp>
              <p:nvSpPr>
                <p:cNvPr id="19" name="Google Shape;115;p17">
                  <a:extLst>
                    <a:ext uri="{FF2B5EF4-FFF2-40B4-BE49-F238E27FC236}">
                      <a16:creationId xmlns:a16="http://schemas.microsoft.com/office/drawing/2014/main" id="{98CDB5AB-FF3F-2DCE-CA2E-2EFE25304BC4}"/>
                    </a:ext>
                  </a:extLst>
                </p:cNvPr>
                <p:cNvSpPr/>
                <p:nvPr/>
              </p:nvSpPr>
              <p:spPr>
                <a:xfrm>
                  <a:off x="4344275" y="1712225"/>
                  <a:ext cx="254200" cy="1065225"/>
                </a:xfrm>
                <a:custGeom>
                  <a:avLst/>
                  <a:gdLst/>
                  <a:ahLst/>
                  <a:cxnLst/>
                  <a:rect l="l" t="t" r="r" b="b"/>
                  <a:pathLst>
                    <a:path w="10168" h="42609" extrusionOk="0">
                      <a:moveTo>
                        <a:pt x="4259" y="0"/>
                      </a:moveTo>
                      <a:cubicBezTo>
                        <a:pt x="1839" y="0"/>
                        <a:pt x="1" y="1847"/>
                        <a:pt x="60" y="4415"/>
                      </a:cubicBezTo>
                      <a:lnTo>
                        <a:pt x="894" y="37705"/>
                      </a:lnTo>
                      <a:cubicBezTo>
                        <a:pt x="961" y="40074"/>
                        <a:pt x="3096" y="42609"/>
                        <a:pt x="5664" y="42609"/>
                      </a:cubicBezTo>
                      <a:cubicBezTo>
                        <a:pt x="8166" y="42609"/>
                        <a:pt x="10168" y="40140"/>
                        <a:pt x="10134" y="37839"/>
                      </a:cubicBezTo>
                      <a:lnTo>
                        <a:pt x="10134" y="6249"/>
                      </a:lnTo>
                      <a:cubicBezTo>
                        <a:pt x="10134" y="3514"/>
                        <a:pt x="7899" y="545"/>
                        <a:pt x="5131" y="78"/>
                      </a:cubicBezTo>
                      <a:cubicBezTo>
                        <a:pt x="4833" y="26"/>
                        <a:pt x="4542" y="0"/>
                        <a:pt x="4259"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p17">
                  <a:extLst>
                    <a:ext uri="{FF2B5EF4-FFF2-40B4-BE49-F238E27FC236}">
                      <a16:creationId xmlns:a16="http://schemas.microsoft.com/office/drawing/2014/main" id="{C46CF252-FB60-E26F-7CC9-A63644942A1C}"/>
                    </a:ext>
                  </a:extLst>
                </p:cNvPr>
                <p:cNvSpPr/>
                <p:nvPr/>
              </p:nvSpPr>
              <p:spPr>
                <a:xfrm>
                  <a:off x="3886275" y="285650"/>
                  <a:ext cx="823950" cy="717200"/>
                </a:xfrm>
                <a:custGeom>
                  <a:avLst/>
                  <a:gdLst/>
                  <a:ahLst/>
                  <a:cxnLst/>
                  <a:rect l="l" t="t" r="r" b="b"/>
                  <a:pathLst>
                    <a:path w="32958" h="28688" extrusionOk="0">
                      <a:moveTo>
                        <a:pt x="1268" y="0"/>
                      </a:moveTo>
                      <a:cubicBezTo>
                        <a:pt x="1402" y="6071"/>
                        <a:pt x="1468" y="18247"/>
                        <a:pt x="1" y="28688"/>
                      </a:cubicBezTo>
                      <a:lnTo>
                        <a:pt x="32957" y="28688"/>
                      </a:lnTo>
                      <a:cubicBezTo>
                        <a:pt x="32957" y="28688"/>
                        <a:pt x="32124" y="21649"/>
                        <a:pt x="31657" y="13176"/>
                      </a:cubicBezTo>
                      <a:cubicBezTo>
                        <a:pt x="31456" y="8773"/>
                        <a:pt x="31623" y="4370"/>
                        <a:pt x="32124"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p17">
                  <a:extLst>
                    <a:ext uri="{FF2B5EF4-FFF2-40B4-BE49-F238E27FC236}">
                      <a16:creationId xmlns:a16="http://schemas.microsoft.com/office/drawing/2014/main" id="{A59A86B2-D6E4-B50A-321B-932457D75C42}"/>
                    </a:ext>
                  </a:extLst>
                </p:cNvPr>
                <p:cNvSpPr/>
                <p:nvPr/>
              </p:nvSpPr>
              <p:spPr>
                <a:xfrm>
                  <a:off x="3715325" y="720125"/>
                  <a:ext cx="1504750" cy="1382100"/>
                </a:xfrm>
                <a:custGeom>
                  <a:avLst/>
                  <a:gdLst/>
                  <a:ahLst/>
                  <a:cxnLst/>
                  <a:rect l="l" t="t" r="r" b="b"/>
                  <a:pathLst>
                    <a:path w="60190" h="55284" extrusionOk="0">
                      <a:moveTo>
                        <a:pt x="23617" y="0"/>
                      </a:moveTo>
                      <a:cubicBezTo>
                        <a:pt x="2369" y="0"/>
                        <a:pt x="0" y="12276"/>
                        <a:pt x="0" y="25252"/>
                      </a:cubicBezTo>
                      <a:cubicBezTo>
                        <a:pt x="0" y="35960"/>
                        <a:pt x="4070" y="33591"/>
                        <a:pt x="14744" y="38728"/>
                      </a:cubicBezTo>
                      <a:cubicBezTo>
                        <a:pt x="23784" y="43031"/>
                        <a:pt x="25218" y="44099"/>
                        <a:pt x="25452" y="53706"/>
                      </a:cubicBezTo>
                      <a:cubicBezTo>
                        <a:pt x="29054" y="55136"/>
                        <a:pt x="33162" y="55283"/>
                        <a:pt x="34701" y="55283"/>
                      </a:cubicBezTo>
                      <a:cubicBezTo>
                        <a:pt x="35099" y="55283"/>
                        <a:pt x="35326" y="55273"/>
                        <a:pt x="35326" y="55273"/>
                      </a:cubicBezTo>
                      <a:cubicBezTo>
                        <a:pt x="35326" y="55273"/>
                        <a:pt x="35159" y="36493"/>
                        <a:pt x="38828" y="30255"/>
                      </a:cubicBezTo>
                      <a:cubicBezTo>
                        <a:pt x="39888" y="28447"/>
                        <a:pt x="40751" y="27708"/>
                        <a:pt x="41553" y="27708"/>
                      </a:cubicBezTo>
                      <a:cubicBezTo>
                        <a:pt x="44864" y="27708"/>
                        <a:pt x="47146" y="40304"/>
                        <a:pt x="58075" y="42264"/>
                      </a:cubicBezTo>
                      <a:cubicBezTo>
                        <a:pt x="58173" y="42281"/>
                        <a:pt x="58271" y="42290"/>
                        <a:pt x="58366" y="42290"/>
                      </a:cubicBezTo>
                      <a:cubicBezTo>
                        <a:pt x="59373" y="42290"/>
                        <a:pt x="60190" y="41365"/>
                        <a:pt x="59977" y="40329"/>
                      </a:cubicBezTo>
                      <a:cubicBezTo>
                        <a:pt x="59610" y="38028"/>
                        <a:pt x="56441" y="31957"/>
                        <a:pt x="55440" y="29355"/>
                      </a:cubicBezTo>
                      <a:cubicBezTo>
                        <a:pt x="46167" y="5204"/>
                        <a:pt x="34992" y="0"/>
                        <a:pt x="23617"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p17">
                  <a:extLst>
                    <a:ext uri="{FF2B5EF4-FFF2-40B4-BE49-F238E27FC236}">
                      <a16:creationId xmlns:a16="http://schemas.microsoft.com/office/drawing/2014/main" id="{0B0F6803-F9B9-7E33-652E-2D8BE858D7CB}"/>
                    </a:ext>
                  </a:extLst>
                </p:cNvPr>
                <p:cNvSpPr/>
                <p:nvPr/>
              </p:nvSpPr>
              <p:spPr>
                <a:xfrm>
                  <a:off x="3715325" y="1068625"/>
                  <a:ext cx="759725" cy="946625"/>
                </a:xfrm>
                <a:custGeom>
                  <a:avLst/>
                  <a:gdLst/>
                  <a:ahLst/>
                  <a:cxnLst/>
                  <a:rect l="l" t="t" r="r" b="b"/>
                  <a:pathLst>
                    <a:path w="30389" h="37865" extrusionOk="0">
                      <a:moveTo>
                        <a:pt x="8048" y="1"/>
                      </a:moveTo>
                      <a:cubicBezTo>
                        <a:pt x="5973" y="1"/>
                        <a:pt x="4142" y="1089"/>
                        <a:pt x="3570" y="2806"/>
                      </a:cubicBezTo>
                      <a:lnTo>
                        <a:pt x="0" y="12213"/>
                      </a:lnTo>
                      <a:cubicBezTo>
                        <a:pt x="201" y="20552"/>
                        <a:pt x="3336" y="20152"/>
                        <a:pt x="10842" y="23054"/>
                      </a:cubicBezTo>
                      <a:cubicBezTo>
                        <a:pt x="12109" y="23421"/>
                        <a:pt x="13343" y="23921"/>
                        <a:pt x="14544" y="24488"/>
                      </a:cubicBezTo>
                      <a:cubicBezTo>
                        <a:pt x="17413" y="25889"/>
                        <a:pt x="19481" y="26956"/>
                        <a:pt x="21015" y="28091"/>
                      </a:cubicBezTo>
                      <a:cubicBezTo>
                        <a:pt x="24151" y="30259"/>
                        <a:pt x="25085" y="32527"/>
                        <a:pt x="25352" y="37864"/>
                      </a:cubicBezTo>
                      <a:cubicBezTo>
                        <a:pt x="26953" y="37097"/>
                        <a:pt x="28054" y="35596"/>
                        <a:pt x="28254" y="33828"/>
                      </a:cubicBezTo>
                      <a:lnTo>
                        <a:pt x="30122" y="7909"/>
                      </a:lnTo>
                      <a:cubicBezTo>
                        <a:pt x="30389" y="5574"/>
                        <a:pt x="28254" y="3373"/>
                        <a:pt x="25419" y="3073"/>
                      </a:cubicBezTo>
                      <a:cubicBezTo>
                        <a:pt x="25188" y="3045"/>
                        <a:pt x="24959" y="3031"/>
                        <a:pt x="24731" y="3031"/>
                      </a:cubicBezTo>
                      <a:cubicBezTo>
                        <a:pt x="23308" y="3031"/>
                        <a:pt x="21950" y="3563"/>
                        <a:pt x="20915" y="4540"/>
                      </a:cubicBezTo>
                      <a:cubicBezTo>
                        <a:pt x="20148" y="3173"/>
                        <a:pt x="18814" y="2239"/>
                        <a:pt x="17279" y="1939"/>
                      </a:cubicBezTo>
                      <a:cubicBezTo>
                        <a:pt x="16916" y="1862"/>
                        <a:pt x="16548" y="1825"/>
                        <a:pt x="16181" y="1825"/>
                      </a:cubicBezTo>
                      <a:cubicBezTo>
                        <a:pt x="15103" y="1825"/>
                        <a:pt x="14040" y="2150"/>
                        <a:pt x="13143" y="2772"/>
                      </a:cubicBezTo>
                      <a:cubicBezTo>
                        <a:pt x="12376" y="1572"/>
                        <a:pt x="11208" y="671"/>
                        <a:pt x="9841" y="271"/>
                      </a:cubicBezTo>
                      <a:cubicBezTo>
                        <a:pt x="9239" y="87"/>
                        <a:pt x="8634" y="1"/>
                        <a:pt x="8048" y="1"/>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p17">
                  <a:extLst>
                    <a:ext uri="{FF2B5EF4-FFF2-40B4-BE49-F238E27FC236}">
                      <a16:creationId xmlns:a16="http://schemas.microsoft.com/office/drawing/2014/main" id="{A9BFF9C9-2B14-1B35-CE4D-13FB9DB5DBE2}"/>
                    </a:ext>
                  </a:extLst>
                </p:cNvPr>
                <p:cNvSpPr/>
                <p:nvPr/>
              </p:nvSpPr>
              <p:spPr>
                <a:xfrm>
                  <a:off x="5086300" y="1514025"/>
                  <a:ext cx="118450" cy="179775"/>
                </a:xfrm>
                <a:custGeom>
                  <a:avLst/>
                  <a:gdLst/>
                  <a:ahLst/>
                  <a:cxnLst/>
                  <a:rect l="l" t="t" r="r" b="b"/>
                  <a:pathLst>
                    <a:path w="4738" h="7191" extrusionOk="0">
                      <a:moveTo>
                        <a:pt x="1635" y="1"/>
                      </a:moveTo>
                      <a:cubicBezTo>
                        <a:pt x="501" y="768"/>
                        <a:pt x="1" y="2202"/>
                        <a:pt x="401" y="3536"/>
                      </a:cubicBezTo>
                      <a:cubicBezTo>
                        <a:pt x="906" y="5304"/>
                        <a:pt x="2785" y="7191"/>
                        <a:pt x="4455" y="7191"/>
                      </a:cubicBezTo>
                      <a:cubicBezTo>
                        <a:pt x="4550" y="7191"/>
                        <a:pt x="4644" y="7185"/>
                        <a:pt x="4737" y="7172"/>
                      </a:cubicBezTo>
                      <a:cubicBezTo>
                        <a:pt x="4070" y="5204"/>
                        <a:pt x="2702" y="2302"/>
                        <a:pt x="1635"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p17">
                  <a:extLst>
                    <a:ext uri="{FF2B5EF4-FFF2-40B4-BE49-F238E27FC236}">
                      <a16:creationId xmlns:a16="http://schemas.microsoft.com/office/drawing/2014/main" id="{B5DBE480-45C0-B48F-D77E-E57F570E3B25}"/>
                    </a:ext>
                  </a:extLst>
                </p:cNvPr>
                <p:cNvSpPr/>
                <p:nvPr/>
              </p:nvSpPr>
              <p:spPr>
                <a:xfrm>
                  <a:off x="4114775" y="1174750"/>
                  <a:ext cx="320250" cy="854600"/>
                </a:xfrm>
                <a:custGeom>
                  <a:avLst/>
                  <a:gdLst/>
                  <a:ahLst/>
                  <a:cxnLst/>
                  <a:rect l="l" t="t" r="r" b="b"/>
                  <a:pathLst>
                    <a:path w="12810" h="34184" extrusionOk="0">
                      <a:moveTo>
                        <a:pt x="8177" y="1"/>
                      </a:moveTo>
                      <a:cubicBezTo>
                        <a:pt x="5976" y="1"/>
                        <a:pt x="4052" y="1629"/>
                        <a:pt x="3803" y="3865"/>
                      </a:cubicBezTo>
                      <a:lnTo>
                        <a:pt x="234" y="28649"/>
                      </a:lnTo>
                      <a:cubicBezTo>
                        <a:pt x="1" y="31418"/>
                        <a:pt x="2035" y="33886"/>
                        <a:pt x="4804" y="34153"/>
                      </a:cubicBezTo>
                      <a:cubicBezTo>
                        <a:pt x="4991" y="34173"/>
                        <a:pt x="5177" y="34183"/>
                        <a:pt x="5362" y="34183"/>
                      </a:cubicBezTo>
                      <a:cubicBezTo>
                        <a:pt x="7901" y="34183"/>
                        <a:pt x="10097" y="32298"/>
                        <a:pt x="10408" y="29716"/>
                      </a:cubicBezTo>
                      <a:lnTo>
                        <a:pt x="12609" y="4799"/>
                      </a:lnTo>
                      <a:cubicBezTo>
                        <a:pt x="12810" y="2397"/>
                        <a:pt x="11075" y="262"/>
                        <a:pt x="8673" y="29"/>
                      </a:cubicBezTo>
                      <a:cubicBezTo>
                        <a:pt x="8507" y="10"/>
                        <a:pt x="8341" y="1"/>
                        <a:pt x="8177"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1;p17">
                  <a:extLst>
                    <a:ext uri="{FF2B5EF4-FFF2-40B4-BE49-F238E27FC236}">
                      <a16:creationId xmlns:a16="http://schemas.microsoft.com/office/drawing/2014/main" id="{41330659-9678-C820-2369-A82C82CEE820}"/>
                    </a:ext>
                  </a:extLst>
                </p:cNvPr>
                <p:cNvSpPr/>
                <p:nvPr/>
              </p:nvSpPr>
              <p:spPr>
                <a:xfrm>
                  <a:off x="4114775" y="1183800"/>
                  <a:ext cx="203500" cy="845300"/>
                </a:xfrm>
                <a:custGeom>
                  <a:avLst/>
                  <a:gdLst/>
                  <a:ahLst/>
                  <a:cxnLst/>
                  <a:rect l="l" t="t" r="r" b="b"/>
                  <a:pathLst>
                    <a:path w="8140" h="33812" extrusionOk="0">
                      <a:moveTo>
                        <a:pt x="6472" y="0"/>
                      </a:moveTo>
                      <a:cubicBezTo>
                        <a:pt x="5004" y="601"/>
                        <a:pt x="3970" y="1935"/>
                        <a:pt x="3803" y="3503"/>
                      </a:cubicBezTo>
                      <a:lnTo>
                        <a:pt x="234" y="28287"/>
                      </a:lnTo>
                      <a:cubicBezTo>
                        <a:pt x="1" y="31056"/>
                        <a:pt x="2035" y="33524"/>
                        <a:pt x="4804" y="33791"/>
                      </a:cubicBezTo>
                      <a:cubicBezTo>
                        <a:pt x="4963" y="33805"/>
                        <a:pt x="5123" y="33811"/>
                        <a:pt x="5283" y="33811"/>
                      </a:cubicBezTo>
                      <a:cubicBezTo>
                        <a:pt x="6295" y="33811"/>
                        <a:pt x="7304" y="33538"/>
                        <a:pt x="8140" y="32990"/>
                      </a:cubicBezTo>
                      <a:lnTo>
                        <a:pt x="8140" y="32990"/>
                      </a:lnTo>
                      <a:cubicBezTo>
                        <a:pt x="7495" y="33259"/>
                        <a:pt x="6785" y="33419"/>
                        <a:pt x="6063" y="33419"/>
                      </a:cubicBezTo>
                      <a:cubicBezTo>
                        <a:pt x="5888" y="33419"/>
                        <a:pt x="5713" y="33410"/>
                        <a:pt x="5538" y="33391"/>
                      </a:cubicBezTo>
                      <a:cubicBezTo>
                        <a:pt x="2769" y="33124"/>
                        <a:pt x="734" y="30655"/>
                        <a:pt x="1001" y="27887"/>
                      </a:cubicBezTo>
                      <a:lnTo>
                        <a:pt x="4537" y="3102"/>
                      </a:lnTo>
                      <a:cubicBezTo>
                        <a:pt x="4671" y="1835"/>
                        <a:pt x="5371" y="701"/>
                        <a:pt x="6472" y="0"/>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p17">
                  <a:extLst>
                    <a:ext uri="{FF2B5EF4-FFF2-40B4-BE49-F238E27FC236}">
                      <a16:creationId xmlns:a16="http://schemas.microsoft.com/office/drawing/2014/main" id="{22F910FD-78D3-FDF1-8317-690AE0697357}"/>
                    </a:ext>
                  </a:extLst>
                </p:cNvPr>
                <p:cNvSpPr/>
                <p:nvPr/>
              </p:nvSpPr>
              <p:spPr>
                <a:xfrm>
                  <a:off x="3887950" y="1154350"/>
                  <a:ext cx="345275" cy="748025"/>
                </a:xfrm>
                <a:custGeom>
                  <a:avLst/>
                  <a:gdLst/>
                  <a:ahLst/>
                  <a:cxnLst/>
                  <a:rect l="l" t="t" r="r" b="b"/>
                  <a:pathLst>
                    <a:path w="13811" h="29921" extrusionOk="0">
                      <a:moveTo>
                        <a:pt x="9309" y="0"/>
                      </a:moveTo>
                      <a:cubicBezTo>
                        <a:pt x="7384" y="0"/>
                        <a:pt x="5682" y="1347"/>
                        <a:pt x="5271" y="3313"/>
                      </a:cubicBezTo>
                      <a:lnTo>
                        <a:pt x="501" y="24261"/>
                      </a:lnTo>
                      <a:cubicBezTo>
                        <a:pt x="0" y="26830"/>
                        <a:pt x="1668" y="29332"/>
                        <a:pt x="4237" y="29832"/>
                      </a:cubicBezTo>
                      <a:cubicBezTo>
                        <a:pt x="4544" y="29892"/>
                        <a:pt x="4850" y="29921"/>
                        <a:pt x="5152" y="29921"/>
                      </a:cubicBezTo>
                      <a:cubicBezTo>
                        <a:pt x="7375" y="29921"/>
                        <a:pt x="9367" y="28357"/>
                        <a:pt x="9807" y="26096"/>
                      </a:cubicBezTo>
                      <a:lnTo>
                        <a:pt x="13377" y="4914"/>
                      </a:lnTo>
                      <a:cubicBezTo>
                        <a:pt x="13810" y="2679"/>
                        <a:pt x="12343" y="511"/>
                        <a:pt x="10108" y="77"/>
                      </a:cubicBezTo>
                      <a:cubicBezTo>
                        <a:pt x="9839" y="25"/>
                        <a:pt x="9572" y="0"/>
                        <a:pt x="9309" y="0"/>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p17">
                  <a:extLst>
                    <a:ext uri="{FF2B5EF4-FFF2-40B4-BE49-F238E27FC236}">
                      <a16:creationId xmlns:a16="http://schemas.microsoft.com/office/drawing/2014/main" id="{0AEA0FB0-7C3C-FFB5-DDE9-4F7D7FBDDF2B}"/>
                    </a:ext>
                  </a:extLst>
                </p:cNvPr>
                <p:cNvSpPr/>
                <p:nvPr/>
              </p:nvSpPr>
              <p:spPr>
                <a:xfrm>
                  <a:off x="3889625" y="1183800"/>
                  <a:ext cx="226850" cy="718900"/>
                </a:xfrm>
                <a:custGeom>
                  <a:avLst/>
                  <a:gdLst/>
                  <a:ahLst/>
                  <a:cxnLst/>
                  <a:rect l="l" t="t" r="r" b="b"/>
                  <a:pathLst>
                    <a:path w="9074" h="28756" extrusionOk="0">
                      <a:moveTo>
                        <a:pt x="6371" y="0"/>
                      </a:moveTo>
                      <a:lnTo>
                        <a:pt x="6371" y="0"/>
                      </a:lnTo>
                      <a:cubicBezTo>
                        <a:pt x="5771" y="567"/>
                        <a:pt x="5371" y="1334"/>
                        <a:pt x="5204" y="2135"/>
                      </a:cubicBezTo>
                      <a:lnTo>
                        <a:pt x="467" y="23083"/>
                      </a:lnTo>
                      <a:cubicBezTo>
                        <a:pt x="0" y="25318"/>
                        <a:pt x="1201" y="27520"/>
                        <a:pt x="3302" y="28387"/>
                      </a:cubicBezTo>
                      <a:cubicBezTo>
                        <a:pt x="3894" y="28635"/>
                        <a:pt x="4516" y="28755"/>
                        <a:pt x="5132" y="28755"/>
                      </a:cubicBezTo>
                      <a:cubicBezTo>
                        <a:pt x="6669" y="28755"/>
                        <a:pt x="8168" y="28010"/>
                        <a:pt x="9073" y="26652"/>
                      </a:cubicBezTo>
                      <a:lnTo>
                        <a:pt x="9073" y="26652"/>
                      </a:lnTo>
                      <a:cubicBezTo>
                        <a:pt x="8155" y="27598"/>
                        <a:pt x="6909" y="28105"/>
                        <a:pt x="5636" y="28105"/>
                      </a:cubicBezTo>
                      <a:cubicBezTo>
                        <a:pt x="5337" y="28105"/>
                        <a:pt x="5036" y="28077"/>
                        <a:pt x="4737" y="28020"/>
                      </a:cubicBezTo>
                      <a:cubicBezTo>
                        <a:pt x="2168" y="27486"/>
                        <a:pt x="500" y="25018"/>
                        <a:pt x="967" y="22449"/>
                      </a:cubicBezTo>
                      <a:lnTo>
                        <a:pt x="5771" y="1468"/>
                      </a:lnTo>
                      <a:cubicBezTo>
                        <a:pt x="5871" y="934"/>
                        <a:pt x="6071" y="434"/>
                        <a:pt x="6371" y="0"/>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4;p17">
                  <a:extLst>
                    <a:ext uri="{FF2B5EF4-FFF2-40B4-BE49-F238E27FC236}">
                      <a16:creationId xmlns:a16="http://schemas.microsoft.com/office/drawing/2014/main" id="{F2E15AC6-0C87-3181-A5A9-31087317AFAB}"/>
                    </a:ext>
                  </a:extLst>
                </p:cNvPr>
                <p:cNvSpPr/>
                <p:nvPr/>
              </p:nvSpPr>
              <p:spPr>
                <a:xfrm>
                  <a:off x="3674450" y="1113375"/>
                  <a:ext cx="371975" cy="660650"/>
                </a:xfrm>
                <a:custGeom>
                  <a:avLst/>
                  <a:gdLst/>
                  <a:ahLst/>
                  <a:cxnLst/>
                  <a:rect l="l" t="t" r="r" b="b"/>
                  <a:pathLst>
                    <a:path w="14879" h="26426" extrusionOk="0">
                      <a:moveTo>
                        <a:pt x="10266" y="1"/>
                      </a:moveTo>
                      <a:cubicBezTo>
                        <a:pt x="8495" y="1"/>
                        <a:pt x="6883" y="1153"/>
                        <a:pt x="6339" y="2951"/>
                      </a:cubicBezTo>
                      <a:lnTo>
                        <a:pt x="768" y="20330"/>
                      </a:lnTo>
                      <a:cubicBezTo>
                        <a:pt x="1" y="22831"/>
                        <a:pt x="1435" y="25467"/>
                        <a:pt x="3937" y="26234"/>
                      </a:cubicBezTo>
                      <a:cubicBezTo>
                        <a:pt x="4380" y="26364"/>
                        <a:pt x="4829" y="26426"/>
                        <a:pt x="5271" y="26426"/>
                      </a:cubicBezTo>
                      <a:cubicBezTo>
                        <a:pt x="7324" y="26426"/>
                        <a:pt x="9238" y="25090"/>
                        <a:pt x="9841" y="23032"/>
                      </a:cubicBezTo>
                      <a:lnTo>
                        <a:pt x="14211" y="5319"/>
                      </a:lnTo>
                      <a:cubicBezTo>
                        <a:pt x="14878" y="3117"/>
                        <a:pt x="13644" y="849"/>
                        <a:pt x="11476" y="182"/>
                      </a:cubicBezTo>
                      <a:cubicBezTo>
                        <a:pt x="11071" y="59"/>
                        <a:pt x="10665" y="1"/>
                        <a:pt x="10266"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5;p17">
                  <a:extLst>
                    <a:ext uri="{FF2B5EF4-FFF2-40B4-BE49-F238E27FC236}">
                      <a16:creationId xmlns:a16="http://schemas.microsoft.com/office/drawing/2014/main" id="{8A821064-395D-B673-150C-5029CCA9D5C7}"/>
                    </a:ext>
                  </a:extLst>
                </p:cNvPr>
                <p:cNvSpPr/>
                <p:nvPr/>
              </p:nvSpPr>
              <p:spPr>
                <a:xfrm>
                  <a:off x="3882100" y="238125"/>
                  <a:ext cx="875650" cy="376125"/>
                </a:xfrm>
                <a:custGeom>
                  <a:avLst/>
                  <a:gdLst/>
                  <a:ahLst/>
                  <a:cxnLst/>
                  <a:rect l="l" t="t" r="r" b="b"/>
                  <a:pathLst>
                    <a:path w="35026" h="15045" extrusionOk="0">
                      <a:moveTo>
                        <a:pt x="1" y="0"/>
                      </a:moveTo>
                      <a:lnTo>
                        <a:pt x="1" y="15044"/>
                      </a:lnTo>
                      <a:lnTo>
                        <a:pt x="35026" y="13843"/>
                      </a:lnTo>
                      <a:lnTo>
                        <a:pt x="34025" y="0"/>
                      </a:ln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6;p17">
                  <a:extLst>
                    <a:ext uri="{FF2B5EF4-FFF2-40B4-BE49-F238E27FC236}">
                      <a16:creationId xmlns:a16="http://schemas.microsoft.com/office/drawing/2014/main" id="{EC97C35C-9E42-B692-6147-464AE0992A90}"/>
                    </a:ext>
                  </a:extLst>
                </p:cNvPr>
                <p:cNvSpPr/>
                <p:nvPr/>
              </p:nvSpPr>
              <p:spPr>
                <a:xfrm>
                  <a:off x="3847925" y="238125"/>
                  <a:ext cx="942350" cy="256025"/>
                </a:xfrm>
                <a:custGeom>
                  <a:avLst/>
                  <a:gdLst/>
                  <a:ahLst/>
                  <a:cxnLst/>
                  <a:rect l="l" t="t" r="r" b="b"/>
                  <a:pathLst>
                    <a:path w="37694" h="10241" extrusionOk="0">
                      <a:moveTo>
                        <a:pt x="0" y="0"/>
                      </a:moveTo>
                      <a:lnTo>
                        <a:pt x="0" y="10241"/>
                      </a:lnTo>
                      <a:lnTo>
                        <a:pt x="37694" y="7539"/>
                      </a:lnTo>
                      <a:lnTo>
                        <a:pt x="37694" y="0"/>
                      </a:ln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p17">
                  <a:extLst>
                    <a:ext uri="{FF2B5EF4-FFF2-40B4-BE49-F238E27FC236}">
                      <a16:creationId xmlns:a16="http://schemas.microsoft.com/office/drawing/2014/main" id="{B70E8DC9-FCBB-D60F-63D7-FBCA712A7C74}"/>
                    </a:ext>
                  </a:extLst>
                </p:cNvPr>
                <p:cNvSpPr/>
                <p:nvPr/>
              </p:nvSpPr>
              <p:spPr>
                <a:xfrm>
                  <a:off x="3859600" y="1149150"/>
                  <a:ext cx="150125" cy="121850"/>
                </a:xfrm>
                <a:custGeom>
                  <a:avLst/>
                  <a:gdLst/>
                  <a:ahLst/>
                  <a:cxnLst/>
                  <a:rect l="l" t="t" r="r" b="b"/>
                  <a:pathLst>
                    <a:path w="6005" h="4874" extrusionOk="0">
                      <a:moveTo>
                        <a:pt x="2556" y="1"/>
                      </a:moveTo>
                      <a:cubicBezTo>
                        <a:pt x="1489" y="1"/>
                        <a:pt x="499" y="750"/>
                        <a:pt x="267" y="1853"/>
                      </a:cubicBezTo>
                      <a:cubicBezTo>
                        <a:pt x="0" y="3087"/>
                        <a:pt x="801" y="4355"/>
                        <a:pt x="2035" y="4622"/>
                      </a:cubicBezTo>
                      <a:lnTo>
                        <a:pt x="2936" y="4822"/>
                      </a:lnTo>
                      <a:cubicBezTo>
                        <a:pt x="3100" y="4856"/>
                        <a:pt x="3265" y="4873"/>
                        <a:pt x="3427" y="4873"/>
                      </a:cubicBezTo>
                      <a:cubicBezTo>
                        <a:pt x="4515" y="4873"/>
                        <a:pt x="5505" y="4124"/>
                        <a:pt x="5738" y="3021"/>
                      </a:cubicBezTo>
                      <a:cubicBezTo>
                        <a:pt x="6005" y="1753"/>
                        <a:pt x="5204" y="519"/>
                        <a:pt x="3936" y="252"/>
                      </a:cubicBezTo>
                      <a:lnTo>
                        <a:pt x="3036" y="52"/>
                      </a:lnTo>
                      <a:cubicBezTo>
                        <a:pt x="2876" y="17"/>
                        <a:pt x="2715" y="1"/>
                        <a:pt x="2556"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8;p17">
                  <a:extLst>
                    <a:ext uri="{FF2B5EF4-FFF2-40B4-BE49-F238E27FC236}">
                      <a16:creationId xmlns:a16="http://schemas.microsoft.com/office/drawing/2014/main" id="{EB0F4588-07EE-701D-8A8B-E20D14D1044A}"/>
                    </a:ext>
                  </a:extLst>
                </p:cNvPr>
                <p:cNvSpPr/>
                <p:nvPr/>
              </p:nvSpPr>
              <p:spPr>
                <a:xfrm>
                  <a:off x="4046400" y="1192225"/>
                  <a:ext cx="148450" cy="121000"/>
                </a:xfrm>
                <a:custGeom>
                  <a:avLst/>
                  <a:gdLst/>
                  <a:ahLst/>
                  <a:cxnLst/>
                  <a:rect l="l" t="t" r="r" b="b"/>
                  <a:pathLst>
                    <a:path w="5938" h="4840" extrusionOk="0">
                      <a:moveTo>
                        <a:pt x="2559" y="0"/>
                      </a:moveTo>
                      <a:cubicBezTo>
                        <a:pt x="1432" y="0"/>
                        <a:pt x="411" y="790"/>
                        <a:pt x="200" y="1931"/>
                      </a:cubicBezTo>
                      <a:cubicBezTo>
                        <a:pt x="0" y="3199"/>
                        <a:pt x="834" y="4400"/>
                        <a:pt x="2102" y="4633"/>
                      </a:cubicBezTo>
                      <a:lnTo>
                        <a:pt x="3002" y="4800"/>
                      </a:lnTo>
                      <a:cubicBezTo>
                        <a:pt x="3146" y="4827"/>
                        <a:pt x="3288" y="4839"/>
                        <a:pt x="3429" y="4839"/>
                      </a:cubicBezTo>
                      <a:cubicBezTo>
                        <a:pt x="4529" y="4839"/>
                        <a:pt x="5497" y="4056"/>
                        <a:pt x="5704" y="2932"/>
                      </a:cubicBezTo>
                      <a:cubicBezTo>
                        <a:pt x="5938" y="1665"/>
                        <a:pt x="5104" y="430"/>
                        <a:pt x="3836" y="197"/>
                      </a:cubicBezTo>
                      <a:lnTo>
                        <a:pt x="2936" y="30"/>
                      </a:lnTo>
                      <a:cubicBezTo>
                        <a:pt x="2809" y="10"/>
                        <a:pt x="2683" y="0"/>
                        <a:pt x="2559"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9;p17">
                  <a:extLst>
                    <a:ext uri="{FF2B5EF4-FFF2-40B4-BE49-F238E27FC236}">
                      <a16:creationId xmlns:a16="http://schemas.microsoft.com/office/drawing/2014/main" id="{C12A33C8-CD44-E8D4-77B4-45785CC3F612}"/>
                    </a:ext>
                  </a:extLst>
                </p:cNvPr>
                <p:cNvSpPr/>
                <p:nvPr/>
              </p:nvSpPr>
              <p:spPr>
                <a:xfrm>
                  <a:off x="4242375" y="1217700"/>
                  <a:ext cx="164300" cy="134850"/>
                </a:xfrm>
                <a:custGeom>
                  <a:avLst/>
                  <a:gdLst/>
                  <a:ahLst/>
                  <a:cxnLst/>
                  <a:rect l="l" t="t" r="r" b="b"/>
                  <a:pathLst>
                    <a:path w="6572" h="5394" extrusionOk="0">
                      <a:moveTo>
                        <a:pt x="2782" y="0"/>
                      </a:moveTo>
                      <a:cubicBezTo>
                        <a:pt x="1424" y="0"/>
                        <a:pt x="291" y="998"/>
                        <a:pt x="134" y="2380"/>
                      </a:cubicBezTo>
                      <a:cubicBezTo>
                        <a:pt x="0" y="3814"/>
                        <a:pt x="1034" y="5115"/>
                        <a:pt x="2502" y="5249"/>
                      </a:cubicBezTo>
                      <a:lnTo>
                        <a:pt x="3536" y="5382"/>
                      </a:lnTo>
                      <a:cubicBezTo>
                        <a:pt x="3619" y="5390"/>
                        <a:pt x="3702" y="5394"/>
                        <a:pt x="3784" y="5394"/>
                      </a:cubicBezTo>
                      <a:cubicBezTo>
                        <a:pt x="5147" y="5394"/>
                        <a:pt x="6312" y="4367"/>
                        <a:pt x="6438" y="3014"/>
                      </a:cubicBezTo>
                      <a:cubicBezTo>
                        <a:pt x="6571" y="1546"/>
                        <a:pt x="5537" y="279"/>
                        <a:pt x="4070" y="112"/>
                      </a:cubicBezTo>
                      <a:lnTo>
                        <a:pt x="3036" y="12"/>
                      </a:lnTo>
                      <a:cubicBezTo>
                        <a:pt x="2950" y="4"/>
                        <a:pt x="2865" y="0"/>
                        <a:pt x="2782"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0;p17">
                  <a:extLst>
                    <a:ext uri="{FF2B5EF4-FFF2-40B4-BE49-F238E27FC236}">
                      <a16:creationId xmlns:a16="http://schemas.microsoft.com/office/drawing/2014/main" id="{CE5DB177-0939-5473-619B-38D89A20E81A}"/>
                    </a:ext>
                  </a:extLst>
                </p:cNvPr>
                <p:cNvSpPr/>
                <p:nvPr/>
              </p:nvSpPr>
              <p:spPr>
                <a:xfrm>
                  <a:off x="3358400" y="4161750"/>
                  <a:ext cx="1074125" cy="1067450"/>
                </a:xfrm>
                <a:custGeom>
                  <a:avLst/>
                  <a:gdLst/>
                  <a:ahLst/>
                  <a:cxnLst/>
                  <a:rect l="l" t="t" r="r" b="b"/>
                  <a:pathLst>
                    <a:path w="42965" h="42698" extrusionOk="0">
                      <a:moveTo>
                        <a:pt x="19881" y="1"/>
                      </a:moveTo>
                      <a:cubicBezTo>
                        <a:pt x="19881" y="1"/>
                        <a:pt x="15445" y="5538"/>
                        <a:pt x="9708" y="11809"/>
                      </a:cubicBezTo>
                      <a:cubicBezTo>
                        <a:pt x="6705" y="15011"/>
                        <a:pt x="3470" y="17980"/>
                        <a:pt x="1" y="20682"/>
                      </a:cubicBezTo>
                      <a:lnTo>
                        <a:pt x="21616" y="42698"/>
                      </a:lnTo>
                      <a:cubicBezTo>
                        <a:pt x="25852" y="38328"/>
                        <a:pt x="34492" y="29789"/>
                        <a:pt x="42965" y="23518"/>
                      </a:cubicBezTo>
                      <a:lnTo>
                        <a:pt x="19881"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p17">
                  <a:extLst>
                    <a:ext uri="{FF2B5EF4-FFF2-40B4-BE49-F238E27FC236}">
                      <a16:creationId xmlns:a16="http://schemas.microsoft.com/office/drawing/2014/main" id="{2AF3E4B2-A0BB-D3A2-C0A5-0F2CC60B56A1}"/>
                    </a:ext>
                  </a:extLst>
                </p:cNvPr>
                <p:cNvSpPr/>
                <p:nvPr/>
              </p:nvSpPr>
              <p:spPr>
                <a:xfrm>
                  <a:off x="4577600" y="3220450"/>
                  <a:ext cx="674675" cy="507625"/>
                </a:xfrm>
                <a:custGeom>
                  <a:avLst/>
                  <a:gdLst/>
                  <a:ahLst/>
                  <a:cxnLst/>
                  <a:rect l="l" t="t" r="r" b="b"/>
                  <a:pathLst>
                    <a:path w="26987" h="20305" extrusionOk="0">
                      <a:moveTo>
                        <a:pt x="22041" y="0"/>
                      </a:moveTo>
                      <a:cubicBezTo>
                        <a:pt x="20776" y="0"/>
                        <a:pt x="19410" y="428"/>
                        <a:pt x="18214" y="1293"/>
                      </a:cubicBezTo>
                      <a:lnTo>
                        <a:pt x="3970" y="10300"/>
                      </a:lnTo>
                      <a:cubicBezTo>
                        <a:pt x="1001" y="12435"/>
                        <a:pt x="1" y="16104"/>
                        <a:pt x="1702" y="18439"/>
                      </a:cubicBezTo>
                      <a:cubicBezTo>
                        <a:pt x="2586" y="19676"/>
                        <a:pt x="4069" y="20305"/>
                        <a:pt x="5709" y="20305"/>
                      </a:cubicBezTo>
                      <a:cubicBezTo>
                        <a:pt x="7165" y="20305"/>
                        <a:pt x="8745" y="19810"/>
                        <a:pt x="10141" y="18806"/>
                      </a:cubicBezTo>
                      <a:lnTo>
                        <a:pt x="23551" y="8665"/>
                      </a:lnTo>
                      <a:cubicBezTo>
                        <a:pt x="26119" y="6797"/>
                        <a:pt x="26987" y="3628"/>
                        <a:pt x="25519" y="1594"/>
                      </a:cubicBezTo>
                      <a:cubicBezTo>
                        <a:pt x="24744" y="536"/>
                        <a:pt x="23456" y="0"/>
                        <a:pt x="22041"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2;p17">
                  <a:extLst>
                    <a:ext uri="{FF2B5EF4-FFF2-40B4-BE49-F238E27FC236}">
                      <a16:creationId xmlns:a16="http://schemas.microsoft.com/office/drawing/2014/main" id="{E58209B9-EE40-BDCC-7C86-EEC8B0B66D7C}"/>
                    </a:ext>
                  </a:extLst>
                </p:cNvPr>
                <p:cNvSpPr/>
                <p:nvPr/>
              </p:nvSpPr>
              <p:spPr>
                <a:xfrm>
                  <a:off x="4577600" y="3342825"/>
                  <a:ext cx="313575" cy="385950"/>
                </a:xfrm>
                <a:custGeom>
                  <a:avLst/>
                  <a:gdLst/>
                  <a:ahLst/>
                  <a:cxnLst/>
                  <a:rect l="l" t="t" r="r" b="b"/>
                  <a:pathLst>
                    <a:path w="12543" h="15438" extrusionOk="0">
                      <a:moveTo>
                        <a:pt x="12543" y="1"/>
                      </a:moveTo>
                      <a:lnTo>
                        <a:pt x="3970" y="5438"/>
                      </a:lnTo>
                      <a:cubicBezTo>
                        <a:pt x="1001" y="7573"/>
                        <a:pt x="1" y="11242"/>
                        <a:pt x="1702" y="13577"/>
                      </a:cubicBezTo>
                      <a:cubicBezTo>
                        <a:pt x="2582" y="14810"/>
                        <a:pt x="4057" y="15438"/>
                        <a:pt x="5690" y="15438"/>
                      </a:cubicBezTo>
                      <a:cubicBezTo>
                        <a:pt x="7151" y="15438"/>
                        <a:pt x="8739" y="14935"/>
                        <a:pt x="10141" y="13911"/>
                      </a:cubicBezTo>
                      <a:lnTo>
                        <a:pt x="12543" y="12110"/>
                      </a:lnTo>
                      <a:lnTo>
                        <a:pt x="12543"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3;p17">
                  <a:extLst>
                    <a:ext uri="{FF2B5EF4-FFF2-40B4-BE49-F238E27FC236}">
                      <a16:creationId xmlns:a16="http://schemas.microsoft.com/office/drawing/2014/main" id="{557B48EA-1EA6-BE09-5F26-340B05074040}"/>
                    </a:ext>
                  </a:extLst>
                </p:cNvPr>
                <p:cNvSpPr/>
                <p:nvPr/>
              </p:nvSpPr>
              <p:spPr>
                <a:xfrm>
                  <a:off x="3708650" y="3240475"/>
                  <a:ext cx="1254250" cy="1601650"/>
                </a:xfrm>
                <a:custGeom>
                  <a:avLst/>
                  <a:gdLst/>
                  <a:ahLst/>
                  <a:cxnLst/>
                  <a:rect l="l" t="t" r="r" b="b"/>
                  <a:pathLst>
                    <a:path w="50170" h="64066" extrusionOk="0">
                      <a:moveTo>
                        <a:pt x="11125" y="0"/>
                      </a:moveTo>
                      <a:cubicBezTo>
                        <a:pt x="10608" y="0"/>
                        <a:pt x="10091" y="242"/>
                        <a:pt x="9774" y="726"/>
                      </a:cubicBezTo>
                      <a:cubicBezTo>
                        <a:pt x="8407" y="2627"/>
                        <a:pt x="7039" y="9299"/>
                        <a:pt x="6305" y="12001"/>
                      </a:cubicBezTo>
                      <a:cubicBezTo>
                        <a:pt x="368" y="33583"/>
                        <a:pt x="1" y="47026"/>
                        <a:pt x="7973" y="55165"/>
                      </a:cubicBezTo>
                      <a:cubicBezTo>
                        <a:pt x="14289" y="61609"/>
                        <a:pt x="19806" y="64066"/>
                        <a:pt x="24771" y="64066"/>
                      </a:cubicBezTo>
                      <a:cubicBezTo>
                        <a:pt x="31499" y="64066"/>
                        <a:pt x="37214" y="59552"/>
                        <a:pt x="42531" y="54331"/>
                      </a:cubicBezTo>
                      <a:cubicBezTo>
                        <a:pt x="50170" y="46792"/>
                        <a:pt x="45633" y="45558"/>
                        <a:pt x="41797" y="34317"/>
                      </a:cubicBezTo>
                      <a:cubicBezTo>
                        <a:pt x="38561" y="24843"/>
                        <a:pt x="38295" y="23042"/>
                        <a:pt x="44966" y="16170"/>
                      </a:cubicBezTo>
                      <a:cubicBezTo>
                        <a:pt x="43296" y="12144"/>
                        <a:pt x="36933" y="11931"/>
                        <a:pt x="35604" y="11931"/>
                      </a:cubicBezTo>
                      <a:cubicBezTo>
                        <a:pt x="35446" y="11931"/>
                        <a:pt x="35359" y="11934"/>
                        <a:pt x="35359" y="11934"/>
                      </a:cubicBezTo>
                      <a:cubicBezTo>
                        <a:pt x="35359" y="11934"/>
                        <a:pt x="24918" y="19439"/>
                        <a:pt x="18514" y="22008"/>
                      </a:cubicBezTo>
                      <a:cubicBezTo>
                        <a:pt x="17311" y="22494"/>
                        <a:pt x="16424" y="22720"/>
                        <a:pt x="15780" y="22720"/>
                      </a:cubicBezTo>
                      <a:cubicBezTo>
                        <a:pt x="11080" y="22720"/>
                        <a:pt x="19311" y="10729"/>
                        <a:pt x="12476" y="726"/>
                      </a:cubicBezTo>
                      <a:cubicBezTo>
                        <a:pt x="12159" y="242"/>
                        <a:pt x="11642" y="0"/>
                        <a:pt x="11125"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p17">
                  <a:extLst>
                    <a:ext uri="{FF2B5EF4-FFF2-40B4-BE49-F238E27FC236}">
                      <a16:creationId xmlns:a16="http://schemas.microsoft.com/office/drawing/2014/main" id="{F2EF1C02-FF98-E04F-8E7E-A095DD529884}"/>
                    </a:ext>
                  </a:extLst>
                </p:cNvPr>
                <p:cNvSpPr/>
                <p:nvPr/>
              </p:nvSpPr>
              <p:spPr>
                <a:xfrm>
                  <a:off x="4072088" y="3571356"/>
                  <a:ext cx="824775" cy="1027500"/>
                </a:xfrm>
                <a:custGeom>
                  <a:avLst/>
                  <a:gdLst/>
                  <a:ahLst/>
                  <a:cxnLst/>
                  <a:rect l="l" t="t" r="r" b="b"/>
                  <a:pathLst>
                    <a:path w="32991" h="41100" extrusionOk="0">
                      <a:moveTo>
                        <a:pt x="23162" y="1"/>
                      </a:moveTo>
                      <a:cubicBezTo>
                        <a:pt x="23004" y="1"/>
                        <a:pt x="22917" y="4"/>
                        <a:pt x="22917" y="4"/>
                      </a:cubicBezTo>
                      <a:cubicBezTo>
                        <a:pt x="22917" y="4"/>
                        <a:pt x="12476" y="7509"/>
                        <a:pt x="6072" y="10044"/>
                      </a:cubicBezTo>
                      <a:cubicBezTo>
                        <a:pt x="4873" y="10529"/>
                        <a:pt x="3989" y="10753"/>
                        <a:pt x="3347" y="10753"/>
                      </a:cubicBezTo>
                      <a:cubicBezTo>
                        <a:pt x="2398" y="10753"/>
                        <a:pt x="1975" y="10265"/>
                        <a:pt x="1835" y="9410"/>
                      </a:cubicBezTo>
                      <a:lnTo>
                        <a:pt x="134" y="34495"/>
                      </a:lnTo>
                      <a:cubicBezTo>
                        <a:pt x="1" y="38064"/>
                        <a:pt x="2836" y="41033"/>
                        <a:pt x="6405" y="41100"/>
                      </a:cubicBezTo>
                      <a:lnTo>
                        <a:pt x="26486" y="39899"/>
                      </a:lnTo>
                      <a:cubicBezTo>
                        <a:pt x="30089" y="39832"/>
                        <a:pt x="32991" y="36863"/>
                        <a:pt x="32958" y="33227"/>
                      </a:cubicBezTo>
                      <a:lnTo>
                        <a:pt x="32958" y="30892"/>
                      </a:lnTo>
                      <a:cubicBezTo>
                        <a:pt x="32024" y="28757"/>
                        <a:pt x="30656" y="26122"/>
                        <a:pt x="29355" y="22353"/>
                      </a:cubicBezTo>
                      <a:cubicBezTo>
                        <a:pt x="26119" y="12913"/>
                        <a:pt x="25853" y="11112"/>
                        <a:pt x="32524" y="4240"/>
                      </a:cubicBezTo>
                      <a:cubicBezTo>
                        <a:pt x="30854" y="214"/>
                        <a:pt x="24491" y="1"/>
                        <a:pt x="23162" y="1"/>
                      </a:cubicBezTo>
                      <a:close/>
                    </a:path>
                  </a:pathLst>
                </a:custGeom>
                <a:solidFill>
                  <a:srgbClr val="FE5145">
                    <a:alpha val="21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5;p17">
                  <a:extLst>
                    <a:ext uri="{FF2B5EF4-FFF2-40B4-BE49-F238E27FC236}">
                      <a16:creationId xmlns:a16="http://schemas.microsoft.com/office/drawing/2014/main" id="{C0402B0A-9031-A28E-C774-4164837274D1}"/>
                    </a:ext>
                  </a:extLst>
                </p:cNvPr>
                <p:cNvSpPr/>
                <p:nvPr/>
              </p:nvSpPr>
              <p:spPr>
                <a:xfrm>
                  <a:off x="4444175" y="4256000"/>
                  <a:ext cx="470350" cy="413325"/>
                </a:xfrm>
                <a:custGeom>
                  <a:avLst/>
                  <a:gdLst/>
                  <a:ahLst/>
                  <a:cxnLst/>
                  <a:rect l="l" t="t" r="r" b="b"/>
                  <a:pathLst>
                    <a:path w="18814" h="16533" extrusionOk="0">
                      <a:moveTo>
                        <a:pt x="14945" y="0"/>
                      </a:moveTo>
                      <a:lnTo>
                        <a:pt x="2669" y="7639"/>
                      </a:lnTo>
                      <a:cubicBezTo>
                        <a:pt x="634" y="8706"/>
                        <a:pt x="1" y="11475"/>
                        <a:pt x="1235" y="13810"/>
                      </a:cubicBezTo>
                      <a:cubicBezTo>
                        <a:pt x="2139" y="15520"/>
                        <a:pt x="3794" y="16532"/>
                        <a:pt x="5402" y="16532"/>
                      </a:cubicBezTo>
                      <a:cubicBezTo>
                        <a:pt x="5989" y="16532"/>
                        <a:pt x="6570" y="16397"/>
                        <a:pt x="7106" y="16112"/>
                      </a:cubicBezTo>
                      <a:lnTo>
                        <a:pt x="14211" y="12576"/>
                      </a:lnTo>
                      <a:cubicBezTo>
                        <a:pt x="18814" y="7605"/>
                        <a:pt x="17446" y="5437"/>
                        <a:pt x="14945"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6;p17">
                  <a:extLst>
                    <a:ext uri="{FF2B5EF4-FFF2-40B4-BE49-F238E27FC236}">
                      <a16:creationId xmlns:a16="http://schemas.microsoft.com/office/drawing/2014/main" id="{A988DFEF-D37C-DAFD-64BA-E6F4B2F0B93A}"/>
                    </a:ext>
                  </a:extLst>
                </p:cNvPr>
                <p:cNvSpPr/>
                <p:nvPr/>
              </p:nvSpPr>
              <p:spPr>
                <a:xfrm>
                  <a:off x="4116450" y="3220250"/>
                  <a:ext cx="697175" cy="1265100"/>
                </a:xfrm>
                <a:custGeom>
                  <a:avLst/>
                  <a:gdLst/>
                  <a:ahLst/>
                  <a:cxnLst/>
                  <a:rect l="l" t="t" r="r" b="b"/>
                  <a:pathLst>
                    <a:path w="27887" h="50604" extrusionOk="0">
                      <a:moveTo>
                        <a:pt x="5871" y="0"/>
                      </a:moveTo>
                      <a:cubicBezTo>
                        <a:pt x="2635" y="0"/>
                        <a:pt x="0" y="2602"/>
                        <a:pt x="0" y="5871"/>
                      </a:cubicBezTo>
                      <a:lnTo>
                        <a:pt x="0" y="44732"/>
                      </a:lnTo>
                      <a:cubicBezTo>
                        <a:pt x="0" y="47968"/>
                        <a:pt x="2635" y="50603"/>
                        <a:pt x="5871" y="50603"/>
                      </a:cubicBezTo>
                      <a:lnTo>
                        <a:pt x="22049" y="50603"/>
                      </a:lnTo>
                      <a:cubicBezTo>
                        <a:pt x="25285" y="50603"/>
                        <a:pt x="27887" y="47968"/>
                        <a:pt x="27887" y="44732"/>
                      </a:cubicBezTo>
                      <a:lnTo>
                        <a:pt x="27887" y="5871"/>
                      </a:lnTo>
                      <a:cubicBezTo>
                        <a:pt x="27887" y="2602"/>
                        <a:pt x="25285" y="0"/>
                        <a:pt x="22049" y="0"/>
                      </a:cubicBez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7;p17">
                  <a:extLst>
                    <a:ext uri="{FF2B5EF4-FFF2-40B4-BE49-F238E27FC236}">
                      <a16:creationId xmlns:a16="http://schemas.microsoft.com/office/drawing/2014/main" id="{BF2FEEB7-073A-3DBA-C452-8889F6082E42}"/>
                    </a:ext>
                  </a:extLst>
                </p:cNvPr>
                <p:cNvSpPr/>
                <p:nvPr/>
              </p:nvSpPr>
              <p:spPr>
                <a:xfrm>
                  <a:off x="4162325" y="4205075"/>
                  <a:ext cx="253525" cy="244400"/>
                </a:xfrm>
                <a:custGeom>
                  <a:avLst/>
                  <a:gdLst/>
                  <a:ahLst/>
                  <a:cxnLst/>
                  <a:rect l="l" t="t" r="r" b="b"/>
                  <a:pathLst>
                    <a:path w="10141" h="9776" extrusionOk="0">
                      <a:moveTo>
                        <a:pt x="1212" y="1"/>
                      </a:moveTo>
                      <a:cubicBezTo>
                        <a:pt x="537" y="1"/>
                        <a:pt x="1" y="588"/>
                        <a:pt x="33" y="1270"/>
                      </a:cubicBezTo>
                      <a:lnTo>
                        <a:pt x="33" y="4839"/>
                      </a:lnTo>
                      <a:cubicBezTo>
                        <a:pt x="33" y="7574"/>
                        <a:pt x="2235" y="9776"/>
                        <a:pt x="4970" y="9776"/>
                      </a:cubicBezTo>
                      <a:lnTo>
                        <a:pt x="8906" y="9776"/>
                      </a:lnTo>
                      <a:cubicBezTo>
                        <a:pt x="9573" y="9776"/>
                        <a:pt x="10140" y="9209"/>
                        <a:pt x="10140" y="8542"/>
                      </a:cubicBezTo>
                      <a:lnTo>
                        <a:pt x="10140" y="1236"/>
                      </a:lnTo>
                      <a:cubicBezTo>
                        <a:pt x="10140" y="536"/>
                        <a:pt x="9573" y="2"/>
                        <a:pt x="8906" y="2"/>
                      </a:cubicBezTo>
                      <a:lnTo>
                        <a:pt x="1267" y="2"/>
                      </a:lnTo>
                      <a:cubicBezTo>
                        <a:pt x="1249" y="1"/>
                        <a:pt x="1230" y="1"/>
                        <a:pt x="1212"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8;p17">
                  <a:extLst>
                    <a:ext uri="{FF2B5EF4-FFF2-40B4-BE49-F238E27FC236}">
                      <a16:creationId xmlns:a16="http://schemas.microsoft.com/office/drawing/2014/main" id="{B9BF6139-FB8F-CAAA-610B-429940BA66C8}"/>
                    </a:ext>
                  </a:extLst>
                </p:cNvPr>
                <p:cNvSpPr/>
                <p:nvPr/>
              </p:nvSpPr>
              <p:spPr>
                <a:xfrm>
                  <a:off x="4304900" y="3752300"/>
                  <a:ext cx="337775" cy="337750"/>
                </a:xfrm>
                <a:custGeom>
                  <a:avLst/>
                  <a:gdLst/>
                  <a:ahLst/>
                  <a:cxnLst/>
                  <a:rect l="l" t="t" r="r" b="b"/>
                  <a:pathLst>
                    <a:path w="13511" h="13510" extrusionOk="0">
                      <a:moveTo>
                        <a:pt x="6739" y="0"/>
                      </a:moveTo>
                      <a:cubicBezTo>
                        <a:pt x="3036" y="0"/>
                        <a:pt x="1" y="3002"/>
                        <a:pt x="1" y="6738"/>
                      </a:cubicBezTo>
                      <a:cubicBezTo>
                        <a:pt x="1" y="10474"/>
                        <a:pt x="3036" y="13510"/>
                        <a:pt x="6739" y="13510"/>
                      </a:cubicBezTo>
                      <a:cubicBezTo>
                        <a:pt x="10475" y="13510"/>
                        <a:pt x="13511" y="10474"/>
                        <a:pt x="13511" y="6738"/>
                      </a:cubicBezTo>
                      <a:cubicBezTo>
                        <a:pt x="13511" y="3002"/>
                        <a:pt x="10475" y="0"/>
                        <a:pt x="6739"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9;p17">
                  <a:extLst>
                    <a:ext uri="{FF2B5EF4-FFF2-40B4-BE49-F238E27FC236}">
                      <a16:creationId xmlns:a16="http://schemas.microsoft.com/office/drawing/2014/main" id="{719D2F63-43AA-BCD4-67F2-982B2EB43561}"/>
                    </a:ext>
                  </a:extLst>
                </p:cNvPr>
                <p:cNvSpPr/>
                <p:nvPr/>
              </p:nvSpPr>
              <p:spPr>
                <a:xfrm>
                  <a:off x="4361625" y="3809825"/>
                  <a:ext cx="120925" cy="121800"/>
                </a:xfrm>
                <a:custGeom>
                  <a:avLst/>
                  <a:gdLst/>
                  <a:ahLst/>
                  <a:cxnLst/>
                  <a:rect l="l" t="t" r="r" b="b"/>
                  <a:pathLst>
                    <a:path w="4837" h="4872" extrusionOk="0">
                      <a:moveTo>
                        <a:pt x="2402" y="1"/>
                      </a:moveTo>
                      <a:cubicBezTo>
                        <a:pt x="1068" y="1"/>
                        <a:pt x="0" y="1102"/>
                        <a:pt x="0" y="2436"/>
                      </a:cubicBezTo>
                      <a:cubicBezTo>
                        <a:pt x="0" y="3770"/>
                        <a:pt x="1068" y="4871"/>
                        <a:pt x="2402" y="4871"/>
                      </a:cubicBezTo>
                      <a:cubicBezTo>
                        <a:pt x="3736" y="4871"/>
                        <a:pt x="4837" y="3770"/>
                        <a:pt x="4837" y="2436"/>
                      </a:cubicBezTo>
                      <a:cubicBezTo>
                        <a:pt x="4837" y="1102"/>
                        <a:pt x="3736" y="1"/>
                        <a:pt x="2402" y="1"/>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0;p17">
                  <a:extLst>
                    <a:ext uri="{FF2B5EF4-FFF2-40B4-BE49-F238E27FC236}">
                      <a16:creationId xmlns:a16="http://schemas.microsoft.com/office/drawing/2014/main" id="{09A6B043-F130-80D1-30DF-36528F503447}"/>
                    </a:ext>
                  </a:extLst>
                </p:cNvPr>
                <p:cNvSpPr/>
                <p:nvPr/>
              </p:nvSpPr>
              <p:spPr>
                <a:xfrm>
                  <a:off x="4320750" y="3220250"/>
                  <a:ext cx="306075" cy="69250"/>
                </a:xfrm>
                <a:custGeom>
                  <a:avLst/>
                  <a:gdLst/>
                  <a:ahLst/>
                  <a:cxnLst/>
                  <a:rect l="l" t="t" r="r" b="b"/>
                  <a:pathLst>
                    <a:path w="12243" h="2770" extrusionOk="0">
                      <a:moveTo>
                        <a:pt x="1" y="0"/>
                      </a:moveTo>
                      <a:lnTo>
                        <a:pt x="1" y="1435"/>
                      </a:lnTo>
                      <a:cubicBezTo>
                        <a:pt x="1" y="2169"/>
                        <a:pt x="601" y="2769"/>
                        <a:pt x="1335" y="2769"/>
                      </a:cubicBezTo>
                      <a:lnTo>
                        <a:pt x="10908" y="2769"/>
                      </a:lnTo>
                      <a:cubicBezTo>
                        <a:pt x="11642" y="2769"/>
                        <a:pt x="12243" y="2169"/>
                        <a:pt x="12243" y="1435"/>
                      </a:cubicBezTo>
                      <a:lnTo>
                        <a:pt x="12243" y="0"/>
                      </a:ln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1;p17">
                  <a:extLst>
                    <a:ext uri="{FF2B5EF4-FFF2-40B4-BE49-F238E27FC236}">
                      <a16:creationId xmlns:a16="http://schemas.microsoft.com/office/drawing/2014/main" id="{1BD544DC-547D-4771-6C2D-EF874AFAFDB3}"/>
                    </a:ext>
                  </a:extLst>
                </p:cNvPr>
                <p:cNvSpPr/>
                <p:nvPr/>
              </p:nvSpPr>
              <p:spPr>
                <a:xfrm>
                  <a:off x="3883775" y="3291975"/>
                  <a:ext cx="94250" cy="186075"/>
                </a:xfrm>
                <a:custGeom>
                  <a:avLst/>
                  <a:gdLst/>
                  <a:ahLst/>
                  <a:cxnLst/>
                  <a:rect l="l" t="t" r="r" b="b"/>
                  <a:pathLst>
                    <a:path w="3770" h="7443" extrusionOk="0">
                      <a:moveTo>
                        <a:pt x="2102" y="0"/>
                      </a:moveTo>
                      <a:cubicBezTo>
                        <a:pt x="1435" y="1668"/>
                        <a:pt x="901" y="3403"/>
                        <a:pt x="501" y="5137"/>
                      </a:cubicBezTo>
                      <a:cubicBezTo>
                        <a:pt x="334" y="5938"/>
                        <a:pt x="167" y="6738"/>
                        <a:pt x="1" y="7439"/>
                      </a:cubicBezTo>
                      <a:cubicBezTo>
                        <a:pt x="52" y="7441"/>
                        <a:pt x="103" y="7443"/>
                        <a:pt x="153" y="7443"/>
                      </a:cubicBezTo>
                      <a:cubicBezTo>
                        <a:pt x="1462" y="7443"/>
                        <a:pt x="2655" y="6623"/>
                        <a:pt x="3136" y="5371"/>
                      </a:cubicBezTo>
                      <a:cubicBezTo>
                        <a:pt x="3770" y="3636"/>
                        <a:pt x="3436" y="1001"/>
                        <a:pt x="2102"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2;p17">
                  <a:extLst>
                    <a:ext uri="{FF2B5EF4-FFF2-40B4-BE49-F238E27FC236}">
                      <a16:creationId xmlns:a16="http://schemas.microsoft.com/office/drawing/2014/main" id="{9B152B82-DCD7-2A41-C731-C241700320F2}"/>
                    </a:ext>
                  </a:extLst>
                </p:cNvPr>
                <p:cNvSpPr/>
                <p:nvPr/>
              </p:nvSpPr>
              <p:spPr>
                <a:xfrm>
                  <a:off x="4350775" y="3642025"/>
                  <a:ext cx="733050" cy="552275"/>
                </a:xfrm>
                <a:custGeom>
                  <a:avLst/>
                  <a:gdLst/>
                  <a:ahLst/>
                  <a:cxnLst/>
                  <a:rect l="l" t="t" r="r" b="b"/>
                  <a:pathLst>
                    <a:path w="29322" h="22091" extrusionOk="0">
                      <a:moveTo>
                        <a:pt x="23267" y="1"/>
                      </a:moveTo>
                      <a:cubicBezTo>
                        <a:pt x="22399" y="1"/>
                        <a:pt x="21539" y="245"/>
                        <a:pt x="20782" y="775"/>
                      </a:cubicBezTo>
                      <a:lnTo>
                        <a:pt x="2436" y="14052"/>
                      </a:lnTo>
                      <a:cubicBezTo>
                        <a:pt x="468" y="15453"/>
                        <a:pt x="1" y="18154"/>
                        <a:pt x="1368" y="20156"/>
                      </a:cubicBezTo>
                      <a:cubicBezTo>
                        <a:pt x="2227" y="21413"/>
                        <a:pt x="3612" y="22091"/>
                        <a:pt x="5020" y="22091"/>
                      </a:cubicBezTo>
                      <a:cubicBezTo>
                        <a:pt x="5853" y="22091"/>
                        <a:pt x="6695" y="21853"/>
                        <a:pt x="7439" y="21357"/>
                      </a:cubicBezTo>
                      <a:lnTo>
                        <a:pt x="26486" y="9515"/>
                      </a:lnTo>
                      <a:cubicBezTo>
                        <a:pt x="28788" y="7880"/>
                        <a:pt x="29321" y="4745"/>
                        <a:pt x="27754" y="2477"/>
                      </a:cubicBezTo>
                      <a:cubicBezTo>
                        <a:pt x="26695" y="932"/>
                        <a:pt x="24964" y="1"/>
                        <a:pt x="23267" y="1"/>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3;p17">
                  <a:extLst>
                    <a:ext uri="{FF2B5EF4-FFF2-40B4-BE49-F238E27FC236}">
                      <a16:creationId xmlns:a16="http://schemas.microsoft.com/office/drawing/2014/main" id="{0B0B9DA8-F7DB-F499-BDCC-59E07BBED31F}"/>
                    </a:ext>
                  </a:extLst>
                </p:cNvPr>
                <p:cNvSpPr/>
                <p:nvPr/>
              </p:nvSpPr>
              <p:spPr>
                <a:xfrm>
                  <a:off x="4364950" y="3931700"/>
                  <a:ext cx="701350" cy="531050"/>
                </a:xfrm>
                <a:custGeom>
                  <a:avLst/>
                  <a:gdLst/>
                  <a:ahLst/>
                  <a:cxnLst/>
                  <a:rect l="l" t="t" r="r" b="b"/>
                  <a:pathLst>
                    <a:path w="28054" h="21242" extrusionOk="0">
                      <a:moveTo>
                        <a:pt x="21890" y="1"/>
                      </a:moveTo>
                      <a:cubicBezTo>
                        <a:pt x="21195" y="1"/>
                        <a:pt x="20518" y="174"/>
                        <a:pt x="19915" y="563"/>
                      </a:cubicBezTo>
                      <a:lnTo>
                        <a:pt x="2436" y="13673"/>
                      </a:lnTo>
                      <a:cubicBezTo>
                        <a:pt x="534" y="14940"/>
                        <a:pt x="1" y="17475"/>
                        <a:pt x="1268" y="19377"/>
                      </a:cubicBezTo>
                      <a:cubicBezTo>
                        <a:pt x="2053" y="20586"/>
                        <a:pt x="3378" y="21242"/>
                        <a:pt x="4727" y="21242"/>
                      </a:cubicBezTo>
                      <a:cubicBezTo>
                        <a:pt x="5499" y="21242"/>
                        <a:pt x="6280" y="21027"/>
                        <a:pt x="6972" y="20577"/>
                      </a:cubicBezTo>
                      <a:lnTo>
                        <a:pt x="25252" y="9303"/>
                      </a:lnTo>
                      <a:cubicBezTo>
                        <a:pt x="27454" y="7868"/>
                        <a:pt x="28054" y="4933"/>
                        <a:pt x="26620" y="2731"/>
                      </a:cubicBezTo>
                      <a:cubicBezTo>
                        <a:pt x="25608" y="1166"/>
                        <a:pt x="23693" y="1"/>
                        <a:pt x="21890" y="1"/>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4;p17">
                  <a:extLst>
                    <a:ext uri="{FF2B5EF4-FFF2-40B4-BE49-F238E27FC236}">
                      <a16:creationId xmlns:a16="http://schemas.microsoft.com/office/drawing/2014/main" id="{35B1D418-B99D-055C-4567-4100FA723950}"/>
                    </a:ext>
                  </a:extLst>
                </p:cNvPr>
                <p:cNvSpPr/>
                <p:nvPr/>
              </p:nvSpPr>
              <p:spPr>
                <a:xfrm>
                  <a:off x="4475875" y="4222150"/>
                  <a:ext cx="596275" cy="411450"/>
                </a:xfrm>
                <a:custGeom>
                  <a:avLst/>
                  <a:gdLst/>
                  <a:ahLst/>
                  <a:cxnLst/>
                  <a:rect l="l" t="t" r="r" b="b"/>
                  <a:pathLst>
                    <a:path w="23851" h="16458" extrusionOk="0">
                      <a:moveTo>
                        <a:pt x="18429" y="0"/>
                      </a:moveTo>
                      <a:cubicBezTo>
                        <a:pt x="17682" y="0"/>
                        <a:pt x="16922" y="178"/>
                        <a:pt x="16212" y="553"/>
                      </a:cubicBezTo>
                      <a:lnTo>
                        <a:pt x="2802" y="8693"/>
                      </a:lnTo>
                      <a:cubicBezTo>
                        <a:pt x="801" y="9760"/>
                        <a:pt x="0" y="12262"/>
                        <a:pt x="1068" y="14263"/>
                      </a:cubicBezTo>
                      <a:cubicBezTo>
                        <a:pt x="1813" y="15662"/>
                        <a:pt x="3243" y="16458"/>
                        <a:pt x="4719" y="16458"/>
                      </a:cubicBezTo>
                      <a:cubicBezTo>
                        <a:pt x="5356" y="16458"/>
                        <a:pt x="6002" y="16309"/>
                        <a:pt x="6605" y="15998"/>
                      </a:cubicBezTo>
                      <a:lnTo>
                        <a:pt x="20648" y="8959"/>
                      </a:lnTo>
                      <a:cubicBezTo>
                        <a:pt x="22950" y="7725"/>
                        <a:pt x="23850" y="4857"/>
                        <a:pt x="22616" y="2555"/>
                      </a:cubicBezTo>
                      <a:cubicBezTo>
                        <a:pt x="21781" y="930"/>
                        <a:pt x="20138" y="0"/>
                        <a:pt x="18429" y="0"/>
                      </a:cubicBezTo>
                      <a:close/>
                    </a:path>
                  </a:pathLst>
                </a:custGeom>
                <a:solidFill>
                  <a:srgbClr val="F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5;p17">
                  <a:extLst>
                    <a:ext uri="{FF2B5EF4-FFF2-40B4-BE49-F238E27FC236}">
                      <a16:creationId xmlns:a16="http://schemas.microsoft.com/office/drawing/2014/main" id="{F3444917-A807-CEB7-FC68-6611B50C2295}"/>
                    </a:ext>
                  </a:extLst>
                </p:cNvPr>
                <p:cNvSpPr/>
                <p:nvPr/>
              </p:nvSpPr>
              <p:spPr>
                <a:xfrm>
                  <a:off x="3294200" y="4417775"/>
                  <a:ext cx="863975" cy="870650"/>
                </a:xfrm>
                <a:custGeom>
                  <a:avLst/>
                  <a:gdLst/>
                  <a:ahLst/>
                  <a:cxnLst/>
                  <a:rect l="l" t="t" r="r" b="b"/>
                  <a:pathLst>
                    <a:path w="34559" h="34826" extrusionOk="0">
                      <a:moveTo>
                        <a:pt x="10741" y="0"/>
                      </a:moveTo>
                      <a:lnTo>
                        <a:pt x="0" y="10541"/>
                      </a:lnTo>
                      <a:lnTo>
                        <a:pt x="23817" y="34825"/>
                      </a:lnTo>
                      <a:lnTo>
                        <a:pt x="34558" y="24284"/>
                      </a:lnTo>
                      <a:lnTo>
                        <a:pt x="10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6;p17">
                  <a:extLst>
                    <a:ext uri="{FF2B5EF4-FFF2-40B4-BE49-F238E27FC236}">
                      <a16:creationId xmlns:a16="http://schemas.microsoft.com/office/drawing/2014/main" id="{2284CCE4-4F88-6D1F-3124-C693BC680D14}"/>
                    </a:ext>
                  </a:extLst>
                </p:cNvPr>
                <p:cNvSpPr/>
                <p:nvPr/>
              </p:nvSpPr>
              <p:spPr>
                <a:xfrm>
                  <a:off x="2352700" y="4537850"/>
                  <a:ext cx="1791300" cy="912350"/>
                </a:xfrm>
                <a:custGeom>
                  <a:avLst/>
                  <a:gdLst/>
                  <a:ahLst/>
                  <a:cxnLst/>
                  <a:rect l="l" t="t" r="r" b="b"/>
                  <a:pathLst>
                    <a:path w="71652" h="36494" extrusionOk="0">
                      <a:moveTo>
                        <a:pt x="40229" y="1"/>
                      </a:moveTo>
                      <a:lnTo>
                        <a:pt x="0" y="36494"/>
                      </a:lnTo>
                      <a:lnTo>
                        <a:pt x="59542" y="36494"/>
                      </a:lnTo>
                      <a:lnTo>
                        <a:pt x="71651" y="22717"/>
                      </a:lnTo>
                      <a:lnTo>
                        <a:pt x="40229" y="1"/>
                      </a:lnTo>
                      <a:close/>
                    </a:path>
                  </a:pathLst>
                </a:custGeom>
                <a:solidFill>
                  <a:srgbClr val="8CD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7;p17">
                  <a:extLst>
                    <a:ext uri="{FF2B5EF4-FFF2-40B4-BE49-F238E27FC236}">
                      <a16:creationId xmlns:a16="http://schemas.microsoft.com/office/drawing/2014/main" id="{CB05B09F-D338-8F8A-9130-57D4BBB9C972}"/>
                    </a:ext>
                  </a:extLst>
                </p:cNvPr>
                <p:cNvSpPr/>
                <p:nvPr/>
              </p:nvSpPr>
              <p:spPr>
                <a:xfrm>
                  <a:off x="4514225" y="4465675"/>
                  <a:ext cx="145125" cy="136050"/>
                </a:xfrm>
                <a:custGeom>
                  <a:avLst/>
                  <a:gdLst/>
                  <a:ahLst/>
                  <a:cxnLst/>
                  <a:rect l="l" t="t" r="r" b="b"/>
                  <a:pathLst>
                    <a:path w="5805" h="5442" extrusionOk="0">
                      <a:moveTo>
                        <a:pt x="2655" y="0"/>
                      </a:moveTo>
                      <a:cubicBezTo>
                        <a:pt x="2227" y="0"/>
                        <a:pt x="1793" y="115"/>
                        <a:pt x="1402" y="353"/>
                      </a:cubicBezTo>
                      <a:cubicBezTo>
                        <a:pt x="334" y="1053"/>
                        <a:pt x="1" y="2488"/>
                        <a:pt x="668" y="3588"/>
                      </a:cubicBezTo>
                      <a:lnTo>
                        <a:pt x="1168" y="4356"/>
                      </a:lnTo>
                      <a:cubicBezTo>
                        <a:pt x="1619" y="5065"/>
                        <a:pt x="2375" y="5442"/>
                        <a:pt x="3150" y="5442"/>
                      </a:cubicBezTo>
                      <a:cubicBezTo>
                        <a:pt x="3578" y="5442"/>
                        <a:pt x="4012" y="5327"/>
                        <a:pt x="4404" y="5089"/>
                      </a:cubicBezTo>
                      <a:cubicBezTo>
                        <a:pt x="5471" y="4389"/>
                        <a:pt x="5805" y="2955"/>
                        <a:pt x="5138" y="1887"/>
                      </a:cubicBezTo>
                      <a:lnTo>
                        <a:pt x="4637" y="1086"/>
                      </a:lnTo>
                      <a:cubicBezTo>
                        <a:pt x="4186" y="377"/>
                        <a:pt x="3430" y="0"/>
                        <a:pt x="2655"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8;p17">
                  <a:extLst>
                    <a:ext uri="{FF2B5EF4-FFF2-40B4-BE49-F238E27FC236}">
                      <a16:creationId xmlns:a16="http://schemas.microsoft.com/office/drawing/2014/main" id="{2008A8E5-37A9-572B-CCA4-6EE4668A064F}"/>
                    </a:ext>
                  </a:extLst>
                </p:cNvPr>
                <p:cNvSpPr/>
                <p:nvPr/>
              </p:nvSpPr>
              <p:spPr>
                <a:xfrm>
                  <a:off x="4407475" y="4295950"/>
                  <a:ext cx="145125" cy="135725"/>
                </a:xfrm>
                <a:custGeom>
                  <a:avLst/>
                  <a:gdLst/>
                  <a:ahLst/>
                  <a:cxnLst/>
                  <a:rect l="l" t="t" r="r" b="b"/>
                  <a:pathLst>
                    <a:path w="5805" h="5429" extrusionOk="0">
                      <a:moveTo>
                        <a:pt x="2627" y="0"/>
                      </a:moveTo>
                      <a:cubicBezTo>
                        <a:pt x="2182" y="0"/>
                        <a:pt x="1733" y="130"/>
                        <a:pt x="1335" y="403"/>
                      </a:cubicBezTo>
                      <a:cubicBezTo>
                        <a:pt x="268" y="1137"/>
                        <a:pt x="1" y="2572"/>
                        <a:pt x="701" y="3639"/>
                      </a:cubicBezTo>
                      <a:lnTo>
                        <a:pt x="1235" y="4406"/>
                      </a:lnTo>
                      <a:cubicBezTo>
                        <a:pt x="1694" y="5074"/>
                        <a:pt x="2428" y="5429"/>
                        <a:pt x="3174" y="5429"/>
                      </a:cubicBezTo>
                      <a:cubicBezTo>
                        <a:pt x="3621" y="5429"/>
                        <a:pt x="4071" y="5302"/>
                        <a:pt x="4471" y="5040"/>
                      </a:cubicBezTo>
                      <a:cubicBezTo>
                        <a:pt x="5538" y="4306"/>
                        <a:pt x="5805" y="2839"/>
                        <a:pt x="5104" y="1804"/>
                      </a:cubicBezTo>
                      <a:lnTo>
                        <a:pt x="4571" y="1037"/>
                      </a:lnTo>
                      <a:cubicBezTo>
                        <a:pt x="4110" y="368"/>
                        <a:pt x="3375" y="0"/>
                        <a:pt x="2627" y="0"/>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9;p17">
                  <a:extLst>
                    <a:ext uri="{FF2B5EF4-FFF2-40B4-BE49-F238E27FC236}">
                      <a16:creationId xmlns:a16="http://schemas.microsoft.com/office/drawing/2014/main" id="{FFBD958F-61BE-3A50-0AEE-888764A7C061}"/>
                    </a:ext>
                  </a:extLst>
                </p:cNvPr>
                <p:cNvSpPr/>
                <p:nvPr/>
              </p:nvSpPr>
              <p:spPr>
                <a:xfrm>
                  <a:off x="4390800" y="4003175"/>
                  <a:ext cx="165150" cy="153725"/>
                </a:xfrm>
                <a:custGeom>
                  <a:avLst/>
                  <a:gdLst/>
                  <a:ahLst/>
                  <a:cxnLst/>
                  <a:rect l="l" t="t" r="r" b="b"/>
                  <a:pathLst>
                    <a:path w="6606" h="6149" extrusionOk="0">
                      <a:moveTo>
                        <a:pt x="3002" y="1"/>
                      </a:moveTo>
                      <a:cubicBezTo>
                        <a:pt x="2484" y="1"/>
                        <a:pt x="1961" y="154"/>
                        <a:pt x="1502" y="473"/>
                      </a:cubicBezTo>
                      <a:cubicBezTo>
                        <a:pt x="301" y="1307"/>
                        <a:pt x="1" y="2941"/>
                        <a:pt x="835" y="4142"/>
                      </a:cubicBezTo>
                      <a:lnTo>
                        <a:pt x="1435" y="5009"/>
                      </a:lnTo>
                      <a:cubicBezTo>
                        <a:pt x="1950" y="5751"/>
                        <a:pt x="2770" y="6149"/>
                        <a:pt x="3604" y="6149"/>
                      </a:cubicBezTo>
                      <a:cubicBezTo>
                        <a:pt x="4122" y="6149"/>
                        <a:pt x="4645" y="5996"/>
                        <a:pt x="5104" y="5677"/>
                      </a:cubicBezTo>
                      <a:cubicBezTo>
                        <a:pt x="6305" y="4843"/>
                        <a:pt x="6605" y="3208"/>
                        <a:pt x="5771" y="2007"/>
                      </a:cubicBezTo>
                      <a:lnTo>
                        <a:pt x="5171" y="1140"/>
                      </a:lnTo>
                      <a:cubicBezTo>
                        <a:pt x="4656" y="399"/>
                        <a:pt x="3837" y="1"/>
                        <a:pt x="3002" y="1"/>
                      </a:cubicBezTo>
                      <a:close/>
                    </a:path>
                  </a:pathLst>
                </a:custGeom>
                <a:solidFill>
                  <a:srgbClr val="F08F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p17">
                  <a:extLst>
                    <a:ext uri="{FF2B5EF4-FFF2-40B4-BE49-F238E27FC236}">
                      <a16:creationId xmlns:a16="http://schemas.microsoft.com/office/drawing/2014/main" id="{43C2E8C5-E2F2-40AA-7366-702D6872D09D}"/>
                    </a:ext>
                  </a:extLst>
                </p:cNvPr>
                <p:cNvSpPr/>
                <p:nvPr/>
              </p:nvSpPr>
              <p:spPr>
                <a:xfrm>
                  <a:off x="4344100" y="3043450"/>
                  <a:ext cx="259375" cy="212675"/>
                </a:xfrm>
                <a:custGeom>
                  <a:avLst/>
                  <a:gdLst/>
                  <a:ahLst/>
                  <a:cxnLst/>
                  <a:rect l="l" t="t" r="r" b="b"/>
                  <a:pathLst>
                    <a:path w="10375" h="8507" extrusionOk="0">
                      <a:moveTo>
                        <a:pt x="1602" y="1"/>
                      </a:moveTo>
                      <a:lnTo>
                        <a:pt x="1" y="2302"/>
                      </a:lnTo>
                      <a:lnTo>
                        <a:pt x="1" y="8507"/>
                      </a:lnTo>
                      <a:lnTo>
                        <a:pt x="10375" y="8507"/>
                      </a:lnTo>
                      <a:lnTo>
                        <a:pt x="10375" y="2302"/>
                      </a:lnTo>
                      <a:lnTo>
                        <a:pt x="8774" y="1"/>
                      </a:lnTo>
                      <a:close/>
                    </a:path>
                  </a:pathLst>
                </a:custGeom>
                <a:solidFill>
                  <a:srgbClr val="1C5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p17">
                  <a:extLst>
                    <a:ext uri="{FF2B5EF4-FFF2-40B4-BE49-F238E27FC236}">
                      <a16:creationId xmlns:a16="http://schemas.microsoft.com/office/drawing/2014/main" id="{8616F71E-FA73-0C5D-36E3-AAC9694A6616}"/>
                    </a:ext>
                  </a:extLst>
                </p:cNvPr>
                <p:cNvSpPr/>
                <p:nvPr/>
              </p:nvSpPr>
              <p:spPr>
                <a:xfrm>
                  <a:off x="4435825" y="3043450"/>
                  <a:ext cx="75925" cy="94275"/>
                </a:xfrm>
                <a:custGeom>
                  <a:avLst/>
                  <a:gdLst/>
                  <a:ahLst/>
                  <a:cxnLst/>
                  <a:rect l="l" t="t" r="r" b="b"/>
                  <a:pathLst>
                    <a:path w="3037" h="3771" extrusionOk="0">
                      <a:moveTo>
                        <a:pt x="1" y="1"/>
                      </a:moveTo>
                      <a:lnTo>
                        <a:pt x="1" y="3770"/>
                      </a:lnTo>
                      <a:lnTo>
                        <a:pt x="3036" y="3770"/>
                      </a:lnTo>
                      <a:lnTo>
                        <a:pt x="3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2;p17">
                  <a:extLst>
                    <a:ext uri="{FF2B5EF4-FFF2-40B4-BE49-F238E27FC236}">
                      <a16:creationId xmlns:a16="http://schemas.microsoft.com/office/drawing/2014/main" id="{3E0DEB09-2393-26D2-7F08-403A0E671BF9}"/>
                    </a:ext>
                  </a:extLst>
                </p:cNvPr>
                <p:cNvSpPr/>
                <p:nvPr/>
              </p:nvSpPr>
              <p:spPr>
                <a:xfrm>
                  <a:off x="4179825" y="3366175"/>
                  <a:ext cx="570425" cy="330275"/>
                </a:xfrm>
                <a:custGeom>
                  <a:avLst/>
                  <a:gdLst/>
                  <a:ahLst/>
                  <a:cxnLst/>
                  <a:rect l="l" t="t" r="r" b="b"/>
                  <a:pathLst>
                    <a:path w="22817" h="13211" extrusionOk="0">
                      <a:moveTo>
                        <a:pt x="1201" y="1"/>
                      </a:moveTo>
                      <a:cubicBezTo>
                        <a:pt x="534" y="1"/>
                        <a:pt x="0" y="501"/>
                        <a:pt x="0" y="1168"/>
                      </a:cubicBezTo>
                      <a:lnTo>
                        <a:pt x="0" y="12043"/>
                      </a:lnTo>
                      <a:cubicBezTo>
                        <a:pt x="0" y="12710"/>
                        <a:pt x="534" y="13210"/>
                        <a:pt x="1201" y="13210"/>
                      </a:cubicBezTo>
                      <a:lnTo>
                        <a:pt x="21649" y="13210"/>
                      </a:lnTo>
                      <a:cubicBezTo>
                        <a:pt x="22316" y="13210"/>
                        <a:pt x="22817" y="12710"/>
                        <a:pt x="22817" y="12043"/>
                      </a:cubicBezTo>
                      <a:lnTo>
                        <a:pt x="22817" y="1168"/>
                      </a:lnTo>
                      <a:cubicBezTo>
                        <a:pt x="22817" y="501"/>
                        <a:pt x="22316" y="1"/>
                        <a:pt x="21649" y="1"/>
                      </a:cubicBezTo>
                      <a:close/>
                    </a:path>
                  </a:pathLst>
                </a:custGeom>
                <a:solidFill>
                  <a:srgbClr val="53A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p17">
                  <a:extLst>
                    <a:ext uri="{FF2B5EF4-FFF2-40B4-BE49-F238E27FC236}">
                      <a16:creationId xmlns:a16="http://schemas.microsoft.com/office/drawing/2014/main" id="{066EC9F3-743C-04F5-69E7-FE4343370094}"/>
                    </a:ext>
                  </a:extLst>
                </p:cNvPr>
                <p:cNvSpPr/>
                <p:nvPr/>
              </p:nvSpPr>
              <p:spPr>
                <a:xfrm>
                  <a:off x="4199000" y="3385375"/>
                  <a:ext cx="532900" cy="292725"/>
                </a:xfrm>
                <a:custGeom>
                  <a:avLst/>
                  <a:gdLst/>
                  <a:ahLst/>
                  <a:cxnLst/>
                  <a:rect l="l" t="t" r="r" b="b"/>
                  <a:pathLst>
                    <a:path w="21316" h="11709" extrusionOk="0">
                      <a:moveTo>
                        <a:pt x="1068" y="0"/>
                      </a:moveTo>
                      <a:cubicBezTo>
                        <a:pt x="468" y="0"/>
                        <a:pt x="1" y="467"/>
                        <a:pt x="1" y="1068"/>
                      </a:cubicBezTo>
                      <a:lnTo>
                        <a:pt x="1" y="10608"/>
                      </a:lnTo>
                      <a:cubicBezTo>
                        <a:pt x="1" y="11208"/>
                        <a:pt x="468" y="11709"/>
                        <a:pt x="1068" y="11709"/>
                      </a:cubicBezTo>
                      <a:lnTo>
                        <a:pt x="20248" y="11709"/>
                      </a:lnTo>
                      <a:cubicBezTo>
                        <a:pt x="20849" y="11709"/>
                        <a:pt x="21316" y="11208"/>
                        <a:pt x="21316" y="10608"/>
                      </a:cubicBezTo>
                      <a:lnTo>
                        <a:pt x="21316" y="1068"/>
                      </a:lnTo>
                      <a:cubicBezTo>
                        <a:pt x="21316" y="467"/>
                        <a:pt x="20849" y="0"/>
                        <a:pt x="20248" y="0"/>
                      </a:cubicBezTo>
                      <a:close/>
                    </a:path>
                  </a:pathLst>
                </a:custGeom>
                <a:solidFill>
                  <a:srgbClr val="F6E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4;p17">
                  <a:extLst>
                    <a:ext uri="{FF2B5EF4-FFF2-40B4-BE49-F238E27FC236}">
                      <a16:creationId xmlns:a16="http://schemas.microsoft.com/office/drawing/2014/main" id="{FA69B394-DD05-0574-3374-901682DE1961}"/>
                    </a:ext>
                  </a:extLst>
                </p:cNvPr>
                <p:cNvSpPr/>
                <p:nvPr/>
              </p:nvSpPr>
              <p:spPr>
                <a:xfrm>
                  <a:off x="4277400" y="3428725"/>
                  <a:ext cx="27525" cy="99275"/>
                </a:xfrm>
                <a:custGeom>
                  <a:avLst/>
                  <a:gdLst/>
                  <a:ahLst/>
                  <a:cxnLst/>
                  <a:rect l="l" t="t" r="r" b="b"/>
                  <a:pathLst>
                    <a:path w="1101" h="3971" extrusionOk="0">
                      <a:moveTo>
                        <a:pt x="534" y="1"/>
                      </a:moveTo>
                      <a:cubicBezTo>
                        <a:pt x="234" y="1"/>
                        <a:pt x="0" y="234"/>
                        <a:pt x="0" y="534"/>
                      </a:cubicBezTo>
                      <a:lnTo>
                        <a:pt x="0" y="3403"/>
                      </a:lnTo>
                      <a:cubicBezTo>
                        <a:pt x="0" y="3703"/>
                        <a:pt x="234" y="3970"/>
                        <a:pt x="534" y="3970"/>
                      </a:cubicBezTo>
                      <a:cubicBezTo>
                        <a:pt x="867" y="3970"/>
                        <a:pt x="1101" y="3703"/>
                        <a:pt x="1101" y="3403"/>
                      </a:cubicBezTo>
                      <a:lnTo>
                        <a:pt x="1101" y="534"/>
                      </a:lnTo>
                      <a:cubicBezTo>
                        <a:pt x="1101" y="234"/>
                        <a:pt x="867" y="1"/>
                        <a:pt x="534"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5;p17">
                  <a:extLst>
                    <a:ext uri="{FF2B5EF4-FFF2-40B4-BE49-F238E27FC236}">
                      <a16:creationId xmlns:a16="http://schemas.microsoft.com/office/drawing/2014/main" id="{57E60DA7-D68A-CD17-9867-BFA3EB3A45E4}"/>
                    </a:ext>
                  </a:extLst>
                </p:cNvPr>
                <p:cNvSpPr/>
                <p:nvPr/>
              </p:nvSpPr>
              <p:spPr>
                <a:xfrm>
                  <a:off x="4277400" y="3539650"/>
                  <a:ext cx="27525" cy="99250"/>
                </a:xfrm>
                <a:custGeom>
                  <a:avLst/>
                  <a:gdLst/>
                  <a:ahLst/>
                  <a:cxnLst/>
                  <a:rect l="l" t="t" r="r" b="b"/>
                  <a:pathLst>
                    <a:path w="1101" h="3970" extrusionOk="0">
                      <a:moveTo>
                        <a:pt x="534" y="0"/>
                      </a:moveTo>
                      <a:cubicBezTo>
                        <a:pt x="234" y="0"/>
                        <a:pt x="0" y="234"/>
                        <a:pt x="0" y="567"/>
                      </a:cubicBezTo>
                      <a:lnTo>
                        <a:pt x="0" y="3403"/>
                      </a:lnTo>
                      <a:cubicBezTo>
                        <a:pt x="0" y="3703"/>
                        <a:pt x="234" y="3970"/>
                        <a:pt x="534" y="3970"/>
                      </a:cubicBezTo>
                      <a:cubicBezTo>
                        <a:pt x="867" y="3970"/>
                        <a:pt x="1101" y="3703"/>
                        <a:pt x="1101" y="3403"/>
                      </a:cubicBezTo>
                      <a:lnTo>
                        <a:pt x="1101" y="567"/>
                      </a:lnTo>
                      <a:cubicBezTo>
                        <a:pt x="1101" y="234"/>
                        <a:pt x="867" y="0"/>
                        <a:pt x="534"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6;p17">
                  <a:extLst>
                    <a:ext uri="{FF2B5EF4-FFF2-40B4-BE49-F238E27FC236}">
                      <a16:creationId xmlns:a16="http://schemas.microsoft.com/office/drawing/2014/main" id="{12BB00DE-F9D9-5FA0-2C4C-5B69C9B4F632}"/>
                    </a:ext>
                  </a:extLst>
                </p:cNvPr>
                <p:cNvSpPr/>
                <p:nvPr/>
              </p:nvSpPr>
              <p:spPr>
                <a:xfrm>
                  <a:off x="4485875" y="3428725"/>
                  <a:ext cx="27550" cy="99275"/>
                </a:xfrm>
                <a:custGeom>
                  <a:avLst/>
                  <a:gdLst/>
                  <a:ahLst/>
                  <a:cxnLst/>
                  <a:rect l="l" t="t" r="r" b="b"/>
                  <a:pathLst>
                    <a:path w="1102" h="3971" extrusionOk="0">
                      <a:moveTo>
                        <a:pt x="534" y="1"/>
                      </a:moveTo>
                      <a:cubicBezTo>
                        <a:pt x="234" y="1"/>
                        <a:pt x="0" y="234"/>
                        <a:pt x="0" y="534"/>
                      </a:cubicBezTo>
                      <a:lnTo>
                        <a:pt x="0" y="3403"/>
                      </a:lnTo>
                      <a:cubicBezTo>
                        <a:pt x="0" y="3703"/>
                        <a:pt x="234" y="3970"/>
                        <a:pt x="534" y="3970"/>
                      </a:cubicBezTo>
                      <a:cubicBezTo>
                        <a:pt x="834" y="3970"/>
                        <a:pt x="1101" y="3703"/>
                        <a:pt x="1101" y="3403"/>
                      </a:cubicBezTo>
                      <a:lnTo>
                        <a:pt x="1101" y="534"/>
                      </a:lnTo>
                      <a:cubicBezTo>
                        <a:pt x="1101" y="234"/>
                        <a:pt x="834" y="1"/>
                        <a:pt x="534"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7;p17">
                  <a:extLst>
                    <a:ext uri="{FF2B5EF4-FFF2-40B4-BE49-F238E27FC236}">
                      <a16:creationId xmlns:a16="http://schemas.microsoft.com/office/drawing/2014/main" id="{8435508E-1EA8-141A-E669-8D348295B083}"/>
                    </a:ext>
                  </a:extLst>
                </p:cNvPr>
                <p:cNvSpPr/>
                <p:nvPr/>
              </p:nvSpPr>
              <p:spPr>
                <a:xfrm>
                  <a:off x="4485875" y="3539650"/>
                  <a:ext cx="27550" cy="99250"/>
                </a:xfrm>
                <a:custGeom>
                  <a:avLst/>
                  <a:gdLst/>
                  <a:ahLst/>
                  <a:cxnLst/>
                  <a:rect l="l" t="t" r="r" b="b"/>
                  <a:pathLst>
                    <a:path w="1102" h="3970" extrusionOk="0">
                      <a:moveTo>
                        <a:pt x="534" y="0"/>
                      </a:moveTo>
                      <a:cubicBezTo>
                        <a:pt x="234" y="0"/>
                        <a:pt x="0" y="234"/>
                        <a:pt x="0" y="567"/>
                      </a:cubicBezTo>
                      <a:lnTo>
                        <a:pt x="0" y="3403"/>
                      </a:lnTo>
                      <a:cubicBezTo>
                        <a:pt x="0" y="3703"/>
                        <a:pt x="234" y="3970"/>
                        <a:pt x="534" y="3970"/>
                      </a:cubicBezTo>
                      <a:cubicBezTo>
                        <a:pt x="834" y="3970"/>
                        <a:pt x="1101" y="3703"/>
                        <a:pt x="1101" y="3403"/>
                      </a:cubicBezTo>
                      <a:lnTo>
                        <a:pt x="1101" y="567"/>
                      </a:lnTo>
                      <a:cubicBezTo>
                        <a:pt x="1101" y="234"/>
                        <a:pt x="834" y="0"/>
                        <a:pt x="534"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8;p17">
                  <a:extLst>
                    <a:ext uri="{FF2B5EF4-FFF2-40B4-BE49-F238E27FC236}">
                      <a16:creationId xmlns:a16="http://schemas.microsoft.com/office/drawing/2014/main" id="{8372EA8F-BCC5-1DF4-884E-0647FDED3581}"/>
                    </a:ext>
                  </a:extLst>
                </p:cNvPr>
                <p:cNvSpPr/>
                <p:nvPr/>
              </p:nvSpPr>
              <p:spPr>
                <a:xfrm>
                  <a:off x="435827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9;p17">
                  <a:extLst>
                    <a:ext uri="{FF2B5EF4-FFF2-40B4-BE49-F238E27FC236}">
                      <a16:creationId xmlns:a16="http://schemas.microsoft.com/office/drawing/2014/main" id="{917E3E91-8A7B-57C2-24C7-A3E0234FB4A3}"/>
                    </a:ext>
                  </a:extLst>
                </p:cNvPr>
                <p:cNvSpPr/>
                <p:nvPr/>
              </p:nvSpPr>
              <p:spPr>
                <a:xfrm>
                  <a:off x="435827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0;p17">
                  <a:extLst>
                    <a:ext uri="{FF2B5EF4-FFF2-40B4-BE49-F238E27FC236}">
                      <a16:creationId xmlns:a16="http://schemas.microsoft.com/office/drawing/2014/main" id="{A8DC4CB4-E422-BBB9-5E46-A571F55D02B4}"/>
                    </a:ext>
                  </a:extLst>
                </p:cNvPr>
                <p:cNvSpPr/>
                <p:nvPr/>
              </p:nvSpPr>
              <p:spPr>
                <a:xfrm>
                  <a:off x="4385800" y="3624700"/>
                  <a:ext cx="99275" cy="28375"/>
                </a:xfrm>
                <a:custGeom>
                  <a:avLst/>
                  <a:gdLst/>
                  <a:ahLst/>
                  <a:cxnLst/>
                  <a:rect l="l" t="t" r="r" b="b"/>
                  <a:pathLst>
                    <a:path w="3971" h="1135" extrusionOk="0">
                      <a:moveTo>
                        <a:pt x="568" y="1"/>
                      </a:moveTo>
                      <a:cubicBezTo>
                        <a:pt x="267" y="1"/>
                        <a:pt x="1" y="267"/>
                        <a:pt x="1" y="568"/>
                      </a:cubicBezTo>
                      <a:cubicBezTo>
                        <a:pt x="1" y="868"/>
                        <a:pt x="267" y="1135"/>
                        <a:pt x="568" y="1135"/>
                      </a:cubicBezTo>
                      <a:lnTo>
                        <a:pt x="3436" y="1135"/>
                      </a:lnTo>
                      <a:cubicBezTo>
                        <a:pt x="3737" y="1135"/>
                        <a:pt x="3970" y="868"/>
                        <a:pt x="3970" y="568"/>
                      </a:cubicBezTo>
                      <a:cubicBezTo>
                        <a:pt x="3970" y="267"/>
                        <a:pt x="3737" y="1"/>
                        <a:pt x="3436" y="1"/>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1;p17">
                  <a:extLst>
                    <a:ext uri="{FF2B5EF4-FFF2-40B4-BE49-F238E27FC236}">
                      <a16:creationId xmlns:a16="http://schemas.microsoft.com/office/drawing/2014/main" id="{354B48E9-B8A4-86EC-BD02-621D6F034912}"/>
                    </a:ext>
                  </a:extLst>
                </p:cNvPr>
                <p:cNvSpPr/>
                <p:nvPr/>
              </p:nvSpPr>
              <p:spPr>
                <a:xfrm>
                  <a:off x="4385800" y="3409550"/>
                  <a:ext cx="99275" cy="28375"/>
                </a:xfrm>
                <a:custGeom>
                  <a:avLst/>
                  <a:gdLst/>
                  <a:ahLst/>
                  <a:cxnLst/>
                  <a:rect l="l" t="t" r="r" b="b"/>
                  <a:pathLst>
                    <a:path w="3971" h="1135" extrusionOk="0">
                      <a:moveTo>
                        <a:pt x="568" y="0"/>
                      </a:moveTo>
                      <a:cubicBezTo>
                        <a:pt x="267" y="0"/>
                        <a:pt x="1" y="267"/>
                        <a:pt x="1" y="568"/>
                      </a:cubicBezTo>
                      <a:cubicBezTo>
                        <a:pt x="1" y="868"/>
                        <a:pt x="267" y="1135"/>
                        <a:pt x="568" y="1135"/>
                      </a:cubicBezTo>
                      <a:lnTo>
                        <a:pt x="3436" y="1135"/>
                      </a:lnTo>
                      <a:cubicBezTo>
                        <a:pt x="3737" y="1135"/>
                        <a:pt x="3970" y="868"/>
                        <a:pt x="3970" y="568"/>
                      </a:cubicBezTo>
                      <a:cubicBezTo>
                        <a:pt x="3970" y="267"/>
                        <a:pt x="3737" y="0"/>
                        <a:pt x="3436" y="0"/>
                      </a:cubicBezTo>
                      <a:close/>
                    </a:path>
                  </a:pathLst>
                </a:custGeom>
                <a:solidFill>
                  <a:srgbClr val="103C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2;p17">
                  <a:extLst>
                    <a:ext uri="{FF2B5EF4-FFF2-40B4-BE49-F238E27FC236}">
                      <a16:creationId xmlns:a16="http://schemas.microsoft.com/office/drawing/2014/main" id="{4365AC79-C740-621E-43EE-37A45AA19481}"/>
                    </a:ext>
                  </a:extLst>
                </p:cNvPr>
                <p:cNvSpPr/>
                <p:nvPr/>
              </p:nvSpPr>
              <p:spPr>
                <a:xfrm>
                  <a:off x="4384125" y="2676525"/>
                  <a:ext cx="179325" cy="313575"/>
                </a:xfrm>
                <a:custGeom>
                  <a:avLst/>
                  <a:gdLst/>
                  <a:ahLst/>
                  <a:cxnLst/>
                  <a:rect l="l" t="t" r="r" b="b"/>
                  <a:pathLst>
                    <a:path w="7173" h="12543" extrusionOk="0">
                      <a:moveTo>
                        <a:pt x="3603" y="0"/>
                      </a:moveTo>
                      <a:cubicBezTo>
                        <a:pt x="3603" y="0"/>
                        <a:pt x="1" y="6939"/>
                        <a:pt x="1" y="8940"/>
                      </a:cubicBezTo>
                      <a:cubicBezTo>
                        <a:pt x="1" y="10942"/>
                        <a:pt x="1602" y="12543"/>
                        <a:pt x="3603" y="12543"/>
                      </a:cubicBezTo>
                      <a:cubicBezTo>
                        <a:pt x="5571" y="12543"/>
                        <a:pt x="7173" y="10942"/>
                        <a:pt x="7173" y="8940"/>
                      </a:cubicBezTo>
                      <a:cubicBezTo>
                        <a:pt x="7173" y="6939"/>
                        <a:pt x="3603" y="0"/>
                        <a:pt x="3603" y="0"/>
                      </a:cubicBezTo>
                      <a:close/>
                    </a:path>
                  </a:pathLst>
                </a:custGeom>
                <a:solidFill>
                  <a:srgbClr val="FE51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3;p17">
                  <a:extLst>
                    <a:ext uri="{FF2B5EF4-FFF2-40B4-BE49-F238E27FC236}">
                      <a16:creationId xmlns:a16="http://schemas.microsoft.com/office/drawing/2014/main" id="{8CB957B5-F3EB-244A-3074-2D248668EC4B}"/>
                    </a:ext>
                  </a:extLst>
                </p:cNvPr>
                <p:cNvSpPr/>
                <p:nvPr/>
              </p:nvSpPr>
              <p:spPr>
                <a:xfrm>
                  <a:off x="4455025" y="2747400"/>
                  <a:ext cx="12525" cy="26725"/>
                </a:xfrm>
                <a:custGeom>
                  <a:avLst/>
                  <a:gdLst/>
                  <a:ahLst/>
                  <a:cxnLst/>
                  <a:rect l="l" t="t" r="r" b="b"/>
                  <a:pathLst>
                    <a:path w="501" h="1069" fill="none" extrusionOk="0">
                      <a:moveTo>
                        <a:pt x="0" y="1068"/>
                      </a:moveTo>
                      <a:cubicBezTo>
                        <a:pt x="300" y="434"/>
                        <a:pt x="501" y="1"/>
                        <a:pt x="501" y="1"/>
                      </a:cubicBezTo>
                    </a:path>
                  </a:pathLst>
                </a:custGeom>
                <a:solidFill>
                  <a:srgbClr val="F6EFE4"/>
                </a:solidFill>
                <a:ln w="2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4;p17">
                  <a:extLst>
                    <a:ext uri="{FF2B5EF4-FFF2-40B4-BE49-F238E27FC236}">
                      <a16:creationId xmlns:a16="http://schemas.microsoft.com/office/drawing/2014/main" id="{FBB647FE-0D87-52E6-4DAF-31268EB47781}"/>
                    </a:ext>
                  </a:extLst>
                </p:cNvPr>
                <p:cNvSpPr/>
                <p:nvPr/>
              </p:nvSpPr>
              <p:spPr>
                <a:xfrm>
                  <a:off x="4412475" y="2829975"/>
                  <a:ext cx="19225" cy="102600"/>
                </a:xfrm>
                <a:custGeom>
                  <a:avLst/>
                  <a:gdLst/>
                  <a:ahLst/>
                  <a:cxnLst/>
                  <a:rect l="l" t="t" r="r" b="b"/>
                  <a:pathLst>
                    <a:path w="769" h="4104" fill="none" extrusionOk="0">
                      <a:moveTo>
                        <a:pt x="501" y="4103"/>
                      </a:moveTo>
                      <a:cubicBezTo>
                        <a:pt x="168" y="3703"/>
                        <a:pt x="1" y="3169"/>
                        <a:pt x="1" y="2635"/>
                      </a:cubicBezTo>
                      <a:cubicBezTo>
                        <a:pt x="134" y="1735"/>
                        <a:pt x="368" y="834"/>
                        <a:pt x="768" y="0"/>
                      </a:cubicBezTo>
                    </a:path>
                  </a:pathLst>
                </a:custGeom>
                <a:solidFill>
                  <a:srgbClr val="F6EFE4"/>
                </a:solidFill>
                <a:ln w="2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65;p17">
                <a:extLst>
                  <a:ext uri="{FF2B5EF4-FFF2-40B4-BE49-F238E27FC236}">
                    <a16:creationId xmlns:a16="http://schemas.microsoft.com/office/drawing/2014/main" id="{80C640A8-08AC-B9FA-552E-B0A50A82282E}"/>
                  </a:ext>
                </a:extLst>
              </p:cNvPr>
              <p:cNvSpPr/>
              <p:nvPr/>
            </p:nvSpPr>
            <p:spPr>
              <a:xfrm>
                <a:off x="1902918" y="3402800"/>
                <a:ext cx="511675" cy="976825"/>
              </a:xfrm>
              <a:custGeom>
                <a:avLst/>
                <a:gdLst/>
                <a:ahLst/>
                <a:cxnLst/>
                <a:rect l="l" t="t" r="r" b="b"/>
                <a:pathLst>
                  <a:path w="20467" h="39073" extrusionOk="0">
                    <a:moveTo>
                      <a:pt x="20467" y="0"/>
                    </a:moveTo>
                    <a:cubicBezTo>
                      <a:pt x="18038" y="1762"/>
                      <a:pt x="9116" y="8255"/>
                      <a:pt x="5893" y="10573"/>
                    </a:cubicBezTo>
                    <a:cubicBezTo>
                      <a:pt x="2670" y="12891"/>
                      <a:pt x="2099" y="12970"/>
                      <a:pt x="1131" y="13907"/>
                    </a:cubicBezTo>
                    <a:cubicBezTo>
                      <a:pt x="163" y="14844"/>
                      <a:pt x="210" y="15352"/>
                      <a:pt x="83" y="16193"/>
                    </a:cubicBezTo>
                    <a:cubicBezTo>
                      <a:pt x="-44" y="17034"/>
                      <a:pt x="4" y="18161"/>
                      <a:pt x="369" y="18955"/>
                    </a:cubicBezTo>
                    <a:cubicBezTo>
                      <a:pt x="734" y="19749"/>
                      <a:pt x="1496" y="20574"/>
                      <a:pt x="2274" y="20955"/>
                    </a:cubicBezTo>
                    <a:cubicBezTo>
                      <a:pt x="3052" y="21336"/>
                      <a:pt x="3560" y="21733"/>
                      <a:pt x="5036" y="21241"/>
                    </a:cubicBezTo>
                    <a:cubicBezTo>
                      <a:pt x="6512" y="20749"/>
                      <a:pt x="10624" y="18162"/>
                      <a:pt x="11132" y="18003"/>
                    </a:cubicBezTo>
                    <a:cubicBezTo>
                      <a:pt x="11640" y="17844"/>
                      <a:pt x="9513" y="19226"/>
                      <a:pt x="8084" y="20289"/>
                    </a:cubicBezTo>
                    <a:cubicBezTo>
                      <a:pt x="6655" y="21353"/>
                      <a:pt x="3782" y="23289"/>
                      <a:pt x="2560" y="24384"/>
                    </a:cubicBezTo>
                    <a:cubicBezTo>
                      <a:pt x="1338" y="25479"/>
                      <a:pt x="1052" y="25956"/>
                      <a:pt x="750" y="26861"/>
                    </a:cubicBezTo>
                    <a:cubicBezTo>
                      <a:pt x="448" y="27766"/>
                      <a:pt x="448" y="28957"/>
                      <a:pt x="750" y="29814"/>
                    </a:cubicBezTo>
                    <a:cubicBezTo>
                      <a:pt x="1052" y="30671"/>
                      <a:pt x="1703" y="31687"/>
                      <a:pt x="2560" y="32004"/>
                    </a:cubicBezTo>
                    <a:cubicBezTo>
                      <a:pt x="3417" y="32322"/>
                      <a:pt x="4068" y="32529"/>
                      <a:pt x="5893" y="31719"/>
                    </a:cubicBezTo>
                    <a:cubicBezTo>
                      <a:pt x="7719" y="30910"/>
                      <a:pt x="11465" y="28370"/>
                      <a:pt x="13513" y="27147"/>
                    </a:cubicBezTo>
                    <a:cubicBezTo>
                      <a:pt x="15561" y="25925"/>
                      <a:pt x="19499" y="23527"/>
                      <a:pt x="18181" y="24384"/>
                    </a:cubicBezTo>
                    <a:cubicBezTo>
                      <a:pt x="16864" y="25241"/>
                      <a:pt x="7783" y="30115"/>
                      <a:pt x="5608" y="32290"/>
                    </a:cubicBezTo>
                    <a:cubicBezTo>
                      <a:pt x="3433" y="34465"/>
                      <a:pt x="4782" y="36307"/>
                      <a:pt x="5131" y="37434"/>
                    </a:cubicBezTo>
                    <a:cubicBezTo>
                      <a:pt x="5480" y="38561"/>
                      <a:pt x="6528" y="38974"/>
                      <a:pt x="7703" y="39053"/>
                    </a:cubicBezTo>
                    <a:cubicBezTo>
                      <a:pt x="8878" y="39132"/>
                      <a:pt x="10339" y="38640"/>
                      <a:pt x="12180" y="37910"/>
                    </a:cubicBezTo>
                    <a:cubicBezTo>
                      <a:pt x="14022" y="37180"/>
                      <a:pt x="17657" y="35211"/>
                      <a:pt x="18752" y="34671"/>
                    </a:cubicBezTo>
                  </a:path>
                </a:pathLst>
              </a:custGeom>
              <a:noFill/>
              <a:ln w="19050" cap="flat" cmpd="sng">
                <a:solidFill>
                  <a:srgbClr val="F08F58"/>
                </a:solidFill>
                <a:prstDash val="solid"/>
                <a:round/>
                <a:headEnd type="none" w="med" len="med"/>
                <a:tailEnd type="none" w="med" len="med"/>
              </a:ln>
            </p:spPr>
          </p:sp>
          <p:sp>
            <p:nvSpPr>
              <p:cNvPr id="18" name="Google Shape;166;p17">
                <a:extLst>
                  <a:ext uri="{FF2B5EF4-FFF2-40B4-BE49-F238E27FC236}">
                    <a16:creationId xmlns:a16="http://schemas.microsoft.com/office/drawing/2014/main" id="{163A71CF-94EC-D6A0-AA7E-3DA9ED0AE518}"/>
                  </a:ext>
                </a:extLst>
              </p:cNvPr>
              <p:cNvSpPr/>
              <p:nvPr/>
            </p:nvSpPr>
            <p:spPr>
              <a:xfrm>
                <a:off x="1402550" y="3481400"/>
                <a:ext cx="202000" cy="595300"/>
              </a:xfrm>
              <a:custGeom>
                <a:avLst/>
                <a:gdLst/>
                <a:ahLst/>
                <a:cxnLst/>
                <a:rect l="l" t="t" r="r" b="b"/>
                <a:pathLst>
                  <a:path w="8080" h="23812" extrusionOk="0">
                    <a:moveTo>
                      <a:pt x="8001" y="0"/>
                    </a:moveTo>
                    <a:cubicBezTo>
                      <a:pt x="8001" y="635"/>
                      <a:pt x="8160" y="1207"/>
                      <a:pt x="8001" y="3810"/>
                    </a:cubicBezTo>
                    <a:cubicBezTo>
                      <a:pt x="7842" y="6414"/>
                      <a:pt x="7827" y="12621"/>
                      <a:pt x="7049" y="15621"/>
                    </a:cubicBezTo>
                    <a:cubicBezTo>
                      <a:pt x="6271" y="18621"/>
                      <a:pt x="4509" y="20447"/>
                      <a:pt x="3334" y="21812"/>
                    </a:cubicBezTo>
                    <a:cubicBezTo>
                      <a:pt x="2159" y="23177"/>
                      <a:pt x="556" y="23479"/>
                      <a:pt x="0" y="23812"/>
                    </a:cubicBezTo>
                  </a:path>
                </a:pathLst>
              </a:custGeom>
              <a:noFill/>
              <a:ln w="19050" cap="flat" cmpd="sng">
                <a:solidFill>
                  <a:srgbClr val="F08F58"/>
                </a:solidFill>
                <a:prstDash val="solid"/>
                <a:round/>
                <a:headEnd type="none" w="med" len="med"/>
                <a:tailEnd type="none" w="med" len="med"/>
              </a:ln>
            </p:spPr>
          </p:sp>
        </p:grpSp>
        <p:sp>
          <p:nvSpPr>
            <p:cNvPr id="14" name="Google Shape;167;p17">
              <a:extLst>
                <a:ext uri="{FF2B5EF4-FFF2-40B4-BE49-F238E27FC236}">
                  <a16:creationId xmlns:a16="http://schemas.microsoft.com/office/drawing/2014/main" id="{5FFAF233-686D-32C2-C04A-A6EF7D8B631C}"/>
                </a:ext>
              </a:extLst>
            </p:cNvPr>
            <p:cNvSpPr/>
            <p:nvPr/>
          </p:nvSpPr>
          <p:spPr>
            <a:xfrm>
              <a:off x="2093127" y="704844"/>
              <a:ext cx="195250" cy="452450"/>
            </a:xfrm>
            <a:custGeom>
              <a:avLst/>
              <a:gdLst/>
              <a:ahLst/>
              <a:cxnLst/>
              <a:rect l="l" t="t" r="r" b="b"/>
              <a:pathLst>
                <a:path w="7810" h="18098" extrusionOk="0">
                  <a:moveTo>
                    <a:pt x="7810" y="18098"/>
                  </a:moveTo>
                  <a:cubicBezTo>
                    <a:pt x="7540" y="17844"/>
                    <a:pt x="6810" y="17241"/>
                    <a:pt x="6191" y="16574"/>
                  </a:cubicBezTo>
                  <a:cubicBezTo>
                    <a:pt x="5572" y="15907"/>
                    <a:pt x="4841" y="15208"/>
                    <a:pt x="4095" y="14097"/>
                  </a:cubicBezTo>
                  <a:cubicBezTo>
                    <a:pt x="3349" y="12986"/>
                    <a:pt x="2286" y="11081"/>
                    <a:pt x="1714" y="9906"/>
                  </a:cubicBezTo>
                  <a:cubicBezTo>
                    <a:pt x="1143" y="8731"/>
                    <a:pt x="936" y="8240"/>
                    <a:pt x="666" y="7049"/>
                  </a:cubicBezTo>
                  <a:cubicBezTo>
                    <a:pt x="396" y="5859"/>
                    <a:pt x="190" y="3938"/>
                    <a:pt x="95" y="2763"/>
                  </a:cubicBezTo>
                  <a:cubicBezTo>
                    <a:pt x="0" y="1588"/>
                    <a:pt x="95" y="461"/>
                    <a:pt x="95" y="0"/>
                  </a:cubicBezTo>
                </a:path>
              </a:pathLst>
            </a:custGeom>
            <a:noFill/>
            <a:ln w="19050" cap="flat" cmpd="sng">
              <a:solidFill>
                <a:srgbClr val="F08F58"/>
              </a:solidFill>
              <a:prstDash val="solid"/>
              <a:round/>
              <a:headEnd type="none" w="med" len="med"/>
              <a:tailEnd type="none" w="med" len="med"/>
            </a:ln>
          </p:spPr>
        </p:sp>
        <p:sp>
          <p:nvSpPr>
            <p:cNvPr id="15" name="Google Shape;168;p17">
              <a:extLst>
                <a:ext uri="{FF2B5EF4-FFF2-40B4-BE49-F238E27FC236}">
                  <a16:creationId xmlns:a16="http://schemas.microsoft.com/office/drawing/2014/main" id="{2FCBBDD8-B469-E5A0-B5C3-3EF3CE6D0F1C}"/>
                </a:ext>
              </a:extLst>
            </p:cNvPr>
            <p:cNvSpPr/>
            <p:nvPr/>
          </p:nvSpPr>
          <p:spPr>
            <a:xfrm>
              <a:off x="1224994" y="1121575"/>
              <a:ext cx="718100" cy="655325"/>
            </a:xfrm>
            <a:custGeom>
              <a:avLst/>
              <a:gdLst/>
              <a:ahLst/>
              <a:cxnLst/>
              <a:rect l="l" t="t" r="r" b="b"/>
              <a:pathLst>
                <a:path w="28724" h="26213" extrusionOk="0">
                  <a:moveTo>
                    <a:pt x="3483" y="0"/>
                  </a:moveTo>
                  <a:cubicBezTo>
                    <a:pt x="2991" y="1381"/>
                    <a:pt x="1102" y="6287"/>
                    <a:pt x="530" y="8287"/>
                  </a:cubicBezTo>
                  <a:cubicBezTo>
                    <a:pt x="-41" y="10287"/>
                    <a:pt x="-57" y="10953"/>
                    <a:pt x="54" y="12001"/>
                  </a:cubicBezTo>
                  <a:cubicBezTo>
                    <a:pt x="165" y="13049"/>
                    <a:pt x="594" y="13938"/>
                    <a:pt x="1197" y="14573"/>
                  </a:cubicBezTo>
                  <a:cubicBezTo>
                    <a:pt x="1800" y="15208"/>
                    <a:pt x="2816" y="15621"/>
                    <a:pt x="3673" y="15811"/>
                  </a:cubicBezTo>
                  <a:cubicBezTo>
                    <a:pt x="4530" y="16002"/>
                    <a:pt x="5467" y="16161"/>
                    <a:pt x="6340" y="15716"/>
                  </a:cubicBezTo>
                  <a:cubicBezTo>
                    <a:pt x="7213" y="15272"/>
                    <a:pt x="8579" y="12985"/>
                    <a:pt x="8912" y="13144"/>
                  </a:cubicBezTo>
                  <a:cubicBezTo>
                    <a:pt x="9246" y="13303"/>
                    <a:pt x="8246" y="15590"/>
                    <a:pt x="8341" y="16669"/>
                  </a:cubicBezTo>
                  <a:cubicBezTo>
                    <a:pt x="8436" y="17749"/>
                    <a:pt x="8738" y="18859"/>
                    <a:pt x="9484" y="19621"/>
                  </a:cubicBezTo>
                  <a:cubicBezTo>
                    <a:pt x="10230" y="20383"/>
                    <a:pt x="11738" y="21130"/>
                    <a:pt x="12817" y="21241"/>
                  </a:cubicBezTo>
                  <a:cubicBezTo>
                    <a:pt x="13897" y="21352"/>
                    <a:pt x="15151" y="20876"/>
                    <a:pt x="15961" y="20288"/>
                  </a:cubicBezTo>
                  <a:cubicBezTo>
                    <a:pt x="16771" y="19701"/>
                    <a:pt x="17485" y="17446"/>
                    <a:pt x="17675" y="17716"/>
                  </a:cubicBezTo>
                  <a:cubicBezTo>
                    <a:pt x="17866" y="17986"/>
                    <a:pt x="16898" y="20701"/>
                    <a:pt x="17104" y="21907"/>
                  </a:cubicBezTo>
                  <a:cubicBezTo>
                    <a:pt x="17310" y="23114"/>
                    <a:pt x="18008" y="24241"/>
                    <a:pt x="18913" y="24955"/>
                  </a:cubicBezTo>
                  <a:cubicBezTo>
                    <a:pt x="19818" y="25670"/>
                    <a:pt x="21295" y="26337"/>
                    <a:pt x="22533" y="26194"/>
                  </a:cubicBezTo>
                  <a:cubicBezTo>
                    <a:pt x="23771" y="26051"/>
                    <a:pt x="25565" y="25130"/>
                    <a:pt x="26343" y="24098"/>
                  </a:cubicBezTo>
                  <a:cubicBezTo>
                    <a:pt x="27121" y="23066"/>
                    <a:pt x="26803" y="23177"/>
                    <a:pt x="27200" y="20002"/>
                  </a:cubicBezTo>
                  <a:cubicBezTo>
                    <a:pt x="27597" y="16827"/>
                    <a:pt x="28470" y="7540"/>
                    <a:pt x="28724" y="5048"/>
                  </a:cubicBezTo>
                </a:path>
              </a:pathLst>
            </a:custGeom>
            <a:noFill/>
            <a:ln w="19050" cap="flat" cmpd="sng">
              <a:solidFill>
                <a:srgbClr val="F08F58"/>
              </a:solidFill>
              <a:prstDash val="solid"/>
              <a:round/>
              <a:headEnd type="none" w="med" len="med"/>
              <a:tailEnd type="none" w="med" len="med"/>
            </a:ln>
          </p:spPr>
        </p:sp>
      </p:grpSp>
      <mc:AlternateContent xmlns:mc="http://schemas.openxmlformats.org/markup-compatibility/2006" xmlns:a14="http://schemas.microsoft.com/office/drawing/2010/main">
        <mc:Choice Requires="a14">
          <p:sp>
            <p:nvSpPr>
              <p:cNvPr id="241" name="Google Shape;241;p36"/>
              <p:cNvSpPr txBox="1">
                <a:spLocks noGrp="1"/>
              </p:cNvSpPr>
              <p:nvPr>
                <p:ph type="subTitle" idx="6"/>
              </p:nvPr>
            </p:nvSpPr>
            <p:spPr>
              <a:xfrm>
                <a:off x="2592372" y="819592"/>
                <a:ext cx="6160882" cy="374072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Diabetes is a common chronic disease that can be dangerous.</a:t>
                </a:r>
              </a:p>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Diabetes can be identified when blood glucose is higher than normal level, which is caused by high secretion of insulin or biological effects.</a:t>
                </a:r>
              </a:p>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Diabetes can cause various damage to our body and can disfunction tissues, kidneys, eyes and blood vessels.</a:t>
                </a:r>
              </a:p>
              <a:p>
                <a:pPr marL="285750" lvl="0" indent="-285750" algn="just" rtl="0">
                  <a:spcBef>
                    <a:spcPts val="0"/>
                  </a:spcBef>
                  <a:spcAft>
                    <a:spcPts val="1600"/>
                  </a:spcAft>
                  <a:buClr>
                    <a:schemeClr val="dk1"/>
                  </a:buClr>
                  <a:buSzPts val="1100"/>
                  <a:buFont typeface="Courier New" panose="02070309020205020404" pitchFamily="49" charset="0"/>
                  <a:buChar char="o"/>
                </a:pPr>
                <a:r>
                  <a:rPr lang="en-US" dirty="0"/>
                  <a:t>As a report by the WHO in 2020 were 463 million people are with diabetes, 1.5 million deaths.</a:t>
                </a:r>
              </a:p>
              <a:p>
                <a:pPr marL="285750" lvl="0" indent="-285750" algn="just">
                  <a:spcAft>
                    <a:spcPts val="1600"/>
                  </a:spcAft>
                  <a:buClr>
                    <a:schemeClr val="dk1"/>
                  </a:buClr>
                  <a:buSzPts val="1100"/>
                  <a:buFont typeface="Courier New" panose="02070309020205020404" pitchFamily="49" charset="0"/>
                  <a:buChar char="o"/>
                </a:pPr>
                <a:r>
                  <a:rPr lang="en-US" dirty="0"/>
                  <a:t>As the report </a:t>
                </a:r>
                <a14:m>
                  <m:oMath xmlns:m="http://schemas.openxmlformats.org/officeDocument/2006/math">
                    <m:sSup>
                      <m:sSupPr>
                        <m:ctrlPr>
                          <a:rPr lang="en-US" b="0" i="1" dirty="0" smtClean="0">
                            <a:latin typeface="Cambria Math" panose="02040503050406030204" pitchFamily="18" charset="0"/>
                          </a:rPr>
                        </m:ctrlPr>
                      </m:sSupPr>
                      <m:e>
                        <m:f>
                          <m:fPr>
                            <m:type m:val="skw"/>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3</m:t>
                            </m:r>
                          </m:den>
                        </m:f>
                      </m:e>
                      <m:sup>
                        <m:r>
                          <a:rPr lang="en-US" b="0" i="1" dirty="0" smtClean="0">
                            <a:latin typeface="Cambria Math" panose="02040503050406030204" pitchFamily="18" charset="0"/>
                          </a:rPr>
                          <m:t>𝑟𝑑</m:t>
                        </m:r>
                      </m:sup>
                    </m:sSup>
                  </m:oMath>
                </a14:m>
                <a:r>
                  <a:rPr lang="en-US" dirty="0"/>
                  <a:t> undetected in early stage.</a:t>
                </a:r>
              </a:p>
              <a:p>
                <a:pPr marL="285750" lvl="0" indent="-285750" algn="just">
                  <a:spcAft>
                    <a:spcPts val="1600"/>
                  </a:spcAft>
                  <a:buClr>
                    <a:schemeClr val="dk1"/>
                  </a:buClr>
                  <a:buSzPts val="1100"/>
                  <a:buFont typeface="Courier New" panose="02070309020205020404" pitchFamily="49" charset="0"/>
                  <a:buChar char="o"/>
                </a:pPr>
                <a:r>
                  <a:rPr lang="en-US" dirty="0"/>
                  <a:t>Early prediction of diabetes can be controlled and save human life.</a:t>
                </a:r>
              </a:p>
              <a:p>
                <a:pPr marL="285750" lvl="0" indent="-285750" algn="just">
                  <a:spcAft>
                    <a:spcPts val="1600"/>
                  </a:spcAft>
                  <a:buClr>
                    <a:schemeClr val="dk1"/>
                  </a:buClr>
                  <a:buSzPts val="1100"/>
                  <a:buFont typeface="Courier New" panose="02070309020205020404" pitchFamily="49" charset="0"/>
                  <a:buChar char="o"/>
                </a:pPr>
                <a:endParaRPr dirty="0"/>
              </a:p>
            </p:txBody>
          </p:sp>
        </mc:Choice>
        <mc:Fallback xmlns="">
          <p:sp>
            <p:nvSpPr>
              <p:cNvPr id="241" name="Google Shape;241;p36"/>
              <p:cNvSpPr txBox="1">
                <a:spLocks noGrp="1" noRot="1" noChangeAspect="1" noMove="1" noResize="1" noEditPoints="1" noAdjustHandles="1" noChangeArrowheads="1" noChangeShapeType="1" noTextEdit="1"/>
              </p:cNvSpPr>
              <p:nvPr>
                <p:ph type="subTitle" idx="6"/>
              </p:nvPr>
            </p:nvSpPr>
            <p:spPr>
              <a:xfrm>
                <a:off x="2592372" y="819592"/>
                <a:ext cx="6160882" cy="3740727"/>
              </a:xfrm>
              <a:prstGeom prst="rect">
                <a:avLst/>
              </a:prstGeom>
              <a:blipFill>
                <a:blip r:embed="rId3"/>
                <a:stretch>
                  <a:fillRect r="-198"/>
                </a:stretch>
              </a:blipFill>
            </p:spPr>
            <p:txBody>
              <a:bodyPr/>
              <a:lstStyle/>
              <a:p>
                <a:r>
                  <a:rPr lang="en-IN">
                    <a:noFill/>
                  </a:rPr>
                  <a:t> </a:t>
                </a:r>
              </a:p>
            </p:txBody>
          </p:sp>
        </mc:Fallback>
      </mc:AlternateContent>
      <p:sp>
        <p:nvSpPr>
          <p:cNvPr id="197" name="Google Shape;229;p35">
            <a:extLst>
              <a:ext uri="{FF2B5EF4-FFF2-40B4-BE49-F238E27FC236}">
                <a16:creationId xmlns:a16="http://schemas.microsoft.com/office/drawing/2014/main" id="{0EA7BD95-5D80-11C1-825F-B2F2E0631744}"/>
              </a:ext>
            </a:extLst>
          </p:cNvPr>
          <p:cNvSpPr txBox="1">
            <a:spLocks noGrp="1"/>
          </p:cNvSpPr>
          <p:nvPr>
            <p:ph type="title"/>
          </p:nvPr>
        </p:nvSpPr>
        <p:spPr>
          <a:xfrm>
            <a:off x="2892213" y="163110"/>
            <a:ext cx="4055400" cy="546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Introduction</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038761" y="2862546"/>
            <a:ext cx="7703457"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dirty="0"/>
              <a:t>Problem Statement</a:t>
            </a:r>
            <a:endParaRPr sz="4700"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87374CA4-A658-224F-D742-80D6BC3DDAE4}"/>
              </a:ext>
            </a:extLst>
          </p:cNvPr>
          <p:cNvSpPr txBox="1"/>
          <p:nvPr/>
        </p:nvSpPr>
        <p:spPr>
          <a:xfrm>
            <a:off x="984648" y="1516744"/>
            <a:ext cx="4582390"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sym typeface="Montserrat"/>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4" name="TextBox 3">
            <a:extLst>
              <a:ext uri="{FF2B5EF4-FFF2-40B4-BE49-F238E27FC236}">
                <a16:creationId xmlns:a16="http://schemas.microsoft.com/office/drawing/2014/main" id="{1B6A2468-BBCE-376E-56F0-414318D294D7}"/>
              </a:ext>
            </a:extLst>
          </p:cNvPr>
          <p:cNvSpPr txBox="1"/>
          <p:nvPr/>
        </p:nvSpPr>
        <p:spPr>
          <a:xfrm>
            <a:off x="626918" y="1070264"/>
            <a:ext cx="7890164" cy="3754874"/>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Montserrat"/>
              </a:rPr>
              <a:t>Early detection and prediction of </a:t>
            </a:r>
            <a:r>
              <a:rPr lang="en-US" dirty="0">
                <a:latin typeface="Montserrat"/>
                <a:sym typeface="Montserrat"/>
              </a:rPr>
              <a:t>diabetes</a:t>
            </a:r>
            <a:r>
              <a:rPr lang="en-US" dirty="0">
                <a:latin typeface="Montserrat"/>
              </a:rPr>
              <a:t> are crucial for effective management and treatment, as it allows for timely interventions, lifestyle modifications, and personalized care plans.</a:t>
            </a:r>
          </a:p>
          <a:p>
            <a:pPr marL="285750" indent="-285750">
              <a:buFont typeface="Courier New" panose="02070309020205020404" pitchFamily="49" charset="0"/>
              <a:buChar char="o"/>
            </a:pPr>
            <a:r>
              <a:rPr lang="en-US" dirty="0">
                <a:latin typeface="Montserrat"/>
              </a:rPr>
              <a:t>The limitations of current approaches to diabetes prediction, such as subjectivity, reliance on manual assessment, and potential for human errors.</a:t>
            </a:r>
          </a:p>
          <a:p>
            <a:pPr marL="285750" indent="-285750">
              <a:buFont typeface="Courier New" panose="02070309020205020404" pitchFamily="49" charset="0"/>
              <a:buChar char="o"/>
            </a:pPr>
            <a:r>
              <a:rPr lang="en-US" dirty="0">
                <a:latin typeface="Montserrat"/>
              </a:rPr>
              <a:t>We need to create a more accurate, automated, and data-driven prediction methods.</a:t>
            </a:r>
          </a:p>
          <a:p>
            <a:pPr marL="285750" indent="-285750">
              <a:buFont typeface="Courier New" panose="02070309020205020404" pitchFamily="49" charset="0"/>
              <a:buChar char="o"/>
            </a:pPr>
            <a:r>
              <a:rPr lang="en-US" dirty="0">
                <a:latin typeface="Montserrat"/>
              </a:rPr>
              <a:t>The goal of this project  is to </a:t>
            </a:r>
            <a:r>
              <a:rPr lang="en-US">
                <a:latin typeface="Montserrat"/>
              </a:rPr>
              <a:t>find whic</a:t>
            </a:r>
            <a:r>
              <a:rPr lang="en-US" dirty="0">
                <a:latin typeface="Montserrat"/>
              </a:rPr>
              <a:t>h</a:t>
            </a:r>
            <a:r>
              <a:rPr lang="en-US">
                <a:latin typeface="Montserrat"/>
              </a:rPr>
              <a:t> </a:t>
            </a:r>
            <a:r>
              <a:rPr lang="en-US" dirty="0">
                <a:latin typeface="Montserrat"/>
              </a:rPr>
              <a:t>machine learning model capable of accurately predicting the occurrence of diabetes in patients, based on relevant clinical and demographic features.</a:t>
            </a:r>
          </a:p>
          <a:p>
            <a:pPr marL="285750" indent="-285750">
              <a:buFont typeface="Courier New" panose="02070309020205020404" pitchFamily="49" charset="0"/>
              <a:buChar char="o"/>
            </a:pPr>
            <a:r>
              <a:rPr lang="en-US" dirty="0">
                <a:latin typeface="Montserrat"/>
              </a:rPr>
              <a:t>This project addresses the need for a comprehensive and interpretable prediction model that can be readily integrated into healthcare systems, facilitating the proactive management of diabetes and reducing its associated complications.</a:t>
            </a:r>
          </a:p>
          <a:p>
            <a:pPr marL="285750" indent="-285750">
              <a:buFont typeface="Courier New" panose="02070309020205020404" pitchFamily="49" charset="0"/>
              <a:buChar char="o"/>
            </a:pPr>
            <a:r>
              <a:rPr lang="en-US" dirty="0">
                <a:latin typeface="Montserrat"/>
              </a:rPr>
              <a:t>By leveraging machine learning and predictive analytics, our project seeks to contribute to the growing field of healthcare innovation and personalized medicine, paving the way for data-driven approaches in diabetes care and management.</a:t>
            </a:r>
            <a:endParaRPr lang="en-IN" dirty="0">
              <a:latin typeface="Montserrat"/>
            </a:endParaRPr>
          </a:p>
        </p:txBody>
      </p:sp>
      <p:sp>
        <p:nvSpPr>
          <p:cNvPr id="5" name="Google Shape;229;p35">
            <a:extLst>
              <a:ext uri="{FF2B5EF4-FFF2-40B4-BE49-F238E27FC236}">
                <a16:creationId xmlns:a16="http://schemas.microsoft.com/office/drawing/2014/main" id="{1493B6C1-D980-1AD6-7042-EC9E4C31B8CE}"/>
              </a:ext>
            </a:extLst>
          </p:cNvPr>
          <p:cNvSpPr txBox="1">
            <a:spLocks noGrp="1"/>
          </p:cNvSpPr>
          <p:nvPr>
            <p:ph type="title"/>
          </p:nvPr>
        </p:nvSpPr>
        <p:spPr>
          <a:xfrm>
            <a:off x="904085" y="405565"/>
            <a:ext cx="4055400" cy="546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Problem Statement</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extBox 1">
            <a:extLst>
              <a:ext uri="{FF2B5EF4-FFF2-40B4-BE49-F238E27FC236}">
                <a16:creationId xmlns:a16="http://schemas.microsoft.com/office/drawing/2014/main" id="{970C433E-AD38-B8F6-0833-6FB20AAB293A}"/>
              </a:ext>
            </a:extLst>
          </p:cNvPr>
          <p:cNvSpPr txBox="1"/>
          <p:nvPr/>
        </p:nvSpPr>
        <p:spPr>
          <a:xfrm>
            <a:off x="2465779" y="1634508"/>
            <a:ext cx="4582390"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sym typeface="Montserrat"/>
              </a:rPr>
              <a:t>03</a:t>
            </a:r>
          </a:p>
        </p:txBody>
      </p:sp>
      <p:sp>
        <p:nvSpPr>
          <p:cNvPr id="14" name="Google Shape;214;p33">
            <a:extLst>
              <a:ext uri="{FF2B5EF4-FFF2-40B4-BE49-F238E27FC236}">
                <a16:creationId xmlns:a16="http://schemas.microsoft.com/office/drawing/2014/main" id="{1E009AB0-B5E4-0A54-D930-28D336271991}"/>
              </a:ext>
            </a:extLst>
          </p:cNvPr>
          <p:cNvSpPr txBox="1">
            <a:spLocks/>
          </p:cNvSpPr>
          <p:nvPr/>
        </p:nvSpPr>
        <p:spPr>
          <a:xfrm>
            <a:off x="3657270" y="2571750"/>
            <a:ext cx="5611421"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IN" sz="4700" dirty="0"/>
              <a:t>Dataset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785813" y="594322"/>
            <a:ext cx="7708200" cy="538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2" name="TextBox 1">
            <a:extLst>
              <a:ext uri="{FF2B5EF4-FFF2-40B4-BE49-F238E27FC236}">
                <a16:creationId xmlns:a16="http://schemas.microsoft.com/office/drawing/2014/main" id="{A15ADCD6-1074-DD7B-4A08-B61C292F38D1}"/>
              </a:ext>
            </a:extLst>
          </p:cNvPr>
          <p:cNvSpPr txBox="1"/>
          <p:nvPr/>
        </p:nvSpPr>
        <p:spPr>
          <a:xfrm>
            <a:off x="785813" y="1409829"/>
            <a:ext cx="7795817" cy="954107"/>
          </a:xfrm>
          <a:prstGeom prst="rect">
            <a:avLst/>
          </a:prstGeom>
          <a:noFill/>
        </p:spPr>
        <p:txBody>
          <a:bodyPr wrap="square" rtlCol="0">
            <a:spAutoFit/>
          </a:bodyPr>
          <a:lstStyle/>
          <a:p>
            <a:pPr marL="285750" indent="-285750">
              <a:buFont typeface="Courier New" panose="02070309020205020404" pitchFamily="49" charset="0"/>
              <a:buChar char="o"/>
            </a:pPr>
            <a:r>
              <a:rPr lang="en-US" dirty="0"/>
              <a:t>Our dataset was obtained from Kaggle, a popular online community for data science and machine learning.</a:t>
            </a:r>
          </a:p>
          <a:p>
            <a:pPr marL="285750" indent="-285750">
              <a:buFont typeface="Courier New" panose="02070309020205020404" pitchFamily="49" charset="0"/>
              <a:buChar char="o"/>
            </a:pPr>
            <a:r>
              <a:rPr lang="en-US" dirty="0"/>
              <a:t>The dataset consists of 1,00,000 rows and 9 columns, making it a substantial dataset for a diabetes prediction.</a:t>
            </a:r>
          </a:p>
        </p:txBody>
      </p:sp>
      <p:sp>
        <p:nvSpPr>
          <p:cNvPr id="4" name="TextBox 3">
            <a:extLst>
              <a:ext uri="{FF2B5EF4-FFF2-40B4-BE49-F238E27FC236}">
                <a16:creationId xmlns:a16="http://schemas.microsoft.com/office/drawing/2014/main" id="{262DFD52-B24B-0F18-61BD-BA10F5154566}"/>
              </a:ext>
            </a:extLst>
          </p:cNvPr>
          <p:cNvSpPr txBox="1"/>
          <p:nvPr/>
        </p:nvSpPr>
        <p:spPr>
          <a:xfrm>
            <a:off x="785813" y="2442942"/>
            <a:ext cx="7154356" cy="2031325"/>
          </a:xfrm>
          <a:prstGeom prst="rect">
            <a:avLst/>
          </a:prstGeom>
          <a:noFill/>
        </p:spPr>
        <p:txBody>
          <a:bodyPr wrap="square" numCol="2" rtlCol="0">
            <a:spAutoFit/>
          </a:bodyPr>
          <a:lstStyle/>
          <a:p>
            <a:pPr marL="285750" lvl="1" indent="-285750">
              <a:buFont typeface="Courier New" panose="02070309020205020404" pitchFamily="49" charset="0"/>
              <a:buChar char="o"/>
            </a:pPr>
            <a:r>
              <a:rPr lang="en-US" dirty="0"/>
              <a:t>Features included:</a:t>
            </a:r>
          </a:p>
          <a:p>
            <a:pPr lvl="4"/>
            <a:r>
              <a:rPr lang="en-IN" dirty="0"/>
              <a:t>	</a:t>
            </a:r>
          </a:p>
          <a:p>
            <a:pPr lvl="4"/>
            <a:r>
              <a:rPr lang="en-IN" dirty="0"/>
              <a:t>	Gender</a:t>
            </a:r>
          </a:p>
          <a:p>
            <a:pPr lvl="4"/>
            <a:r>
              <a:rPr lang="en-IN" dirty="0"/>
              <a:t>	Age	</a:t>
            </a:r>
          </a:p>
          <a:p>
            <a:pPr lvl="4"/>
            <a:r>
              <a:rPr lang="en-IN" dirty="0"/>
              <a:t>	Hypertension</a:t>
            </a:r>
          </a:p>
          <a:p>
            <a:pPr lvl="4"/>
            <a:r>
              <a:rPr lang="en-IN" dirty="0"/>
              <a:t>	Heart Disease</a:t>
            </a:r>
          </a:p>
          <a:p>
            <a:pPr lvl="4"/>
            <a:r>
              <a:rPr lang="en-IN" dirty="0"/>
              <a:t>	Smoking History</a:t>
            </a:r>
          </a:p>
          <a:p>
            <a:pPr lvl="4"/>
            <a:r>
              <a:rPr lang="en-IN" dirty="0"/>
              <a:t>	</a:t>
            </a:r>
          </a:p>
          <a:p>
            <a:pPr lvl="4"/>
            <a:endParaRPr lang="en-IN" dirty="0"/>
          </a:p>
          <a:p>
            <a:pPr lvl="4"/>
            <a:r>
              <a:rPr lang="en-IN" dirty="0"/>
              <a:t>	</a:t>
            </a:r>
          </a:p>
          <a:p>
            <a:pPr lvl="4"/>
            <a:r>
              <a:rPr lang="en-IN" dirty="0"/>
              <a:t>	</a:t>
            </a:r>
          </a:p>
          <a:p>
            <a:pPr lvl="4"/>
            <a:r>
              <a:rPr lang="en-IN" dirty="0"/>
              <a:t>	BMI - (Body Mass Index)</a:t>
            </a:r>
          </a:p>
          <a:p>
            <a:pPr lvl="4"/>
            <a:r>
              <a:rPr lang="en-IN" dirty="0"/>
              <a:t>	HbA1c Level -</a:t>
            </a:r>
          </a:p>
          <a:p>
            <a:pPr lvl="4"/>
            <a:r>
              <a:rPr lang="en-IN" dirty="0"/>
              <a:t>	(Glycated Haemoglobin)</a:t>
            </a:r>
          </a:p>
          <a:p>
            <a:pPr lvl="4"/>
            <a:r>
              <a:rPr lang="en-IN" dirty="0"/>
              <a:t>	Blood Glucose Level</a:t>
            </a:r>
          </a:p>
          <a:p>
            <a:pPr lvl="4"/>
            <a:r>
              <a:rPr lang="en-IN" dirty="0"/>
              <a:t>	Diabetes</a:t>
            </a:r>
          </a:p>
          <a:p>
            <a:endParaRPr lang="en-IN" dirty="0"/>
          </a:p>
        </p:txBody>
      </p:sp>
      <p:sp>
        <p:nvSpPr>
          <p:cNvPr id="343" name="Google Shape;297;p39">
            <a:extLst>
              <a:ext uri="{FF2B5EF4-FFF2-40B4-BE49-F238E27FC236}">
                <a16:creationId xmlns:a16="http://schemas.microsoft.com/office/drawing/2014/main" id="{9BE1AF3A-8BC6-F338-ED5B-DFD09C79BF61}"/>
              </a:ext>
            </a:extLst>
          </p:cNvPr>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98;p39">
            <a:extLst>
              <a:ext uri="{FF2B5EF4-FFF2-40B4-BE49-F238E27FC236}">
                <a16:creationId xmlns:a16="http://schemas.microsoft.com/office/drawing/2014/main" id="{9985EB19-6D9F-773C-D02F-58C272442F84}"/>
              </a:ext>
            </a:extLst>
          </p:cNvPr>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7"/>
          <p:cNvSpPr txBox="1">
            <a:spLocks noGrp="1"/>
          </p:cNvSpPr>
          <p:nvPr>
            <p:ph type="title"/>
          </p:nvPr>
        </p:nvSpPr>
        <p:spPr>
          <a:xfrm>
            <a:off x="1482152" y="1322399"/>
            <a:ext cx="5533200" cy="28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dirty="0"/>
              <a:t>Exploratory </a:t>
            </a:r>
            <a:br>
              <a:rPr lang="en" sz="4700" dirty="0"/>
            </a:br>
            <a:r>
              <a:rPr lang="en" sz="4700" dirty="0"/>
              <a:t>Data Analysis</a:t>
            </a:r>
            <a:endParaRPr sz="4700" dirty="0"/>
          </a:p>
        </p:txBody>
      </p:sp>
      <p:sp>
        <p:nvSpPr>
          <p:cNvPr id="2" name="Google Shape;297;p39">
            <a:extLst>
              <a:ext uri="{FF2B5EF4-FFF2-40B4-BE49-F238E27FC236}">
                <a16:creationId xmlns:a16="http://schemas.microsoft.com/office/drawing/2014/main" id="{E6384013-EA75-E1C8-68C8-9B832E935A65}"/>
              </a:ext>
            </a:extLst>
          </p:cNvPr>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98;p39">
            <a:extLst>
              <a:ext uri="{FF2B5EF4-FFF2-40B4-BE49-F238E27FC236}">
                <a16:creationId xmlns:a16="http://schemas.microsoft.com/office/drawing/2014/main" id="{04F35CE0-A35D-8FCA-B6ED-6C134AAB584A}"/>
              </a:ext>
            </a:extLst>
          </p:cNvPr>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A4485E7B-98A0-6B58-410B-C7CD096A9A38}"/>
              </a:ext>
            </a:extLst>
          </p:cNvPr>
          <p:cNvSpPr txBox="1"/>
          <p:nvPr/>
        </p:nvSpPr>
        <p:spPr>
          <a:xfrm>
            <a:off x="1482152" y="874635"/>
            <a:ext cx="4582390" cy="120032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Pts val="7200"/>
              <a:buFont typeface="Montserrat"/>
              <a:buNone/>
              <a:tabLst/>
              <a:defRPr/>
            </a:pPr>
            <a:r>
              <a:rPr kumimoji="0" lang="en" sz="7200" b="1" i="0" u="none" strike="noStrike" kern="0" cap="none" spc="0" normalizeH="0" baseline="0" noProof="0" dirty="0">
                <a:ln>
                  <a:noFill/>
                </a:ln>
                <a:solidFill>
                  <a:srgbClr val="4A8CFF"/>
                </a:solidFill>
                <a:effectLst/>
                <a:uLnTx/>
                <a:uFillTx/>
                <a:latin typeface="Montserrat"/>
                <a:sym typeface="Montserrat"/>
              </a:rPr>
              <a:t>04</a:t>
            </a:r>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1091</Words>
  <Application>Microsoft Office PowerPoint</Application>
  <PresentationFormat>On-screen Show (16:9)</PresentationFormat>
  <Paragraphs>268</Paragraphs>
  <Slides>28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Courier New</vt:lpstr>
      <vt:lpstr>Fira Sans Extra Condensed Medium</vt:lpstr>
      <vt:lpstr>Montserrat</vt:lpstr>
      <vt:lpstr>Management Consulting Toolkit by Slidesgo</vt:lpstr>
      <vt:lpstr>Diabetes Prediction   Using Machine Learning</vt:lpstr>
      <vt:lpstr>Table of Contents</vt:lpstr>
      <vt:lpstr>Introduction</vt:lpstr>
      <vt:lpstr>Introduction</vt:lpstr>
      <vt:lpstr>Problem Statement</vt:lpstr>
      <vt:lpstr>Problem Statement</vt:lpstr>
      <vt:lpstr>PowerPoint Presentation</vt:lpstr>
      <vt:lpstr>Dataset</vt:lpstr>
      <vt:lpstr>Exploratory  Data Analysis</vt:lpstr>
      <vt:lpstr>Exploratory Data Analysis</vt:lpstr>
      <vt:lpstr>Statistical Measures</vt:lpstr>
      <vt:lpstr>PowerPoint Presentation</vt:lpstr>
      <vt:lpstr>Distribution of Diabetes with Continuous Variables </vt:lpstr>
      <vt:lpstr>Correlation Plot </vt:lpstr>
      <vt:lpstr>Model Training and Evaluation</vt:lpstr>
      <vt:lpstr>Logistic Regression</vt:lpstr>
      <vt:lpstr>Support Vector Machine (SVM)</vt:lpstr>
      <vt:lpstr>Naive-Bayes </vt:lpstr>
      <vt:lpstr>PowerPoint Presentation</vt:lpstr>
      <vt:lpstr>Decision Tree</vt:lpstr>
      <vt:lpstr>Random Forest</vt:lpstr>
      <vt:lpstr>Model Selection</vt:lpstr>
      <vt:lpstr>PowerPoint Presentation</vt:lpstr>
      <vt:lpstr>PowerPoint Presentation</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My Machine</dc:creator>
  <cp:lastModifiedBy>ramees639@gmail.com</cp:lastModifiedBy>
  <cp:revision>18</cp:revision>
  <dcterms:modified xsi:type="dcterms:W3CDTF">2023-08-03T03:53:51Z</dcterms:modified>
</cp:coreProperties>
</file>