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2d3f1559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2d3f1559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2d3f1559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2d3f1559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2d3f1559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2d3f1559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2d3f1559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2d3f1559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2d3f1559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2d3f1559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2d3f1559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02d3f1559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2d3f1559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2d3f1559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2d3f1559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2d3f1559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2d3f1559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02d3f1559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2d3f1559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02d3f1559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2d3f155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2d3f155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2d3f1559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2d3f1559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2d3f1559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02d3f1559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2d3f1559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2d3f155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2d3f1559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2d3f155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2d3f1559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2d3f1559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2d3f1559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2d3f1559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2d3f1559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2d3f1559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2d3f1559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2d3f1559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2d3f1559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2d3f1559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ieeexplore-ieee-org.libaccess.sjlibrary.org/document/9428850" TargetMode="External"/><Relationship Id="rId4" Type="http://schemas.openxmlformats.org/officeDocument/2006/relationships/hyperlink" Target="https://spacy.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2023025"/>
            <a:ext cx="8520600" cy="2052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Exploratory Data Analysis and Data Mining on</a:t>
            </a:r>
            <a:endParaRPr/>
          </a:p>
          <a:p>
            <a:pPr indent="0" lvl="0" marL="0" rtl="0" algn="l">
              <a:spcBef>
                <a:spcPts val="0"/>
              </a:spcBef>
              <a:spcAft>
                <a:spcPts val="0"/>
              </a:spcAft>
              <a:buNone/>
            </a:pPr>
            <a:r>
              <a:rPr lang="en"/>
              <a:t>Yelp Restaurant Review</a:t>
            </a:r>
            <a:endParaRPr/>
          </a:p>
          <a:p>
            <a:pPr indent="0" lvl="0" marL="0" rtl="0" algn="l">
              <a:spcBef>
                <a:spcPts val="0"/>
              </a:spcBef>
              <a:spcAft>
                <a:spcPts val="0"/>
              </a:spcAft>
              <a:buNone/>
            </a:pPr>
            <a:r>
              <a:t/>
            </a:r>
            <a:endParaRPr/>
          </a:p>
          <a:p>
            <a:pPr indent="-380047" lvl="0" marL="457200" rtl="0" algn="r">
              <a:spcBef>
                <a:spcPts val="0"/>
              </a:spcBef>
              <a:spcAft>
                <a:spcPts val="0"/>
              </a:spcAft>
              <a:buSzPct val="100000"/>
              <a:buChar char="-"/>
            </a:pPr>
            <a:r>
              <a:rPr lang="en" sz="2650"/>
              <a:t>By Pooja Prasannan</a:t>
            </a:r>
            <a:endParaRPr sz="2650"/>
          </a:p>
          <a:p>
            <a:pPr indent="0" lvl="0" marL="0" rtl="0" algn="l">
              <a:spcBef>
                <a:spcPts val="0"/>
              </a:spcBef>
              <a:spcAft>
                <a:spcPts val="0"/>
              </a:spcAft>
              <a:buNone/>
            </a:pPr>
            <a:r>
              <a:t/>
            </a:r>
            <a:endParaRPr sz="26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of ratings</a:t>
            </a:r>
            <a:endParaRPr/>
          </a:p>
        </p:txBody>
      </p:sp>
      <p:sp>
        <p:nvSpPr>
          <p:cNvPr id="334" name="Google Shape;334;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To understand the ratings of these restaurants, the authors has classified the ratings to positive, negative and neutral. The 4-stars and above corresponds to positive, 2-stars and below means it is negative and 2–4 stars represents neutral.</a:t>
            </a:r>
            <a:endParaRPr/>
          </a:p>
        </p:txBody>
      </p:sp>
      <p:pic>
        <p:nvPicPr>
          <p:cNvPr id="335" name="Google Shape;335;p22"/>
          <p:cNvPicPr preferRelativeResize="0"/>
          <p:nvPr/>
        </p:nvPicPr>
        <p:blipFill>
          <a:blip r:embed="rId3">
            <a:alphaModFix/>
          </a:blip>
          <a:stretch>
            <a:fillRect/>
          </a:stretch>
        </p:blipFill>
        <p:spPr>
          <a:xfrm>
            <a:off x="0" y="2253511"/>
            <a:ext cx="9144000" cy="28899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Below figure represents the best restaurants based on their average star rating. Thus we can see how EDA helped us to narrow down the whole dataset to get the best restaurants.</a:t>
            </a:r>
            <a:endParaRPr/>
          </a:p>
        </p:txBody>
      </p:sp>
      <p:sp>
        <p:nvSpPr>
          <p:cNvPr id="341" name="Google Shape;341;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2" name="Google Shape;342;p23"/>
          <p:cNvPicPr preferRelativeResize="0"/>
          <p:nvPr/>
        </p:nvPicPr>
        <p:blipFill>
          <a:blip r:embed="rId3">
            <a:alphaModFix/>
          </a:blip>
          <a:stretch>
            <a:fillRect/>
          </a:stretch>
        </p:blipFill>
        <p:spPr>
          <a:xfrm>
            <a:off x="1909750" y="1451475"/>
            <a:ext cx="5324475" cy="295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a:t>
            </a:r>
            <a:endParaRPr/>
          </a:p>
        </p:txBody>
      </p:sp>
      <p:sp>
        <p:nvSpPr>
          <p:cNvPr id="348" name="Google Shape;348;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“Brew tea bar” is the best-rated restaurant as per the average rating, which is 4.86 out of 5. On the other hand, the “KFC” restaurant represents the worst in terms of its average rating, which is 1.80 out of 5.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Study- KFC</a:t>
            </a:r>
            <a:endParaRPr/>
          </a:p>
        </p:txBody>
      </p:sp>
      <p:sp>
        <p:nvSpPr>
          <p:cNvPr id="354" name="Google Shape;354;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Spatial Analysis</a:t>
            </a:r>
            <a:endParaRPr/>
          </a:p>
        </p:txBody>
      </p:sp>
      <p:pic>
        <p:nvPicPr>
          <p:cNvPr id="355" name="Google Shape;355;p25"/>
          <p:cNvPicPr preferRelativeResize="0"/>
          <p:nvPr/>
        </p:nvPicPr>
        <p:blipFill>
          <a:blip r:embed="rId3">
            <a:alphaModFix/>
          </a:blip>
          <a:stretch>
            <a:fillRect/>
          </a:stretch>
        </p:blipFill>
        <p:spPr>
          <a:xfrm>
            <a:off x="0" y="1695034"/>
            <a:ext cx="9143999" cy="33096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1" name="Google Shape;361;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To deep dive into branch wise, the authors have analyzed the data based on location wise in USA for KFC. Figure represents the average star rating for each state in USA where KFC is located, Pennsylvania has the highest average value of the ratings. This represents the </a:t>
            </a:r>
            <a:r>
              <a:rPr b="1" lang="en" sz="1600">
                <a:solidFill>
                  <a:srgbClr val="292929"/>
                </a:solidFill>
                <a:highlight>
                  <a:srgbClr val="FFFFFF"/>
                </a:highlight>
                <a:latin typeface="Georgia"/>
                <a:ea typeface="Georgia"/>
                <a:cs typeface="Georgia"/>
                <a:sym typeface="Georgia"/>
              </a:rPr>
              <a:t>spatial analysis</a:t>
            </a:r>
            <a:r>
              <a:rPr lang="en" sz="1600">
                <a:solidFill>
                  <a:srgbClr val="292929"/>
                </a:solidFill>
                <a:highlight>
                  <a:srgbClr val="FFFFFF"/>
                </a:highlight>
                <a:latin typeface="Georgia"/>
                <a:ea typeface="Georgia"/>
                <a:cs typeface="Georgia"/>
                <a:sym typeface="Georgia"/>
              </a:rPr>
              <a:t> of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61125" y="62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Analysis</a:t>
            </a:r>
            <a:endParaRPr/>
          </a:p>
        </p:txBody>
      </p:sp>
      <p:sp>
        <p:nvSpPr>
          <p:cNvPr id="367" name="Google Shape;367;p27"/>
          <p:cNvSpPr txBox="1"/>
          <p:nvPr>
            <p:ph idx="1" type="body"/>
          </p:nvPr>
        </p:nvSpPr>
        <p:spPr>
          <a:xfrm>
            <a:off x="61125" y="572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solidFill>
                  <a:srgbClr val="292929"/>
                </a:solidFill>
                <a:highlight>
                  <a:srgbClr val="FFFFFF"/>
                </a:highlight>
                <a:latin typeface="Georgia"/>
                <a:ea typeface="Georgia"/>
                <a:cs typeface="Georgia"/>
                <a:sym typeface="Georgia"/>
              </a:rPr>
              <a:t>Temporal Analysis </a:t>
            </a:r>
            <a:r>
              <a:rPr lang="en" sz="1600">
                <a:solidFill>
                  <a:srgbClr val="292929"/>
                </a:solidFill>
                <a:highlight>
                  <a:srgbClr val="FFFFFF"/>
                </a:highlight>
                <a:latin typeface="Georgia"/>
                <a:ea typeface="Georgia"/>
                <a:cs typeface="Georgia"/>
                <a:sym typeface="Georgia"/>
              </a:rPr>
              <a:t>also adds value in understanding how the customers were satisfied over the timeline. This can be done based on the review published date. The line graph in Fig-6 indicates the annual timeframe for the reviews of “KFC” from December 2005 to December 2017. Since 2014 it can be seen that the number of one-star reviews has risen sharply.</a:t>
            </a:r>
            <a:endParaRPr/>
          </a:p>
        </p:txBody>
      </p:sp>
      <p:pic>
        <p:nvPicPr>
          <p:cNvPr id="368" name="Google Shape;368;p27"/>
          <p:cNvPicPr preferRelativeResize="0"/>
          <p:nvPr/>
        </p:nvPicPr>
        <p:blipFill>
          <a:blip r:embed="rId3">
            <a:alphaModFix/>
          </a:blip>
          <a:stretch>
            <a:fillRect/>
          </a:stretch>
        </p:blipFill>
        <p:spPr>
          <a:xfrm>
            <a:off x="0" y="1848564"/>
            <a:ext cx="9144001" cy="34774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Extraction</a:t>
            </a:r>
            <a:endParaRPr/>
          </a:p>
        </p:txBody>
      </p:sp>
      <p:sp>
        <p:nvSpPr>
          <p:cNvPr id="374" name="Google Shape;374;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292929"/>
                </a:solidFill>
                <a:highlight>
                  <a:srgbClr val="FFFFFF"/>
                </a:highlight>
                <a:latin typeface="Georgia"/>
                <a:ea typeface="Georgia"/>
                <a:cs typeface="Georgia"/>
                <a:sym typeface="Georgia"/>
              </a:rPr>
              <a:t> </a:t>
            </a:r>
            <a:r>
              <a:rPr lang="en" sz="1600">
                <a:solidFill>
                  <a:srgbClr val="292929"/>
                </a:solidFill>
                <a:highlight>
                  <a:srgbClr val="FFFFFF"/>
                </a:highlight>
                <a:latin typeface="Georgia"/>
                <a:ea typeface="Georgia"/>
                <a:cs typeface="Georgia"/>
                <a:sym typeface="Georgia"/>
              </a:rPr>
              <a:t>To find about the most used words in positive, negative and neutral reviews, the authors has used Bag-of-words(BOW) and Count Vectorizer. First the data is preprocessed by tokenization and lemmatization. </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600">
                <a:solidFill>
                  <a:srgbClr val="292929"/>
                </a:solidFill>
                <a:highlight>
                  <a:srgbClr val="FFFFFF"/>
                </a:highlight>
                <a:latin typeface="Georgia"/>
                <a:ea typeface="Georgia"/>
                <a:cs typeface="Georgia"/>
                <a:sym typeface="Georgia"/>
              </a:rPr>
              <a:t>Further punctuations, personal pronouns, non-alphabetical characters are removed using the library in Python-‘spaCy’. The data was converted to numerical vectors representing the frequency of each word in the dataset.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80" name="Google Shape;380;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Using BOW unigram features, ‘good’ is the highest repeated word in most positive reviews. Using the bigram feature ‘great food’ is the most repeated feature.The most frequent phrase based on Trigram is “food great service” in positive reviews, “good not great” in neutral reviews, and “bad customer service” in negative reviews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8750"/>
              <a:buFont typeface="Arial"/>
              <a:buNone/>
            </a:pPr>
            <a:r>
              <a:rPr lang="en" sz="1600">
                <a:solidFill>
                  <a:srgbClr val="292929"/>
                </a:solidFill>
                <a:highlight>
                  <a:srgbClr val="FFFFFF"/>
                </a:highlight>
                <a:latin typeface="Georgia"/>
                <a:ea typeface="Georgia"/>
                <a:cs typeface="Georgia"/>
                <a:sym typeface="Georgia"/>
              </a:rPr>
              <a:t>Figure </a:t>
            </a:r>
            <a:r>
              <a:rPr lang="en" sz="1600">
                <a:solidFill>
                  <a:srgbClr val="292929"/>
                </a:solidFill>
                <a:highlight>
                  <a:srgbClr val="FFFFFF"/>
                </a:highlight>
                <a:latin typeface="Georgia"/>
                <a:ea typeface="Georgia"/>
                <a:cs typeface="Georgia"/>
                <a:sym typeface="Georgia"/>
              </a:rPr>
              <a:t>shows the most frequent trigrams in positive reviews</a:t>
            </a:r>
            <a:endParaRPr sz="1800">
              <a:solidFill>
                <a:schemeClr val="dk2"/>
              </a:solidFill>
            </a:endParaRPr>
          </a:p>
          <a:p>
            <a:pPr indent="0" lvl="0" marL="0" rtl="0" algn="l">
              <a:spcBef>
                <a:spcPts val="1200"/>
              </a:spcBef>
              <a:spcAft>
                <a:spcPts val="0"/>
              </a:spcAft>
              <a:buNone/>
            </a:pPr>
            <a:r>
              <a:t/>
            </a:r>
            <a:endParaRPr/>
          </a:p>
        </p:txBody>
      </p:sp>
      <p:sp>
        <p:nvSpPr>
          <p:cNvPr id="386" name="Google Shape;386;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7" name="Google Shape;387;p30"/>
          <p:cNvPicPr preferRelativeResize="0"/>
          <p:nvPr/>
        </p:nvPicPr>
        <p:blipFill>
          <a:blip r:embed="rId3">
            <a:alphaModFix/>
          </a:blip>
          <a:stretch>
            <a:fillRect/>
          </a:stretch>
        </p:blipFill>
        <p:spPr>
          <a:xfrm>
            <a:off x="1931375" y="1306375"/>
            <a:ext cx="4991100" cy="2952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93" name="Google Shape;393;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81250"/>
              <a:buChar char="-"/>
            </a:pPr>
            <a:r>
              <a:rPr lang="en" sz="1600">
                <a:solidFill>
                  <a:srgbClr val="292929"/>
                </a:solidFill>
                <a:highlight>
                  <a:srgbClr val="FFFFFF"/>
                </a:highlight>
                <a:latin typeface="Georgia"/>
                <a:ea typeface="Georgia"/>
                <a:cs typeface="Georgia"/>
                <a:sym typeface="Georgia"/>
              </a:rPr>
              <a:t>In order to make informed decisions, data understanding is important and EDA helps a lot in this context.</a:t>
            </a:r>
            <a:endParaRPr sz="1600">
              <a:solidFill>
                <a:srgbClr val="292929"/>
              </a:solidFill>
              <a:highlight>
                <a:srgbClr val="FFFFFF"/>
              </a:highlight>
              <a:latin typeface="Georgia"/>
              <a:ea typeface="Georgia"/>
              <a:cs typeface="Georgia"/>
              <a:sym typeface="Georgia"/>
            </a:endParaRPr>
          </a:p>
          <a:p>
            <a:pPr indent="-322580" lvl="0" marL="457200" rtl="0" algn="l">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EDA on the yelp dataset helped to get so many insights like, most important category, most liked restaurant type, high and low rated restaurants etc.</a:t>
            </a:r>
            <a:endParaRPr sz="1600">
              <a:solidFill>
                <a:srgbClr val="292929"/>
              </a:solidFill>
              <a:highlight>
                <a:srgbClr val="FFFFFF"/>
              </a:highlight>
              <a:latin typeface="Georgia"/>
              <a:ea typeface="Georgia"/>
              <a:cs typeface="Georgia"/>
              <a:sym typeface="Georgia"/>
            </a:endParaRPr>
          </a:p>
          <a:p>
            <a:pPr indent="-322580" lvl="0" marL="457200" rtl="0" algn="l">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Spatial and temporal analysis of KFC gave insights which branches are poorly performing and when did rating started to deteriorate.</a:t>
            </a:r>
            <a:endParaRPr sz="1600">
              <a:solidFill>
                <a:srgbClr val="292929"/>
              </a:solidFill>
              <a:highlight>
                <a:srgbClr val="FFFFFF"/>
              </a:highlight>
              <a:latin typeface="Georgia"/>
              <a:ea typeface="Georgia"/>
              <a:cs typeface="Georgia"/>
              <a:sym typeface="Georgia"/>
            </a:endParaRPr>
          </a:p>
          <a:p>
            <a:pPr indent="-322580" lvl="0" marL="457200" rtl="0" algn="l">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Extracting the phrases helped to know what are the most important things customers are looking for i.e. ‘food and service’.</a:t>
            </a:r>
            <a:endParaRPr sz="1600">
              <a:solidFill>
                <a:srgbClr val="292929"/>
              </a:solidFill>
              <a:highlight>
                <a:srgbClr val="FFFFFF"/>
              </a:highlight>
              <a:latin typeface="Georgia"/>
              <a:ea typeface="Georgia"/>
              <a:cs typeface="Georgia"/>
              <a:sym typeface="Georgia"/>
            </a:endParaRPr>
          </a:p>
          <a:p>
            <a:pPr indent="-322580" lvl="0" marL="457200" rtl="0" algn="l">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Hence to increase customer satisfaction may be restaurants should focus on that aspect.</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283" name="Google Shape;283;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How EDA help in understanding yelp data set- find top categories and narrow down the data set to get useful insights.</a:t>
            </a:r>
            <a:endParaRPr/>
          </a:p>
          <a:p>
            <a:pPr indent="-311150" lvl="0" marL="457200" rtl="0" algn="l">
              <a:spcBef>
                <a:spcPts val="0"/>
              </a:spcBef>
              <a:spcAft>
                <a:spcPts val="0"/>
              </a:spcAft>
              <a:buSzPts val="1300"/>
              <a:buChar char="-"/>
            </a:pPr>
            <a:r>
              <a:rPr lang="en"/>
              <a:t>Temporal and Spatial Analysis of a case study- KFC in USA.</a:t>
            </a:r>
            <a:endParaRPr/>
          </a:p>
          <a:p>
            <a:pPr indent="-311150" lvl="0" marL="457200" rtl="0" algn="l">
              <a:spcBef>
                <a:spcPts val="0"/>
              </a:spcBef>
              <a:spcAft>
                <a:spcPts val="0"/>
              </a:spcAft>
              <a:buSzPts val="1300"/>
              <a:buChar char="-"/>
            </a:pPr>
            <a:r>
              <a:rPr lang="en"/>
              <a:t>Identifying </a:t>
            </a:r>
            <a:r>
              <a:rPr lang="en"/>
              <a:t>frequent</a:t>
            </a:r>
            <a:r>
              <a:rPr lang="en"/>
              <a:t> words and phrases used in positive, negative and neutral reviews using Bag-of-Words and Count Vectorizer.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My Opinion</a:t>
            </a:r>
            <a:endParaRPr/>
          </a:p>
        </p:txBody>
      </p:sp>
      <p:sp>
        <p:nvSpPr>
          <p:cNvPr id="399" name="Google Shape;399;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81250"/>
              <a:buChar char="-"/>
            </a:pPr>
            <a:r>
              <a:rPr lang="en" sz="1600">
                <a:solidFill>
                  <a:srgbClr val="292929"/>
                </a:solidFill>
                <a:highlight>
                  <a:srgbClr val="FFFFFF"/>
                </a:highlight>
                <a:latin typeface="Georgia"/>
                <a:ea typeface="Georgia"/>
                <a:cs typeface="Georgia"/>
                <a:sym typeface="Georgia"/>
              </a:rPr>
              <a:t>Through this research paper, I got to learn how a huge dataset was narrowed down using EDA.</a:t>
            </a:r>
            <a:endParaRPr sz="1600">
              <a:solidFill>
                <a:srgbClr val="292929"/>
              </a:solidFill>
              <a:highlight>
                <a:srgbClr val="FFFFFF"/>
              </a:highlight>
              <a:latin typeface="Georgia"/>
              <a:ea typeface="Georgia"/>
              <a:cs typeface="Georgia"/>
              <a:sym typeface="Georgia"/>
            </a:endParaRPr>
          </a:p>
          <a:p>
            <a:pPr indent="-322580" lvl="0" marL="457200" rtl="0" algn="l">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Firstly, it reduced down to the top category in yelp dataset. </a:t>
            </a:r>
            <a:endParaRPr sz="1600">
              <a:solidFill>
                <a:srgbClr val="292929"/>
              </a:solidFill>
              <a:highlight>
                <a:srgbClr val="FFFFFF"/>
              </a:highlight>
              <a:latin typeface="Georgia"/>
              <a:ea typeface="Georgia"/>
              <a:cs typeface="Georgia"/>
              <a:sym typeface="Georgia"/>
            </a:endParaRPr>
          </a:p>
          <a:p>
            <a:pPr indent="-322580" lvl="0" marL="457200" rtl="0" algn="l">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Spatial and temporal analysis gave very useful insight, which companies could use to their benefit and have a targeted problem resolution. </a:t>
            </a:r>
            <a:endParaRPr sz="1600">
              <a:solidFill>
                <a:srgbClr val="292929"/>
              </a:solidFill>
              <a:highlight>
                <a:srgbClr val="FFFFFF"/>
              </a:highlight>
              <a:latin typeface="Georgia"/>
              <a:ea typeface="Georgia"/>
              <a:cs typeface="Georgia"/>
              <a:sym typeface="Georgia"/>
            </a:endParaRPr>
          </a:p>
          <a:p>
            <a:pPr indent="-322580" lvl="0" marL="457200" rtl="0" algn="l">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I found feature extraction to be a very useful technique because it is important to understand what people are mostly saying about, for eg, in this case it was ‘food and service’.</a:t>
            </a:r>
            <a:endParaRPr sz="1600">
              <a:solidFill>
                <a:srgbClr val="292929"/>
              </a:solidFill>
              <a:highlight>
                <a:srgbClr val="FFFFFF"/>
              </a:highlight>
              <a:latin typeface="Georgia"/>
              <a:ea typeface="Georgia"/>
              <a:cs typeface="Georgia"/>
              <a:sym typeface="Georgia"/>
            </a:endParaRPr>
          </a:p>
          <a:p>
            <a:pPr indent="-322580" lvl="0" marL="457200" rtl="0" algn="l">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So overall EDA with feature extraction has great potentiality to find out useful insights from a dataset.</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05" name="Google Shape;405;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0000" lnSpcReduction="10000"/>
          </a:bodyPr>
          <a:lstStyle/>
          <a:p>
            <a:pPr indent="-299720" lvl="0" marL="457200" rtl="0" algn="l">
              <a:lnSpc>
                <a:spcPct val="218181"/>
              </a:lnSpc>
              <a:spcBef>
                <a:spcPts val="3200"/>
              </a:spcBef>
              <a:spcAft>
                <a:spcPts val="0"/>
              </a:spcAft>
              <a:buSzPct val="100000"/>
              <a:buFont typeface="Georgia"/>
              <a:buAutoNum type="arabicPeriod"/>
            </a:pPr>
            <a:r>
              <a:rPr lang="en" sz="1600" u="sng">
                <a:solidFill>
                  <a:schemeClr val="hlink"/>
                </a:solidFill>
                <a:highlight>
                  <a:srgbClr val="FFFFFF"/>
                </a:highlight>
                <a:latin typeface="Georgia"/>
                <a:ea typeface="Georgia"/>
                <a:cs typeface="Georgia"/>
                <a:sym typeface="Georgia"/>
                <a:hlinkClick r:id="rId3"/>
              </a:rPr>
              <a:t>https://ieeexplore-ieee-org.libaccess.sjlibrary.org/document/9428850</a:t>
            </a:r>
            <a:endParaRPr sz="1600">
              <a:solidFill>
                <a:srgbClr val="292929"/>
              </a:solidFill>
              <a:highlight>
                <a:srgbClr val="FFFFFF"/>
              </a:highlight>
              <a:latin typeface="Georgia"/>
              <a:ea typeface="Georgia"/>
              <a:cs typeface="Georgia"/>
              <a:sym typeface="Georgia"/>
            </a:endParaRPr>
          </a:p>
          <a:p>
            <a:pPr indent="-299720" lvl="0" marL="457200" rtl="0" algn="l">
              <a:lnSpc>
                <a:spcPct val="218181"/>
              </a:lnSpc>
              <a:spcBef>
                <a:spcPts val="0"/>
              </a:spcBef>
              <a:spcAft>
                <a:spcPts val="0"/>
              </a:spcAft>
              <a:buSzPct val="100000"/>
              <a:buFont typeface="Georgia"/>
              <a:buAutoNum type="arabicPeriod"/>
            </a:pPr>
            <a:r>
              <a:rPr lang="en" sz="1600">
                <a:solidFill>
                  <a:srgbClr val="292929"/>
                </a:solidFill>
                <a:highlight>
                  <a:srgbClr val="FFFFFF"/>
                </a:highlight>
                <a:latin typeface="Georgia"/>
                <a:ea typeface="Georgia"/>
                <a:cs typeface="Georgia"/>
                <a:sym typeface="Georgia"/>
              </a:rPr>
              <a:t>  S. Kaleru and S. Rao Dhanikonda, “Exploratory Data Analysis and Latent Dirichlet Allocation on Yelp Database,” Int. J. Appl. Eng. Res., vol. 13, no.21, pp. 15035–15039, 2018.</a:t>
            </a:r>
            <a:endParaRPr sz="1600">
              <a:solidFill>
                <a:srgbClr val="292929"/>
              </a:solidFill>
              <a:highlight>
                <a:srgbClr val="FFFFFF"/>
              </a:highlight>
              <a:latin typeface="Georgia"/>
              <a:ea typeface="Georgia"/>
              <a:cs typeface="Georgia"/>
              <a:sym typeface="Georgia"/>
            </a:endParaRPr>
          </a:p>
          <a:p>
            <a:pPr indent="-299720" lvl="0" marL="457200" rtl="0" algn="l">
              <a:lnSpc>
                <a:spcPct val="218181"/>
              </a:lnSpc>
              <a:spcBef>
                <a:spcPts val="0"/>
              </a:spcBef>
              <a:spcAft>
                <a:spcPts val="0"/>
              </a:spcAft>
              <a:buSzPct val="100000"/>
              <a:buFont typeface="Georgia"/>
              <a:buAutoNum type="arabicPeriod"/>
            </a:pPr>
            <a:r>
              <a:rPr lang="en" sz="1600">
                <a:solidFill>
                  <a:srgbClr val="292929"/>
                </a:solidFill>
                <a:highlight>
                  <a:srgbClr val="FFFFFF"/>
                </a:highlight>
                <a:latin typeface="Georgia"/>
                <a:ea typeface="Georgia"/>
                <a:cs typeface="Georgia"/>
                <a:sym typeface="Georgia"/>
              </a:rPr>
              <a:t> </a:t>
            </a:r>
            <a:r>
              <a:rPr lang="en" sz="1600" u="sng">
                <a:solidFill>
                  <a:schemeClr val="hlink"/>
                </a:solidFill>
                <a:highlight>
                  <a:srgbClr val="FFFFFF"/>
                </a:highlight>
                <a:latin typeface="Georgia"/>
                <a:ea typeface="Georgia"/>
                <a:cs typeface="Georgia"/>
                <a:sym typeface="Georgia"/>
                <a:hlinkClick r:id="rId4"/>
              </a:rPr>
              <a:t>https://spacy.io/</a:t>
            </a:r>
            <a:endParaRPr sz="1600">
              <a:solidFill>
                <a:srgbClr val="292929"/>
              </a:solidFill>
              <a:highlight>
                <a:srgbClr val="FFFFFF"/>
              </a:highlight>
              <a:latin typeface="Georgia"/>
              <a:ea typeface="Georgia"/>
              <a:cs typeface="Georgia"/>
              <a:sym typeface="Georgia"/>
            </a:endParaRPr>
          </a:p>
          <a:p>
            <a:pPr indent="-299720" lvl="0" marL="457200" rtl="0" algn="l">
              <a:lnSpc>
                <a:spcPct val="218181"/>
              </a:lnSpc>
              <a:spcBef>
                <a:spcPts val="0"/>
              </a:spcBef>
              <a:spcAft>
                <a:spcPts val="0"/>
              </a:spcAft>
              <a:buSzPct val="100000"/>
              <a:buFont typeface="Georgia"/>
              <a:buAutoNum type="arabicPeriod"/>
            </a:pPr>
            <a:r>
              <a:rPr lang="en" sz="1600">
                <a:solidFill>
                  <a:srgbClr val="292929"/>
                </a:solidFill>
                <a:highlight>
                  <a:srgbClr val="FFFFFF"/>
                </a:highlight>
                <a:latin typeface="Georgia"/>
                <a:ea typeface="Georgia"/>
                <a:cs typeface="Georgia"/>
                <a:sym typeface="Georgia"/>
              </a:rPr>
              <a:t> R. Khan and S. Urolagin, “Airline sentiment visualization, consumer loyalty measurement and prediction using twitter data,” Int. J. Adv. Comput.Sci. Appl., vol. 9, no. 6, pp. 380–388, 2018.</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55000" lnSpcReduction="10000"/>
          </a:bodyPr>
          <a:lstStyle/>
          <a:p>
            <a:pPr indent="-274002" lvl="0" marL="457200" rtl="0" algn="l">
              <a:spcBef>
                <a:spcPts val="0"/>
              </a:spcBef>
              <a:spcAft>
                <a:spcPts val="0"/>
              </a:spcAft>
              <a:buSzPct val="81250"/>
              <a:buChar char="-"/>
            </a:pPr>
            <a:r>
              <a:rPr lang="en" sz="1600">
                <a:solidFill>
                  <a:srgbClr val="292929"/>
                </a:solidFill>
                <a:highlight>
                  <a:srgbClr val="FFFFFF"/>
                </a:highlight>
                <a:latin typeface="Georgia"/>
                <a:ea typeface="Georgia"/>
                <a:cs typeface="Georgia"/>
                <a:sym typeface="Georgia"/>
              </a:rPr>
              <a:t> A data analysis technique mostly accompanied with visual methods to understand the data characteristics.</a:t>
            </a:r>
            <a:endParaRPr sz="1600">
              <a:solidFill>
                <a:srgbClr val="292929"/>
              </a:solidFill>
              <a:highlight>
                <a:srgbClr val="FFFFFF"/>
              </a:highlight>
              <a:latin typeface="Georgia"/>
              <a:ea typeface="Georgia"/>
              <a:cs typeface="Georgia"/>
              <a:sym typeface="Georgia"/>
            </a:endParaRPr>
          </a:p>
          <a:p>
            <a:pPr indent="-284480" lvl="0" marL="457200" rtl="0" algn="l">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Visualizations helps to get insights about data beyond formal models or testing hypotheses.</a:t>
            </a:r>
            <a:endParaRPr sz="1600">
              <a:solidFill>
                <a:srgbClr val="292929"/>
              </a:solidFill>
              <a:highlight>
                <a:srgbClr val="FFFFFF"/>
              </a:highlight>
              <a:latin typeface="Georgia"/>
              <a:ea typeface="Georgia"/>
              <a:cs typeface="Georgia"/>
              <a:sym typeface="Georgia"/>
            </a:endParaRPr>
          </a:p>
          <a:p>
            <a:pPr indent="-284480" lvl="0" marL="457200" rtl="0" algn="l">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The National Institute of Standards and Technology (NIST) defines EDA as a data analysis approach/philosophy using a range of techniques for </a:t>
            </a:r>
            <a:endParaRPr sz="1600">
              <a:solidFill>
                <a:srgbClr val="292929"/>
              </a:solidFill>
              <a:highlight>
                <a:srgbClr val="FFFFFF"/>
              </a:highlight>
              <a:latin typeface="Georgia"/>
              <a:ea typeface="Georgia"/>
              <a:cs typeface="Georgia"/>
              <a:sym typeface="Georgia"/>
            </a:endParaRPr>
          </a:p>
          <a:p>
            <a:pPr indent="457200" lvl="0" marL="457200" rtl="0" algn="l">
              <a:spcBef>
                <a:spcPts val="1200"/>
              </a:spcBef>
              <a:spcAft>
                <a:spcPts val="0"/>
              </a:spcAft>
              <a:buNone/>
            </a:pPr>
            <a:r>
              <a:rPr lang="en" sz="1600">
                <a:solidFill>
                  <a:srgbClr val="292929"/>
                </a:solidFill>
                <a:highlight>
                  <a:srgbClr val="FFFFFF"/>
                </a:highlight>
                <a:latin typeface="Georgia"/>
                <a:ea typeface="Georgia"/>
                <a:cs typeface="Georgia"/>
                <a:sym typeface="Georgia"/>
              </a:rPr>
              <a:t>- </a:t>
            </a:r>
            <a:r>
              <a:rPr lang="en" sz="1600">
                <a:solidFill>
                  <a:srgbClr val="292929"/>
                </a:solidFill>
                <a:highlight>
                  <a:srgbClr val="FFFFFF"/>
                </a:highlight>
                <a:latin typeface="Georgia"/>
                <a:ea typeface="Georgia"/>
                <a:cs typeface="Georgia"/>
                <a:sym typeface="Georgia"/>
              </a:rPr>
              <a:t>optimizing insights into the data set</a:t>
            </a:r>
            <a:endParaRPr sz="1600">
              <a:solidFill>
                <a:srgbClr val="292929"/>
              </a:solidFill>
              <a:highlight>
                <a:srgbClr val="FFFFFF"/>
              </a:highlight>
              <a:latin typeface="Georgia"/>
              <a:ea typeface="Georgia"/>
              <a:cs typeface="Georgia"/>
              <a:sym typeface="Georgia"/>
            </a:endParaRPr>
          </a:p>
          <a:p>
            <a:pPr indent="457200" lvl="0" marL="457200" rtl="0" algn="l">
              <a:spcBef>
                <a:spcPts val="1200"/>
              </a:spcBef>
              <a:spcAft>
                <a:spcPts val="0"/>
              </a:spcAft>
              <a:buNone/>
            </a:pPr>
            <a:r>
              <a:rPr lang="en" sz="1600">
                <a:solidFill>
                  <a:srgbClr val="292929"/>
                </a:solidFill>
                <a:highlight>
                  <a:srgbClr val="FFFFFF"/>
                </a:highlight>
                <a:latin typeface="Georgia"/>
                <a:ea typeface="Georgia"/>
                <a:cs typeface="Georgia"/>
                <a:sym typeface="Georgia"/>
              </a:rPr>
              <a:t>-  disclosing the underlying structure</a:t>
            </a:r>
            <a:endParaRPr sz="1600">
              <a:solidFill>
                <a:srgbClr val="292929"/>
              </a:solidFill>
              <a:highlight>
                <a:srgbClr val="FFFFFF"/>
              </a:highlight>
              <a:latin typeface="Georgia"/>
              <a:ea typeface="Georgia"/>
              <a:cs typeface="Georgia"/>
              <a:sym typeface="Georgia"/>
            </a:endParaRPr>
          </a:p>
          <a:p>
            <a:pPr indent="457200" lvl="0" marL="457200" rtl="0" algn="l">
              <a:spcBef>
                <a:spcPts val="1200"/>
              </a:spcBef>
              <a:spcAft>
                <a:spcPts val="0"/>
              </a:spcAft>
              <a:buNone/>
            </a:pPr>
            <a:r>
              <a:rPr lang="en" sz="1600">
                <a:solidFill>
                  <a:srgbClr val="292929"/>
                </a:solidFill>
                <a:highlight>
                  <a:srgbClr val="FFFFFF"/>
                </a:highlight>
                <a:latin typeface="Georgia"/>
                <a:ea typeface="Georgia"/>
                <a:cs typeface="Georgia"/>
                <a:sym typeface="Georgia"/>
              </a:rPr>
              <a:t>- capturing significant variables</a:t>
            </a:r>
            <a:endParaRPr sz="1600">
              <a:solidFill>
                <a:srgbClr val="292929"/>
              </a:solidFill>
              <a:highlight>
                <a:srgbClr val="FFFFFF"/>
              </a:highlight>
              <a:latin typeface="Georgia"/>
              <a:ea typeface="Georgia"/>
              <a:cs typeface="Georgia"/>
              <a:sym typeface="Georgia"/>
            </a:endParaRPr>
          </a:p>
          <a:p>
            <a:pPr indent="457200" lvl="0" marL="457200" rtl="0" algn="l">
              <a:spcBef>
                <a:spcPts val="1200"/>
              </a:spcBef>
              <a:spcAft>
                <a:spcPts val="0"/>
              </a:spcAft>
              <a:buNone/>
            </a:pPr>
            <a:r>
              <a:rPr lang="en" sz="1600">
                <a:solidFill>
                  <a:srgbClr val="292929"/>
                </a:solidFill>
                <a:highlight>
                  <a:srgbClr val="FFFFFF"/>
                </a:highlight>
                <a:latin typeface="Georgia"/>
                <a:ea typeface="Georgia"/>
                <a:cs typeface="Georgia"/>
                <a:sym typeface="Georgia"/>
              </a:rPr>
              <a:t>- identification of outliers and anomalies</a:t>
            </a:r>
            <a:endParaRPr sz="1600">
              <a:solidFill>
                <a:srgbClr val="292929"/>
              </a:solidFill>
              <a:highlight>
                <a:srgbClr val="FFFFFF"/>
              </a:highlight>
              <a:latin typeface="Georgia"/>
              <a:ea typeface="Georgia"/>
              <a:cs typeface="Georgia"/>
              <a:sym typeface="Georgia"/>
            </a:endParaRPr>
          </a:p>
          <a:p>
            <a:pPr indent="457200" lvl="0" marL="457200" rtl="0" algn="l">
              <a:spcBef>
                <a:spcPts val="1200"/>
              </a:spcBef>
              <a:spcAft>
                <a:spcPts val="0"/>
              </a:spcAft>
              <a:buNone/>
            </a:pPr>
            <a:r>
              <a:rPr lang="en" sz="1600">
                <a:solidFill>
                  <a:srgbClr val="292929"/>
                </a:solidFill>
                <a:highlight>
                  <a:srgbClr val="FFFFFF"/>
                </a:highlight>
                <a:latin typeface="Georgia"/>
                <a:ea typeface="Georgia"/>
                <a:cs typeface="Georgia"/>
                <a:sym typeface="Georgia"/>
              </a:rPr>
              <a:t>- checking underlying assumptions</a:t>
            </a:r>
            <a:endParaRPr sz="1600">
              <a:solidFill>
                <a:srgbClr val="292929"/>
              </a:solidFill>
              <a:highlight>
                <a:srgbClr val="FFFFFF"/>
              </a:highlight>
              <a:latin typeface="Georgia"/>
              <a:ea typeface="Georgia"/>
              <a:cs typeface="Georgia"/>
              <a:sym typeface="Georgia"/>
            </a:endParaRPr>
          </a:p>
          <a:p>
            <a:pPr indent="457200" lvl="0" marL="457200" rtl="0" algn="l">
              <a:spcBef>
                <a:spcPts val="1200"/>
              </a:spcBef>
              <a:spcAft>
                <a:spcPts val="1200"/>
              </a:spcAft>
              <a:buNone/>
            </a:pPr>
            <a:r>
              <a:rPr lang="en" sz="1600">
                <a:solidFill>
                  <a:srgbClr val="292929"/>
                </a:solidFill>
                <a:highlight>
                  <a:srgbClr val="FFFFFF"/>
                </a:highlight>
                <a:latin typeface="Georgia"/>
                <a:ea typeface="Georgia"/>
                <a:cs typeface="Georgia"/>
                <a:sym typeface="Georgia"/>
              </a:rPr>
              <a:t>- designing promising models</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Bag-of-Words</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A technique to extract textual features from texts.</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 It describes the occurrence of words in a text corpus. </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It is called a bag because the order or meaning of the words doesn’t matter.</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It is concerned with how many recognized terms are there in the document and their frequency</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The model’s output is a vector containing words and their count in a document by applying a sum function on the one-hot encoding representation.</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292929"/>
                </a:solidFill>
                <a:highlight>
                  <a:srgbClr val="FFFFFF"/>
                </a:highlight>
                <a:latin typeface="Georgia"/>
                <a:ea typeface="Georgia"/>
                <a:cs typeface="Georgia"/>
                <a:sym typeface="Georgia"/>
              </a:rPr>
              <a:t>Yelp Dataset:</a:t>
            </a:r>
            <a:endParaRPr/>
          </a:p>
        </p:txBody>
      </p:sp>
      <p:sp>
        <p:nvSpPr>
          <p:cNvPr id="301" name="Google Shape;301;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Yelp Dataset : </a:t>
            </a:r>
            <a:endParaRPr/>
          </a:p>
          <a:p>
            <a:pPr indent="-311150" lvl="0" marL="457200" rtl="0" algn="l">
              <a:spcBef>
                <a:spcPts val="1200"/>
              </a:spcBef>
              <a:spcAft>
                <a:spcPts val="0"/>
              </a:spcAft>
              <a:buSzPts val="1300"/>
              <a:buChar char="-"/>
            </a:pPr>
            <a:r>
              <a:rPr lang="en" sz="1600">
                <a:solidFill>
                  <a:srgbClr val="292929"/>
                </a:solidFill>
                <a:highlight>
                  <a:srgbClr val="FFFFFF"/>
                </a:highlight>
                <a:latin typeface="Georgia"/>
                <a:ea typeface="Georgia"/>
                <a:cs typeface="Georgia"/>
                <a:sym typeface="Georgia"/>
              </a:rPr>
              <a:t>YELP provides crowd-based local business feedback.</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The platform has sections for specific businesses such as restaurants, clinics, hotels, beauty salons etc.</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It allows users to submit a one to five-star rating for a businesses’ goods or service along with a comment or post as a textual review.</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on Yelp Dataset</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The authors have plotted the graphs using Plotly and Cufflinks library of Python.</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600">
              <a:solidFill>
                <a:srgbClr val="292929"/>
              </a:solidFill>
              <a:highlight>
                <a:srgbClr val="FFFFFF"/>
              </a:highlight>
              <a:latin typeface="Georgia"/>
              <a:ea typeface="Georgia"/>
              <a:cs typeface="Georgia"/>
              <a:sym typeface="Georgia"/>
            </a:endParaRPr>
          </a:p>
        </p:txBody>
      </p:sp>
      <p:pic>
        <p:nvPicPr>
          <p:cNvPr id="308" name="Google Shape;308;p18"/>
          <p:cNvPicPr preferRelativeResize="0"/>
          <p:nvPr/>
        </p:nvPicPr>
        <p:blipFill>
          <a:blip r:embed="rId3">
            <a:alphaModFix/>
          </a:blip>
          <a:stretch>
            <a:fillRect/>
          </a:stretch>
        </p:blipFill>
        <p:spPr>
          <a:xfrm>
            <a:off x="2024050" y="1663738"/>
            <a:ext cx="5095875" cy="2905125"/>
          </a:xfrm>
          <a:prstGeom prst="rect">
            <a:avLst/>
          </a:prstGeom>
          <a:noFill/>
          <a:ln>
            <a:noFill/>
          </a:ln>
        </p:spPr>
      </p:pic>
      <p:sp>
        <p:nvSpPr>
          <p:cNvPr id="309" name="Google Shape;309;p18"/>
          <p:cNvSpPr txBox="1"/>
          <p:nvPr/>
        </p:nvSpPr>
        <p:spPr>
          <a:xfrm>
            <a:off x="2630150" y="4568875"/>
            <a:ext cx="423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 : Top categories of businesses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Figure shows that restaurant is the top category. So in further analysis restaurant dataset has been filtered out to understand what are the best restaurants, which category is more famous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category among restaurants</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2" name="Google Shape;322;p20"/>
          <p:cNvPicPr preferRelativeResize="0"/>
          <p:nvPr/>
        </p:nvPicPr>
        <p:blipFill>
          <a:blip r:embed="rId3">
            <a:alphaModFix/>
          </a:blip>
          <a:stretch>
            <a:fillRect/>
          </a:stretch>
        </p:blipFill>
        <p:spPr>
          <a:xfrm>
            <a:off x="1934150" y="1353000"/>
            <a:ext cx="5143500" cy="278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We can see the most famous categories. Fast food restaurants, followed by sandwich restaurants, then American restaurants, are the most prevalent restaurants.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