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304" r:id="rId6"/>
    <p:sldId id="306" r:id="rId7"/>
    <p:sldId id="394" r:id="rId8"/>
    <p:sldId id="309" r:id="rId9"/>
    <p:sldId id="395" r:id="rId10"/>
    <p:sldId id="310" r:id="rId11"/>
    <p:sldId id="311" r:id="rId12"/>
    <p:sldId id="307" r:id="rId13"/>
    <p:sldId id="324" r:id="rId14"/>
    <p:sldId id="325" r:id="rId15"/>
    <p:sldId id="326" r:id="rId16"/>
    <p:sldId id="312" r:id="rId17"/>
    <p:sldId id="327" r:id="rId18"/>
    <p:sldId id="313" r:id="rId19"/>
    <p:sldId id="314" r:id="rId20"/>
    <p:sldId id="315" r:id="rId21"/>
    <p:sldId id="316" r:id="rId22"/>
    <p:sldId id="317" r:id="rId23"/>
    <p:sldId id="318" r:id="rId24"/>
    <p:sldId id="387" r:id="rId25"/>
    <p:sldId id="319" r:id="rId26"/>
    <p:sldId id="378" r:id="rId27"/>
    <p:sldId id="320" r:id="rId28"/>
    <p:sldId id="321" r:id="rId29"/>
    <p:sldId id="322" r:id="rId30"/>
    <p:sldId id="323" r:id="rId31"/>
    <p:sldId id="388" r:id="rId32"/>
    <p:sldId id="328" r:id="rId33"/>
    <p:sldId id="329" r:id="rId34"/>
    <p:sldId id="330" r:id="rId35"/>
    <p:sldId id="331" r:id="rId36"/>
    <p:sldId id="332" r:id="rId37"/>
    <p:sldId id="385" r:id="rId38"/>
    <p:sldId id="334" r:id="rId39"/>
    <p:sldId id="333" r:id="rId40"/>
    <p:sldId id="382" r:id="rId41"/>
    <p:sldId id="368" r:id="rId42"/>
    <p:sldId id="335" r:id="rId43"/>
    <p:sldId id="336" r:id="rId44"/>
    <p:sldId id="397" r:id="rId45"/>
    <p:sldId id="337" r:id="rId46"/>
    <p:sldId id="338" r:id="rId47"/>
    <p:sldId id="339" r:id="rId48"/>
    <p:sldId id="340" r:id="rId49"/>
    <p:sldId id="341" r:id="rId50"/>
    <p:sldId id="381" r:id="rId51"/>
    <p:sldId id="342" r:id="rId52"/>
    <p:sldId id="343" r:id="rId53"/>
    <p:sldId id="477" r:id="rId54"/>
    <p:sldId id="478" r:id="rId55"/>
    <p:sldId id="479" r:id="rId56"/>
    <p:sldId id="480" r:id="rId57"/>
    <p:sldId id="481" r:id="rId58"/>
    <p:sldId id="482" r:id="rId59"/>
    <p:sldId id="483" r:id="rId60"/>
    <p:sldId id="484" r:id="rId6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ACEA2"/>
    <a:srgbClr val="FF9900"/>
    <a:srgbClr val="CC0000"/>
    <a:srgbClr val="A50021"/>
    <a:srgbClr val="666699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67" autoAdjust="0"/>
    <p:restoredTop sz="96614" autoAdjust="0"/>
  </p:normalViewPr>
  <p:slideViewPr>
    <p:cSldViewPr>
      <p:cViewPr varScale="1">
        <p:scale>
          <a:sx n="114" d="100"/>
          <a:sy n="114" d="100"/>
        </p:scale>
        <p:origin x="-424" y="-104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352" y="644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04"/>
    </p:cViewPr>
  </p:sorterViewPr>
  <p:notesViewPr>
    <p:cSldViewPr>
      <p:cViewPr varScale="1">
        <p:scale>
          <a:sx n="65" d="100"/>
          <a:sy n="65" d="100"/>
        </p:scale>
        <p:origin x="-1824" y="-102"/>
      </p:cViewPr>
      <p:guideLst>
        <p:guide orient="horz" pos="294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>
                <a:latin typeface="Times New Roman" panose="0202060305040502030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Times New Roman" panose="0202060305040502030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>
                <a:latin typeface="Times New Roman" panose="0202060305040502030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Times New Roman" panose="02020603050405020304" charset="0"/>
                <a:cs typeface="+mn-cs"/>
              </a:defRPr>
            </a:lvl1pPr>
          </a:lstStyle>
          <a:p>
            <a:pPr>
              <a:defRPr/>
            </a:pPr>
            <a:fld id="{2C6ABECF-85D2-584F-8CCA-0D7586FF0331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MS PGothic" panose="020B060007020508020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966C18-2C92-1B4C-8EDD-520D0429A886}" type="slidenum">
              <a:rPr lang="en-US"/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643BDF-C81F-174E-8597-977664DDEF27}" type="slidenum">
              <a:rPr lang="en-US"/>
            </a:fld>
            <a:endParaRPr lang="en-US"/>
          </a:p>
        </p:txBody>
      </p:sp>
      <p:sp>
        <p:nvSpPr>
          <p:cNvPr id="126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48E9F-82B5-EC4E-9A90-1355DEE3751F}" type="slidenum">
              <a:rPr lang="en-US"/>
            </a:fld>
            <a:endParaRPr lang="en-US"/>
          </a:p>
        </p:txBody>
      </p:sp>
      <p:sp>
        <p:nvSpPr>
          <p:cNvPr id="126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7F6984-730E-9B4A-8C20-7244D69748CF}" type="slidenum">
              <a:rPr lang="en-US"/>
            </a:fld>
            <a:endParaRPr lang="en-US"/>
          </a:p>
        </p:txBody>
      </p:sp>
      <p:sp>
        <p:nvSpPr>
          <p:cNvPr id="122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BDF983-A3F0-8C48-BE0C-117B1CAB78BC}" type="slidenum">
              <a:rPr lang="en-US"/>
            </a:fld>
            <a:endParaRPr lang="en-US"/>
          </a:p>
        </p:txBody>
      </p:sp>
      <p:sp>
        <p:nvSpPr>
          <p:cNvPr id="126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6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727778-B8BF-224E-8F4F-1C3294166217}" type="slidenum">
              <a:rPr lang="en-US"/>
            </a:fld>
            <a:endParaRPr lang="en-US"/>
          </a:p>
        </p:txBody>
      </p:sp>
      <p:sp>
        <p:nvSpPr>
          <p:cNvPr id="123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3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A73A71-2D3D-4D49-9AAC-13FD97F1B398}" type="slidenum">
              <a:rPr lang="en-US"/>
            </a:fld>
            <a:endParaRPr lang="en-US"/>
          </a:p>
        </p:txBody>
      </p:sp>
      <p:sp>
        <p:nvSpPr>
          <p:cNvPr id="123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3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F8EDCD-2EAC-6F42-BCF8-CE949673DF9B}" type="slidenum">
              <a:rPr lang="en-US"/>
            </a:fld>
            <a:endParaRPr lang="en-US"/>
          </a:p>
        </p:txBody>
      </p:sp>
      <p:sp>
        <p:nvSpPr>
          <p:cNvPr id="123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3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0E366E-A495-3A4F-B88A-1C4F554A9503}" type="slidenum">
              <a:rPr lang="en-US"/>
            </a:fld>
            <a:endParaRPr lang="en-US"/>
          </a:p>
        </p:txBody>
      </p:sp>
      <p:sp>
        <p:nvSpPr>
          <p:cNvPr id="123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83C93C-1761-784E-B0EE-D2B7D3EDA8F9}" type="slidenum">
              <a:rPr lang="en-US"/>
            </a:fld>
            <a:endParaRPr lang="en-US"/>
          </a:p>
        </p:txBody>
      </p:sp>
      <p:sp>
        <p:nvSpPr>
          <p:cNvPr id="124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4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4FFA9D-E603-0F42-AA2F-17C52918B2D2}" type="slidenum">
              <a:rPr lang="en-US"/>
            </a:fld>
            <a:endParaRPr lang="en-US"/>
          </a:p>
        </p:txBody>
      </p:sp>
      <p:sp>
        <p:nvSpPr>
          <p:cNvPr id="124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4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A5B1A7-CB09-F046-9739-01A165A16414}" type="slidenum">
              <a:rPr lang="en-US"/>
            </a:fld>
            <a:endParaRPr lang="en-US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726322-1914-9441-AE93-DDFE780370F6}" type="slidenum">
              <a:rPr lang="en-US"/>
            </a:fld>
            <a:endParaRPr lang="en-US"/>
          </a:p>
        </p:txBody>
      </p:sp>
      <p:sp>
        <p:nvSpPr>
          <p:cNvPr id="124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4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5E9191-5CDC-A74B-844E-6F366CB76767}" type="slidenum">
              <a:rPr lang="en-US"/>
            </a:fld>
            <a:endParaRPr lang="en-US"/>
          </a:p>
        </p:txBody>
      </p:sp>
      <p:sp>
        <p:nvSpPr>
          <p:cNvPr id="141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90A0A1-288C-104F-B156-434DAC6E4C82}" type="slidenum">
              <a:rPr lang="en-US"/>
            </a:fld>
            <a:endParaRPr lang="en-US"/>
          </a:p>
        </p:txBody>
      </p:sp>
      <p:sp>
        <p:nvSpPr>
          <p:cNvPr id="124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96696D-F881-C74E-92D0-3E5AE58A059B}" type="slidenum">
              <a:rPr lang="en-US"/>
            </a:fld>
            <a:endParaRPr lang="en-US"/>
          </a:p>
        </p:txBody>
      </p:sp>
      <p:sp>
        <p:nvSpPr>
          <p:cNvPr id="125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2C2F2C-F57D-B442-974D-02DAD076B0BF}" type="slidenum">
              <a:rPr lang="en-US"/>
            </a:fld>
            <a:endParaRPr lang="en-US"/>
          </a:p>
        </p:txBody>
      </p:sp>
      <p:sp>
        <p:nvSpPr>
          <p:cNvPr id="125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5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57E3E3-83C0-5E45-84C7-9AD14445ECCF}" type="slidenum">
              <a:rPr lang="en-US"/>
            </a:fld>
            <a:endParaRPr lang="en-US"/>
          </a:p>
        </p:txBody>
      </p:sp>
      <p:sp>
        <p:nvSpPr>
          <p:cNvPr id="125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5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8BC877-0485-E441-938C-916BA20D2C8C}" type="slidenum">
              <a:rPr lang="en-US"/>
            </a:fld>
            <a:endParaRPr lang="en-US"/>
          </a:p>
        </p:txBody>
      </p:sp>
      <p:sp>
        <p:nvSpPr>
          <p:cNvPr id="127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7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AF9F37-B55F-DD42-83D6-1C47385A920C}" type="slidenum">
              <a:rPr lang="en-US"/>
            </a:fld>
            <a:endParaRPr 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98F499-72D6-FD49-8D1A-50E41DFE2003}" type="slidenum">
              <a:rPr lang="en-US"/>
            </a:fld>
            <a:endParaRPr lang="en-US"/>
          </a:p>
        </p:txBody>
      </p:sp>
      <p:sp>
        <p:nvSpPr>
          <p:cNvPr id="127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E328FA-D1CF-AC47-8461-96F3BC7062A7}" type="slidenum">
              <a:rPr lang="en-US"/>
            </a:fld>
            <a:endParaRPr lang="en-US"/>
          </a:p>
        </p:txBody>
      </p:sp>
      <p:sp>
        <p:nvSpPr>
          <p:cNvPr id="128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7DAAA3-3F4E-2E4E-B936-9A9F6EB88A54}" type="slidenum">
              <a:rPr lang="en-US"/>
            </a:fld>
            <a:endParaRPr lang="en-US"/>
          </a:p>
        </p:txBody>
      </p:sp>
      <p:sp>
        <p:nvSpPr>
          <p:cNvPr id="120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0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671B20-BEAB-BB4A-B380-B71640BAC040}" type="slidenum">
              <a:rPr lang="en-US"/>
            </a:fld>
            <a:endParaRPr lang="en-US"/>
          </a:p>
        </p:txBody>
      </p:sp>
      <p:sp>
        <p:nvSpPr>
          <p:cNvPr id="128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8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50159F-A86D-0B4C-A094-18CB67F1DCED}" type="slidenum">
              <a:rPr lang="en-US"/>
            </a:fld>
            <a:endParaRPr lang="en-US"/>
          </a:p>
        </p:txBody>
      </p:sp>
      <p:sp>
        <p:nvSpPr>
          <p:cNvPr id="128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D6E227-28CD-074D-AD1B-4E3138767F53}" type="slidenum">
              <a:rPr lang="en-US"/>
            </a:fld>
            <a:endParaRPr lang="en-US"/>
          </a:p>
        </p:txBody>
      </p:sp>
      <p:sp>
        <p:nvSpPr>
          <p:cNvPr id="128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9769B7-700D-C748-A5C9-89217F596844}" type="slidenum">
              <a:rPr lang="en-US"/>
            </a:fld>
            <a:endParaRPr lang="en-US"/>
          </a:p>
        </p:txBody>
      </p:sp>
      <p:sp>
        <p:nvSpPr>
          <p:cNvPr id="142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2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0C0F7E-DD7B-164E-9493-51E0DCF40A75}" type="slidenum">
              <a:rPr lang="en-US"/>
            </a:fld>
            <a:endParaRPr lang="en-US"/>
          </a:p>
        </p:txBody>
      </p:sp>
      <p:sp>
        <p:nvSpPr>
          <p:cNvPr id="138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8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01EF6C-1765-8941-96D9-23AB0DE82585}" type="slidenum">
              <a:rPr lang="en-US"/>
            </a:fld>
            <a:endParaRPr lang="en-US"/>
          </a:p>
        </p:txBody>
      </p:sp>
      <p:sp>
        <p:nvSpPr>
          <p:cNvPr id="129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9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0EE7F2-EDD8-224F-B9BA-8BAD0DB9D0F8}" type="slidenum">
              <a:rPr lang="en-US"/>
            </a:fld>
            <a:endParaRPr lang="en-US"/>
          </a:p>
        </p:txBody>
      </p:sp>
      <p:sp>
        <p:nvSpPr>
          <p:cNvPr id="129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23852E-0F1D-FB40-8FA2-26F5B1882735}" type="slidenum">
              <a:rPr lang="en-US"/>
            </a:fld>
            <a:endParaRPr lang="en-US"/>
          </a:p>
        </p:txBody>
      </p:sp>
      <p:sp>
        <p:nvSpPr>
          <p:cNvPr id="129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9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9F63C8-D349-6D41-BC63-C05CEF3DF308}" type="slidenum">
              <a:rPr lang="en-US"/>
            </a:fld>
            <a:endParaRPr lang="en-US"/>
          </a:p>
        </p:txBody>
      </p:sp>
      <p:sp>
        <p:nvSpPr>
          <p:cNvPr id="130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0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438372-7EBA-5745-9EB3-6C5F157C6D50}" type="slidenum">
              <a:rPr lang="en-US"/>
            </a:fld>
            <a:endParaRPr lang="en-US"/>
          </a:p>
        </p:txBody>
      </p:sp>
      <p:sp>
        <p:nvSpPr>
          <p:cNvPr id="130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F809C-ECB5-3B43-9CE2-F2FE93B21DD2}" type="slidenum">
              <a:rPr lang="en-US"/>
            </a:fld>
            <a:endParaRPr lang="en-US"/>
          </a:p>
        </p:txBody>
      </p:sp>
      <p:sp>
        <p:nvSpPr>
          <p:cNvPr id="121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CD56F3-6D72-CA42-976B-308C8D620804}" type="slidenum">
              <a:rPr lang="en-US"/>
            </a:fld>
            <a:endParaRPr lang="en-US"/>
          </a:p>
        </p:txBody>
      </p:sp>
      <p:sp>
        <p:nvSpPr>
          <p:cNvPr id="130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0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8EFF00-39F5-D141-BECA-8ECD335CBC2B}" type="slidenum">
              <a:rPr lang="en-US"/>
            </a:fld>
            <a:endParaRPr lang="en-US"/>
          </a:p>
        </p:txBody>
      </p:sp>
      <p:sp>
        <p:nvSpPr>
          <p:cNvPr id="130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0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6C9A93-ED05-C14F-A293-7E2AC5C92988}" type="slidenum">
              <a:rPr lang="en-US"/>
            </a:fld>
            <a:endParaRPr lang="en-US"/>
          </a:p>
        </p:txBody>
      </p:sp>
      <p:sp>
        <p:nvSpPr>
          <p:cNvPr id="142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2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A43637-7310-4047-9F6E-5DDCCAA6BC93}" type="slidenum">
              <a:rPr lang="en-US"/>
            </a:fld>
            <a:endParaRPr lang="en-US"/>
          </a:p>
        </p:txBody>
      </p:sp>
      <p:sp>
        <p:nvSpPr>
          <p:cNvPr id="131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2D2225-F7C2-374C-9C68-3015501C3D79}" type="slidenum">
              <a:rPr lang="en-US"/>
            </a:fld>
            <a:endParaRPr lang="en-US"/>
          </a:p>
        </p:txBody>
      </p:sp>
      <p:sp>
        <p:nvSpPr>
          <p:cNvPr id="131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1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124894-D3A1-4F45-8645-D1720E75A9B5}" type="slidenum">
              <a:rPr lang="en-US"/>
            </a:fld>
            <a:endParaRPr lang="en-US"/>
          </a:p>
        </p:txBody>
      </p:sp>
      <p:sp>
        <p:nvSpPr>
          <p:cNvPr id="134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4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9E3206-312C-884D-A219-09E14DE87936}" type="slidenum">
              <a:rPr lang="en-US"/>
            </a:fld>
            <a:endParaRPr lang="en-US"/>
          </a:p>
        </p:txBody>
      </p:sp>
      <p:sp>
        <p:nvSpPr>
          <p:cNvPr id="134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4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406DBD-9552-404B-8D05-151FF0A956A4}" type="slidenum">
              <a:rPr lang="en-US"/>
            </a:fld>
            <a:endParaRPr lang="en-US"/>
          </a:p>
        </p:txBody>
      </p:sp>
      <p:sp>
        <p:nvSpPr>
          <p:cNvPr id="135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DC51A8-07D2-C74C-929B-21094A001EB0}" type="slidenum">
              <a:rPr lang="en-US"/>
            </a:fld>
            <a:endParaRPr lang="en-US"/>
          </a:p>
        </p:txBody>
      </p:sp>
      <p:sp>
        <p:nvSpPr>
          <p:cNvPr id="135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F9AF04-90E8-B143-9E23-55FB0F17E549}" type="slidenum">
              <a:rPr lang="en-US"/>
            </a:fld>
            <a:endParaRPr lang="en-US"/>
          </a:p>
        </p:txBody>
      </p:sp>
      <p:sp>
        <p:nvSpPr>
          <p:cNvPr id="135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9F633-3F04-6C4D-BB4C-F3396EEB2503}" type="slidenum">
              <a:rPr lang="en-US"/>
            </a:fld>
            <a:endParaRPr lang="en-US"/>
          </a:p>
        </p:txBody>
      </p:sp>
      <p:sp>
        <p:nvSpPr>
          <p:cNvPr id="122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73CF37-C1F3-864C-B764-7EE2E4290FF7}" type="slidenum">
              <a:rPr lang="en-US"/>
            </a:fld>
            <a:endParaRPr lang="en-US"/>
          </a:p>
        </p:txBody>
      </p:sp>
      <p:sp>
        <p:nvSpPr>
          <p:cNvPr id="135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6D5EE8-8E6F-AE4C-A578-8DEC9602D6E9}" type="slidenum">
              <a:rPr lang="en-US"/>
            </a:fld>
            <a:endParaRPr lang="en-US"/>
          </a:p>
        </p:txBody>
      </p:sp>
      <p:sp>
        <p:nvSpPr>
          <p:cNvPr id="136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CE5F43-A406-BD4F-9ED7-1F565C158A80}" type="slidenum">
              <a:rPr lang="en-US"/>
            </a:fld>
            <a:endParaRPr lang="en-US"/>
          </a:p>
        </p:txBody>
      </p:sp>
      <p:sp>
        <p:nvSpPr>
          <p:cNvPr id="122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9DFE8B-7BA6-3347-9692-45A8BDD10380}" type="slidenum">
              <a:rPr lang="en-US"/>
            </a:fld>
            <a:endParaRPr lang="en-US"/>
          </a:p>
        </p:txBody>
      </p:sp>
      <p:sp>
        <p:nvSpPr>
          <p:cNvPr id="122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CDE57C-09AD-B84F-9103-55B751D87FBA}" type="slidenum">
              <a:rPr lang="en-US"/>
            </a:fld>
            <a:endParaRPr lang="en-US"/>
          </a:p>
        </p:txBody>
      </p:sp>
      <p:sp>
        <p:nvSpPr>
          <p:cNvPr id="121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22758D-14B6-AF41-A870-994795C3CE22}" type="slidenum">
              <a:rPr lang="en-US"/>
            </a:fld>
            <a:endParaRPr lang="en-US"/>
          </a:p>
        </p:txBody>
      </p:sp>
      <p:sp>
        <p:nvSpPr>
          <p:cNvPr id="126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6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556B9-CE94-CE44-9330-C90378910D2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A6C1B-EE8B-474F-9760-4AEF69130ED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158750"/>
            <a:ext cx="2124075" cy="6078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158750"/>
            <a:ext cx="6219825" cy="60785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CEF22-CEC3-474B-B50D-ECC9F691B37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58750"/>
            <a:ext cx="84963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557338"/>
            <a:ext cx="8496300" cy="2263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850" y="3973513"/>
            <a:ext cx="8496300" cy="2263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AB15C-8E0E-014E-B88D-61686DB1298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5A2D5-E8B4-7C4A-B12B-6869B56926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11E9A-B2AF-634A-8816-4A2E5BE1938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73FF4-B291-CD41-B77B-A28CF6005CE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CC6F2-A23F-1B41-9965-ED67F9F6FAA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A2EE1-A054-A549-8E4D-D88B55A174F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557338"/>
            <a:ext cx="4171950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4171950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5A94F-F600-734D-8FB7-6C5F246BAC0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3B14A-0257-054B-8651-26D2728F5B5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E85C9-1AE2-974C-9077-A75F561FF6C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FDB63-B6F0-4549-9B47-EABC2B5B8EE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81A33-7B18-4349-951C-A12DE38EADF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26A79-0B5F-4047-AF65-656914ED06B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58750"/>
            <a:ext cx="84963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557338"/>
            <a:ext cx="8496300" cy="4679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80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6550" y="6381750"/>
            <a:ext cx="954088" cy="309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587F2168-9DF7-C54B-9547-CB3A226BCCE7}" type="slidenum">
              <a:rPr lang="en-US"/>
            </a:fld>
            <a:endParaRPr lang="en-US"/>
          </a:p>
        </p:txBody>
      </p:sp>
      <p:sp>
        <p:nvSpPr>
          <p:cNvPr id="180234" name="Line 10"/>
          <p:cNvSpPr>
            <a:spLocks noChangeShapeType="1"/>
          </p:cNvSpPr>
          <p:nvPr userDrawn="1"/>
        </p:nvSpPr>
        <p:spPr bwMode="auto">
          <a:xfrm>
            <a:off x="250825" y="1412875"/>
            <a:ext cx="864235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MS PGothic" panose="020B060007020508020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anose="020B0600070205080204" charset="-128"/>
          <a:cs typeface="MS PGothic" panose="020B060007020508020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anose="020B0600070205080204" charset="-128"/>
          <a:cs typeface="MS PGothic" panose="020B060007020508020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anose="020B0600070205080204" charset="-128"/>
          <a:cs typeface="MS PGothic" panose="020B060007020508020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anose="020B0600070205080204" charset="-128"/>
          <a:cs typeface="MS PGothic" panose="020B060007020508020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anose="020B060007020508020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anose="020B060007020508020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anose="020B060007020508020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MS PGothic" panose="020B060007020508020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MS PGothic" panose="020B060007020508020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AE9FFE-E167-D947-883D-DDED4823992A}" type="slidenum">
              <a:rPr lang="en-US"/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1844675"/>
            <a:ext cx="7777163" cy="266382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solidFill>
                  <a:schemeClr val="tx1"/>
                </a:solidFill>
                <a:latin typeface="Tahoma Small Cap" charset="0"/>
                <a:cs typeface="+mj-cs"/>
              </a:rPr>
              <a:t> </a:t>
            </a:r>
            <a:br>
              <a:rPr lang="en-US" sz="3600" dirty="0" smtClean="0">
                <a:solidFill>
                  <a:schemeClr val="tx1"/>
                </a:solidFill>
                <a:latin typeface="Tahoma Small Cap" charset="0"/>
                <a:cs typeface="+mj-cs"/>
              </a:rPr>
            </a:br>
            <a:r>
              <a:rPr lang="en-US" sz="3600" dirty="0" smtClean="0">
                <a:solidFill>
                  <a:schemeClr val="tx1"/>
                </a:solidFill>
                <a:latin typeface="Tahoma Small Cap" charset="0"/>
                <a:cs typeface="+mj-cs"/>
              </a:rPr>
              <a:t>Memory Management Strategies </a:t>
            </a:r>
            <a:endParaRPr lang="en-US" sz="3600" dirty="0" smtClean="0">
              <a:solidFill>
                <a:schemeClr val="tx1"/>
              </a:solidFill>
              <a:latin typeface="Tahoma Small Cap" charset="0"/>
              <a:cs typeface="+mj-cs"/>
            </a:endParaRP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4030662"/>
            <a:ext cx="6047953" cy="1126529"/>
          </a:xfrm>
        </p:spPr>
        <p:txBody>
          <a:bodyPr/>
          <a:lstStyle/>
          <a:p>
            <a:pPr eaLnBrk="1" hangingPunct="1"/>
            <a:endParaRPr lang="en-US" sz="1600" b="1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E09FC5-BCB5-714D-A7D4-D409A4F3A6DD}" type="slidenum">
              <a:rPr lang="en-US"/>
            </a:fld>
            <a:endParaRPr lang="en-US"/>
          </a:p>
        </p:txBody>
      </p:sp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Program addresses and memory</a:t>
            </a:r>
            <a:endParaRPr lang="en-US" smtClean="0">
              <a:cs typeface="+mj-cs"/>
            </a:endParaRPr>
          </a:p>
        </p:txBody>
      </p:sp>
      <p:sp>
        <p:nvSpPr>
          <p:cNvPr id="12124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4608513" cy="46799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When code is generated (or assembly program is written) we use </a:t>
            </a:r>
            <a:r>
              <a:rPr lang="en-US" dirty="0" smtClean="0">
                <a:solidFill>
                  <a:srgbClr val="FF0000"/>
                </a:solidFill>
                <a:cs typeface="+mn-cs"/>
              </a:rPr>
              <a:t>memory addresses </a:t>
            </a:r>
            <a:r>
              <a:rPr lang="en-US" dirty="0" smtClean="0">
                <a:cs typeface="+mn-cs"/>
              </a:rPr>
              <a:t>for variables, functions and branching/jumping.</a:t>
            </a:r>
            <a:endParaRPr lang="en-US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Those addresses can be </a:t>
            </a:r>
            <a:r>
              <a:rPr lang="en-US" dirty="0" smtClean="0">
                <a:solidFill>
                  <a:srgbClr val="FF0000"/>
                </a:solidFill>
                <a:cs typeface="+mn-cs"/>
              </a:rPr>
              <a:t>physical</a:t>
            </a:r>
            <a:r>
              <a:rPr lang="en-US" dirty="0" smtClean="0">
                <a:cs typeface="+mn-cs"/>
              </a:rPr>
              <a:t> or </a:t>
            </a:r>
            <a:r>
              <a:rPr lang="en-US" dirty="0" smtClean="0">
                <a:solidFill>
                  <a:srgbClr val="FF0000"/>
                </a:solidFill>
                <a:cs typeface="+mn-cs"/>
              </a:rPr>
              <a:t>logical</a:t>
            </a:r>
            <a:r>
              <a:rPr lang="en-US" dirty="0" smtClean="0">
                <a:cs typeface="+mn-cs"/>
              </a:rPr>
              <a:t> memory addresses. </a:t>
            </a:r>
            <a:endParaRPr lang="en-US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In very early systems they are just physical memory addresses. </a:t>
            </a:r>
            <a:endParaRPr lang="en-US" dirty="0" smtClean="0"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A program has to be loaded to that address to run. 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solidFill>
                  <a:srgbClr val="FF0000"/>
                </a:solidFill>
              </a:rPr>
              <a:t>No relocation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212457" name="Rectangle 41"/>
          <p:cNvSpPr>
            <a:spLocks noChangeArrowheads="1"/>
          </p:cNvSpPr>
          <p:nvPr/>
        </p:nvSpPr>
        <p:spPr bwMode="auto">
          <a:xfrm>
            <a:off x="5940425" y="1773238"/>
            <a:ext cx="792163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func</a:t>
            </a:r>
            <a:endParaRPr lang="en-US">
              <a:cs typeface="+mn-cs"/>
            </a:endParaRPr>
          </a:p>
        </p:txBody>
      </p:sp>
      <p:sp>
        <p:nvSpPr>
          <p:cNvPr id="1212458" name="Rectangle 42"/>
          <p:cNvSpPr>
            <a:spLocks noChangeArrowheads="1"/>
          </p:cNvSpPr>
          <p:nvPr/>
        </p:nvSpPr>
        <p:spPr bwMode="auto">
          <a:xfrm>
            <a:off x="5940425" y="2276475"/>
            <a:ext cx="792163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func</a:t>
            </a:r>
            <a:endParaRPr lang="en-US">
              <a:cs typeface="+mn-cs"/>
            </a:endParaRPr>
          </a:p>
        </p:txBody>
      </p:sp>
      <p:sp>
        <p:nvSpPr>
          <p:cNvPr id="1212459" name="Rectangle 43"/>
          <p:cNvSpPr>
            <a:spLocks noChangeArrowheads="1"/>
          </p:cNvSpPr>
          <p:nvPr/>
        </p:nvSpPr>
        <p:spPr bwMode="auto">
          <a:xfrm>
            <a:off x="5940425" y="2852738"/>
            <a:ext cx="792163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func</a:t>
            </a:r>
            <a:endParaRPr lang="en-US">
              <a:cs typeface="+mn-cs"/>
            </a:endParaRPr>
          </a:p>
        </p:txBody>
      </p:sp>
      <p:sp>
        <p:nvSpPr>
          <p:cNvPr id="1212460" name="Rectangle 44"/>
          <p:cNvSpPr>
            <a:spLocks noChangeArrowheads="1"/>
          </p:cNvSpPr>
          <p:nvPr/>
        </p:nvSpPr>
        <p:spPr bwMode="auto">
          <a:xfrm>
            <a:off x="7092950" y="1700213"/>
            <a:ext cx="792163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variable</a:t>
            </a:r>
            <a:endParaRPr lang="en-US">
              <a:cs typeface="+mn-cs"/>
            </a:endParaRPr>
          </a:p>
        </p:txBody>
      </p:sp>
      <p:sp>
        <p:nvSpPr>
          <p:cNvPr id="1212461" name="Rectangle 45"/>
          <p:cNvSpPr>
            <a:spLocks noChangeArrowheads="1"/>
          </p:cNvSpPr>
          <p:nvPr/>
        </p:nvSpPr>
        <p:spPr bwMode="auto">
          <a:xfrm>
            <a:off x="7092950" y="2276475"/>
            <a:ext cx="792163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variable</a:t>
            </a:r>
            <a:endParaRPr lang="en-US">
              <a:cs typeface="+mn-cs"/>
            </a:endParaRPr>
          </a:p>
        </p:txBody>
      </p:sp>
      <p:sp>
        <p:nvSpPr>
          <p:cNvPr id="1212462" name="Rectangle 46"/>
          <p:cNvSpPr>
            <a:spLocks noChangeArrowheads="1"/>
          </p:cNvSpPr>
          <p:nvPr/>
        </p:nvSpPr>
        <p:spPr bwMode="auto">
          <a:xfrm>
            <a:off x="7092950" y="2781300"/>
            <a:ext cx="792163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variable</a:t>
            </a:r>
            <a:endParaRPr lang="en-US">
              <a:cs typeface="+mn-cs"/>
            </a:endParaRPr>
          </a:p>
        </p:txBody>
      </p:sp>
      <p:sp>
        <p:nvSpPr>
          <p:cNvPr id="1212463" name="Rectangle 47"/>
          <p:cNvSpPr>
            <a:spLocks noChangeArrowheads="1"/>
          </p:cNvSpPr>
          <p:nvPr/>
        </p:nvSpPr>
        <p:spPr bwMode="auto">
          <a:xfrm>
            <a:off x="5940425" y="3357563"/>
            <a:ext cx="792163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main</a:t>
            </a:r>
            <a:endParaRPr lang="en-US">
              <a:cs typeface="+mn-cs"/>
            </a:endParaRPr>
          </a:p>
        </p:txBody>
      </p:sp>
      <p:sp>
        <p:nvSpPr>
          <p:cNvPr id="1212464" name="Rectangle 48"/>
          <p:cNvSpPr>
            <a:spLocks noChangeArrowheads="1"/>
          </p:cNvSpPr>
          <p:nvPr/>
        </p:nvSpPr>
        <p:spPr bwMode="auto">
          <a:xfrm>
            <a:off x="5724525" y="1557338"/>
            <a:ext cx="2519363" cy="23764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12465" name="Text Box 49"/>
          <p:cNvSpPr txBox="1">
            <a:spLocks noChangeArrowheads="1"/>
          </p:cNvSpPr>
          <p:nvPr/>
        </p:nvSpPr>
        <p:spPr bwMode="auto">
          <a:xfrm>
            <a:off x="6569075" y="4024313"/>
            <a:ext cx="10318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program</a:t>
            </a: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528F13-68AA-A248-A471-13416C8ACA39}" type="slidenum">
              <a:rPr lang="en-US"/>
            </a:fld>
            <a:endParaRPr lang="en-US"/>
          </a:p>
        </p:txBody>
      </p:sp>
      <p:sp>
        <p:nvSpPr>
          <p:cNvPr id="125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Program addresses and memory</a:t>
            </a:r>
            <a:endParaRPr lang="en-US" smtClean="0">
              <a:cs typeface="+mj-cs"/>
            </a:endParaRPr>
          </a:p>
        </p:txBody>
      </p:sp>
      <p:sp>
        <p:nvSpPr>
          <p:cNvPr id="1259524" name="Rectangle 4"/>
          <p:cNvSpPr>
            <a:spLocks noChangeArrowheads="1"/>
          </p:cNvSpPr>
          <p:nvPr/>
        </p:nvSpPr>
        <p:spPr bwMode="auto">
          <a:xfrm>
            <a:off x="1255713" y="4373563"/>
            <a:ext cx="1152525" cy="3603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Jump 8</a:t>
            </a:r>
            <a:endParaRPr lang="en-US">
              <a:cs typeface="+mn-cs"/>
            </a:endParaRPr>
          </a:p>
        </p:txBody>
      </p:sp>
      <p:sp>
        <p:nvSpPr>
          <p:cNvPr id="1259525" name="Rectangle 5"/>
          <p:cNvSpPr>
            <a:spLocks noChangeArrowheads="1"/>
          </p:cNvSpPr>
          <p:nvPr/>
        </p:nvSpPr>
        <p:spPr bwMode="auto">
          <a:xfrm>
            <a:off x="1255713" y="4013200"/>
            <a:ext cx="1152525" cy="3603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…</a:t>
            </a:r>
            <a:endParaRPr lang="en-US">
              <a:cs typeface="+mn-cs"/>
            </a:endParaRPr>
          </a:p>
        </p:txBody>
      </p:sp>
      <p:sp>
        <p:nvSpPr>
          <p:cNvPr id="1259526" name="Rectangle 6"/>
          <p:cNvSpPr>
            <a:spLocks noChangeArrowheads="1"/>
          </p:cNvSpPr>
          <p:nvPr/>
        </p:nvSpPr>
        <p:spPr bwMode="auto">
          <a:xfrm>
            <a:off x="1255713" y="3652838"/>
            <a:ext cx="1152525" cy="3603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Mov</a:t>
            </a:r>
            <a:endParaRPr lang="en-US">
              <a:cs typeface="+mn-cs"/>
            </a:endParaRPr>
          </a:p>
        </p:txBody>
      </p:sp>
      <p:sp>
        <p:nvSpPr>
          <p:cNvPr id="1259527" name="Rectangle 7"/>
          <p:cNvSpPr>
            <a:spLocks noChangeArrowheads="1"/>
          </p:cNvSpPr>
          <p:nvPr/>
        </p:nvSpPr>
        <p:spPr bwMode="auto">
          <a:xfrm>
            <a:off x="1255713" y="3292475"/>
            <a:ext cx="1152525" cy="3603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Add</a:t>
            </a:r>
            <a:endParaRPr lang="en-US">
              <a:cs typeface="+mn-cs"/>
            </a:endParaRPr>
          </a:p>
        </p:txBody>
      </p:sp>
      <p:sp>
        <p:nvSpPr>
          <p:cNvPr id="1259528" name="Text Box 8"/>
          <p:cNvSpPr txBox="1">
            <a:spLocks noChangeArrowheads="1"/>
          </p:cNvSpPr>
          <p:nvPr/>
        </p:nvSpPr>
        <p:spPr bwMode="auto">
          <a:xfrm>
            <a:off x="2389188" y="4392613"/>
            <a:ext cx="3079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0</a:t>
            </a:r>
            <a:endParaRPr lang="en-US">
              <a:cs typeface="+mn-cs"/>
            </a:endParaRPr>
          </a:p>
        </p:txBody>
      </p:sp>
      <p:sp>
        <p:nvSpPr>
          <p:cNvPr id="1259529" name="Text Box 9"/>
          <p:cNvSpPr txBox="1">
            <a:spLocks noChangeArrowheads="1"/>
          </p:cNvSpPr>
          <p:nvPr/>
        </p:nvSpPr>
        <p:spPr bwMode="auto">
          <a:xfrm>
            <a:off x="2408238" y="4013200"/>
            <a:ext cx="307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4</a:t>
            </a:r>
            <a:endParaRPr lang="en-US">
              <a:cs typeface="+mn-cs"/>
            </a:endParaRPr>
          </a:p>
        </p:txBody>
      </p:sp>
      <p:sp>
        <p:nvSpPr>
          <p:cNvPr id="1259530" name="Text Box 10"/>
          <p:cNvSpPr txBox="1">
            <a:spLocks noChangeArrowheads="1"/>
          </p:cNvSpPr>
          <p:nvPr/>
        </p:nvSpPr>
        <p:spPr bwMode="auto">
          <a:xfrm>
            <a:off x="2408238" y="3652838"/>
            <a:ext cx="3079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8</a:t>
            </a:r>
            <a:endParaRPr lang="en-US">
              <a:cs typeface="+mn-cs"/>
            </a:endParaRPr>
          </a:p>
        </p:txBody>
      </p:sp>
      <p:sp>
        <p:nvSpPr>
          <p:cNvPr id="1259531" name="Text Box 11"/>
          <p:cNvSpPr txBox="1">
            <a:spLocks noChangeArrowheads="1"/>
          </p:cNvSpPr>
          <p:nvPr/>
        </p:nvSpPr>
        <p:spPr bwMode="auto">
          <a:xfrm>
            <a:off x="2408238" y="3292475"/>
            <a:ext cx="434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12</a:t>
            </a:r>
            <a:endParaRPr lang="en-US">
              <a:cs typeface="+mn-cs"/>
            </a:endParaRPr>
          </a:p>
        </p:txBody>
      </p:sp>
      <p:sp>
        <p:nvSpPr>
          <p:cNvPr id="1259532" name="Text Box 12"/>
          <p:cNvSpPr txBox="1">
            <a:spLocks noChangeArrowheads="1"/>
          </p:cNvSpPr>
          <p:nvPr/>
        </p:nvSpPr>
        <p:spPr bwMode="auto">
          <a:xfrm>
            <a:off x="1255713" y="2636838"/>
            <a:ext cx="10572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Program</a:t>
            </a:r>
            <a:endParaRPr lang="en-US">
              <a:cs typeface="+mn-cs"/>
            </a:endParaRPr>
          </a:p>
        </p:txBody>
      </p:sp>
      <p:sp>
        <p:nvSpPr>
          <p:cNvPr id="1259533" name="Rectangle 13"/>
          <p:cNvSpPr>
            <a:spLocks noChangeArrowheads="1"/>
          </p:cNvSpPr>
          <p:nvPr/>
        </p:nvSpPr>
        <p:spPr bwMode="auto">
          <a:xfrm>
            <a:off x="5580063" y="2590800"/>
            <a:ext cx="1152525" cy="360363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59534" name="Rectangle 14"/>
          <p:cNvSpPr>
            <a:spLocks noChangeArrowheads="1"/>
          </p:cNvSpPr>
          <p:nvPr/>
        </p:nvSpPr>
        <p:spPr bwMode="auto">
          <a:xfrm>
            <a:off x="5580063" y="2230438"/>
            <a:ext cx="1152525" cy="360362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59535" name="Rectangle 15"/>
          <p:cNvSpPr>
            <a:spLocks noChangeArrowheads="1"/>
          </p:cNvSpPr>
          <p:nvPr/>
        </p:nvSpPr>
        <p:spPr bwMode="auto">
          <a:xfrm>
            <a:off x="5580063" y="1870075"/>
            <a:ext cx="1152525" cy="360363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59541" name="Rectangle 21"/>
          <p:cNvSpPr>
            <a:spLocks noChangeArrowheads="1"/>
          </p:cNvSpPr>
          <p:nvPr/>
        </p:nvSpPr>
        <p:spPr bwMode="auto">
          <a:xfrm>
            <a:off x="5580063" y="4030663"/>
            <a:ext cx="1152525" cy="360362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59542" name="Rectangle 22"/>
          <p:cNvSpPr>
            <a:spLocks noChangeArrowheads="1"/>
          </p:cNvSpPr>
          <p:nvPr/>
        </p:nvSpPr>
        <p:spPr bwMode="auto">
          <a:xfrm>
            <a:off x="5580063" y="3670300"/>
            <a:ext cx="1152525" cy="360363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59543" name="Rectangle 23"/>
          <p:cNvSpPr>
            <a:spLocks noChangeArrowheads="1"/>
          </p:cNvSpPr>
          <p:nvPr/>
        </p:nvSpPr>
        <p:spPr bwMode="auto">
          <a:xfrm>
            <a:off x="5580063" y="3309938"/>
            <a:ext cx="1152525" cy="360362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59544" name="Rectangle 24"/>
          <p:cNvSpPr>
            <a:spLocks noChangeArrowheads="1"/>
          </p:cNvSpPr>
          <p:nvPr/>
        </p:nvSpPr>
        <p:spPr bwMode="auto">
          <a:xfrm>
            <a:off x="5580063" y="2949575"/>
            <a:ext cx="1152525" cy="360363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59545" name="Text Box 25"/>
          <p:cNvSpPr txBox="1">
            <a:spLocks noChangeArrowheads="1"/>
          </p:cNvSpPr>
          <p:nvPr/>
        </p:nvSpPr>
        <p:spPr bwMode="auto">
          <a:xfrm>
            <a:off x="6780213" y="5870575"/>
            <a:ext cx="307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0</a:t>
            </a:r>
            <a:endParaRPr lang="en-US">
              <a:cs typeface="+mn-cs"/>
            </a:endParaRPr>
          </a:p>
        </p:txBody>
      </p:sp>
      <p:sp>
        <p:nvSpPr>
          <p:cNvPr id="1259546" name="Text Box 26"/>
          <p:cNvSpPr txBox="1">
            <a:spLocks noChangeArrowheads="1"/>
          </p:cNvSpPr>
          <p:nvPr/>
        </p:nvSpPr>
        <p:spPr bwMode="auto">
          <a:xfrm>
            <a:off x="6799263" y="5491163"/>
            <a:ext cx="3079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4</a:t>
            </a:r>
            <a:endParaRPr lang="en-US">
              <a:cs typeface="+mn-cs"/>
            </a:endParaRPr>
          </a:p>
        </p:txBody>
      </p:sp>
      <p:sp>
        <p:nvSpPr>
          <p:cNvPr id="1259547" name="Text Box 27"/>
          <p:cNvSpPr txBox="1">
            <a:spLocks noChangeArrowheads="1"/>
          </p:cNvSpPr>
          <p:nvPr/>
        </p:nvSpPr>
        <p:spPr bwMode="auto">
          <a:xfrm>
            <a:off x="6799263" y="5130800"/>
            <a:ext cx="307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8</a:t>
            </a:r>
            <a:endParaRPr lang="en-US">
              <a:cs typeface="+mn-cs"/>
            </a:endParaRPr>
          </a:p>
        </p:txBody>
      </p:sp>
      <p:sp>
        <p:nvSpPr>
          <p:cNvPr id="1259548" name="Text Box 28"/>
          <p:cNvSpPr txBox="1">
            <a:spLocks noChangeArrowheads="1"/>
          </p:cNvSpPr>
          <p:nvPr/>
        </p:nvSpPr>
        <p:spPr bwMode="auto">
          <a:xfrm>
            <a:off x="6727825" y="4770438"/>
            <a:ext cx="4349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12</a:t>
            </a:r>
            <a:endParaRPr lang="en-US">
              <a:cs typeface="+mn-cs"/>
            </a:endParaRPr>
          </a:p>
        </p:txBody>
      </p:sp>
      <p:sp>
        <p:nvSpPr>
          <p:cNvPr id="1259549" name="Text Box 29"/>
          <p:cNvSpPr txBox="1">
            <a:spLocks noChangeArrowheads="1"/>
          </p:cNvSpPr>
          <p:nvPr/>
        </p:nvSpPr>
        <p:spPr bwMode="auto">
          <a:xfrm>
            <a:off x="6727825" y="4405313"/>
            <a:ext cx="4349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16</a:t>
            </a:r>
            <a:endParaRPr lang="en-US">
              <a:cs typeface="+mn-cs"/>
            </a:endParaRPr>
          </a:p>
        </p:txBody>
      </p:sp>
      <p:sp>
        <p:nvSpPr>
          <p:cNvPr id="1259550" name="Text Box 30"/>
          <p:cNvSpPr txBox="1">
            <a:spLocks noChangeArrowheads="1"/>
          </p:cNvSpPr>
          <p:nvPr/>
        </p:nvSpPr>
        <p:spPr bwMode="auto">
          <a:xfrm>
            <a:off x="6727825" y="4043363"/>
            <a:ext cx="4349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20</a:t>
            </a:r>
            <a:endParaRPr lang="en-US">
              <a:cs typeface="+mn-cs"/>
            </a:endParaRPr>
          </a:p>
        </p:txBody>
      </p:sp>
      <p:sp>
        <p:nvSpPr>
          <p:cNvPr id="1259551" name="Text Box 31"/>
          <p:cNvSpPr txBox="1">
            <a:spLocks noChangeArrowheads="1"/>
          </p:cNvSpPr>
          <p:nvPr/>
        </p:nvSpPr>
        <p:spPr bwMode="auto">
          <a:xfrm>
            <a:off x="6729413" y="3690938"/>
            <a:ext cx="4349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24</a:t>
            </a:r>
            <a:endParaRPr lang="en-US">
              <a:cs typeface="+mn-cs"/>
            </a:endParaRPr>
          </a:p>
        </p:txBody>
      </p:sp>
      <p:sp>
        <p:nvSpPr>
          <p:cNvPr id="1259552" name="Text Box 32"/>
          <p:cNvSpPr txBox="1">
            <a:spLocks noChangeArrowheads="1"/>
          </p:cNvSpPr>
          <p:nvPr/>
        </p:nvSpPr>
        <p:spPr bwMode="auto">
          <a:xfrm>
            <a:off x="6729413" y="3324225"/>
            <a:ext cx="434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28</a:t>
            </a:r>
            <a:endParaRPr lang="en-US">
              <a:cs typeface="+mn-cs"/>
            </a:endParaRPr>
          </a:p>
        </p:txBody>
      </p:sp>
      <p:sp>
        <p:nvSpPr>
          <p:cNvPr id="1259553" name="Text Box 33"/>
          <p:cNvSpPr txBox="1">
            <a:spLocks noChangeArrowheads="1"/>
          </p:cNvSpPr>
          <p:nvPr/>
        </p:nvSpPr>
        <p:spPr bwMode="auto">
          <a:xfrm>
            <a:off x="6727825" y="2970213"/>
            <a:ext cx="4349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32</a:t>
            </a:r>
            <a:endParaRPr lang="en-US">
              <a:cs typeface="+mn-cs"/>
            </a:endParaRPr>
          </a:p>
        </p:txBody>
      </p:sp>
      <p:sp>
        <p:nvSpPr>
          <p:cNvPr id="1259554" name="Text Box 34"/>
          <p:cNvSpPr txBox="1">
            <a:spLocks noChangeArrowheads="1"/>
          </p:cNvSpPr>
          <p:nvPr/>
        </p:nvSpPr>
        <p:spPr bwMode="auto">
          <a:xfrm>
            <a:off x="6727825" y="2603500"/>
            <a:ext cx="434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36</a:t>
            </a:r>
            <a:endParaRPr lang="en-US">
              <a:cs typeface="+mn-cs"/>
            </a:endParaRPr>
          </a:p>
        </p:txBody>
      </p:sp>
      <p:sp>
        <p:nvSpPr>
          <p:cNvPr id="1259555" name="Text Box 35"/>
          <p:cNvSpPr txBox="1">
            <a:spLocks noChangeArrowheads="1"/>
          </p:cNvSpPr>
          <p:nvPr/>
        </p:nvSpPr>
        <p:spPr bwMode="auto">
          <a:xfrm>
            <a:off x="6729413" y="2251075"/>
            <a:ext cx="434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40</a:t>
            </a:r>
            <a:endParaRPr lang="en-US">
              <a:cs typeface="+mn-cs"/>
            </a:endParaRPr>
          </a:p>
        </p:txBody>
      </p:sp>
      <p:sp>
        <p:nvSpPr>
          <p:cNvPr id="1259556" name="Text Box 36"/>
          <p:cNvSpPr txBox="1">
            <a:spLocks noChangeArrowheads="1"/>
          </p:cNvSpPr>
          <p:nvPr/>
        </p:nvSpPr>
        <p:spPr bwMode="auto">
          <a:xfrm>
            <a:off x="6729413" y="1884363"/>
            <a:ext cx="4349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44</a:t>
            </a:r>
            <a:endParaRPr lang="en-US">
              <a:cs typeface="+mn-cs"/>
            </a:endParaRPr>
          </a:p>
        </p:txBody>
      </p:sp>
      <p:sp>
        <p:nvSpPr>
          <p:cNvPr id="1259557" name="Rectangle 37"/>
          <p:cNvSpPr>
            <a:spLocks noChangeArrowheads="1"/>
          </p:cNvSpPr>
          <p:nvPr/>
        </p:nvSpPr>
        <p:spPr bwMode="auto">
          <a:xfrm>
            <a:off x="5580063" y="4397375"/>
            <a:ext cx="1152525" cy="360363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59558" name="Rectangle 38"/>
          <p:cNvSpPr>
            <a:spLocks noChangeArrowheads="1"/>
          </p:cNvSpPr>
          <p:nvPr/>
        </p:nvSpPr>
        <p:spPr bwMode="auto">
          <a:xfrm>
            <a:off x="5580063" y="5845175"/>
            <a:ext cx="1152525" cy="360363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59559" name="Rectangle 39"/>
          <p:cNvSpPr>
            <a:spLocks noChangeArrowheads="1"/>
          </p:cNvSpPr>
          <p:nvPr/>
        </p:nvSpPr>
        <p:spPr bwMode="auto">
          <a:xfrm>
            <a:off x="5580063" y="5484813"/>
            <a:ext cx="1152525" cy="360362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59560" name="Rectangle 40"/>
          <p:cNvSpPr>
            <a:spLocks noChangeArrowheads="1"/>
          </p:cNvSpPr>
          <p:nvPr/>
        </p:nvSpPr>
        <p:spPr bwMode="auto">
          <a:xfrm>
            <a:off x="5580063" y="5124450"/>
            <a:ext cx="1152525" cy="360363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59561" name="Rectangle 41"/>
          <p:cNvSpPr>
            <a:spLocks noChangeArrowheads="1"/>
          </p:cNvSpPr>
          <p:nvPr/>
        </p:nvSpPr>
        <p:spPr bwMode="auto">
          <a:xfrm>
            <a:off x="5580063" y="4764088"/>
            <a:ext cx="1152525" cy="360362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59562" name="Text Box 42"/>
          <p:cNvSpPr txBox="1">
            <a:spLocks noChangeArrowheads="1"/>
          </p:cNvSpPr>
          <p:nvPr/>
        </p:nvSpPr>
        <p:spPr bwMode="auto">
          <a:xfrm>
            <a:off x="5867400" y="1484313"/>
            <a:ext cx="6889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RAM</a:t>
            </a:r>
            <a:endParaRPr lang="en-US">
              <a:cs typeface="+mn-cs"/>
            </a:endParaRPr>
          </a:p>
        </p:txBody>
      </p:sp>
      <p:sp>
        <p:nvSpPr>
          <p:cNvPr id="1259563" name="Text Box 43"/>
          <p:cNvSpPr txBox="1">
            <a:spLocks noChangeArrowheads="1"/>
          </p:cNvSpPr>
          <p:nvPr/>
        </p:nvSpPr>
        <p:spPr bwMode="auto">
          <a:xfrm>
            <a:off x="6732588" y="1392238"/>
            <a:ext cx="1738312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 sz="1400">
                <a:cs typeface="+mn-cs"/>
              </a:rPr>
              <a:t>physical addresses </a:t>
            </a:r>
            <a:endParaRPr lang="en-US" sz="1400">
              <a:cs typeface="+mn-cs"/>
            </a:endParaRPr>
          </a:p>
          <a:p>
            <a:pPr algn="l">
              <a:defRPr/>
            </a:pPr>
            <a:r>
              <a:rPr lang="en-US" sz="1400">
                <a:cs typeface="+mn-cs"/>
              </a:rPr>
              <a:t>of RAM</a:t>
            </a:r>
            <a:endParaRPr lang="en-US" sz="1400">
              <a:cs typeface="+mn-cs"/>
            </a:endParaRPr>
          </a:p>
        </p:txBody>
      </p:sp>
      <p:sp>
        <p:nvSpPr>
          <p:cNvPr id="1259564" name="Line 44"/>
          <p:cNvSpPr>
            <a:spLocks noChangeShapeType="1"/>
          </p:cNvSpPr>
          <p:nvPr/>
        </p:nvSpPr>
        <p:spPr bwMode="auto">
          <a:xfrm>
            <a:off x="2843213" y="4005263"/>
            <a:ext cx="2233612" cy="7191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59565" name="Rectangle 45"/>
          <p:cNvSpPr>
            <a:spLocks noChangeArrowheads="1"/>
          </p:cNvSpPr>
          <p:nvPr/>
        </p:nvSpPr>
        <p:spPr bwMode="auto">
          <a:xfrm>
            <a:off x="5580063" y="5805488"/>
            <a:ext cx="1152525" cy="3603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Jump 8</a:t>
            </a:r>
            <a:endParaRPr lang="en-US">
              <a:cs typeface="+mn-cs"/>
            </a:endParaRPr>
          </a:p>
        </p:txBody>
      </p:sp>
      <p:sp>
        <p:nvSpPr>
          <p:cNvPr id="1259566" name="Rectangle 46"/>
          <p:cNvSpPr>
            <a:spLocks noChangeArrowheads="1"/>
          </p:cNvSpPr>
          <p:nvPr/>
        </p:nvSpPr>
        <p:spPr bwMode="auto">
          <a:xfrm>
            <a:off x="5580063" y="5445125"/>
            <a:ext cx="1152525" cy="3603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…</a:t>
            </a:r>
            <a:endParaRPr lang="en-US">
              <a:cs typeface="+mn-cs"/>
            </a:endParaRPr>
          </a:p>
        </p:txBody>
      </p:sp>
      <p:sp>
        <p:nvSpPr>
          <p:cNvPr id="1259567" name="Rectangle 47"/>
          <p:cNvSpPr>
            <a:spLocks noChangeArrowheads="1"/>
          </p:cNvSpPr>
          <p:nvPr/>
        </p:nvSpPr>
        <p:spPr bwMode="auto">
          <a:xfrm>
            <a:off x="5580063" y="5084763"/>
            <a:ext cx="1152525" cy="3603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Mov</a:t>
            </a:r>
            <a:endParaRPr lang="en-US">
              <a:cs typeface="+mn-cs"/>
            </a:endParaRPr>
          </a:p>
        </p:txBody>
      </p:sp>
      <p:sp>
        <p:nvSpPr>
          <p:cNvPr id="1259568" name="Rectangle 48"/>
          <p:cNvSpPr>
            <a:spLocks noChangeArrowheads="1"/>
          </p:cNvSpPr>
          <p:nvPr/>
        </p:nvSpPr>
        <p:spPr bwMode="auto">
          <a:xfrm>
            <a:off x="5580063" y="4724400"/>
            <a:ext cx="1152525" cy="3603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Add</a:t>
            </a:r>
            <a:endParaRPr lang="en-US">
              <a:cs typeface="+mn-cs"/>
            </a:endParaRPr>
          </a:p>
        </p:txBody>
      </p:sp>
      <p:sp>
        <p:nvSpPr>
          <p:cNvPr id="1259569" name="Line 49"/>
          <p:cNvSpPr>
            <a:spLocks noChangeShapeType="1"/>
          </p:cNvSpPr>
          <p:nvPr/>
        </p:nvSpPr>
        <p:spPr bwMode="auto">
          <a:xfrm flipV="1">
            <a:off x="2700338" y="1989138"/>
            <a:ext cx="142875" cy="1295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59570" name="Text Box 50"/>
          <p:cNvSpPr txBox="1">
            <a:spLocks noChangeArrowheads="1"/>
          </p:cNvSpPr>
          <p:nvPr/>
        </p:nvSpPr>
        <p:spPr bwMode="auto">
          <a:xfrm>
            <a:off x="1187450" y="1628775"/>
            <a:ext cx="39020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Assume they are physical addresses</a:t>
            </a: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5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25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5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5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5" grpId="0"/>
      <p:bldP spid="1259566" grpId="0"/>
      <p:bldP spid="1259567" grpId="0"/>
      <p:bldP spid="12595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FE265A-9EA2-924B-AC3D-02106DF0C168}" type="slidenum">
              <a:rPr lang="en-US"/>
            </a:fld>
            <a:endParaRPr lang="en-US"/>
          </a:p>
        </p:txBody>
      </p:sp>
      <p:sp>
        <p:nvSpPr>
          <p:cNvPr id="12625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Program addresses and memory</a:t>
            </a:r>
            <a:endParaRPr lang="en-US" smtClean="0">
              <a:cs typeface="+mj-cs"/>
            </a:endParaRPr>
          </a:p>
        </p:txBody>
      </p:sp>
      <p:sp>
        <p:nvSpPr>
          <p:cNvPr id="1262597" name="Rectangle 5"/>
          <p:cNvSpPr>
            <a:spLocks noChangeArrowheads="1"/>
          </p:cNvSpPr>
          <p:nvPr/>
        </p:nvSpPr>
        <p:spPr bwMode="auto">
          <a:xfrm>
            <a:off x="611188" y="5591175"/>
            <a:ext cx="1152525" cy="3603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Jump 8</a:t>
            </a:r>
            <a:endParaRPr lang="en-US">
              <a:cs typeface="+mn-cs"/>
            </a:endParaRPr>
          </a:p>
        </p:txBody>
      </p:sp>
      <p:sp>
        <p:nvSpPr>
          <p:cNvPr id="1262598" name="Rectangle 6"/>
          <p:cNvSpPr>
            <a:spLocks noChangeArrowheads="1"/>
          </p:cNvSpPr>
          <p:nvPr/>
        </p:nvSpPr>
        <p:spPr bwMode="auto">
          <a:xfrm>
            <a:off x="611188" y="5230813"/>
            <a:ext cx="1152525" cy="3603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…</a:t>
            </a:r>
            <a:endParaRPr lang="en-US">
              <a:cs typeface="+mn-cs"/>
            </a:endParaRPr>
          </a:p>
        </p:txBody>
      </p:sp>
      <p:sp>
        <p:nvSpPr>
          <p:cNvPr id="1262599" name="Rectangle 7"/>
          <p:cNvSpPr>
            <a:spLocks noChangeArrowheads="1"/>
          </p:cNvSpPr>
          <p:nvPr/>
        </p:nvSpPr>
        <p:spPr bwMode="auto">
          <a:xfrm>
            <a:off x="611188" y="4870450"/>
            <a:ext cx="1152525" cy="3603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Mov</a:t>
            </a:r>
            <a:endParaRPr lang="en-US">
              <a:cs typeface="+mn-cs"/>
            </a:endParaRPr>
          </a:p>
        </p:txBody>
      </p:sp>
      <p:sp>
        <p:nvSpPr>
          <p:cNvPr id="1262600" name="Rectangle 8"/>
          <p:cNvSpPr>
            <a:spLocks noChangeArrowheads="1"/>
          </p:cNvSpPr>
          <p:nvPr/>
        </p:nvSpPr>
        <p:spPr bwMode="auto">
          <a:xfrm>
            <a:off x="611188" y="4510088"/>
            <a:ext cx="1152525" cy="3603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Add</a:t>
            </a:r>
            <a:endParaRPr lang="en-US">
              <a:cs typeface="+mn-cs"/>
            </a:endParaRPr>
          </a:p>
        </p:txBody>
      </p:sp>
      <p:sp>
        <p:nvSpPr>
          <p:cNvPr id="1262601" name="Text Box 9"/>
          <p:cNvSpPr txBox="1">
            <a:spLocks noChangeArrowheads="1"/>
          </p:cNvSpPr>
          <p:nvPr/>
        </p:nvSpPr>
        <p:spPr bwMode="auto">
          <a:xfrm>
            <a:off x="1744663" y="5610225"/>
            <a:ext cx="307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0</a:t>
            </a:r>
            <a:endParaRPr lang="en-US">
              <a:cs typeface="+mn-cs"/>
            </a:endParaRPr>
          </a:p>
        </p:txBody>
      </p:sp>
      <p:sp>
        <p:nvSpPr>
          <p:cNvPr id="1262602" name="Text Box 10"/>
          <p:cNvSpPr txBox="1">
            <a:spLocks noChangeArrowheads="1"/>
          </p:cNvSpPr>
          <p:nvPr/>
        </p:nvSpPr>
        <p:spPr bwMode="auto">
          <a:xfrm>
            <a:off x="1763713" y="5230813"/>
            <a:ext cx="3079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4</a:t>
            </a:r>
            <a:endParaRPr lang="en-US">
              <a:cs typeface="+mn-cs"/>
            </a:endParaRPr>
          </a:p>
        </p:txBody>
      </p:sp>
      <p:sp>
        <p:nvSpPr>
          <p:cNvPr id="1262603" name="Text Box 11"/>
          <p:cNvSpPr txBox="1">
            <a:spLocks noChangeArrowheads="1"/>
          </p:cNvSpPr>
          <p:nvPr/>
        </p:nvSpPr>
        <p:spPr bwMode="auto">
          <a:xfrm>
            <a:off x="1763713" y="4870450"/>
            <a:ext cx="307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8</a:t>
            </a:r>
            <a:endParaRPr lang="en-US">
              <a:cs typeface="+mn-cs"/>
            </a:endParaRPr>
          </a:p>
        </p:txBody>
      </p:sp>
      <p:sp>
        <p:nvSpPr>
          <p:cNvPr id="1262604" name="Text Box 12"/>
          <p:cNvSpPr txBox="1">
            <a:spLocks noChangeArrowheads="1"/>
          </p:cNvSpPr>
          <p:nvPr/>
        </p:nvSpPr>
        <p:spPr bwMode="auto">
          <a:xfrm>
            <a:off x="1763713" y="4510088"/>
            <a:ext cx="4349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12</a:t>
            </a:r>
            <a:endParaRPr lang="en-US">
              <a:cs typeface="+mn-cs"/>
            </a:endParaRPr>
          </a:p>
        </p:txBody>
      </p:sp>
      <p:sp>
        <p:nvSpPr>
          <p:cNvPr id="1262605" name="Text Box 13"/>
          <p:cNvSpPr txBox="1">
            <a:spLocks noChangeArrowheads="1"/>
          </p:cNvSpPr>
          <p:nvPr/>
        </p:nvSpPr>
        <p:spPr bwMode="auto">
          <a:xfrm>
            <a:off x="611188" y="3854450"/>
            <a:ext cx="12477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Program 1</a:t>
            </a:r>
            <a:endParaRPr lang="en-US">
              <a:cs typeface="+mn-cs"/>
            </a:endParaRPr>
          </a:p>
        </p:txBody>
      </p:sp>
      <p:sp>
        <p:nvSpPr>
          <p:cNvPr id="1262606" name="Rectangle 14"/>
          <p:cNvSpPr>
            <a:spLocks noChangeArrowheads="1"/>
          </p:cNvSpPr>
          <p:nvPr/>
        </p:nvSpPr>
        <p:spPr bwMode="auto">
          <a:xfrm>
            <a:off x="2627313" y="5597525"/>
            <a:ext cx="1152525" cy="3603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Jump 12</a:t>
            </a:r>
            <a:endParaRPr lang="en-US">
              <a:cs typeface="+mn-cs"/>
            </a:endParaRPr>
          </a:p>
        </p:txBody>
      </p:sp>
      <p:sp>
        <p:nvSpPr>
          <p:cNvPr id="1262607" name="Rectangle 15"/>
          <p:cNvSpPr>
            <a:spLocks noChangeArrowheads="1"/>
          </p:cNvSpPr>
          <p:nvPr/>
        </p:nvSpPr>
        <p:spPr bwMode="auto">
          <a:xfrm>
            <a:off x="2627313" y="5237163"/>
            <a:ext cx="1152525" cy="3603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…</a:t>
            </a:r>
            <a:endParaRPr lang="en-US">
              <a:cs typeface="+mn-cs"/>
            </a:endParaRPr>
          </a:p>
        </p:txBody>
      </p:sp>
      <p:sp>
        <p:nvSpPr>
          <p:cNvPr id="1262608" name="Rectangle 16"/>
          <p:cNvSpPr>
            <a:spLocks noChangeArrowheads="1"/>
          </p:cNvSpPr>
          <p:nvPr/>
        </p:nvSpPr>
        <p:spPr bwMode="auto">
          <a:xfrm>
            <a:off x="2627313" y="4876800"/>
            <a:ext cx="1152525" cy="3603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Sub</a:t>
            </a:r>
            <a:endParaRPr lang="en-US">
              <a:cs typeface="+mn-cs"/>
            </a:endParaRPr>
          </a:p>
        </p:txBody>
      </p:sp>
      <p:sp>
        <p:nvSpPr>
          <p:cNvPr id="1262609" name="Rectangle 17"/>
          <p:cNvSpPr>
            <a:spLocks noChangeArrowheads="1"/>
          </p:cNvSpPr>
          <p:nvPr/>
        </p:nvSpPr>
        <p:spPr bwMode="auto">
          <a:xfrm>
            <a:off x="2627313" y="4516438"/>
            <a:ext cx="1152525" cy="3603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Cmp</a:t>
            </a:r>
            <a:endParaRPr lang="en-US">
              <a:cs typeface="+mn-cs"/>
            </a:endParaRPr>
          </a:p>
        </p:txBody>
      </p:sp>
      <p:sp>
        <p:nvSpPr>
          <p:cNvPr id="1262610" name="Text Box 18"/>
          <p:cNvSpPr txBox="1">
            <a:spLocks noChangeArrowheads="1"/>
          </p:cNvSpPr>
          <p:nvPr/>
        </p:nvSpPr>
        <p:spPr bwMode="auto">
          <a:xfrm>
            <a:off x="3760788" y="5616575"/>
            <a:ext cx="307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0</a:t>
            </a:r>
            <a:endParaRPr lang="en-US">
              <a:cs typeface="+mn-cs"/>
            </a:endParaRPr>
          </a:p>
        </p:txBody>
      </p:sp>
      <p:sp>
        <p:nvSpPr>
          <p:cNvPr id="1262611" name="Text Box 19"/>
          <p:cNvSpPr txBox="1">
            <a:spLocks noChangeArrowheads="1"/>
          </p:cNvSpPr>
          <p:nvPr/>
        </p:nvSpPr>
        <p:spPr bwMode="auto">
          <a:xfrm>
            <a:off x="3779838" y="5237163"/>
            <a:ext cx="3079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4</a:t>
            </a:r>
            <a:endParaRPr lang="en-US">
              <a:cs typeface="+mn-cs"/>
            </a:endParaRPr>
          </a:p>
        </p:txBody>
      </p:sp>
      <p:sp>
        <p:nvSpPr>
          <p:cNvPr id="1262612" name="Text Box 20"/>
          <p:cNvSpPr txBox="1">
            <a:spLocks noChangeArrowheads="1"/>
          </p:cNvSpPr>
          <p:nvPr/>
        </p:nvSpPr>
        <p:spPr bwMode="auto">
          <a:xfrm>
            <a:off x="3779838" y="4876800"/>
            <a:ext cx="307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8</a:t>
            </a:r>
            <a:endParaRPr lang="en-US">
              <a:cs typeface="+mn-cs"/>
            </a:endParaRPr>
          </a:p>
        </p:txBody>
      </p:sp>
      <p:sp>
        <p:nvSpPr>
          <p:cNvPr id="1262613" name="Text Box 21"/>
          <p:cNvSpPr txBox="1">
            <a:spLocks noChangeArrowheads="1"/>
          </p:cNvSpPr>
          <p:nvPr/>
        </p:nvSpPr>
        <p:spPr bwMode="auto">
          <a:xfrm>
            <a:off x="3779838" y="4516438"/>
            <a:ext cx="4349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12</a:t>
            </a:r>
            <a:endParaRPr lang="en-US">
              <a:cs typeface="+mn-cs"/>
            </a:endParaRPr>
          </a:p>
        </p:txBody>
      </p:sp>
      <p:sp>
        <p:nvSpPr>
          <p:cNvPr id="1262614" name="Text Box 22"/>
          <p:cNvSpPr txBox="1">
            <a:spLocks noChangeArrowheads="1"/>
          </p:cNvSpPr>
          <p:nvPr/>
        </p:nvSpPr>
        <p:spPr bwMode="auto">
          <a:xfrm>
            <a:off x="2627313" y="3860800"/>
            <a:ext cx="12477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Program 2</a:t>
            </a:r>
            <a:endParaRPr lang="en-US">
              <a:cs typeface="+mn-cs"/>
            </a:endParaRPr>
          </a:p>
        </p:txBody>
      </p:sp>
      <p:sp>
        <p:nvSpPr>
          <p:cNvPr id="1262615" name="Rectangle 23"/>
          <p:cNvSpPr>
            <a:spLocks noChangeArrowheads="1"/>
          </p:cNvSpPr>
          <p:nvPr/>
        </p:nvSpPr>
        <p:spPr bwMode="auto">
          <a:xfrm>
            <a:off x="5580063" y="2590800"/>
            <a:ext cx="1152525" cy="360363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62616" name="Rectangle 24"/>
          <p:cNvSpPr>
            <a:spLocks noChangeArrowheads="1"/>
          </p:cNvSpPr>
          <p:nvPr/>
        </p:nvSpPr>
        <p:spPr bwMode="auto">
          <a:xfrm>
            <a:off x="5580063" y="2230438"/>
            <a:ext cx="1152525" cy="360362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62617" name="Rectangle 25"/>
          <p:cNvSpPr>
            <a:spLocks noChangeArrowheads="1"/>
          </p:cNvSpPr>
          <p:nvPr/>
        </p:nvSpPr>
        <p:spPr bwMode="auto">
          <a:xfrm>
            <a:off x="5580063" y="1870075"/>
            <a:ext cx="1152525" cy="360363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62618" name="Rectangle 26"/>
          <p:cNvSpPr>
            <a:spLocks noChangeArrowheads="1"/>
          </p:cNvSpPr>
          <p:nvPr/>
        </p:nvSpPr>
        <p:spPr bwMode="auto">
          <a:xfrm>
            <a:off x="5580063" y="4030663"/>
            <a:ext cx="1152525" cy="360362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62619" name="Rectangle 27"/>
          <p:cNvSpPr>
            <a:spLocks noChangeArrowheads="1"/>
          </p:cNvSpPr>
          <p:nvPr/>
        </p:nvSpPr>
        <p:spPr bwMode="auto">
          <a:xfrm>
            <a:off x="5580063" y="3670300"/>
            <a:ext cx="1152525" cy="360363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62620" name="Rectangle 28"/>
          <p:cNvSpPr>
            <a:spLocks noChangeArrowheads="1"/>
          </p:cNvSpPr>
          <p:nvPr/>
        </p:nvSpPr>
        <p:spPr bwMode="auto">
          <a:xfrm>
            <a:off x="5580063" y="3309938"/>
            <a:ext cx="1152525" cy="360362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62621" name="Rectangle 29"/>
          <p:cNvSpPr>
            <a:spLocks noChangeArrowheads="1"/>
          </p:cNvSpPr>
          <p:nvPr/>
        </p:nvSpPr>
        <p:spPr bwMode="auto">
          <a:xfrm>
            <a:off x="5580063" y="2949575"/>
            <a:ext cx="1152525" cy="360363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62622" name="Text Box 30"/>
          <p:cNvSpPr txBox="1">
            <a:spLocks noChangeArrowheads="1"/>
          </p:cNvSpPr>
          <p:nvPr/>
        </p:nvSpPr>
        <p:spPr bwMode="auto">
          <a:xfrm>
            <a:off x="6780213" y="5870575"/>
            <a:ext cx="307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0</a:t>
            </a:r>
            <a:endParaRPr lang="en-US">
              <a:cs typeface="+mn-cs"/>
            </a:endParaRPr>
          </a:p>
        </p:txBody>
      </p:sp>
      <p:sp>
        <p:nvSpPr>
          <p:cNvPr id="1262623" name="Text Box 31"/>
          <p:cNvSpPr txBox="1">
            <a:spLocks noChangeArrowheads="1"/>
          </p:cNvSpPr>
          <p:nvPr/>
        </p:nvSpPr>
        <p:spPr bwMode="auto">
          <a:xfrm>
            <a:off x="6799263" y="5491163"/>
            <a:ext cx="3079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4</a:t>
            </a:r>
            <a:endParaRPr lang="en-US">
              <a:cs typeface="+mn-cs"/>
            </a:endParaRPr>
          </a:p>
        </p:txBody>
      </p:sp>
      <p:sp>
        <p:nvSpPr>
          <p:cNvPr id="1262624" name="Text Box 32"/>
          <p:cNvSpPr txBox="1">
            <a:spLocks noChangeArrowheads="1"/>
          </p:cNvSpPr>
          <p:nvPr/>
        </p:nvSpPr>
        <p:spPr bwMode="auto">
          <a:xfrm>
            <a:off x="6799263" y="5130800"/>
            <a:ext cx="307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8</a:t>
            </a:r>
            <a:endParaRPr lang="en-US">
              <a:cs typeface="+mn-cs"/>
            </a:endParaRPr>
          </a:p>
        </p:txBody>
      </p:sp>
      <p:sp>
        <p:nvSpPr>
          <p:cNvPr id="1262625" name="Text Box 33"/>
          <p:cNvSpPr txBox="1">
            <a:spLocks noChangeArrowheads="1"/>
          </p:cNvSpPr>
          <p:nvPr/>
        </p:nvSpPr>
        <p:spPr bwMode="auto">
          <a:xfrm>
            <a:off x="6727825" y="4770438"/>
            <a:ext cx="4349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12</a:t>
            </a:r>
            <a:endParaRPr lang="en-US">
              <a:cs typeface="+mn-cs"/>
            </a:endParaRPr>
          </a:p>
        </p:txBody>
      </p:sp>
      <p:sp>
        <p:nvSpPr>
          <p:cNvPr id="1262626" name="Text Box 34"/>
          <p:cNvSpPr txBox="1">
            <a:spLocks noChangeArrowheads="1"/>
          </p:cNvSpPr>
          <p:nvPr/>
        </p:nvSpPr>
        <p:spPr bwMode="auto">
          <a:xfrm>
            <a:off x="6727825" y="4405313"/>
            <a:ext cx="4349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16</a:t>
            </a:r>
            <a:endParaRPr lang="en-US">
              <a:cs typeface="+mn-cs"/>
            </a:endParaRPr>
          </a:p>
        </p:txBody>
      </p:sp>
      <p:sp>
        <p:nvSpPr>
          <p:cNvPr id="1262627" name="Text Box 35"/>
          <p:cNvSpPr txBox="1">
            <a:spLocks noChangeArrowheads="1"/>
          </p:cNvSpPr>
          <p:nvPr/>
        </p:nvSpPr>
        <p:spPr bwMode="auto">
          <a:xfrm>
            <a:off x="6727825" y="4043363"/>
            <a:ext cx="4349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20</a:t>
            </a:r>
            <a:endParaRPr lang="en-US">
              <a:cs typeface="+mn-cs"/>
            </a:endParaRPr>
          </a:p>
        </p:txBody>
      </p:sp>
      <p:sp>
        <p:nvSpPr>
          <p:cNvPr id="1262628" name="Text Box 36"/>
          <p:cNvSpPr txBox="1">
            <a:spLocks noChangeArrowheads="1"/>
          </p:cNvSpPr>
          <p:nvPr/>
        </p:nvSpPr>
        <p:spPr bwMode="auto">
          <a:xfrm>
            <a:off x="6729413" y="3690938"/>
            <a:ext cx="4349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24</a:t>
            </a:r>
            <a:endParaRPr lang="en-US">
              <a:cs typeface="+mn-cs"/>
            </a:endParaRPr>
          </a:p>
        </p:txBody>
      </p:sp>
      <p:sp>
        <p:nvSpPr>
          <p:cNvPr id="1262629" name="Text Box 37"/>
          <p:cNvSpPr txBox="1">
            <a:spLocks noChangeArrowheads="1"/>
          </p:cNvSpPr>
          <p:nvPr/>
        </p:nvSpPr>
        <p:spPr bwMode="auto">
          <a:xfrm>
            <a:off x="6729413" y="3324225"/>
            <a:ext cx="434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28</a:t>
            </a:r>
            <a:endParaRPr lang="en-US">
              <a:cs typeface="+mn-cs"/>
            </a:endParaRPr>
          </a:p>
        </p:txBody>
      </p:sp>
      <p:sp>
        <p:nvSpPr>
          <p:cNvPr id="1262630" name="Text Box 38"/>
          <p:cNvSpPr txBox="1">
            <a:spLocks noChangeArrowheads="1"/>
          </p:cNvSpPr>
          <p:nvPr/>
        </p:nvSpPr>
        <p:spPr bwMode="auto">
          <a:xfrm>
            <a:off x="6727825" y="2970213"/>
            <a:ext cx="4349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32</a:t>
            </a:r>
            <a:endParaRPr lang="en-US">
              <a:cs typeface="+mn-cs"/>
            </a:endParaRPr>
          </a:p>
        </p:txBody>
      </p:sp>
      <p:sp>
        <p:nvSpPr>
          <p:cNvPr id="1262631" name="Text Box 39"/>
          <p:cNvSpPr txBox="1">
            <a:spLocks noChangeArrowheads="1"/>
          </p:cNvSpPr>
          <p:nvPr/>
        </p:nvSpPr>
        <p:spPr bwMode="auto">
          <a:xfrm>
            <a:off x="6727825" y="2603500"/>
            <a:ext cx="434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36</a:t>
            </a:r>
            <a:endParaRPr lang="en-US">
              <a:cs typeface="+mn-cs"/>
            </a:endParaRPr>
          </a:p>
        </p:txBody>
      </p:sp>
      <p:sp>
        <p:nvSpPr>
          <p:cNvPr id="1262632" name="Text Box 40"/>
          <p:cNvSpPr txBox="1">
            <a:spLocks noChangeArrowheads="1"/>
          </p:cNvSpPr>
          <p:nvPr/>
        </p:nvSpPr>
        <p:spPr bwMode="auto">
          <a:xfrm>
            <a:off x="6729413" y="2251075"/>
            <a:ext cx="434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40</a:t>
            </a:r>
            <a:endParaRPr lang="en-US">
              <a:cs typeface="+mn-cs"/>
            </a:endParaRPr>
          </a:p>
        </p:txBody>
      </p:sp>
      <p:sp>
        <p:nvSpPr>
          <p:cNvPr id="1262633" name="Text Box 41"/>
          <p:cNvSpPr txBox="1">
            <a:spLocks noChangeArrowheads="1"/>
          </p:cNvSpPr>
          <p:nvPr/>
        </p:nvSpPr>
        <p:spPr bwMode="auto">
          <a:xfrm>
            <a:off x="6729413" y="1884363"/>
            <a:ext cx="4349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44</a:t>
            </a:r>
            <a:endParaRPr lang="en-US">
              <a:cs typeface="+mn-cs"/>
            </a:endParaRPr>
          </a:p>
        </p:txBody>
      </p:sp>
      <p:sp>
        <p:nvSpPr>
          <p:cNvPr id="1262634" name="Rectangle 42"/>
          <p:cNvSpPr>
            <a:spLocks noChangeArrowheads="1"/>
          </p:cNvSpPr>
          <p:nvPr/>
        </p:nvSpPr>
        <p:spPr bwMode="auto">
          <a:xfrm>
            <a:off x="5580063" y="4397375"/>
            <a:ext cx="1152525" cy="360363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62635" name="Rectangle 43"/>
          <p:cNvSpPr>
            <a:spLocks noChangeArrowheads="1"/>
          </p:cNvSpPr>
          <p:nvPr/>
        </p:nvSpPr>
        <p:spPr bwMode="auto">
          <a:xfrm>
            <a:off x="5580063" y="5845175"/>
            <a:ext cx="1152525" cy="360363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62636" name="Rectangle 44"/>
          <p:cNvSpPr>
            <a:spLocks noChangeArrowheads="1"/>
          </p:cNvSpPr>
          <p:nvPr/>
        </p:nvSpPr>
        <p:spPr bwMode="auto">
          <a:xfrm>
            <a:off x="5580063" y="5484813"/>
            <a:ext cx="1152525" cy="360362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62637" name="Rectangle 45"/>
          <p:cNvSpPr>
            <a:spLocks noChangeArrowheads="1"/>
          </p:cNvSpPr>
          <p:nvPr/>
        </p:nvSpPr>
        <p:spPr bwMode="auto">
          <a:xfrm>
            <a:off x="5580063" y="5124450"/>
            <a:ext cx="1152525" cy="360363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62638" name="Rectangle 46"/>
          <p:cNvSpPr>
            <a:spLocks noChangeArrowheads="1"/>
          </p:cNvSpPr>
          <p:nvPr/>
        </p:nvSpPr>
        <p:spPr bwMode="auto">
          <a:xfrm>
            <a:off x="5580063" y="4764088"/>
            <a:ext cx="1152525" cy="360362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62639" name="Text Box 47"/>
          <p:cNvSpPr txBox="1">
            <a:spLocks noChangeArrowheads="1"/>
          </p:cNvSpPr>
          <p:nvPr/>
        </p:nvSpPr>
        <p:spPr bwMode="auto">
          <a:xfrm>
            <a:off x="5867400" y="1484313"/>
            <a:ext cx="6889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RAM</a:t>
            </a:r>
            <a:endParaRPr lang="en-US">
              <a:cs typeface="+mn-cs"/>
            </a:endParaRPr>
          </a:p>
        </p:txBody>
      </p:sp>
      <p:sp>
        <p:nvSpPr>
          <p:cNvPr id="1262640" name="Text Box 48"/>
          <p:cNvSpPr txBox="1">
            <a:spLocks noChangeArrowheads="1"/>
          </p:cNvSpPr>
          <p:nvPr/>
        </p:nvSpPr>
        <p:spPr bwMode="auto">
          <a:xfrm>
            <a:off x="6732588" y="1392238"/>
            <a:ext cx="1738312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 sz="1400">
                <a:cs typeface="+mn-cs"/>
              </a:rPr>
              <a:t>physical addresses </a:t>
            </a:r>
            <a:endParaRPr lang="en-US" sz="1400">
              <a:cs typeface="+mn-cs"/>
            </a:endParaRPr>
          </a:p>
          <a:p>
            <a:pPr algn="l">
              <a:defRPr/>
            </a:pPr>
            <a:r>
              <a:rPr lang="en-US" sz="1400">
                <a:cs typeface="+mn-cs"/>
              </a:rPr>
              <a:t>of RAM</a:t>
            </a:r>
            <a:endParaRPr lang="en-US" sz="1400">
              <a:cs typeface="+mn-cs"/>
            </a:endParaRPr>
          </a:p>
        </p:txBody>
      </p:sp>
      <p:sp>
        <p:nvSpPr>
          <p:cNvPr id="1262641" name="Rectangle 49"/>
          <p:cNvSpPr>
            <a:spLocks noChangeArrowheads="1"/>
          </p:cNvSpPr>
          <p:nvPr/>
        </p:nvSpPr>
        <p:spPr bwMode="auto">
          <a:xfrm>
            <a:off x="5580063" y="5805488"/>
            <a:ext cx="1152525" cy="3603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62642" name="Rectangle 50"/>
          <p:cNvSpPr>
            <a:spLocks noChangeArrowheads="1"/>
          </p:cNvSpPr>
          <p:nvPr/>
        </p:nvSpPr>
        <p:spPr bwMode="auto">
          <a:xfrm>
            <a:off x="5580063" y="5445125"/>
            <a:ext cx="1152525" cy="3603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62643" name="Rectangle 51"/>
          <p:cNvSpPr>
            <a:spLocks noChangeArrowheads="1"/>
          </p:cNvSpPr>
          <p:nvPr/>
        </p:nvSpPr>
        <p:spPr bwMode="auto">
          <a:xfrm>
            <a:off x="5580063" y="5084763"/>
            <a:ext cx="1152525" cy="3603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62644" name="Rectangle 52"/>
          <p:cNvSpPr>
            <a:spLocks noChangeArrowheads="1"/>
          </p:cNvSpPr>
          <p:nvPr/>
        </p:nvSpPr>
        <p:spPr bwMode="auto">
          <a:xfrm>
            <a:off x="5580063" y="4724400"/>
            <a:ext cx="1152525" cy="3603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62645" name="Rectangle 53"/>
          <p:cNvSpPr>
            <a:spLocks noChangeArrowheads="1"/>
          </p:cNvSpPr>
          <p:nvPr/>
        </p:nvSpPr>
        <p:spPr bwMode="auto">
          <a:xfrm>
            <a:off x="5580063" y="5805488"/>
            <a:ext cx="1152525" cy="3603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Jump 8</a:t>
            </a:r>
            <a:endParaRPr lang="en-US">
              <a:cs typeface="+mn-cs"/>
            </a:endParaRPr>
          </a:p>
        </p:txBody>
      </p:sp>
      <p:sp>
        <p:nvSpPr>
          <p:cNvPr id="1262646" name="Rectangle 54"/>
          <p:cNvSpPr>
            <a:spLocks noChangeArrowheads="1"/>
          </p:cNvSpPr>
          <p:nvPr/>
        </p:nvSpPr>
        <p:spPr bwMode="auto">
          <a:xfrm>
            <a:off x="5580063" y="5445125"/>
            <a:ext cx="1152525" cy="3603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…</a:t>
            </a:r>
            <a:endParaRPr lang="en-US">
              <a:cs typeface="+mn-cs"/>
            </a:endParaRPr>
          </a:p>
        </p:txBody>
      </p:sp>
      <p:sp>
        <p:nvSpPr>
          <p:cNvPr id="1262647" name="Rectangle 55"/>
          <p:cNvSpPr>
            <a:spLocks noChangeArrowheads="1"/>
          </p:cNvSpPr>
          <p:nvPr/>
        </p:nvSpPr>
        <p:spPr bwMode="auto">
          <a:xfrm>
            <a:off x="5580063" y="5084763"/>
            <a:ext cx="1152525" cy="3603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Mov</a:t>
            </a:r>
            <a:endParaRPr lang="en-US">
              <a:cs typeface="+mn-cs"/>
            </a:endParaRPr>
          </a:p>
        </p:txBody>
      </p:sp>
      <p:sp>
        <p:nvSpPr>
          <p:cNvPr id="1262648" name="Rectangle 56"/>
          <p:cNvSpPr>
            <a:spLocks noChangeArrowheads="1"/>
          </p:cNvSpPr>
          <p:nvPr/>
        </p:nvSpPr>
        <p:spPr bwMode="auto">
          <a:xfrm>
            <a:off x="5580063" y="4724400"/>
            <a:ext cx="1152525" cy="3603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Add</a:t>
            </a:r>
            <a:endParaRPr lang="en-US">
              <a:cs typeface="+mn-cs"/>
            </a:endParaRPr>
          </a:p>
        </p:txBody>
      </p:sp>
      <p:sp>
        <p:nvSpPr>
          <p:cNvPr id="1262649" name="Rectangle 57"/>
          <p:cNvSpPr>
            <a:spLocks noChangeArrowheads="1"/>
          </p:cNvSpPr>
          <p:nvPr/>
        </p:nvSpPr>
        <p:spPr bwMode="auto">
          <a:xfrm>
            <a:off x="5580063" y="4386263"/>
            <a:ext cx="1152525" cy="3603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Jump 12</a:t>
            </a:r>
            <a:endParaRPr lang="en-US">
              <a:cs typeface="+mn-cs"/>
            </a:endParaRPr>
          </a:p>
        </p:txBody>
      </p:sp>
      <p:sp>
        <p:nvSpPr>
          <p:cNvPr id="1262650" name="Rectangle 58"/>
          <p:cNvSpPr>
            <a:spLocks noChangeArrowheads="1"/>
          </p:cNvSpPr>
          <p:nvPr/>
        </p:nvSpPr>
        <p:spPr bwMode="auto">
          <a:xfrm>
            <a:off x="5580063" y="4025900"/>
            <a:ext cx="1152525" cy="3603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…</a:t>
            </a:r>
            <a:endParaRPr lang="en-US">
              <a:cs typeface="+mn-cs"/>
            </a:endParaRPr>
          </a:p>
        </p:txBody>
      </p:sp>
      <p:sp>
        <p:nvSpPr>
          <p:cNvPr id="1262651" name="Rectangle 59"/>
          <p:cNvSpPr>
            <a:spLocks noChangeArrowheads="1"/>
          </p:cNvSpPr>
          <p:nvPr/>
        </p:nvSpPr>
        <p:spPr bwMode="auto">
          <a:xfrm>
            <a:off x="5580063" y="3665538"/>
            <a:ext cx="1152525" cy="3603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Sub</a:t>
            </a:r>
            <a:endParaRPr lang="en-US">
              <a:cs typeface="+mn-cs"/>
            </a:endParaRPr>
          </a:p>
        </p:txBody>
      </p:sp>
      <p:sp>
        <p:nvSpPr>
          <p:cNvPr id="1262652" name="Rectangle 60"/>
          <p:cNvSpPr>
            <a:spLocks noChangeArrowheads="1"/>
          </p:cNvSpPr>
          <p:nvPr/>
        </p:nvSpPr>
        <p:spPr bwMode="auto">
          <a:xfrm>
            <a:off x="5580063" y="3305175"/>
            <a:ext cx="1152525" cy="3603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Cmp</a:t>
            </a:r>
            <a:endParaRPr lang="en-US">
              <a:cs typeface="+mn-cs"/>
            </a:endParaRPr>
          </a:p>
        </p:txBody>
      </p:sp>
      <p:sp>
        <p:nvSpPr>
          <p:cNvPr id="1262657" name="Line 65"/>
          <p:cNvSpPr>
            <a:spLocks noChangeShapeType="1"/>
          </p:cNvSpPr>
          <p:nvPr/>
        </p:nvSpPr>
        <p:spPr bwMode="auto">
          <a:xfrm>
            <a:off x="5292725" y="4724400"/>
            <a:ext cx="0" cy="15128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62658" name="Text Box 66"/>
          <p:cNvSpPr txBox="1">
            <a:spLocks noChangeArrowheads="1"/>
          </p:cNvSpPr>
          <p:nvPr/>
        </p:nvSpPr>
        <p:spPr bwMode="auto">
          <a:xfrm rot="16200000">
            <a:off x="4485481" y="5214145"/>
            <a:ext cx="12477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Program 1</a:t>
            </a:r>
            <a:endParaRPr lang="en-US">
              <a:cs typeface="+mn-cs"/>
            </a:endParaRPr>
          </a:p>
        </p:txBody>
      </p:sp>
      <p:sp>
        <p:nvSpPr>
          <p:cNvPr id="1262659" name="Line 67"/>
          <p:cNvSpPr>
            <a:spLocks noChangeShapeType="1"/>
          </p:cNvSpPr>
          <p:nvPr/>
        </p:nvSpPr>
        <p:spPr bwMode="auto">
          <a:xfrm>
            <a:off x="5299075" y="3284538"/>
            <a:ext cx="0" cy="15128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62660" name="Text Box 68"/>
          <p:cNvSpPr txBox="1">
            <a:spLocks noChangeArrowheads="1"/>
          </p:cNvSpPr>
          <p:nvPr/>
        </p:nvSpPr>
        <p:spPr bwMode="auto">
          <a:xfrm rot="16200000">
            <a:off x="4493419" y="3772694"/>
            <a:ext cx="12477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Program 2</a:t>
            </a: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6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6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6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6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6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6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6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6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6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6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6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2645" grpId="0"/>
      <p:bldP spid="1262646" grpId="0"/>
      <p:bldP spid="1262647" grpId="0"/>
      <p:bldP spid="1262648" grpId="0"/>
      <p:bldP spid="1262649" grpId="0"/>
      <p:bldP spid="1262650" grpId="0"/>
      <p:bldP spid="1262651" grpId="0"/>
      <p:bldP spid="1262652" grpId="0"/>
      <p:bldP spid="1262658" grpId="0"/>
      <p:bldP spid="12626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7E2A90-9D4C-BC45-9068-BD0FFEA98E28}" type="slidenum">
              <a:rPr lang="en-US"/>
            </a:fld>
            <a:endParaRPr lang="en-US" dirty="0"/>
          </a:p>
        </p:txBody>
      </p:sp>
      <p:sp>
        <p:nvSpPr>
          <p:cNvPr id="126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Logical address space concept</a:t>
            </a:r>
            <a:endParaRPr lang="en-US" smtClean="0">
              <a:cs typeface="+mj-cs"/>
            </a:endParaRPr>
          </a:p>
        </p:txBody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125" y="1522413"/>
            <a:ext cx="3816350" cy="46799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cs typeface="+mn-cs"/>
              </a:rPr>
              <a:t>We need </a:t>
            </a:r>
            <a:r>
              <a:rPr lang="en-US" dirty="0" smtClean="0">
                <a:solidFill>
                  <a:srgbClr val="FF0000"/>
                </a:solidFill>
                <a:cs typeface="+mn-cs"/>
              </a:rPr>
              <a:t>logical address space </a:t>
            </a:r>
            <a:r>
              <a:rPr lang="en-US" dirty="0" smtClean="0">
                <a:cs typeface="+mn-cs"/>
              </a:rPr>
              <a:t>concept, that is different that the physical RAM (main memory) addresses. </a:t>
            </a:r>
            <a:endParaRPr lang="en-US" dirty="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dirty="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cs typeface="+mn-cs"/>
              </a:rPr>
              <a:t>A program uses logical addresses. </a:t>
            </a:r>
            <a:endParaRPr lang="en-US" dirty="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dirty="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cs typeface="+mn-cs"/>
              </a:rPr>
              <a:t>Set of logical addresses used by the program is its logical address space</a:t>
            </a:r>
            <a:endParaRPr lang="en-US" dirty="0" smtClean="0">
              <a:cs typeface="+mn-cs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smtClean="0"/>
              <a:t>Logical address space can be, for example, [0, </a:t>
            </a:r>
            <a:r>
              <a:rPr lang="en-US" dirty="0" err="1" smtClean="0"/>
              <a:t>max_address</a:t>
            </a:r>
            <a:r>
              <a:rPr lang="en-US" dirty="0" smtClean="0"/>
              <a:t>]</a:t>
            </a:r>
            <a:endParaRPr lang="en-US" dirty="0" smtClean="0"/>
          </a:p>
          <a:p>
            <a:pPr lvl="1" eaLnBrk="1" hangingPunct="1">
              <a:lnSpc>
                <a:spcPct val="8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cs typeface="+mn-cs"/>
              </a:rPr>
              <a:t>Logical address space has to be </a:t>
            </a:r>
            <a:r>
              <a:rPr lang="en-US" dirty="0" smtClean="0">
                <a:solidFill>
                  <a:srgbClr val="FF0000"/>
                </a:solidFill>
                <a:cs typeface="+mn-cs"/>
              </a:rPr>
              <a:t>mapped</a:t>
            </a:r>
            <a:r>
              <a:rPr lang="en-US" dirty="0" smtClean="0">
                <a:cs typeface="+mn-cs"/>
              </a:rPr>
              <a:t> somewhere in physical memory</a:t>
            </a:r>
            <a:endParaRPr lang="en-US" dirty="0" smtClean="0">
              <a:cs typeface="+mn-cs"/>
            </a:endParaRPr>
          </a:p>
        </p:txBody>
      </p:sp>
      <p:sp>
        <p:nvSpPr>
          <p:cNvPr id="1265668" name="Rectangle 4"/>
          <p:cNvSpPr>
            <a:spLocks noChangeArrowheads="1"/>
          </p:cNvSpPr>
          <p:nvPr/>
        </p:nvSpPr>
        <p:spPr bwMode="auto">
          <a:xfrm>
            <a:off x="7380288" y="2060575"/>
            <a:ext cx="1295400" cy="345598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65669" name="Text Box 5"/>
          <p:cNvSpPr txBox="1">
            <a:spLocks noChangeArrowheads="1"/>
          </p:cNvSpPr>
          <p:nvPr/>
        </p:nvSpPr>
        <p:spPr bwMode="auto">
          <a:xfrm>
            <a:off x="7812088" y="1700213"/>
            <a:ext cx="6889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RAM</a:t>
            </a:r>
            <a:endParaRPr lang="en-US">
              <a:cs typeface="+mn-cs"/>
            </a:endParaRPr>
          </a:p>
        </p:txBody>
      </p:sp>
      <p:sp>
        <p:nvSpPr>
          <p:cNvPr id="1265670" name="Text Box 6"/>
          <p:cNvSpPr txBox="1">
            <a:spLocks noChangeArrowheads="1"/>
          </p:cNvSpPr>
          <p:nvPr/>
        </p:nvSpPr>
        <p:spPr bwMode="auto">
          <a:xfrm>
            <a:off x="7073900" y="5248275"/>
            <a:ext cx="307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0</a:t>
            </a:r>
            <a:endParaRPr lang="en-US">
              <a:cs typeface="+mn-cs"/>
            </a:endParaRPr>
          </a:p>
        </p:txBody>
      </p:sp>
      <p:sp>
        <p:nvSpPr>
          <p:cNvPr id="1265671" name="Text Box 7"/>
          <p:cNvSpPr txBox="1">
            <a:spLocks noChangeArrowheads="1"/>
          </p:cNvSpPr>
          <p:nvPr/>
        </p:nvSpPr>
        <p:spPr bwMode="auto">
          <a:xfrm>
            <a:off x="6300788" y="1989138"/>
            <a:ext cx="11080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phy_max</a:t>
            </a:r>
            <a:endParaRPr lang="en-US">
              <a:cs typeface="+mn-cs"/>
            </a:endParaRPr>
          </a:p>
        </p:txBody>
      </p:sp>
      <p:sp>
        <p:nvSpPr>
          <p:cNvPr id="1265672" name="Rectangle 8"/>
          <p:cNvSpPr>
            <a:spLocks noChangeArrowheads="1"/>
          </p:cNvSpPr>
          <p:nvPr/>
        </p:nvSpPr>
        <p:spPr bwMode="auto">
          <a:xfrm>
            <a:off x="5291138" y="3475038"/>
            <a:ext cx="935037" cy="15843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Program</a:t>
            </a:r>
            <a:endParaRPr lang="en-US">
              <a:cs typeface="+mn-cs"/>
            </a:endParaRPr>
          </a:p>
        </p:txBody>
      </p:sp>
      <p:sp>
        <p:nvSpPr>
          <p:cNvPr id="1265673" name="Text Box 9"/>
          <p:cNvSpPr txBox="1">
            <a:spLocks noChangeArrowheads="1"/>
          </p:cNvSpPr>
          <p:nvPr/>
        </p:nvSpPr>
        <p:spPr bwMode="auto">
          <a:xfrm>
            <a:off x="5003800" y="4868863"/>
            <a:ext cx="3079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0</a:t>
            </a:r>
            <a:endParaRPr lang="en-US">
              <a:cs typeface="+mn-cs"/>
            </a:endParaRPr>
          </a:p>
        </p:txBody>
      </p:sp>
      <p:sp>
        <p:nvSpPr>
          <p:cNvPr id="1265674" name="Text Box 10"/>
          <p:cNvSpPr txBox="1">
            <a:spLocks noChangeArrowheads="1"/>
          </p:cNvSpPr>
          <p:nvPr/>
        </p:nvSpPr>
        <p:spPr bwMode="auto">
          <a:xfrm>
            <a:off x="4140200" y="3213100"/>
            <a:ext cx="12096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logic_max</a:t>
            </a:r>
            <a:endParaRPr lang="en-US">
              <a:cs typeface="+mn-cs"/>
            </a:endParaRPr>
          </a:p>
        </p:txBody>
      </p:sp>
      <p:sp>
        <p:nvSpPr>
          <p:cNvPr id="1265675" name="Line 11"/>
          <p:cNvSpPr>
            <a:spLocks noChangeShapeType="1"/>
          </p:cNvSpPr>
          <p:nvPr/>
        </p:nvSpPr>
        <p:spPr bwMode="auto">
          <a:xfrm flipV="1">
            <a:off x="6300788" y="2565400"/>
            <a:ext cx="1008062" cy="863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65676" name="Line 12"/>
          <p:cNvSpPr>
            <a:spLocks noChangeShapeType="1"/>
          </p:cNvSpPr>
          <p:nvPr/>
        </p:nvSpPr>
        <p:spPr bwMode="auto">
          <a:xfrm flipV="1">
            <a:off x="6300788" y="4149725"/>
            <a:ext cx="1008062" cy="863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65677" name="Rectangle 13"/>
          <p:cNvSpPr>
            <a:spLocks noChangeArrowheads="1"/>
          </p:cNvSpPr>
          <p:nvPr/>
        </p:nvSpPr>
        <p:spPr bwMode="auto">
          <a:xfrm>
            <a:off x="7451725" y="2565400"/>
            <a:ext cx="935038" cy="1584325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Program</a:t>
            </a:r>
            <a:endParaRPr lang="en-US">
              <a:cs typeface="+mn-cs"/>
            </a:endParaRPr>
          </a:p>
        </p:txBody>
      </p:sp>
      <p:sp>
        <p:nvSpPr>
          <p:cNvPr id="1265678" name="Line 14"/>
          <p:cNvSpPr>
            <a:spLocks noChangeShapeType="1"/>
          </p:cNvSpPr>
          <p:nvPr/>
        </p:nvSpPr>
        <p:spPr bwMode="auto">
          <a:xfrm>
            <a:off x="5122863" y="3573463"/>
            <a:ext cx="0" cy="13684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65679" name="Text Box 15"/>
          <p:cNvSpPr txBox="1">
            <a:spLocks noChangeArrowheads="1"/>
          </p:cNvSpPr>
          <p:nvPr/>
        </p:nvSpPr>
        <p:spPr bwMode="auto">
          <a:xfrm>
            <a:off x="4127500" y="3848100"/>
            <a:ext cx="993775" cy="9159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logical</a:t>
            </a:r>
            <a:br>
              <a:rPr lang="en-US">
                <a:cs typeface="+mn-cs"/>
              </a:rPr>
            </a:br>
            <a:r>
              <a:rPr lang="en-US">
                <a:cs typeface="+mn-cs"/>
              </a:rPr>
              <a:t>address</a:t>
            </a:r>
            <a:br>
              <a:rPr lang="en-US">
                <a:cs typeface="+mn-cs"/>
              </a:rPr>
            </a:br>
            <a:r>
              <a:rPr lang="en-US">
                <a:cs typeface="+mn-cs"/>
              </a:rPr>
              <a:t>space</a:t>
            </a:r>
            <a:endParaRPr lang="en-US">
              <a:cs typeface="+mn-cs"/>
            </a:endParaRPr>
          </a:p>
        </p:txBody>
      </p:sp>
      <p:sp>
        <p:nvSpPr>
          <p:cNvPr id="1265680" name="Text Box 16"/>
          <p:cNvSpPr txBox="1">
            <a:spLocks noChangeArrowheads="1"/>
          </p:cNvSpPr>
          <p:nvPr/>
        </p:nvSpPr>
        <p:spPr bwMode="auto">
          <a:xfrm>
            <a:off x="6804025" y="3860800"/>
            <a:ext cx="6762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base</a:t>
            </a:r>
            <a:endParaRPr lang="en-US">
              <a:cs typeface="+mn-cs"/>
            </a:endParaRPr>
          </a:p>
        </p:txBody>
      </p:sp>
      <p:sp>
        <p:nvSpPr>
          <p:cNvPr id="1265681" name="Line 17"/>
          <p:cNvSpPr>
            <a:spLocks noChangeShapeType="1"/>
          </p:cNvSpPr>
          <p:nvPr/>
        </p:nvSpPr>
        <p:spPr bwMode="auto">
          <a:xfrm flipV="1">
            <a:off x="7261225" y="2667000"/>
            <a:ext cx="0" cy="13684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65682" name="Text Box 18"/>
          <p:cNvSpPr txBox="1">
            <a:spLocks noChangeArrowheads="1"/>
          </p:cNvSpPr>
          <p:nvPr/>
        </p:nvSpPr>
        <p:spPr bwMode="auto">
          <a:xfrm>
            <a:off x="6732588" y="3213100"/>
            <a:ext cx="5873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limit</a:t>
            </a: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5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65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265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6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6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5677" grpId="0" animBg="1"/>
      <p:bldP spid="1265680" grpId="0"/>
      <p:bldP spid="12656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E8E53-028F-2944-B324-6C2EC716ADFD}" type="slidenum">
              <a:rPr lang="en-US"/>
            </a:fld>
            <a:endParaRPr lang="en-US"/>
          </a:p>
        </p:txBody>
      </p:sp>
      <p:sp>
        <p:nvSpPr>
          <p:cNvPr id="122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Logical vs. Physical Address Space</a:t>
            </a:r>
            <a:endParaRPr lang="en-US" smtClean="0">
              <a:cs typeface="+mj-cs"/>
            </a:endParaRPr>
          </a:p>
        </p:txBody>
      </p:sp>
      <p:sp>
        <p:nvSpPr>
          <p:cNvPr id="122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The </a:t>
            </a:r>
            <a:r>
              <a:rPr lang="en-US" dirty="0" smtClean="0">
                <a:solidFill>
                  <a:srgbClr val="FF0000"/>
                </a:solidFill>
                <a:cs typeface="+mn-cs"/>
              </a:rPr>
              <a:t>concept of a logical address </a:t>
            </a:r>
            <a:r>
              <a:rPr lang="en-US" dirty="0" smtClean="0">
                <a:cs typeface="+mn-cs"/>
              </a:rPr>
              <a:t>space that is bound to a separate </a:t>
            </a:r>
            <a:r>
              <a:rPr lang="en-US" b="1" dirty="0" smtClean="0">
                <a:cs typeface="+mn-cs"/>
              </a:rPr>
              <a:t>physical address space</a:t>
            </a:r>
            <a:r>
              <a:rPr lang="en-US" dirty="0" smtClean="0">
                <a:cs typeface="+mn-cs"/>
              </a:rPr>
              <a:t> is central to proper memory management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b="1" dirty="0" smtClean="0"/>
              <a:t>Logical address</a:t>
            </a:r>
            <a:r>
              <a:rPr lang="en-US" dirty="0" smtClean="0"/>
              <a:t> – generated by the CPU; also referred to as </a:t>
            </a:r>
            <a:r>
              <a:rPr lang="en-US" b="1" dirty="0" smtClean="0"/>
              <a:t>virtual address</a:t>
            </a:r>
            <a:endParaRPr lang="en-US" b="1" dirty="0" smtClean="0"/>
          </a:p>
          <a:p>
            <a:pPr lvl="1" eaLnBrk="1" hangingPunct="1">
              <a:defRPr/>
            </a:pPr>
            <a:endParaRPr lang="en-US" b="1" dirty="0" smtClean="0"/>
          </a:p>
          <a:p>
            <a:pPr lvl="1" eaLnBrk="1" hangingPunct="1">
              <a:defRPr/>
            </a:pPr>
            <a:r>
              <a:rPr lang="en-US" b="1" dirty="0" smtClean="0"/>
              <a:t>Physical address</a:t>
            </a:r>
            <a:r>
              <a:rPr lang="en-US" dirty="0" smtClean="0"/>
              <a:t> – address seen by the memory unit</a:t>
            </a: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Logical and physical addresses are the same </a:t>
            </a:r>
            <a:r>
              <a:rPr lang="en-US" dirty="0" smtClean="0">
                <a:solidFill>
                  <a:srgbClr val="FF0000"/>
                </a:solidFill>
                <a:cs typeface="+mn-cs"/>
              </a:rPr>
              <a:t>in compile-time </a:t>
            </a:r>
            <a:r>
              <a:rPr lang="en-US" dirty="0" smtClean="0">
                <a:cs typeface="+mn-cs"/>
              </a:rPr>
              <a:t>and </a:t>
            </a:r>
            <a:r>
              <a:rPr lang="en-US" dirty="0" smtClean="0">
                <a:solidFill>
                  <a:srgbClr val="FF0000"/>
                </a:solidFill>
                <a:cs typeface="+mn-cs"/>
              </a:rPr>
              <a:t>load-time </a:t>
            </a:r>
            <a:r>
              <a:rPr lang="en-US" dirty="0" smtClean="0">
                <a:cs typeface="+mn-cs"/>
              </a:rPr>
              <a:t>address-binding schemes; 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cs typeface="+mn-cs"/>
              </a:rPr>
              <a:t>L</a:t>
            </a:r>
            <a:r>
              <a:rPr lang="en-US" dirty="0" smtClean="0">
                <a:cs typeface="+mn-cs"/>
              </a:rPr>
              <a:t>ogical (virtual) and physical addresses differ in </a:t>
            </a:r>
            <a:r>
              <a:rPr lang="en-US" dirty="0" smtClean="0">
                <a:solidFill>
                  <a:srgbClr val="FF0000"/>
                </a:solidFill>
                <a:cs typeface="+mn-cs"/>
              </a:rPr>
              <a:t>execution-time </a:t>
            </a:r>
            <a:r>
              <a:rPr lang="en-US" dirty="0" smtClean="0">
                <a:cs typeface="+mn-cs"/>
              </a:rPr>
              <a:t>address-binding scheme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51E78-9335-B84E-BE07-F90BD910C920}" type="slidenum">
              <a:rPr lang="en-US"/>
            </a:fld>
            <a:endParaRPr lang="en-US"/>
          </a:p>
        </p:txBody>
      </p:sp>
      <p:sp>
        <p:nvSpPr>
          <p:cNvPr id="1267718" name="Rectangle 6"/>
          <p:cNvSpPr>
            <a:spLocks noChangeArrowheads="1"/>
          </p:cNvSpPr>
          <p:nvPr/>
        </p:nvSpPr>
        <p:spPr bwMode="auto">
          <a:xfrm>
            <a:off x="468313" y="1773238"/>
            <a:ext cx="2735262" cy="17272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67717" name="Rectangle 5"/>
          <p:cNvSpPr>
            <a:spLocks noChangeArrowheads="1"/>
          </p:cNvSpPr>
          <p:nvPr/>
        </p:nvSpPr>
        <p:spPr bwMode="auto">
          <a:xfrm>
            <a:off x="5508625" y="1773238"/>
            <a:ext cx="1785938" cy="4321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677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Logical and physical addresses</a:t>
            </a:r>
            <a:endParaRPr lang="en-US" smtClean="0">
              <a:cs typeface="+mj-cs"/>
            </a:endParaRPr>
          </a:p>
        </p:txBody>
      </p:sp>
      <p:sp>
        <p:nvSpPr>
          <p:cNvPr id="1267719" name="Text Box 7"/>
          <p:cNvSpPr txBox="1">
            <a:spLocks noChangeArrowheads="1"/>
          </p:cNvSpPr>
          <p:nvPr/>
        </p:nvSpPr>
        <p:spPr bwMode="auto">
          <a:xfrm>
            <a:off x="1116013" y="1412875"/>
            <a:ext cx="6635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CPU</a:t>
            </a:r>
            <a:endParaRPr lang="en-US">
              <a:cs typeface="+mn-cs"/>
            </a:endParaRPr>
          </a:p>
        </p:txBody>
      </p:sp>
      <p:sp>
        <p:nvSpPr>
          <p:cNvPr id="1267720" name="Text Box 8"/>
          <p:cNvSpPr txBox="1">
            <a:spLocks noChangeArrowheads="1"/>
          </p:cNvSpPr>
          <p:nvPr/>
        </p:nvSpPr>
        <p:spPr bwMode="auto">
          <a:xfrm>
            <a:off x="5292725" y="1412875"/>
            <a:ext cx="22891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Main Memory (RAM)</a:t>
            </a:r>
            <a:endParaRPr lang="en-US">
              <a:cs typeface="+mn-cs"/>
            </a:endParaRPr>
          </a:p>
        </p:txBody>
      </p:sp>
      <p:sp>
        <p:nvSpPr>
          <p:cNvPr id="1267722" name="Line 10"/>
          <p:cNvSpPr>
            <a:spLocks noChangeShapeType="1"/>
          </p:cNvSpPr>
          <p:nvPr/>
        </p:nvSpPr>
        <p:spPr bwMode="auto">
          <a:xfrm>
            <a:off x="7956550" y="1773238"/>
            <a:ext cx="0" cy="4319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67723" name="Text Box 11"/>
          <p:cNvSpPr txBox="1">
            <a:spLocks noChangeArrowheads="1"/>
          </p:cNvSpPr>
          <p:nvPr/>
        </p:nvSpPr>
        <p:spPr bwMode="auto">
          <a:xfrm rot="16200000">
            <a:off x="7077869" y="3501231"/>
            <a:ext cx="21240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physical addresses</a:t>
            </a:r>
            <a:endParaRPr lang="en-US">
              <a:cs typeface="+mn-cs"/>
            </a:endParaRPr>
          </a:p>
        </p:txBody>
      </p:sp>
      <p:sp>
        <p:nvSpPr>
          <p:cNvPr id="1267727" name="Text Box 15"/>
          <p:cNvSpPr txBox="1">
            <a:spLocks noChangeArrowheads="1"/>
          </p:cNvSpPr>
          <p:nvPr/>
        </p:nvSpPr>
        <p:spPr bwMode="auto">
          <a:xfrm>
            <a:off x="1520825" y="4011613"/>
            <a:ext cx="1584325" cy="2292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int x</a:t>
            </a:r>
            <a:endParaRPr lang="en-US">
              <a:cs typeface="+mn-cs"/>
            </a:endParaRPr>
          </a:p>
          <a:p>
            <a:pPr algn="l">
              <a:defRPr/>
            </a:pPr>
            <a:r>
              <a:rPr lang="en-US">
                <a:cs typeface="+mn-cs"/>
              </a:rPr>
              <a:t>int y;</a:t>
            </a:r>
            <a:endParaRPr lang="en-US">
              <a:cs typeface="+mn-cs"/>
            </a:endParaRPr>
          </a:p>
          <a:p>
            <a:pPr algn="l">
              <a:defRPr/>
            </a:pPr>
            <a:r>
              <a:rPr lang="en-US">
                <a:cs typeface="+mn-cs"/>
              </a:rPr>
              <a:t>cmp ..</a:t>
            </a:r>
            <a:endParaRPr lang="en-US">
              <a:cs typeface="+mn-cs"/>
            </a:endParaRPr>
          </a:p>
          <a:p>
            <a:pPr algn="l">
              <a:defRPr/>
            </a:pPr>
            <a:r>
              <a:rPr lang="en-US">
                <a:cs typeface="+mn-cs"/>
              </a:rPr>
              <a:t>mov r1, M[28]</a:t>
            </a:r>
            <a:endParaRPr lang="en-US">
              <a:cs typeface="+mn-cs"/>
            </a:endParaRPr>
          </a:p>
          <a:p>
            <a:pPr algn="l">
              <a:defRPr/>
            </a:pPr>
            <a:r>
              <a:rPr lang="en-US">
                <a:cs typeface="+mn-cs"/>
              </a:rPr>
              <a:t>mov r2, M[24]</a:t>
            </a:r>
            <a:endParaRPr lang="en-US">
              <a:cs typeface="+mn-cs"/>
            </a:endParaRPr>
          </a:p>
          <a:p>
            <a:pPr algn="l">
              <a:defRPr/>
            </a:pPr>
            <a:r>
              <a:rPr lang="en-US">
                <a:cs typeface="+mn-cs"/>
              </a:rPr>
              <a:t>add r1, r2, r3</a:t>
            </a:r>
            <a:endParaRPr lang="en-US">
              <a:cs typeface="+mn-cs"/>
            </a:endParaRPr>
          </a:p>
          <a:p>
            <a:pPr algn="l">
              <a:defRPr/>
            </a:pPr>
            <a:r>
              <a:rPr lang="en-US">
                <a:cs typeface="+mn-cs"/>
              </a:rPr>
              <a:t>jmp 16</a:t>
            </a:r>
            <a:endParaRPr lang="en-US">
              <a:cs typeface="+mn-cs"/>
            </a:endParaRPr>
          </a:p>
          <a:p>
            <a:pPr algn="l">
              <a:defRPr/>
            </a:pPr>
            <a:r>
              <a:rPr lang="en-US">
                <a:cs typeface="+mn-cs"/>
              </a:rPr>
              <a:t>mov ..</a:t>
            </a:r>
            <a:endParaRPr lang="en-US">
              <a:cs typeface="+mn-cs"/>
            </a:endParaRPr>
          </a:p>
        </p:txBody>
      </p:sp>
      <p:sp>
        <p:nvSpPr>
          <p:cNvPr id="1267728" name="Text Box 16"/>
          <p:cNvSpPr txBox="1">
            <a:spLocks noChangeArrowheads="1"/>
          </p:cNvSpPr>
          <p:nvPr/>
        </p:nvSpPr>
        <p:spPr bwMode="auto">
          <a:xfrm>
            <a:off x="1089025" y="4011613"/>
            <a:ext cx="576263" cy="228917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28</a:t>
            </a:r>
            <a:endParaRPr lang="en-US">
              <a:cs typeface="+mn-cs"/>
            </a:endParaRPr>
          </a:p>
          <a:p>
            <a:pPr algn="l">
              <a:defRPr/>
            </a:pPr>
            <a:r>
              <a:rPr lang="en-US">
                <a:cs typeface="+mn-cs"/>
              </a:rPr>
              <a:t>24</a:t>
            </a:r>
            <a:endParaRPr lang="en-US">
              <a:cs typeface="+mn-cs"/>
            </a:endParaRPr>
          </a:p>
          <a:p>
            <a:pPr algn="l">
              <a:defRPr/>
            </a:pPr>
            <a:r>
              <a:rPr lang="en-US">
                <a:cs typeface="+mn-cs"/>
              </a:rPr>
              <a:t>20</a:t>
            </a:r>
            <a:endParaRPr lang="en-US">
              <a:cs typeface="+mn-cs"/>
            </a:endParaRPr>
          </a:p>
          <a:p>
            <a:pPr algn="l">
              <a:defRPr/>
            </a:pPr>
            <a:r>
              <a:rPr lang="en-US">
                <a:cs typeface="+mn-cs"/>
              </a:rPr>
              <a:t>16</a:t>
            </a:r>
            <a:endParaRPr lang="en-US">
              <a:cs typeface="+mn-cs"/>
            </a:endParaRPr>
          </a:p>
          <a:p>
            <a:pPr algn="l">
              <a:defRPr/>
            </a:pPr>
            <a:r>
              <a:rPr lang="en-US">
                <a:cs typeface="+mn-cs"/>
              </a:rPr>
              <a:t>12</a:t>
            </a:r>
            <a:endParaRPr lang="en-US">
              <a:cs typeface="+mn-cs"/>
            </a:endParaRPr>
          </a:p>
          <a:p>
            <a:pPr algn="l">
              <a:defRPr/>
            </a:pPr>
            <a:r>
              <a:rPr lang="en-US">
                <a:cs typeface="+mn-cs"/>
              </a:rPr>
              <a:t>08</a:t>
            </a:r>
            <a:endParaRPr lang="en-US">
              <a:cs typeface="+mn-cs"/>
            </a:endParaRPr>
          </a:p>
          <a:p>
            <a:pPr algn="l">
              <a:defRPr/>
            </a:pPr>
            <a:r>
              <a:rPr lang="en-US">
                <a:cs typeface="+mn-cs"/>
              </a:rPr>
              <a:t>04</a:t>
            </a:r>
            <a:endParaRPr lang="en-US">
              <a:cs typeface="+mn-cs"/>
            </a:endParaRPr>
          </a:p>
          <a:p>
            <a:pPr algn="l">
              <a:defRPr/>
            </a:pPr>
            <a:r>
              <a:rPr lang="en-US">
                <a:cs typeface="+mn-cs"/>
              </a:rPr>
              <a:t>00</a:t>
            </a:r>
            <a:endParaRPr lang="en-US">
              <a:cs typeface="+mn-cs"/>
            </a:endParaRPr>
          </a:p>
        </p:txBody>
      </p:sp>
      <p:sp>
        <p:nvSpPr>
          <p:cNvPr id="1267729" name="Text Box 17"/>
          <p:cNvSpPr txBox="1">
            <a:spLocks noChangeArrowheads="1"/>
          </p:cNvSpPr>
          <p:nvPr/>
        </p:nvSpPr>
        <p:spPr bwMode="auto">
          <a:xfrm>
            <a:off x="7380288" y="1679575"/>
            <a:ext cx="576262" cy="448627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60</a:t>
            </a:r>
            <a:endParaRPr lang="en-US">
              <a:cs typeface="+mn-cs"/>
            </a:endParaRPr>
          </a:p>
          <a:p>
            <a:pPr algn="l">
              <a:defRPr/>
            </a:pPr>
            <a:r>
              <a:rPr lang="en-US">
                <a:cs typeface="+mn-cs"/>
              </a:rPr>
              <a:t>56</a:t>
            </a:r>
            <a:endParaRPr lang="en-US">
              <a:cs typeface="+mn-cs"/>
            </a:endParaRPr>
          </a:p>
          <a:p>
            <a:pPr algn="l">
              <a:defRPr/>
            </a:pPr>
            <a:r>
              <a:rPr lang="en-US">
                <a:cs typeface="+mn-cs"/>
              </a:rPr>
              <a:t>52</a:t>
            </a:r>
            <a:endParaRPr lang="en-US">
              <a:cs typeface="+mn-cs"/>
            </a:endParaRPr>
          </a:p>
          <a:p>
            <a:pPr algn="l">
              <a:defRPr/>
            </a:pPr>
            <a:r>
              <a:rPr lang="en-US">
                <a:cs typeface="+mn-cs"/>
              </a:rPr>
              <a:t>48</a:t>
            </a:r>
            <a:endParaRPr lang="en-US">
              <a:cs typeface="+mn-cs"/>
            </a:endParaRPr>
          </a:p>
          <a:p>
            <a:pPr algn="l">
              <a:defRPr/>
            </a:pPr>
            <a:r>
              <a:rPr lang="en-US">
                <a:cs typeface="+mn-cs"/>
              </a:rPr>
              <a:t>44</a:t>
            </a:r>
            <a:endParaRPr lang="en-US">
              <a:cs typeface="+mn-cs"/>
            </a:endParaRPr>
          </a:p>
          <a:p>
            <a:pPr algn="l">
              <a:defRPr/>
            </a:pPr>
            <a:r>
              <a:rPr lang="en-US">
                <a:cs typeface="+mn-cs"/>
              </a:rPr>
              <a:t>40</a:t>
            </a:r>
            <a:endParaRPr lang="en-US">
              <a:cs typeface="+mn-cs"/>
            </a:endParaRPr>
          </a:p>
          <a:p>
            <a:pPr algn="l">
              <a:defRPr/>
            </a:pPr>
            <a:r>
              <a:rPr lang="en-US">
                <a:cs typeface="+mn-cs"/>
              </a:rPr>
              <a:t>36</a:t>
            </a:r>
            <a:endParaRPr lang="en-US">
              <a:cs typeface="+mn-cs"/>
            </a:endParaRPr>
          </a:p>
          <a:p>
            <a:pPr algn="l">
              <a:defRPr/>
            </a:pPr>
            <a:r>
              <a:rPr lang="en-US">
                <a:cs typeface="+mn-cs"/>
              </a:rPr>
              <a:t>32</a:t>
            </a:r>
            <a:endParaRPr lang="en-US">
              <a:cs typeface="+mn-cs"/>
            </a:endParaRPr>
          </a:p>
          <a:p>
            <a:pPr algn="l">
              <a:defRPr/>
            </a:pPr>
            <a:r>
              <a:rPr lang="en-US">
                <a:cs typeface="+mn-cs"/>
              </a:rPr>
              <a:t>28</a:t>
            </a:r>
            <a:endParaRPr lang="en-US">
              <a:cs typeface="+mn-cs"/>
            </a:endParaRPr>
          </a:p>
          <a:p>
            <a:pPr algn="l">
              <a:defRPr/>
            </a:pPr>
            <a:r>
              <a:rPr lang="en-US">
                <a:cs typeface="+mn-cs"/>
              </a:rPr>
              <a:t>24</a:t>
            </a:r>
            <a:endParaRPr lang="en-US">
              <a:cs typeface="+mn-cs"/>
            </a:endParaRPr>
          </a:p>
          <a:p>
            <a:pPr algn="l">
              <a:defRPr/>
            </a:pPr>
            <a:r>
              <a:rPr lang="en-US">
                <a:cs typeface="+mn-cs"/>
              </a:rPr>
              <a:t>20</a:t>
            </a:r>
            <a:endParaRPr lang="en-US">
              <a:cs typeface="+mn-cs"/>
            </a:endParaRPr>
          </a:p>
          <a:p>
            <a:pPr algn="l">
              <a:defRPr/>
            </a:pPr>
            <a:r>
              <a:rPr lang="en-US">
                <a:cs typeface="+mn-cs"/>
              </a:rPr>
              <a:t>16</a:t>
            </a:r>
            <a:endParaRPr lang="en-US">
              <a:cs typeface="+mn-cs"/>
            </a:endParaRPr>
          </a:p>
          <a:p>
            <a:pPr algn="l">
              <a:defRPr/>
            </a:pPr>
            <a:r>
              <a:rPr lang="en-US">
                <a:cs typeface="+mn-cs"/>
              </a:rPr>
              <a:t>12</a:t>
            </a:r>
            <a:endParaRPr lang="en-US">
              <a:cs typeface="+mn-cs"/>
            </a:endParaRPr>
          </a:p>
          <a:p>
            <a:pPr algn="l">
              <a:defRPr/>
            </a:pPr>
            <a:r>
              <a:rPr lang="en-US">
                <a:cs typeface="+mn-cs"/>
              </a:rPr>
              <a:t>08</a:t>
            </a:r>
            <a:endParaRPr lang="en-US">
              <a:cs typeface="+mn-cs"/>
            </a:endParaRPr>
          </a:p>
          <a:p>
            <a:pPr algn="l">
              <a:defRPr/>
            </a:pPr>
            <a:r>
              <a:rPr lang="en-US">
                <a:cs typeface="+mn-cs"/>
              </a:rPr>
              <a:t>04</a:t>
            </a:r>
            <a:endParaRPr lang="en-US">
              <a:cs typeface="+mn-cs"/>
            </a:endParaRPr>
          </a:p>
          <a:p>
            <a:pPr algn="l">
              <a:defRPr/>
            </a:pPr>
            <a:r>
              <a:rPr lang="en-US">
                <a:cs typeface="+mn-cs"/>
              </a:rPr>
              <a:t>00</a:t>
            </a:r>
            <a:endParaRPr lang="en-US">
              <a:cs typeface="+mn-cs"/>
            </a:endParaRPr>
          </a:p>
        </p:txBody>
      </p:sp>
      <p:sp>
        <p:nvSpPr>
          <p:cNvPr id="1267730" name="Text Box 18"/>
          <p:cNvSpPr txBox="1">
            <a:spLocks noChangeArrowheads="1"/>
          </p:cNvSpPr>
          <p:nvPr/>
        </p:nvSpPr>
        <p:spPr bwMode="auto">
          <a:xfrm>
            <a:off x="5626100" y="2200275"/>
            <a:ext cx="1584325" cy="229235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  <a:miter lim="800000"/>
            <a:headEnd type="none" w="lg" len="lg"/>
            <a:tailEnd type="none" w="lg" len="lg"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int x</a:t>
            </a:r>
            <a:endParaRPr lang="en-US">
              <a:cs typeface="+mn-cs"/>
            </a:endParaRPr>
          </a:p>
          <a:p>
            <a:pPr algn="l">
              <a:defRPr/>
            </a:pPr>
            <a:r>
              <a:rPr lang="en-US">
                <a:cs typeface="+mn-cs"/>
              </a:rPr>
              <a:t>int y;</a:t>
            </a:r>
            <a:endParaRPr lang="en-US">
              <a:cs typeface="+mn-cs"/>
            </a:endParaRPr>
          </a:p>
          <a:p>
            <a:pPr algn="l">
              <a:defRPr/>
            </a:pPr>
            <a:r>
              <a:rPr lang="en-US">
                <a:cs typeface="+mn-cs"/>
              </a:rPr>
              <a:t>cmp ..</a:t>
            </a:r>
            <a:endParaRPr lang="en-US">
              <a:cs typeface="+mn-cs"/>
            </a:endParaRPr>
          </a:p>
          <a:p>
            <a:pPr algn="l">
              <a:defRPr/>
            </a:pPr>
            <a:r>
              <a:rPr lang="en-US">
                <a:cs typeface="+mn-cs"/>
              </a:rPr>
              <a:t>mov r1, M[28]</a:t>
            </a:r>
            <a:endParaRPr lang="en-US">
              <a:cs typeface="+mn-cs"/>
            </a:endParaRPr>
          </a:p>
          <a:p>
            <a:pPr algn="l">
              <a:defRPr/>
            </a:pPr>
            <a:r>
              <a:rPr lang="en-US">
                <a:cs typeface="+mn-cs"/>
              </a:rPr>
              <a:t>mov r2, M[24]</a:t>
            </a:r>
            <a:endParaRPr lang="en-US">
              <a:cs typeface="+mn-cs"/>
            </a:endParaRPr>
          </a:p>
          <a:p>
            <a:pPr algn="l">
              <a:defRPr/>
            </a:pPr>
            <a:r>
              <a:rPr lang="en-US">
                <a:cs typeface="+mn-cs"/>
              </a:rPr>
              <a:t>add r1, r2, r3</a:t>
            </a:r>
            <a:endParaRPr lang="en-US">
              <a:cs typeface="+mn-cs"/>
            </a:endParaRPr>
          </a:p>
          <a:p>
            <a:pPr algn="l">
              <a:defRPr/>
            </a:pPr>
            <a:r>
              <a:rPr lang="en-US">
                <a:cs typeface="+mn-cs"/>
              </a:rPr>
              <a:t>jmp 16</a:t>
            </a:r>
            <a:endParaRPr lang="en-US">
              <a:cs typeface="+mn-cs"/>
            </a:endParaRPr>
          </a:p>
          <a:p>
            <a:pPr algn="l">
              <a:defRPr/>
            </a:pPr>
            <a:r>
              <a:rPr lang="en-US">
                <a:cs typeface="+mn-cs"/>
              </a:rPr>
              <a:t>mov ..</a:t>
            </a:r>
            <a:endParaRPr lang="en-US">
              <a:cs typeface="+mn-cs"/>
            </a:endParaRPr>
          </a:p>
        </p:txBody>
      </p:sp>
      <p:sp>
        <p:nvSpPr>
          <p:cNvPr id="1267731" name="Line 19"/>
          <p:cNvSpPr>
            <a:spLocks noChangeShapeType="1"/>
          </p:cNvSpPr>
          <p:nvPr/>
        </p:nvSpPr>
        <p:spPr bwMode="auto">
          <a:xfrm>
            <a:off x="1663700" y="4659313"/>
            <a:ext cx="13303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67732" name="Text Box 20"/>
          <p:cNvSpPr txBox="1">
            <a:spLocks noChangeArrowheads="1"/>
          </p:cNvSpPr>
          <p:nvPr/>
        </p:nvSpPr>
        <p:spPr bwMode="auto">
          <a:xfrm>
            <a:off x="900113" y="3644900"/>
            <a:ext cx="24034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a relocatable program</a:t>
            </a:r>
            <a:endParaRPr lang="en-US">
              <a:cs typeface="+mn-cs"/>
            </a:endParaRPr>
          </a:p>
        </p:txBody>
      </p:sp>
      <p:sp>
        <p:nvSpPr>
          <p:cNvPr id="1267733" name="Text Box 21"/>
          <p:cNvSpPr txBox="1">
            <a:spLocks noChangeArrowheads="1"/>
          </p:cNvSpPr>
          <p:nvPr/>
        </p:nvSpPr>
        <p:spPr bwMode="auto">
          <a:xfrm rot="16200000">
            <a:off x="3969" y="4934744"/>
            <a:ext cx="19462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logical addresses</a:t>
            </a:r>
            <a:endParaRPr lang="en-US">
              <a:cs typeface="+mn-cs"/>
            </a:endParaRPr>
          </a:p>
        </p:txBody>
      </p:sp>
      <p:sp>
        <p:nvSpPr>
          <p:cNvPr id="1267734" name="Rectangle 22"/>
          <p:cNvSpPr>
            <a:spLocks noChangeArrowheads="1"/>
          </p:cNvSpPr>
          <p:nvPr/>
        </p:nvSpPr>
        <p:spPr bwMode="auto">
          <a:xfrm>
            <a:off x="539750" y="1989138"/>
            <a:ext cx="863600" cy="3603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24</a:t>
            </a:r>
            <a:endParaRPr lang="en-US">
              <a:cs typeface="+mn-cs"/>
            </a:endParaRPr>
          </a:p>
        </p:txBody>
      </p:sp>
      <p:sp>
        <p:nvSpPr>
          <p:cNvPr id="1267735" name="Rectangle 23"/>
          <p:cNvSpPr>
            <a:spLocks noChangeArrowheads="1"/>
          </p:cNvSpPr>
          <p:nvPr/>
        </p:nvSpPr>
        <p:spPr bwMode="auto">
          <a:xfrm>
            <a:off x="1476375" y="1989138"/>
            <a:ext cx="863600" cy="3603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32</a:t>
            </a:r>
            <a:endParaRPr lang="en-US">
              <a:cs typeface="+mn-cs"/>
            </a:endParaRPr>
          </a:p>
        </p:txBody>
      </p:sp>
      <p:sp>
        <p:nvSpPr>
          <p:cNvPr id="1267736" name="Text Box 24"/>
          <p:cNvSpPr txBox="1">
            <a:spLocks noChangeArrowheads="1"/>
          </p:cNvSpPr>
          <p:nvPr/>
        </p:nvSpPr>
        <p:spPr bwMode="auto">
          <a:xfrm>
            <a:off x="473075" y="1693863"/>
            <a:ext cx="17176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base          limit</a:t>
            </a:r>
            <a:endParaRPr lang="en-US">
              <a:cs typeface="+mn-cs"/>
            </a:endParaRPr>
          </a:p>
        </p:txBody>
      </p:sp>
      <p:sp>
        <p:nvSpPr>
          <p:cNvPr id="1267738" name="Rectangle 26"/>
          <p:cNvSpPr>
            <a:spLocks noChangeArrowheads="1"/>
          </p:cNvSpPr>
          <p:nvPr/>
        </p:nvSpPr>
        <p:spPr bwMode="auto">
          <a:xfrm>
            <a:off x="1187450" y="2565400"/>
            <a:ext cx="1728788" cy="3587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67739" name="Rectangle 27"/>
          <p:cNvSpPr>
            <a:spLocks noChangeArrowheads="1"/>
          </p:cNvSpPr>
          <p:nvPr/>
        </p:nvSpPr>
        <p:spPr bwMode="auto">
          <a:xfrm>
            <a:off x="1187450" y="2998788"/>
            <a:ext cx="1728788" cy="3587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mov  r1, M[28]</a:t>
            </a:r>
            <a:endParaRPr lang="en-US">
              <a:cs typeface="+mn-cs"/>
            </a:endParaRPr>
          </a:p>
        </p:txBody>
      </p:sp>
      <p:sp>
        <p:nvSpPr>
          <p:cNvPr id="1267740" name="Text Box 28"/>
          <p:cNvSpPr txBox="1">
            <a:spLocks noChangeArrowheads="1"/>
          </p:cNvSpPr>
          <p:nvPr/>
        </p:nvSpPr>
        <p:spPr bwMode="auto">
          <a:xfrm>
            <a:off x="742950" y="2586038"/>
            <a:ext cx="4984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PC</a:t>
            </a:r>
            <a:endParaRPr lang="en-US">
              <a:cs typeface="+mn-cs"/>
            </a:endParaRPr>
          </a:p>
        </p:txBody>
      </p:sp>
      <p:sp>
        <p:nvSpPr>
          <p:cNvPr id="1267741" name="Text Box 29"/>
          <p:cNvSpPr txBox="1">
            <a:spLocks noChangeArrowheads="1"/>
          </p:cNvSpPr>
          <p:nvPr/>
        </p:nvSpPr>
        <p:spPr bwMode="auto">
          <a:xfrm>
            <a:off x="777875" y="2990850"/>
            <a:ext cx="4095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IR</a:t>
            </a:r>
            <a:endParaRPr lang="en-US">
              <a:cs typeface="+mn-cs"/>
            </a:endParaRPr>
          </a:p>
        </p:txBody>
      </p:sp>
      <p:sp>
        <p:nvSpPr>
          <p:cNvPr id="1267742" name="Line 30"/>
          <p:cNvSpPr>
            <a:spLocks noChangeShapeType="1"/>
          </p:cNvSpPr>
          <p:nvPr/>
        </p:nvSpPr>
        <p:spPr bwMode="auto">
          <a:xfrm>
            <a:off x="5775325" y="2819400"/>
            <a:ext cx="11525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67743" name="Line 31"/>
          <p:cNvSpPr>
            <a:spLocks noChangeShapeType="1"/>
          </p:cNvSpPr>
          <p:nvPr/>
        </p:nvSpPr>
        <p:spPr bwMode="auto">
          <a:xfrm>
            <a:off x="3419475" y="3213100"/>
            <a:ext cx="194468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67744" name="Text Box 32"/>
          <p:cNvSpPr txBox="1">
            <a:spLocks noChangeArrowheads="1"/>
          </p:cNvSpPr>
          <p:nvPr/>
        </p:nvSpPr>
        <p:spPr bwMode="auto">
          <a:xfrm>
            <a:off x="3838575" y="2800350"/>
            <a:ext cx="138112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M[28+base]</a:t>
            </a:r>
            <a:endParaRPr lang="en-US">
              <a:cs typeface="+mn-cs"/>
            </a:endParaRPr>
          </a:p>
        </p:txBody>
      </p:sp>
      <p:sp>
        <p:nvSpPr>
          <p:cNvPr id="1267745" name="Text Box 33"/>
          <p:cNvSpPr txBox="1">
            <a:spLocks noChangeArrowheads="1"/>
          </p:cNvSpPr>
          <p:nvPr/>
        </p:nvSpPr>
        <p:spPr bwMode="auto">
          <a:xfrm>
            <a:off x="3851275" y="3206750"/>
            <a:ext cx="1139825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M[28+24]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M[52]</a:t>
            </a: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6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67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67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67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67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67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67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7730" grpId="0" animBg="1"/>
      <p:bldP spid="1267744" grpId="0"/>
      <p:bldP spid="12677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002B9F-94FB-6949-A574-0EA071095E2C}" type="slidenum">
              <a:rPr lang="en-US"/>
            </a:fld>
            <a:endParaRPr lang="en-US"/>
          </a:p>
        </p:txBody>
      </p:sp>
      <p:sp>
        <p:nvSpPr>
          <p:cNvPr id="122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Memory-Management Unit (</a:t>
            </a:r>
            <a:r>
              <a:rPr lang="en-US" sz="2400" smtClean="0">
                <a:cs typeface="+mj-cs"/>
              </a:rPr>
              <a:t>MMU</a:t>
            </a:r>
            <a:r>
              <a:rPr lang="en-US" smtClean="0">
                <a:cs typeface="+mj-cs"/>
              </a:rPr>
              <a:t>)</a:t>
            </a:r>
            <a:endParaRPr lang="en-US" smtClean="0">
              <a:cs typeface="+mj-cs"/>
            </a:endParaRPr>
          </a:p>
        </p:txBody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Hardware device that maps logical (virtual) to physical address</a:t>
            </a:r>
            <a:br>
              <a:rPr lang="en-US" dirty="0" smtClean="0">
                <a:cs typeface="+mn-cs"/>
              </a:rPr>
            </a:b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In MMU scheme, the value in the </a:t>
            </a:r>
            <a:r>
              <a:rPr lang="en-US" dirty="0" smtClean="0">
                <a:solidFill>
                  <a:srgbClr val="FF0000"/>
                </a:solidFill>
                <a:cs typeface="+mn-cs"/>
              </a:rPr>
              <a:t>relocation register </a:t>
            </a:r>
            <a:r>
              <a:rPr lang="en-US" dirty="0" smtClean="0">
                <a:cs typeface="+mn-cs"/>
              </a:rPr>
              <a:t>(i.e., </a:t>
            </a:r>
            <a:r>
              <a:rPr lang="en-US" dirty="0" smtClean="0">
                <a:solidFill>
                  <a:srgbClr val="FF0000"/>
                </a:solidFill>
                <a:cs typeface="+mn-cs"/>
              </a:rPr>
              <a:t>base</a:t>
            </a:r>
            <a:r>
              <a:rPr lang="en-US" dirty="0" smtClean="0">
                <a:cs typeface="+mn-cs"/>
              </a:rPr>
              <a:t> </a:t>
            </a:r>
            <a:r>
              <a:rPr lang="en-US" dirty="0" smtClean="0">
                <a:solidFill>
                  <a:srgbClr val="FF0000"/>
                </a:solidFill>
                <a:cs typeface="+mn-cs"/>
              </a:rPr>
              <a:t>register</a:t>
            </a:r>
            <a:r>
              <a:rPr lang="en-US" dirty="0" smtClean="0">
                <a:cs typeface="+mn-cs"/>
              </a:rPr>
              <a:t>) is added to every address generated by a user process at the time it is sent to memory</a:t>
            </a:r>
            <a:br>
              <a:rPr lang="en-US" dirty="0" smtClean="0">
                <a:cs typeface="+mn-cs"/>
              </a:rPr>
            </a:b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The user program deals with </a:t>
            </a:r>
            <a:r>
              <a:rPr lang="en-US" i="1" dirty="0" smtClean="0">
                <a:cs typeface="+mn-cs"/>
              </a:rPr>
              <a:t>logical</a:t>
            </a:r>
            <a:r>
              <a:rPr lang="en-US" dirty="0" smtClean="0">
                <a:cs typeface="+mn-cs"/>
              </a:rPr>
              <a:t> addresses; it never sees the </a:t>
            </a:r>
            <a:r>
              <a:rPr lang="en-US" i="1" dirty="0" smtClean="0">
                <a:cs typeface="+mn-cs"/>
              </a:rPr>
              <a:t>real</a:t>
            </a:r>
            <a:r>
              <a:rPr lang="en-US" dirty="0" smtClean="0">
                <a:cs typeface="+mn-cs"/>
              </a:rPr>
              <a:t> physical addresses</a:t>
            </a:r>
            <a:endParaRPr lang="en-US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E1FCEA-E872-8C4A-A7D0-3A6BDC66B4D3}" type="slidenum">
              <a:rPr lang="en-US"/>
            </a:fld>
            <a:endParaRPr lang="en-US"/>
          </a:p>
        </p:txBody>
      </p:sp>
      <p:sp>
        <p:nvSpPr>
          <p:cNvPr id="1231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Dynamic relocation using a relocation register</a:t>
            </a:r>
            <a:endParaRPr lang="en-US" smtClean="0">
              <a:cs typeface="+mj-cs"/>
            </a:endParaRPr>
          </a:p>
        </p:txBody>
      </p:sp>
      <p:pic>
        <p:nvPicPr>
          <p:cNvPr id="47107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1724025"/>
            <a:ext cx="5357813" cy="39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9C9CB8-C52B-1749-94E2-D750C5140269}" type="slidenum">
              <a:rPr lang="en-US"/>
            </a:fld>
            <a:endParaRPr lang="en-US"/>
          </a:p>
        </p:txBody>
      </p:sp>
      <p:sp>
        <p:nvSpPr>
          <p:cNvPr id="123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Dynamic Loading</a:t>
            </a:r>
            <a:endParaRPr lang="en-US" smtClean="0">
              <a:cs typeface="+mj-cs"/>
            </a:endParaRPr>
          </a:p>
        </p:txBody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Routine is not loaded until it is called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Better memory-space utilization; unused routine is never loaded</a:t>
            </a:r>
            <a:endParaRPr lang="en-US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Useful when large amounts of code are needed to handle infrequently occurring cases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No special support from the operating system is required, </a:t>
            </a:r>
            <a:endParaRPr lang="en-US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implemented through program design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304715-AB19-7046-B50B-E0184CCF154A}" type="slidenum">
              <a:rPr lang="en-US"/>
            </a:fld>
            <a:endParaRPr lang="en-US"/>
          </a:p>
        </p:txBody>
      </p:sp>
      <p:sp>
        <p:nvSpPr>
          <p:cNvPr id="123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Dynamic Linking</a:t>
            </a:r>
            <a:endParaRPr lang="en-US" dirty="0" smtClean="0">
              <a:cs typeface="+mj-cs"/>
            </a:endParaRPr>
          </a:p>
        </p:txBody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Linking postponed until execution time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Small piece of code, </a:t>
            </a:r>
            <a:r>
              <a:rPr lang="en-US" i="1" dirty="0" smtClean="0">
                <a:solidFill>
                  <a:srgbClr val="FF0000"/>
                </a:solidFill>
                <a:cs typeface="+mn-cs"/>
              </a:rPr>
              <a:t>stub</a:t>
            </a:r>
            <a:r>
              <a:rPr lang="en-US" dirty="0" smtClean="0">
                <a:solidFill>
                  <a:srgbClr val="FF0000"/>
                </a:solidFill>
                <a:cs typeface="+mn-cs"/>
              </a:rPr>
              <a:t>, used to locate the </a:t>
            </a:r>
            <a:r>
              <a:rPr lang="en-US" dirty="0" smtClean="0">
                <a:cs typeface="+mn-cs"/>
              </a:rPr>
              <a:t>appropriate memory-resident </a:t>
            </a:r>
            <a:r>
              <a:rPr lang="en-US" dirty="0" smtClean="0">
                <a:solidFill>
                  <a:srgbClr val="FF0000"/>
                </a:solidFill>
                <a:cs typeface="+mn-cs"/>
              </a:rPr>
              <a:t>library routine</a:t>
            </a:r>
            <a:endParaRPr lang="en-US" dirty="0" smtClean="0">
              <a:solidFill>
                <a:srgbClr val="FF0000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  <a:cs typeface="+mn-cs"/>
              </a:rPr>
              <a:t>Stub replaces itself with the address of the routine</a:t>
            </a:r>
            <a:r>
              <a:rPr lang="en-US" dirty="0" smtClean="0">
                <a:cs typeface="+mn-cs"/>
              </a:rPr>
              <a:t>, and executes the routine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Operating system needed to check if routine is in processes</a:t>
            </a:r>
            <a:r>
              <a:rPr lang="ja-JP" altLang="en-US" dirty="0" smtClean="0">
                <a:latin typeface="Arial" panose="020B0604020202020204"/>
                <a:cs typeface="+mn-cs"/>
              </a:rPr>
              <a:t>’</a:t>
            </a:r>
            <a:r>
              <a:rPr lang="en-US" dirty="0" smtClean="0">
                <a:cs typeface="+mn-cs"/>
              </a:rPr>
              <a:t> memory address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  <a:cs typeface="+mn-cs"/>
              </a:rPr>
              <a:t>Dynamic linking </a:t>
            </a:r>
            <a:r>
              <a:rPr lang="en-US" dirty="0" smtClean="0">
                <a:cs typeface="+mn-cs"/>
              </a:rPr>
              <a:t>is particularly useful for libraries</a:t>
            </a:r>
            <a:endParaRPr lang="en-US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dirty="0" smtClean="0"/>
              <a:t>Standard C library is shared library that is dynamically linked, not statically linked. 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You can link statically if you want. 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System also known as </a:t>
            </a:r>
            <a:r>
              <a:rPr lang="en-US" dirty="0" smtClean="0">
                <a:solidFill>
                  <a:srgbClr val="FF0000"/>
                </a:solidFill>
                <a:cs typeface="+mn-cs"/>
              </a:rPr>
              <a:t>shared libraries</a:t>
            </a:r>
            <a:endParaRPr lang="en-US" dirty="0" smtClean="0">
              <a:solidFill>
                <a:srgbClr val="FF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761F83-6806-624C-B8E1-35C96759284A}" type="slidenum">
              <a:rPr lang="en-US"/>
            </a:fld>
            <a:endParaRPr lang="en-US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Objectives and Outline</a:t>
            </a:r>
            <a:endParaRPr lang="en-US" smtClean="0">
              <a:cs typeface="+mj-cs"/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1600" dirty="0">
                <a:latin typeface="Arial" panose="020B0604020202020204" pitchFamily="34" charset="0"/>
                <a:ea typeface="MS PGothic" panose="020B0600070205080204" charset="-128"/>
              </a:rPr>
              <a:t>Objectives</a:t>
            </a:r>
            <a:endParaRPr lang="en-US" sz="16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eaLnBrk="1" hangingPunct="1"/>
            <a:r>
              <a:rPr lang="en-US" sz="1600" dirty="0">
                <a:latin typeface="Arial" panose="020B0604020202020204" pitchFamily="34" charset="0"/>
                <a:ea typeface="MS PGothic" panose="020B0600070205080204" charset="-128"/>
              </a:rPr>
              <a:t>Describe ways of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charset="-128"/>
              </a:rPr>
              <a:t>organizing</a:t>
            </a:r>
            <a:r>
              <a:rPr lang="en-US" sz="1600" dirty="0">
                <a:latin typeface="Arial" panose="020B0604020202020204" pitchFamily="34" charset="0"/>
                <a:ea typeface="MS PGothic" panose="020B0600070205080204" charset="-128"/>
              </a:rPr>
              <a:t> memory hardware</a:t>
            </a:r>
            <a:endParaRPr lang="en-US" sz="16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eaLnBrk="1" hangingPunct="1"/>
            <a:r>
              <a:rPr lang="en-US" sz="1600" dirty="0">
                <a:latin typeface="Arial" panose="020B0604020202020204" pitchFamily="34" charset="0"/>
                <a:ea typeface="MS PGothic" panose="020B0600070205080204" charset="-128"/>
              </a:rPr>
              <a:t>discuss various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charset="-128"/>
              </a:rPr>
              <a:t>memory-management techniques</a:t>
            </a:r>
            <a:r>
              <a:rPr lang="en-US" sz="1600" dirty="0">
                <a:latin typeface="Arial" panose="020B0604020202020204" pitchFamily="34" charset="0"/>
                <a:ea typeface="MS PGothic" panose="020B0600070205080204" charset="-128"/>
              </a:rPr>
              <a:t>, including paging and segmentation</a:t>
            </a:r>
            <a:endParaRPr lang="en-US" sz="16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eaLnBrk="1" hangingPunct="1"/>
            <a:r>
              <a:rPr lang="en-US" sz="1600" dirty="0">
                <a:latin typeface="Arial" panose="020B0604020202020204" pitchFamily="34" charset="0"/>
                <a:ea typeface="MS PGothic" panose="020B0600070205080204" charset="-128"/>
              </a:rPr>
              <a:t>Description of the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charset="-128"/>
              </a:rPr>
              <a:t>Intel Pentium</a:t>
            </a:r>
            <a:r>
              <a:rPr lang="en-US" sz="1600" dirty="0">
                <a:latin typeface="Arial" panose="020B0604020202020204" pitchFamily="34" charset="0"/>
                <a:ea typeface="MS PGothic" panose="020B0600070205080204" charset="-128"/>
              </a:rPr>
              <a:t>, which supports both pure segmentation and segmentation with paging</a:t>
            </a:r>
            <a:endParaRPr lang="en-US" sz="16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50074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1600" dirty="0">
                <a:latin typeface="Arial" panose="020B0604020202020204" pitchFamily="34" charset="0"/>
                <a:ea typeface="MS PGothic" panose="020B0600070205080204" charset="-128"/>
              </a:rPr>
              <a:t>Outline</a:t>
            </a:r>
            <a:endParaRPr lang="en-US" sz="16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eaLnBrk="1" hangingPunct="1"/>
            <a:r>
              <a:rPr lang="en-US" sz="1600" dirty="0">
                <a:latin typeface="Arial" panose="020B0604020202020204" pitchFamily="34" charset="0"/>
                <a:ea typeface="MS PGothic" panose="020B0600070205080204" charset="-128"/>
              </a:rPr>
              <a:t>Background</a:t>
            </a:r>
            <a:endParaRPr lang="en-US" sz="16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/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charset="-128"/>
              </a:rPr>
              <a:t>Address space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/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charset="-128"/>
              </a:rPr>
              <a:t>Logical address space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/>
            <a:r>
              <a:rPr lang="en-US" sz="1600" dirty="0">
                <a:latin typeface="Arial" panose="020B0604020202020204" pitchFamily="34" charset="0"/>
                <a:ea typeface="MS PGothic" panose="020B0600070205080204" charset="-128"/>
              </a:rPr>
              <a:t>MMU</a:t>
            </a:r>
            <a:endParaRPr lang="en-US" sz="16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eaLnBrk="1" hangingPunct="1"/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charset="-128"/>
              </a:rPr>
              <a:t>Contiguous Memory Allocation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  <a:p>
            <a:pPr eaLnBrk="1" hangingPunct="1"/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charset="-128"/>
              </a:rPr>
              <a:t>Paging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  <a:p>
            <a:pPr lvl="1" eaLnBrk="1" hangingPunct="1"/>
            <a:r>
              <a:rPr lang="en-US" sz="1600" dirty="0">
                <a:latin typeface="Arial" panose="020B0604020202020204" pitchFamily="34" charset="0"/>
                <a:ea typeface="MS PGothic" panose="020B0600070205080204" charset="-128"/>
              </a:rPr>
              <a:t>Structure of the Page Table</a:t>
            </a:r>
            <a:endParaRPr lang="en-US" sz="16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eaLnBrk="1" hangingPunct="1"/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charset="-128"/>
              </a:rPr>
              <a:t>Segmentation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charset="-128"/>
            </a:endParaRPr>
          </a:p>
          <a:p>
            <a:pPr eaLnBrk="1" hangingPunct="1"/>
            <a:r>
              <a:rPr lang="en-US" sz="1600" dirty="0">
                <a:latin typeface="Arial" panose="020B0604020202020204" pitchFamily="34" charset="0"/>
                <a:ea typeface="MS PGothic" panose="020B0600070205080204" charset="-128"/>
              </a:rPr>
              <a:t>Example: The Intel Pentium</a:t>
            </a:r>
            <a:endParaRPr lang="en-US" sz="1600" dirty="0">
              <a:latin typeface="Arial" panose="020B0604020202020204" pitchFamily="34" charset="0"/>
              <a:ea typeface="MS PGothic" panose="020B0600070205080204" charset="-128"/>
            </a:endParaRPr>
          </a:p>
          <a:p>
            <a:pPr eaLnBrk="1" hangingPunct="1"/>
            <a:endParaRPr lang="en-US" sz="1600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CE57D5-AE8E-A34F-810D-F73D94DEA64B}" type="slidenum">
              <a:rPr lang="en-US"/>
            </a:fld>
            <a:endParaRPr lang="en-US"/>
          </a:p>
        </p:txBody>
      </p:sp>
      <p:sp>
        <p:nvSpPr>
          <p:cNvPr id="1239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4450"/>
            <a:ext cx="84963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Swapping</a:t>
            </a:r>
            <a:endParaRPr lang="en-US" dirty="0" smtClean="0">
              <a:cs typeface="+mj-cs"/>
            </a:endParaRPr>
          </a:p>
        </p:txBody>
      </p:sp>
      <p:sp>
        <p:nvSpPr>
          <p:cNvPr id="123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1600" dirty="0" smtClean="0">
                <a:cs typeface="+mn-cs"/>
              </a:rPr>
              <a:t>A process can be swapped temporarily out of memory to a backing store, and then brought back into memory for continued execution</a:t>
            </a:r>
            <a:br>
              <a:rPr lang="en-US" sz="1600" dirty="0" smtClean="0">
                <a:cs typeface="+mn-cs"/>
              </a:rPr>
            </a:br>
            <a:endParaRPr lang="en-US" sz="16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1600" b="1" dirty="0" smtClean="0">
                <a:cs typeface="+mn-cs"/>
              </a:rPr>
              <a:t>Backing store</a:t>
            </a:r>
            <a:r>
              <a:rPr lang="en-US" sz="1600" dirty="0" smtClean="0">
                <a:cs typeface="+mn-cs"/>
              </a:rPr>
              <a:t> – fast disk large enough to accommodate copies of all memory images for all users; must provide direct access to these memory images</a:t>
            </a:r>
            <a:br>
              <a:rPr lang="en-US" sz="1600" dirty="0" smtClean="0">
                <a:cs typeface="+mn-cs"/>
              </a:rPr>
            </a:br>
            <a:endParaRPr lang="en-US" sz="16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1600" b="1" dirty="0" smtClean="0">
                <a:cs typeface="+mn-cs"/>
              </a:rPr>
              <a:t>Roll out, roll in</a:t>
            </a:r>
            <a:r>
              <a:rPr lang="en-US" sz="1600" dirty="0" smtClean="0">
                <a:cs typeface="+mn-cs"/>
              </a:rPr>
              <a:t> – swapping variant used for priority-based scheduling algorithms; lower-priority process is swapped out so higher-priority process can be loaded and executed</a:t>
            </a:r>
            <a:br>
              <a:rPr lang="en-US" sz="1600" dirty="0" smtClean="0">
                <a:cs typeface="+mn-cs"/>
              </a:rPr>
            </a:br>
            <a:endParaRPr lang="en-US" sz="16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1600" dirty="0" smtClean="0">
                <a:cs typeface="+mn-cs"/>
              </a:rPr>
              <a:t>Major part of swap time is transfer time; total transfer time is directly proportional to the amount of memory swapped</a:t>
            </a:r>
            <a:br>
              <a:rPr lang="en-US" sz="1600" dirty="0" smtClean="0">
                <a:cs typeface="+mn-cs"/>
              </a:rPr>
            </a:br>
            <a:endParaRPr lang="en-US" sz="16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1600" dirty="0" smtClean="0">
                <a:cs typeface="+mn-cs"/>
              </a:rPr>
              <a:t>Modified versions of swapping are found on many systems (i.e., UNIX, Linux, and Windows)</a:t>
            </a:r>
            <a:endParaRPr lang="en-US" sz="16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1600" dirty="0" smtClean="0">
                <a:cs typeface="+mn-cs"/>
              </a:rPr>
              <a:t>System maintains a </a:t>
            </a:r>
            <a:r>
              <a:rPr lang="en-US" sz="1600" b="1" dirty="0" smtClean="0">
                <a:cs typeface="+mn-cs"/>
              </a:rPr>
              <a:t>ready queue</a:t>
            </a:r>
            <a:r>
              <a:rPr lang="en-US" sz="1600" dirty="0" smtClean="0">
                <a:cs typeface="+mn-cs"/>
              </a:rPr>
              <a:t> of ready-to-run processes which have memory images on disk</a:t>
            </a:r>
            <a:endParaRPr lang="en-US" sz="1600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1600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B3AF5-CE27-4842-8BCB-DCD9C21A8190}" type="slidenum">
              <a:rPr lang="en-US"/>
            </a:fld>
            <a:endParaRPr lang="en-US"/>
          </a:p>
        </p:txBody>
      </p:sp>
      <p:sp>
        <p:nvSpPr>
          <p:cNvPr id="12410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Schematic View of Swapping</a:t>
            </a:r>
            <a:endParaRPr lang="en-US" smtClean="0">
              <a:cs typeface="+mj-cs"/>
            </a:endParaRPr>
          </a:p>
        </p:txBody>
      </p:sp>
      <p:pic>
        <p:nvPicPr>
          <p:cNvPr id="53251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1554163"/>
            <a:ext cx="6080125" cy="4538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8CF678-6C26-7C46-8231-7DA4324115C7}" type="slidenum">
              <a:rPr lang="en-US"/>
            </a:fld>
            <a:endParaRPr lang="en-US"/>
          </a:p>
        </p:txBody>
      </p:sp>
      <p:sp>
        <p:nvSpPr>
          <p:cNvPr id="14428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Contiguous Memory Allocation 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(Dynamic Memory Allocation Problem)</a:t>
            </a:r>
            <a:endParaRPr lang="en-US" smtClean="0">
              <a:cs typeface="+mj-cs"/>
            </a:endParaRPr>
          </a:p>
        </p:txBody>
      </p:sp>
      <p:sp>
        <p:nvSpPr>
          <p:cNvPr id="144282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tr-TR" smtClean="0"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03B34-2800-244D-9A93-A24D0C6A5336}" type="slidenum">
              <a:rPr lang="en-US"/>
            </a:fld>
            <a:endParaRPr lang="en-US"/>
          </a:p>
        </p:txBody>
      </p:sp>
      <p:sp>
        <p:nvSpPr>
          <p:cNvPr id="124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Contiguous Allocation</a:t>
            </a:r>
            <a:endParaRPr lang="en-US" smtClean="0">
              <a:cs typeface="+mj-cs"/>
            </a:endParaRPr>
          </a:p>
        </p:txBody>
      </p:sp>
      <p:sp>
        <p:nvSpPr>
          <p:cNvPr id="124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Main memory is </a:t>
            </a:r>
            <a:r>
              <a:rPr lang="en-US" dirty="0" smtClean="0">
                <a:solidFill>
                  <a:srgbClr val="FF0000"/>
                </a:solidFill>
                <a:cs typeface="+mn-cs"/>
              </a:rPr>
              <a:t>partitioned</a:t>
            </a:r>
            <a:r>
              <a:rPr lang="en-US" dirty="0" smtClean="0">
                <a:cs typeface="+mn-cs"/>
              </a:rPr>
              <a:t>  usually into two partitions:</a:t>
            </a:r>
            <a:endParaRPr lang="en-US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dirty="0" smtClean="0"/>
              <a:t>Resident operating system, usually held in low memory with interrupt vector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User processes then held in high memory</a:t>
            </a:r>
            <a:br>
              <a:rPr lang="en-US" dirty="0" smtClean="0"/>
            </a:br>
            <a:endParaRPr lang="en-US" dirty="0" smtClean="0"/>
          </a:p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  <a:cs typeface="+mn-cs"/>
              </a:rPr>
              <a:t>Relocation registers </a:t>
            </a:r>
            <a:r>
              <a:rPr lang="en-US" dirty="0" smtClean="0">
                <a:cs typeface="+mn-cs"/>
              </a:rPr>
              <a:t>used to </a:t>
            </a:r>
            <a:r>
              <a:rPr lang="en-US" dirty="0" smtClean="0">
                <a:solidFill>
                  <a:srgbClr val="FF0000"/>
                </a:solidFill>
                <a:cs typeface="+mn-cs"/>
              </a:rPr>
              <a:t>protect</a:t>
            </a:r>
            <a:r>
              <a:rPr lang="en-US" dirty="0" smtClean="0">
                <a:cs typeface="+mn-cs"/>
              </a:rPr>
              <a:t> user processes from each other, and from changing operating-system code and data</a:t>
            </a:r>
            <a:endParaRPr lang="en-US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dirty="0" smtClean="0"/>
              <a:t>Base register contains value of smallest physical address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Limit register contains range of logical addresses – each logical address must be less than the limit register 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MMU maps logical addresses </a:t>
            </a:r>
            <a:r>
              <a:rPr lang="en-US" i="1" dirty="0" smtClean="0">
                <a:solidFill>
                  <a:srgbClr val="FF0000"/>
                </a:solidFill>
              </a:rPr>
              <a:t>dynamically</a:t>
            </a:r>
            <a:endParaRPr lang="en-US" i="1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488441-1758-D34D-9D3A-E426CE730263}" type="slidenum">
              <a:rPr lang="en-US"/>
            </a:fld>
            <a:endParaRPr lang="en-US"/>
          </a:p>
        </p:txBody>
      </p:sp>
      <p:sp>
        <p:nvSpPr>
          <p:cNvPr id="141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Basic Memory Allocation Strategies</a:t>
            </a:r>
            <a:endParaRPr lang="en-US" smtClean="0">
              <a:cs typeface="+mj-cs"/>
            </a:endParaRPr>
          </a:p>
        </p:txBody>
      </p:sp>
      <p:sp>
        <p:nvSpPr>
          <p:cNvPr id="141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In this chapter,  we will cover 3 basic main memory allocation strategies to processes</a:t>
            </a: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lvl="1" eaLnBrk="1" hangingPunct="1">
              <a:defRPr/>
            </a:pPr>
            <a:r>
              <a:rPr lang="en-US" smtClean="0"/>
              <a:t>1) Contiguous allocation</a:t>
            </a: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2) Paging</a:t>
            </a: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3) Segmentation</a:t>
            </a:r>
            <a:endParaRPr lang="en-U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0ED0A-9800-C34F-9495-E77677E70F34}" type="slidenum">
              <a:rPr lang="en-US"/>
            </a:fld>
            <a:endParaRPr lang="en-US"/>
          </a:p>
        </p:txBody>
      </p:sp>
      <p:sp>
        <p:nvSpPr>
          <p:cNvPr id="1246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rgbClr val="FF0000"/>
                </a:solidFill>
                <a:cs typeface="+mj-cs"/>
              </a:rPr>
              <a:t>Hardware Support </a:t>
            </a:r>
            <a:r>
              <a:rPr lang="en-US" sz="2800" dirty="0" smtClean="0">
                <a:cs typeface="+mj-cs"/>
              </a:rPr>
              <a:t>for Relocation and Limit Registers</a:t>
            </a:r>
            <a:endParaRPr lang="en-US" sz="2800" dirty="0" smtClean="0">
              <a:cs typeface="+mj-cs"/>
            </a:endParaRPr>
          </a:p>
        </p:txBody>
      </p:sp>
      <p:pic>
        <p:nvPicPr>
          <p:cNvPr id="60419" name="Picture 5" descr="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963738"/>
            <a:ext cx="6437312" cy="31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E59AD-D81A-DD47-B43B-8CDE4EDC555B}" type="slidenum">
              <a:rPr lang="en-US"/>
            </a:fld>
            <a:endParaRPr lang="en-US"/>
          </a:p>
        </p:txBody>
      </p:sp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Contiguous Allocation (Cont)</a:t>
            </a:r>
            <a:endParaRPr lang="en-US" smtClean="0">
              <a:cs typeface="+mj-cs"/>
            </a:endParaRP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8496300" cy="2447925"/>
          </a:xfrm>
        </p:spPr>
        <p:txBody>
          <a:bodyPr/>
          <a:lstStyle/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Multiple-partition allocation</a:t>
            </a:r>
            <a:endParaRPr lang="en-US" sz="1600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Hole</a:t>
            </a:r>
            <a:r>
              <a:rPr lang="en-US" sz="1600" dirty="0" smtClean="0"/>
              <a:t> – block of available memory; holes of various size are scattered throughout memory</a:t>
            </a:r>
            <a:endParaRPr lang="en-US" sz="1600" dirty="0" smtClean="0"/>
          </a:p>
          <a:p>
            <a:pPr lvl="1" eaLnBrk="1" hangingPunct="1">
              <a:defRPr/>
            </a:pPr>
            <a:r>
              <a:rPr lang="en-US" sz="1600" dirty="0" smtClean="0"/>
              <a:t>When a process arrives, it is allocated memory from a hole large enough to accommodate it</a:t>
            </a:r>
            <a:endParaRPr lang="en-US" sz="1600" dirty="0" smtClean="0"/>
          </a:p>
          <a:p>
            <a:pPr lvl="1" eaLnBrk="1" hangingPunct="1">
              <a:defRPr/>
            </a:pPr>
            <a:r>
              <a:rPr lang="en-US" sz="1600" dirty="0" smtClean="0"/>
              <a:t>Operating system maintains information about:</a:t>
            </a:r>
            <a:br>
              <a:rPr lang="en-US" sz="1600" dirty="0" smtClean="0"/>
            </a:br>
            <a:r>
              <a:rPr lang="en-US" sz="1600" dirty="0" smtClean="0"/>
              <a:t>a) allocated partitions    b) free partitions (hole)</a:t>
            </a:r>
            <a:endParaRPr lang="en-US" sz="1600" dirty="0" smtClean="0"/>
          </a:p>
          <a:p>
            <a:pPr eaLnBrk="1" hangingPunct="1">
              <a:defRPr/>
            </a:pPr>
            <a:endParaRPr lang="en-US" sz="1600" dirty="0" smtClean="0">
              <a:cs typeface="+mn-cs"/>
            </a:endParaRP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1104900" y="3933825"/>
            <a:ext cx="1143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l" eaLnBrk="0" hangingPunct="0"/>
            <a:endParaRPr lang="en-US">
              <a:latin typeface="Verdana" panose="020B0604030504040204" charset="0"/>
            </a:endParaRPr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>
            <a:off x="1104900" y="429736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>
            <a:off x="1104900" y="47085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>
            <a:off x="1104900" y="56403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1409700" y="3933825"/>
            <a:ext cx="441325" cy="30480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>
                <a:latin typeface="Helvetica" charset="0"/>
              </a:rPr>
              <a:t>OS</a:t>
            </a:r>
            <a:endParaRPr lang="en-US" sz="1400">
              <a:latin typeface="Helvetica" charset="0"/>
            </a:endParaRP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1104900" y="4378325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>
                <a:latin typeface="Helvetica" charset="0"/>
              </a:rPr>
              <a:t>process 5</a:t>
            </a:r>
            <a:endParaRPr lang="en-US" sz="1400">
              <a:latin typeface="Helvetica" charset="0"/>
            </a:endParaRP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1104900" y="506095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>
                <a:latin typeface="Helvetica" charset="0"/>
              </a:rPr>
              <a:t>process 8</a:t>
            </a:r>
            <a:endParaRPr lang="en-US" sz="1400">
              <a:latin typeface="Helvetica" charset="0"/>
            </a:endParaRP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1104900" y="565785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>
                <a:latin typeface="Helvetica" charset="0"/>
              </a:rPr>
              <a:t>process 2</a:t>
            </a:r>
            <a:endParaRPr lang="en-US" sz="1400">
              <a:latin typeface="Helvetica" charset="0"/>
            </a:endParaRPr>
          </a:p>
        </p:txBody>
      </p:sp>
      <p:sp>
        <p:nvSpPr>
          <p:cNvPr id="62476" name="Rectangle 14"/>
          <p:cNvSpPr>
            <a:spLocks noChangeArrowheads="1"/>
          </p:cNvSpPr>
          <p:nvPr/>
        </p:nvSpPr>
        <p:spPr bwMode="auto">
          <a:xfrm>
            <a:off x="2933700" y="3933825"/>
            <a:ext cx="1143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l" eaLnBrk="0" hangingPunct="0"/>
            <a:endParaRPr lang="en-US">
              <a:latin typeface="Verdana" panose="020B0604030504040204" charset="0"/>
            </a:endParaRPr>
          </a:p>
        </p:txBody>
      </p:sp>
      <p:sp>
        <p:nvSpPr>
          <p:cNvPr id="62477" name="Line 15"/>
          <p:cNvSpPr>
            <a:spLocks noChangeShapeType="1"/>
          </p:cNvSpPr>
          <p:nvPr/>
        </p:nvSpPr>
        <p:spPr bwMode="auto">
          <a:xfrm>
            <a:off x="2933700" y="429736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Line 16"/>
          <p:cNvSpPr>
            <a:spLocks noChangeShapeType="1"/>
          </p:cNvSpPr>
          <p:nvPr/>
        </p:nvSpPr>
        <p:spPr bwMode="auto">
          <a:xfrm>
            <a:off x="2933700" y="47085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Line 17"/>
          <p:cNvSpPr>
            <a:spLocks noChangeShapeType="1"/>
          </p:cNvSpPr>
          <p:nvPr/>
        </p:nvSpPr>
        <p:spPr bwMode="auto">
          <a:xfrm>
            <a:off x="2933700" y="56403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0" name="Text Box 18"/>
          <p:cNvSpPr txBox="1">
            <a:spLocks noChangeArrowheads="1"/>
          </p:cNvSpPr>
          <p:nvPr/>
        </p:nvSpPr>
        <p:spPr bwMode="auto">
          <a:xfrm>
            <a:off x="3238500" y="3933825"/>
            <a:ext cx="441325" cy="30480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>
                <a:latin typeface="Helvetica" charset="0"/>
              </a:rPr>
              <a:t>OS</a:t>
            </a:r>
            <a:endParaRPr lang="en-US" sz="1400">
              <a:latin typeface="Helvetica" charset="0"/>
            </a:endParaRPr>
          </a:p>
        </p:txBody>
      </p:sp>
      <p:sp>
        <p:nvSpPr>
          <p:cNvPr id="62481" name="Text Box 19"/>
          <p:cNvSpPr txBox="1">
            <a:spLocks noChangeArrowheads="1"/>
          </p:cNvSpPr>
          <p:nvPr/>
        </p:nvSpPr>
        <p:spPr bwMode="auto">
          <a:xfrm>
            <a:off x="2933700" y="4378325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>
                <a:latin typeface="Helvetica" charset="0"/>
              </a:rPr>
              <a:t>process 5</a:t>
            </a:r>
            <a:endParaRPr lang="en-US" sz="1400">
              <a:latin typeface="Helvetica" charset="0"/>
            </a:endParaRPr>
          </a:p>
        </p:txBody>
      </p:sp>
      <p:sp>
        <p:nvSpPr>
          <p:cNvPr id="62482" name="Text Box 21"/>
          <p:cNvSpPr txBox="1">
            <a:spLocks noChangeArrowheads="1"/>
          </p:cNvSpPr>
          <p:nvPr/>
        </p:nvSpPr>
        <p:spPr bwMode="auto">
          <a:xfrm>
            <a:off x="2933700" y="565785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>
                <a:latin typeface="Helvetica" charset="0"/>
              </a:rPr>
              <a:t>process 2</a:t>
            </a:r>
            <a:endParaRPr lang="en-US" sz="1400">
              <a:latin typeface="Helvetica" charset="0"/>
            </a:endParaRPr>
          </a:p>
        </p:txBody>
      </p:sp>
      <p:sp>
        <p:nvSpPr>
          <p:cNvPr id="62483" name="Rectangle 23"/>
          <p:cNvSpPr>
            <a:spLocks noChangeArrowheads="1"/>
          </p:cNvSpPr>
          <p:nvPr/>
        </p:nvSpPr>
        <p:spPr bwMode="auto">
          <a:xfrm>
            <a:off x="4762500" y="3933825"/>
            <a:ext cx="1143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l" eaLnBrk="0" hangingPunct="0"/>
            <a:endParaRPr lang="en-US">
              <a:latin typeface="Verdana" panose="020B0604030504040204" charset="0"/>
            </a:endParaRPr>
          </a:p>
        </p:txBody>
      </p:sp>
      <p:sp>
        <p:nvSpPr>
          <p:cNvPr id="62484" name="Line 24"/>
          <p:cNvSpPr>
            <a:spLocks noChangeShapeType="1"/>
          </p:cNvSpPr>
          <p:nvPr/>
        </p:nvSpPr>
        <p:spPr bwMode="auto">
          <a:xfrm>
            <a:off x="4762500" y="429736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5" name="Line 25"/>
          <p:cNvSpPr>
            <a:spLocks noChangeShapeType="1"/>
          </p:cNvSpPr>
          <p:nvPr/>
        </p:nvSpPr>
        <p:spPr bwMode="auto">
          <a:xfrm>
            <a:off x="4762500" y="47085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6" name="Line 26"/>
          <p:cNvSpPr>
            <a:spLocks noChangeShapeType="1"/>
          </p:cNvSpPr>
          <p:nvPr/>
        </p:nvSpPr>
        <p:spPr bwMode="auto">
          <a:xfrm>
            <a:off x="4762500" y="56403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7" name="Text Box 27"/>
          <p:cNvSpPr txBox="1">
            <a:spLocks noChangeArrowheads="1"/>
          </p:cNvSpPr>
          <p:nvPr/>
        </p:nvSpPr>
        <p:spPr bwMode="auto">
          <a:xfrm>
            <a:off x="5067300" y="3933825"/>
            <a:ext cx="441325" cy="30480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>
                <a:latin typeface="Helvetica" charset="0"/>
              </a:rPr>
              <a:t>OS</a:t>
            </a:r>
            <a:endParaRPr lang="en-US" sz="1400">
              <a:latin typeface="Helvetica" charset="0"/>
            </a:endParaRPr>
          </a:p>
        </p:txBody>
      </p:sp>
      <p:sp>
        <p:nvSpPr>
          <p:cNvPr id="62488" name="Text Box 28"/>
          <p:cNvSpPr txBox="1">
            <a:spLocks noChangeArrowheads="1"/>
          </p:cNvSpPr>
          <p:nvPr/>
        </p:nvSpPr>
        <p:spPr bwMode="auto">
          <a:xfrm>
            <a:off x="4762500" y="4378325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>
                <a:latin typeface="Helvetica" charset="0"/>
              </a:rPr>
              <a:t>process 5</a:t>
            </a:r>
            <a:endParaRPr lang="en-US" sz="1400">
              <a:latin typeface="Helvetica" charset="0"/>
            </a:endParaRPr>
          </a:p>
        </p:txBody>
      </p:sp>
      <p:sp>
        <p:nvSpPr>
          <p:cNvPr id="62489" name="Text Box 30"/>
          <p:cNvSpPr txBox="1">
            <a:spLocks noChangeArrowheads="1"/>
          </p:cNvSpPr>
          <p:nvPr/>
        </p:nvSpPr>
        <p:spPr bwMode="auto">
          <a:xfrm>
            <a:off x="4762500" y="565785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>
                <a:latin typeface="Helvetica" charset="0"/>
              </a:rPr>
              <a:t>process 2</a:t>
            </a:r>
            <a:endParaRPr lang="en-US" sz="1400">
              <a:latin typeface="Helvetica" charset="0"/>
            </a:endParaRPr>
          </a:p>
        </p:txBody>
      </p:sp>
      <p:sp>
        <p:nvSpPr>
          <p:cNvPr id="62490" name="Rectangle 32"/>
          <p:cNvSpPr>
            <a:spLocks noChangeArrowheads="1"/>
          </p:cNvSpPr>
          <p:nvPr/>
        </p:nvSpPr>
        <p:spPr bwMode="auto">
          <a:xfrm>
            <a:off x="6591300" y="3933825"/>
            <a:ext cx="1143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l" eaLnBrk="0" hangingPunct="0"/>
            <a:endParaRPr lang="en-US">
              <a:latin typeface="Verdana" panose="020B0604030504040204" charset="0"/>
            </a:endParaRPr>
          </a:p>
        </p:txBody>
      </p:sp>
      <p:sp>
        <p:nvSpPr>
          <p:cNvPr id="62491" name="Line 33"/>
          <p:cNvSpPr>
            <a:spLocks noChangeShapeType="1"/>
          </p:cNvSpPr>
          <p:nvPr/>
        </p:nvSpPr>
        <p:spPr bwMode="auto">
          <a:xfrm>
            <a:off x="6591300" y="429736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2" name="Line 34"/>
          <p:cNvSpPr>
            <a:spLocks noChangeShapeType="1"/>
          </p:cNvSpPr>
          <p:nvPr/>
        </p:nvSpPr>
        <p:spPr bwMode="auto">
          <a:xfrm>
            <a:off x="6591300" y="47085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3" name="Line 35"/>
          <p:cNvSpPr>
            <a:spLocks noChangeShapeType="1"/>
          </p:cNvSpPr>
          <p:nvPr/>
        </p:nvSpPr>
        <p:spPr bwMode="auto">
          <a:xfrm>
            <a:off x="6591300" y="56403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94" name="Text Box 36"/>
          <p:cNvSpPr txBox="1">
            <a:spLocks noChangeArrowheads="1"/>
          </p:cNvSpPr>
          <p:nvPr/>
        </p:nvSpPr>
        <p:spPr bwMode="auto">
          <a:xfrm>
            <a:off x="6896100" y="3933825"/>
            <a:ext cx="441325" cy="30480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>
                <a:latin typeface="Helvetica" charset="0"/>
              </a:rPr>
              <a:t>OS</a:t>
            </a:r>
            <a:endParaRPr lang="en-US" sz="1400">
              <a:latin typeface="Helvetica" charset="0"/>
            </a:endParaRPr>
          </a:p>
        </p:txBody>
      </p:sp>
      <p:sp>
        <p:nvSpPr>
          <p:cNvPr id="62495" name="Text Box 37"/>
          <p:cNvSpPr txBox="1">
            <a:spLocks noChangeArrowheads="1"/>
          </p:cNvSpPr>
          <p:nvPr/>
        </p:nvSpPr>
        <p:spPr bwMode="auto">
          <a:xfrm>
            <a:off x="6591300" y="4378325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>
                <a:latin typeface="Helvetica" charset="0"/>
              </a:rPr>
              <a:t>process 5</a:t>
            </a:r>
            <a:endParaRPr lang="en-US" sz="1400">
              <a:latin typeface="Helvetica" charset="0"/>
            </a:endParaRPr>
          </a:p>
        </p:txBody>
      </p:sp>
      <p:sp>
        <p:nvSpPr>
          <p:cNvPr id="62496" name="Text Box 38"/>
          <p:cNvSpPr txBox="1">
            <a:spLocks noChangeArrowheads="1"/>
          </p:cNvSpPr>
          <p:nvPr/>
        </p:nvSpPr>
        <p:spPr bwMode="auto">
          <a:xfrm>
            <a:off x="6591300" y="4695825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>
                <a:latin typeface="Helvetica" charset="0"/>
              </a:rPr>
              <a:t>process 9</a:t>
            </a:r>
            <a:endParaRPr lang="en-US" sz="1400">
              <a:latin typeface="Helvetica" charset="0"/>
            </a:endParaRPr>
          </a:p>
        </p:txBody>
      </p:sp>
      <p:sp>
        <p:nvSpPr>
          <p:cNvPr id="62497" name="Text Box 39"/>
          <p:cNvSpPr txBox="1">
            <a:spLocks noChangeArrowheads="1"/>
          </p:cNvSpPr>
          <p:nvPr/>
        </p:nvSpPr>
        <p:spPr bwMode="auto">
          <a:xfrm>
            <a:off x="6591300" y="565785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>
                <a:latin typeface="Helvetica" charset="0"/>
              </a:rPr>
              <a:t>process 2</a:t>
            </a:r>
            <a:endParaRPr lang="en-US" sz="1400">
              <a:latin typeface="Helvetica" charset="0"/>
            </a:endParaRPr>
          </a:p>
        </p:txBody>
      </p:sp>
      <p:sp>
        <p:nvSpPr>
          <p:cNvPr id="62498" name="Rectangle 41"/>
          <p:cNvSpPr>
            <a:spLocks noChangeArrowheads="1"/>
          </p:cNvSpPr>
          <p:nvPr/>
        </p:nvSpPr>
        <p:spPr bwMode="auto">
          <a:xfrm>
            <a:off x="2933700" y="4695825"/>
            <a:ext cx="1143000" cy="990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l" eaLnBrk="0" hangingPunct="0"/>
            <a:endParaRPr lang="en-US">
              <a:latin typeface="Verdana" panose="020B0604030504040204" charset="0"/>
            </a:endParaRPr>
          </a:p>
        </p:txBody>
      </p:sp>
      <p:sp>
        <p:nvSpPr>
          <p:cNvPr id="62499" name="Rectangle 42"/>
          <p:cNvSpPr>
            <a:spLocks noChangeArrowheads="1"/>
          </p:cNvSpPr>
          <p:nvPr/>
        </p:nvSpPr>
        <p:spPr bwMode="auto">
          <a:xfrm>
            <a:off x="4762500" y="5076825"/>
            <a:ext cx="1143000" cy="609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l" eaLnBrk="0" hangingPunct="0"/>
            <a:endParaRPr lang="en-US">
              <a:latin typeface="Verdana" panose="020B0604030504040204" charset="0"/>
            </a:endParaRPr>
          </a:p>
        </p:txBody>
      </p:sp>
      <p:sp>
        <p:nvSpPr>
          <p:cNvPr id="62500" name="Text Box 43"/>
          <p:cNvSpPr txBox="1">
            <a:spLocks noChangeArrowheads="1"/>
          </p:cNvSpPr>
          <p:nvPr/>
        </p:nvSpPr>
        <p:spPr bwMode="auto">
          <a:xfrm>
            <a:off x="4762500" y="4695825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>
                <a:latin typeface="Helvetica" charset="0"/>
              </a:rPr>
              <a:t>process 9</a:t>
            </a:r>
            <a:endParaRPr lang="en-US" sz="1400">
              <a:latin typeface="Helvetica" charset="0"/>
            </a:endParaRPr>
          </a:p>
        </p:txBody>
      </p:sp>
      <p:sp>
        <p:nvSpPr>
          <p:cNvPr id="62501" name="Rectangle 44"/>
          <p:cNvSpPr>
            <a:spLocks noChangeArrowheads="1"/>
          </p:cNvSpPr>
          <p:nvPr/>
        </p:nvSpPr>
        <p:spPr bwMode="auto">
          <a:xfrm>
            <a:off x="6591300" y="5381625"/>
            <a:ext cx="1143000" cy="304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l" eaLnBrk="0" hangingPunct="0"/>
            <a:endParaRPr lang="en-US">
              <a:latin typeface="Verdana" panose="020B0604030504040204" charset="0"/>
            </a:endParaRPr>
          </a:p>
        </p:txBody>
      </p:sp>
      <p:sp>
        <p:nvSpPr>
          <p:cNvPr id="62502" name="Line 45"/>
          <p:cNvSpPr>
            <a:spLocks noChangeShapeType="1"/>
          </p:cNvSpPr>
          <p:nvPr/>
        </p:nvSpPr>
        <p:spPr bwMode="auto">
          <a:xfrm>
            <a:off x="6591300" y="503237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503" name="Text Box 46"/>
          <p:cNvSpPr txBox="1">
            <a:spLocks noChangeArrowheads="1"/>
          </p:cNvSpPr>
          <p:nvPr/>
        </p:nvSpPr>
        <p:spPr bwMode="auto">
          <a:xfrm>
            <a:off x="6591300" y="5076825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>
                <a:latin typeface="Helvetica" charset="0"/>
              </a:rPr>
              <a:t>process 10</a:t>
            </a:r>
            <a:endParaRPr lang="en-US" sz="1400">
              <a:latin typeface="Helvetica" charset="0"/>
            </a:endParaRPr>
          </a:p>
        </p:txBody>
      </p:sp>
      <p:sp>
        <p:nvSpPr>
          <p:cNvPr id="62504" name="AutoShape 47"/>
          <p:cNvSpPr>
            <a:spLocks noChangeArrowheads="1"/>
          </p:cNvSpPr>
          <p:nvPr/>
        </p:nvSpPr>
        <p:spPr bwMode="auto">
          <a:xfrm>
            <a:off x="2324100" y="5076825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l" eaLnBrk="0" hangingPunct="0"/>
            <a:endParaRPr lang="en-US">
              <a:latin typeface="Verdana" panose="020B0604030504040204" charset="0"/>
            </a:endParaRPr>
          </a:p>
        </p:txBody>
      </p:sp>
      <p:sp>
        <p:nvSpPr>
          <p:cNvPr id="62505" name="AutoShape 48"/>
          <p:cNvSpPr>
            <a:spLocks noChangeArrowheads="1"/>
          </p:cNvSpPr>
          <p:nvPr/>
        </p:nvSpPr>
        <p:spPr bwMode="auto">
          <a:xfrm>
            <a:off x="4152900" y="5076825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l" eaLnBrk="0" hangingPunct="0"/>
            <a:endParaRPr lang="en-US">
              <a:latin typeface="Verdana" panose="020B0604030504040204" charset="0"/>
            </a:endParaRPr>
          </a:p>
        </p:txBody>
      </p:sp>
      <p:sp>
        <p:nvSpPr>
          <p:cNvPr id="62506" name="AutoShape 49"/>
          <p:cNvSpPr>
            <a:spLocks noChangeArrowheads="1"/>
          </p:cNvSpPr>
          <p:nvPr/>
        </p:nvSpPr>
        <p:spPr bwMode="auto">
          <a:xfrm>
            <a:off x="5981700" y="5076825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l" eaLnBrk="0" hangingPunct="0"/>
            <a:endParaRPr lang="en-US">
              <a:latin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5C7A6E-599E-B34C-AB2C-CFAF51F22E71}" type="slidenum">
              <a:rPr lang="en-US"/>
            </a:fld>
            <a:endParaRPr lang="en-US"/>
          </a:p>
        </p:txBody>
      </p:sp>
      <p:sp>
        <p:nvSpPr>
          <p:cNvPr id="125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  <a:cs typeface="+mj-cs"/>
              </a:rPr>
              <a:t>Dynamic Storage-Allocation </a:t>
            </a:r>
            <a:r>
              <a:rPr lang="en-US" dirty="0" smtClean="0">
                <a:cs typeface="+mj-cs"/>
              </a:rPr>
              <a:t>Problem</a:t>
            </a:r>
            <a:endParaRPr lang="en-US" dirty="0" smtClean="0">
              <a:cs typeface="+mj-cs"/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801688" y="2122488"/>
            <a:ext cx="7515225" cy="22923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b="1" dirty="0"/>
              <a:t>First-fit</a:t>
            </a:r>
            <a:r>
              <a:rPr lang="en-US" dirty="0"/>
              <a:t>:  Allocate the </a:t>
            </a:r>
            <a:r>
              <a:rPr lang="en-US" i="1" dirty="0"/>
              <a:t>first</a:t>
            </a:r>
            <a:r>
              <a:rPr lang="en-US" dirty="0"/>
              <a:t> hole that is big enough</a:t>
            </a:r>
            <a:endParaRPr lang="en-US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b="1" dirty="0"/>
              <a:t>Best-fit</a:t>
            </a:r>
            <a:r>
              <a:rPr lang="en-US" dirty="0"/>
              <a:t>:  Allocate the </a:t>
            </a:r>
            <a:r>
              <a:rPr lang="en-US" i="1" dirty="0"/>
              <a:t>smallest</a:t>
            </a:r>
            <a:r>
              <a:rPr lang="en-US" dirty="0"/>
              <a:t> hole that is big enough; must search entire list, unless ordered by size  </a:t>
            </a:r>
            <a:endParaRPr lang="en-US" dirty="0"/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dirty="0"/>
              <a:t>Produces the smallest leftover hole</a:t>
            </a:r>
            <a:endParaRPr lang="en-US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b="1" dirty="0"/>
              <a:t>Worst-fit</a:t>
            </a:r>
            <a:r>
              <a:rPr lang="en-US" dirty="0"/>
              <a:t>:  Allocate the </a:t>
            </a:r>
            <a:r>
              <a:rPr lang="en-US" i="1" dirty="0"/>
              <a:t>largest</a:t>
            </a:r>
            <a:r>
              <a:rPr lang="en-US" dirty="0"/>
              <a:t> hole; must also search entire list  </a:t>
            </a:r>
            <a:endParaRPr lang="en-US" dirty="0"/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dirty="0"/>
              <a:t>Produces the largest leftover hole</a:t>
            </a:r>
            <a:endParaRPr lang="en-US" dirty="0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730250" y="1628775"/>
            <a:ext cx="6538913" cy="39687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000">
                <a:latin typeface="Helvetica" charset="0"/>
              </a:rPr>
              <a:t>How to satisfy a request of size </a:t>
            </a:r>
            <a:r>
              <a:rPr lang="en-US" sz="2000" i="1">
                <a:latin typeface="Helvetica" charset="0"/>
              </a:rPr>
              <a:t>n</a:t>
            </a:r>
            <a:r>
              <a:rPr lang="en-US" sz="2000">
                <a:latin typeface="Helvetica" charset="0"/>
              </a:rPr>
              <a:t> from a list of free holes</a:t>
            </a:r>
            <a:endParaRPr lang="en-US" sz="2000">
              <a:latin typeface="Helvetica" charset="0"/>
            </a:endParaRP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730250" y="4584700"/>
            <a:ext cx="6530975" cy="701675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000">
                <a:latin typeface="Helvetica" charset="0"/>
              </a:rPr>
              <a:t>First-fit and best-fit better than worst-fit in terms of speed and storage utilization</a:t>
            </a:r>
            <a:endParaRPr lang="en-US" sz="2000"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06465F-0393-D04B-A1F9-41DB33574B3A}" type="slidenum">
              <a:rPr lang="en-US"/>
            </a:fld>
            <a:endParaRPr lang="en-US"/>
          </a:p>
        </p:txBody>
      </p:sp>
      <p:sp>
        <p:nvSpPr>
          <p:cNvPr id="125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Fragmentation</a:t>
            </a:r>
            <a:endParaRPr lang="en-US" smtClean="0">
              <a:cs typeface="+mj-cs"/>
            </a:endParaRPr>
          </a:p>
        </p:txBody>
      </p:sp>
      <p:sp>
        <p:nvSpPr>
          <p:cNvPr id="125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cs typeface="+mn-cs"/>
              </a:rPr>
              <a:t>External Fragmentation</a:t>
            </a:r>
            <a:r>
              <a:rPr lang="en-US" dirty="0" smtClean="0">
                <a:cs typeface="+mn-cs"/>
              </a:rPr>
              <a:t> – total memory space exists to satisfy a request, but it is not contiguous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b="1" dirty="0" smtClean="0">
                <a:cs typeface="+mn-cs"/>
              </a:rPr>
              <a:t>Internal Fragmentation</a:t>
            </a:r>
            <a:r>
              <a:rPr lang="en-US" dirty="0" smtClean="0">
                <a:cs typeface="+mn-cs"/>
              </a:rPr>
              <a:t> – allocated memory may be slightly larger than requested memory; this size difference is memory internal to a partition (allocation), but not being used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Reduce external fragmentation by </a:t>
            </a:r>
            <a:r>
              <a:rPr lang="en-US" b="1" dirty="0" smtClean="0">
                <a:cs typeface="+mn-cs"/>
              </a:rPr>
              <a:t>compaction</a:t>
            </a:r>
            <a:endParaRPr lang="en-US" b="1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dirty="0" smtClean="0"/>
              <a:t>Shuffle memory contents to place all free memory together in one large block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Compaction is possible </a:t>
            </a:r>
            <a:r>
              <a:rPr lang="en-US" i="1" dirty="0" smtClean="0"/>
              <a:t>only</a:t>
            </a:r>
            <a:r>
              <a:rPr lang="en-US" dirty="0" smtClean="0"/>
              <a:t> if relocation is dynamic, and is done at execution time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F31A81-CDE9-B24A-B89E-2AEFD7502D32}" type="slidenum">
              <a:rPr lang="en-US"/>
            </a:fld>
            <a:endParaRPr lang="en-US"/>
          </a:p>
        </p:txBody>
      </p:sp>
      <p:sp>
        <p:nvSpPr>
          <p:cNvPr id="144486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Paging</a:t>
            </a:r>
            <a:endParaRPr lang="en-US" smtClean="0">
              <a:cs typeface="+mj-cs"/>
            </a:endParaRPr>
          </a:p>
        </p:txBody>
      </p:sp>
      <p:sp>
        <p:nvSpPr>
          <p:cNvPr id="144486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tr-TR" smtClean="0"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22E99E-F3C8-C342-91BD-63A9A4BA4734}" type="slidenum">
              <a:rPr lang="en-US"/>
            </a:fld>
            <a:endParaRPr lang="en-US"/>
          </a:p>
        </p:txBody>
      </p:sp>
      <p:sp>
        <p:nvSpPr>
          <p:cNvPr id="120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Background</a:t>
            </a:r>
            <a:endParaRPr lang="en-US" smtClean="0">
              <a:cs typeface="+mj-cs"/>
            </a:endParaRPr>
          </a:p>
        </p:txBody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Program must be brought (from disk)  into memory and placed within a process for it to be run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Main memory and registers are only storage CPU can access directly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Register access in one CPU clock (or less)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Main memory can take many cycles</a:t>
            </a:r>
            <a:endParaRPr lang="en-US" b="1" dirty="0" smtClean="0">
              <a:solidFill>
                <a:srgbClr val="3366FF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b="1" dirty="0" smtClean="0">
                <a:cs typeface="+mn-cs"/>
              </a:rPr>
              <a:t>Cache</a:t>
            </a:r>
            <a:r>
              <a:rPr lang="en-US" dirty="0" smtClean="0">
                <a:solidFill>
                  <a:srgbClr val="3366FF"/>
                </a:solidFill>
                <a:cs typeface="+mn-cs"/>
              </a:rPr>
              <a:t> </a:t>
            </a:r>
            <a:r>
              <a:rPr lang="en-US" dirty="0" smtClean="0">
                <a:cs typeface="+mn-cs"/>
              </a:rPr>
              <a:t>sits between main memory and CPU registers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Protection of memory required to ensure correct operation</a:t>
            </a:r>
            <a:endParaRPr lang="en-US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CEC18E-39AF-0A44-B97D-C8CDC31EA8BD}" type="slidenum">
              <a:rPr lang="en-US"/>
            </a:fld>
            <a:endParaRPr lang="en-US"/>
          </a:p>
        </p:txBody>
      </p:sp>
      <p:sp>
        <p:nvSpPr>
          <p:cNvPr id="127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Paging</a:t>
            </a:r>
            <a:endParaRPr lang="en-US" smtClean="0">
              <a:cs typeface="+mj-cs"/>
            </a:endParaRPr>
          </a:p>
        </p:txBody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8351838" cy="35274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Physical address space of a process can be noncontiguous; process is allocated physical memory whenever the latter is available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Divide physical memory into fixed-sized blocks called </a:t>
            </a:r>
            <a:r>
              <a:rPr lang="en-US" b="1" dirty="0" smtClean="0">
                <a:solidFill>
                  <a:srgbClr val="FF0000"/>
                </a:solidFill>
                <a:cs typeface="+mn-cs"/>
              </a:rPr>
              <a:t>frames</a:t>
            </a:r>
            <a:r>
              <a:rPr lang="en-US" dirty="0" smtClean="0">
                <a:cs typeface="+mn-cs"/>
              </a:rPr>
              <a:t> (size is power of 2, a typical size: 4096)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Divide logical memory into blocks of same size called </a:t>
            </a:r>
            <a:r>
              <a:rPr lang="en-US" b="1" dirty="0" smtClean="0">
                <a:solidFill>
                  <a:srgbClr val="FF0000"/>
                </a:solidFill>
                <a:cs typeface="+mn-cs"/>
              </a:rPr>
              <a:t>pages</a:t>
            </a:r>
            <a:endParaRPr lang="en-US" dirty="0" smtClean="0">
              <a:solidFill>
                <a:srgbClr val="FF0000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Keep track of all free frames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To run a program of size </a:t>
            </a:r>
            <a:r>
              <a:rPr lang="en-US" b="1" i="1" dirty="0" smtClean="0">
                <a:cs typeface="+mn-cs"/>
              </a:rPr>
              <a:t>n</a:t>
            </a:r>
            <a:r>
              <a:rPr lang="en-US" dirty="0" smtClean="0">
                <a:cs typeface="+mn-cs"/>
              </a:rPr>
              <a:t> pages, need to find </a:t>
            </a:r>
            <a:r>
              <a:rPr lang="en-US" i="1" dirty="0" smtClean="0">
                <a:cs typeface="+mn-cs"/>
              </a:rPr>
              <a:t>n</a:t>
            </a:r>
            <a:r>
              <a:rPr lang="en-US" dirty="0" smtClean="0">
                <a:cs typeface="+mn-cs"/>
              </a:rPr>
              <a:t> free frames and load program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Set up a page table to translate logical to physical addresses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Internal fragmentation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25009A-9DDD-6B4D-9EB0-4CEEF309467E}" type="slidenum">
              <a:rPr lang="en-US"/>
            </a:fld>
            <a:endParaRPr lang="en-US"/>
          </a:p>
        </p:txBody>
      </p:sp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Paging</a:t>
            </a:r>
            <a:endParaRPr lang="en-US" smtClean="0">
              <a:cs typeface="+mj-cs"/>
            </a:endParaRPr>
          </a:p>
        </p:txBody>
      </p:sp>
      <p:sp>
        <p:nvSpPr>
          <p:cNvPr id="1272845" name="Rectangle 13"/>
          <p:cNvSpPr>
            <a:spLocks noChangeArrowheads="1"/>
          </p:cNvSpPr>
          <p:nvPr/>
        </p:nvSpPr>
        <p:spPr bwMode="auto">
          <a:xfrm>
            <a:off x="5435600" y="3068638"/>
            <a:ext cx="1008063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72846" name="Rectangle 14"/>
          <p:cNvSpPr>
            <a:spLocks noChangeArrowheads="1"/>
          </p:cNvSpPr>
          <p:nvPr/>
        </p:nvSpPr>
        <p:spPr bwMode="auto">
          <a:xfrm>
            <a:off x="5435600" y="3502025"/>
            <a:ext cx="1008063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72847" name="Rectangle 15"/>
          <p:cNvSpPr>
            <a:spLocks noChangeArrowheads="1"/>
          </p:cNvSpPr>
          <p:nvPr/>
        </p:nvSpPr>
        <p:spPr bwMode="auto">
          <a:xfrm>
            <a:off x="5435600" y="3933825"/>
            <a:ext cx="1008063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72848" name="Rectangle 16"/>
          <p:cNvSpPr>
            <a:spLocks noChangeArrowheads="1"/>
          </p:cNvSpPr>
          <p:nvPr/>
        </p:nvSpPr>
        <p:spPr bwMode="auto">
          <a:xfrm>
            <a:off x="5435600" y="4365625"/>
            <a:ext cx="1008063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72849" name="Rectangle 17"/>
          <p:cNvSpPr>
            <a:spLocks noChangeArrowheads="1"/>
          </p:cNvSpPr>
          <p:nvPr/>
        </p:nvSpPr>
        <p:spPr bwMode="auto">
          <a:xfrm>
            <a:off x="5435600" y="4797425"/>
            <a:ext cx="1008063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72850" name="Rectangle 18"/>
          <p:cNvSpPr>
            <a:spLocks noChangeArrowheads="1"/>
          </p:cNvSpPr>
          <p:nvPr/>
        </p:nvSpPr>
        <p:spPr bwMode="auto">
          <a:xfrm>
            <a:off x="5435600" y="5229225"/>
            <a:ext cx="1008063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72851" name="Rectangle 19"/>
          <p:cNvSpPr>
            <a:spLocks noChangeArrowheads="1"/>
          </p:cNvSpPr>
          <p:nvPr/>
        </p:nvSpPr>
        <p:spPr bwMode="auto">
          <a:xfrm>
            <a:off x="5435600" y="5661025"/>
            <a:ext cx="1008063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72852" name="Rectangle 20"/>
          <p:cNvSpPr>
            <a:spLocks noChangeArrowheads="1"/>
          </p:cNvSpPr>
          <p:nvPr/>
        </p:nvSpPr>
        <p:spPr bwMode="auto">
          <a:xfrm>
            <a:off x="5435600" y="1771650"/>
            <a:ext cx="1008063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72853" name="Rectangle 21"/>
          <p:cNvSpPr>
            <a:spLocks noChangeArrowheads="1"/>
          </p:cNvSpPr>
          <p:nvPr/>
        </p:nvSpPr>
        <p:spPr bwMode="auto">
          <a:xfrm>
            <a:off x="5435600" y="2203450"/>
            <a:ext cx="1008063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72855" name="Rectangle 23"/>
          <p:cNvSpPr>
            <a:spLocks noChangeArrowheads="1"/>
          </p:cNvSpPr>
          <p:nvPr/>
        </p:nvSpPr>
        <p:spPr bwMode="auto">
          <a:xfrm>
            <a:off x="5435600" y="2636838"/>
            <a:ext cx="1008063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72856" name="Rectangle 24"/>
          <p:cNvSpPr>
            <a:spLocks noChangeArrowheads="1"/>
          </p:cNvSpPr>
          <p:nvPr/>
        </p:nvSpPr>
        <p:spPr bwMode="auto">
          <a:xfrm>
            <a:off x="5435600" y="1773238"/>
            <a:ext cx="1008063" cy="43195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72857" name="Text Box 25"/>
          <p:cNvSpPr txBox="1">
            <a:spLocks noChangeArrowheads="1"/>
          </p:cNvSpPr>
          <p:nvPr/>
        </p:nvSpPr>
        <p:spPr bwMode="auto">
          <a:xfrm>
            <a:off x="4787900" y="1412875"/>
            <a:ext cx="26447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RAM (Physical Memory)</a:t>
            </a:r>
            <a:endParaRPr lang="en-US">
              <a:cs typeface="+mn-cs"/>
            </a:endParaRPr>
          </a:p>
        </p:txBody>
      </p:sp>
      <p:sp>
        <p:nvSpPr>
          <p:cNvPr id="1272858" name="Line 26"/>
          <p:cNvSpPr>
            <a:spLocks noChangeShapeType="1"/>
          </p:cNvSpPr>
          <p:nvPr/>
        </p:nvSpPr>
        <p:spPr bwMode="auto">
          <a:xfrm>
            <a:off x="6300788" y="2420938"/>
            <a:ext cx="792162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72859" name="Text Box 27"/>
          <p:cNvSpPr txBox="1">
            <a:spLocks noChangeArrowheads="1"/>
          </p:cNvSpPr>
          <p:nvPr/>
        </p:nvSpPr>
        <p:spPr bwMode="auto">
          <a:xfrm>
            <a:off x="7092950" y="2205038"/>
            <a:ext cx="1203325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a frame</a:t>
            </a:r>
            <a:endParaRPr lang="en-US">
              <a:cs typeface="+mn-cs"/>
            </a:endParaRPr>
          </a:p>
          <a:p>
            <a:pPr algn="l">
              <a:defRPr/>
            </a:pPr>
            <a:r>
              <a:rPr lang="en-US">
                <a:cs typeface="+mn-cs"/>
              </a:rPr>
              <a:t>(size = 2</a:t>
            </a:r>
            <a:r>
              <a:rPr lang="en-US" baseline="30000">
                <a:cs typeface="+mn-cs"/>
              </a:rPr>
              <a:t>x</a:t>
            </a:r>
            <a:r>
              <a:rPr lang="en-US">
                <a:cs typeface="+mn-cs"/>
              </a:rPr>
              <a:t>)</a:t>
            </a:r>
            <a:endParaRPr lang="en-US">
              <a:cs typeface="+mn-cs"/>
            </a:endParaRPr>
          </a:p>
        </p:txBody>
      </p:sp>
      <p:sp>
        <p:nvSpPr>
          <p:cNvPr id="1272862" name="Text Box 30"/>
          <p:cNvSpPr txBox="1">
            <a:spLocks noChangeArrowheads="1"/>
          </p:cNvSpPr>
          <p:nvPr/>
        </p:nvSpPr>
        <p:spPr bwMode="auto">
          <a:xfrm>
            <a:off x="6732588" y="3573463"/>
            <a:ext cx="1958975" cy="9159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physical memory: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set of fixed sized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frames</a:t>
            </a:r>
            <a:endParaRPr lang="en-US">
              <a:cs typeface="+mn-cs"/>
            </a:endParaRPr>
          </a:p>
        </p:txBody>
      </p:sp>
      <p:sp>
        <p:nvSpPr>
          <p:cNvPr id="1272869" name="Rectangle 37"/>
          <p:cNvSpPr>
            <a:spLocks noChangeArrowheads="1"/>
          </p:cNvSpPr>
          <p:nvPr/>
        </p:nvSpPr>
        <p:spPr bwMode="auto">
          <a:xfrm>
            <a:off x="1116013" y="1989138"/>
            <a:ext cx="1009650" cy="25923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72870" name="Rectangle 38"/>
          <p:cNvSpPr>
            <a:spLocks noChangeArrowheads="1"/>
          </p:cNvSpPr>
          <p:nvPr/>
        </p:nvSpPr>
        <p:spPr bwMode="auto">
          <a:xfrm>
            <a:off x="1117600" y="1990725"/>
            <a:ext cx="1008063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0</a:t>
            </a:r>
            <a:endParaRPr lang="en-US">
              <a:cs typeface="+mn-cs"/>
            </a:endParaRPr>
          </a:p>
        </p:txBody>
      </p:sp>
      <p:sp>
        <p:nvSpPr>
          <p:cNvPr id="1272871" name="Rectangle 39"/>
          <p:cNvSpPr>
            <a:spLocks noChangeArrowheads="1"/>
          </p:cNvSpPr>
          <p:nvPr/>
        </p:nvSpPr>
        <p:spPr bwMode="auto">
          <a:xfrm>
            <a:off x="1117600" y="2422525"/>
            <a:ext cx="1008063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1</a:t>
            </a:r>
            <a:endParaRPr lang="en-US">
              <a:cs typeface="+mn-cs"/>
            </a:endParaRPr>
          </a:p>
        </p:txBody>
      </p:sp>
      <p:sp>
        <p:nvSpPr>
          <p:cNvPr id="1272872" name="Rectangle 40"/>
          <p:cNvSpPr>
            <a:spLocks noChangeArrowheads="1"/>
          </p:cNvSpPr>
          <p:nvPr/>
        </p:nvSpPr>
        <p:spPr bwMode="auto">
          <a:xfrm>
            <a:off x="1117600" y="2854325"/>
            <a:ext cx="1008063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2</a:t>
            </a:r>
            <a:endParaRPr lang="en-US">
              <a:cs typeface="+mn-cs"/>
            </a:endParaRPr>
          </a:p>
        </p:txBody>
      </p:sp>
      <p:sp>
        <p:nvSpPr>
          <p:cNvPr id="1272873" name="Rectangle 41"/>
          <p:cNvSpPr>
            <a:spLocks noChangeArrowheads="1"/>
          </p:cNvSpPr>
          <p:nvPr/>
        </p:nvSpPr>
        <p:spPr bwMode="auto">
          <a:xfrm>
            <a:off x="1117600" y="3286125"/>
            <a:ext cx="1008063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3</a:t>
            </a:r>
            <a:endParaRPr lang="en-US">
              <a:cs typeface="+mn-cs"/>
            </a:endParaRPr>
          </a:p>
        </p:txBody>
      </p:sp>
      <p:sp>
        <p:nvSpPr>
          <p:cNvPr id="1272874" name="Rectangle 42"/>
          <p:cNvSpPr>
            <a:spLocks noChangeArrowheads="1"/>
          </p:cNvSpPr>
          <p:nvPr/>
        </p:nvSpPr>
        <p:spPr bwMode="auto">
          <a:xfrm>
            <a:off x="1117600" y="3717925"/>
            <a:ext cx="1008063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4</a:t>
            </a:r>
            <a:endParaRPr lang="en-US">
              <a:cs typeface="+mn-cs"/>
            </a:endParaRPr>
          </a:p>
        </p:txBody>
      </p:sp>
      <p:sp>
        <p:nvSpPr>
          <p:cNvPr id="1272875" name="Rectangle 43"/>
          <p:cNvSpPr>
            <a:spLocks noChangeArrowheads="1"/>
          </p:cNvSpPr>
          <p:nvPr/>
        </p:nvSpPr>
        <p:spPr bwMode="auto">
          <a:xfrm>
            <a:off x="1117600" y="4149725"/>
            <a:ext cx="1008063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5</a:t>
            </a:r>
            <a:endParaRPr lang="en-US">
              <a:cs typeface="+mn-cs"/>
            </a:endParaRPr>
          </a:p>
        </p:txBody>
      </p:sp>
      <p:sp>
        <p:nvSpPr>
          <p:cNvPr id="1272883" name="Text Box 51"/>
          <p:cNvSpPr txBox="1">
            <a:spLocks noChangeArrowheads="1"/>
          </p:cNvSpPr>
          <p:nvPr/>
        </p:nvSpPr>
        <p:spPr bwMode="auto">
          <a:xfrm>
            <a:off x="971550" y="1628775"/>
            <a:ext cx="12223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a program</a:t>
            </a:r>
            <a:endParaRPr lang="en-US">
              <a:cs typeface="+mn-cs"/>
            </a:endParaRPr>
          </a:p>
        </p:txBody>
      </p:sp>
      <p:sp>
        <p:nvSpPr>
          <p:cNvPr id="1272884" name="Line 52"/>
          <p:cNvSpPr>
            <a:spLocks noChangeShapeType="1"/>
          </p:cNvSpPr>
          <p:nvPr/>
        </p:nvSpPr>
        <p:spPr bwMode="auto">
          <a:xfrm>
            <a:off x="2411413" y="1989138"/>
            <a:ext cx="0" cy="25923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72885" name="Text Box 53"/>
          <p:cNvSpPr txBox="1">
            <a:spLocks noChangeArrowheads="1"/>
          </p:cNvSpPr>
          <p:nvPr/>
        </p:nvSpPr>
        <p:spPr bwMode="auto">
          <a:xfrm rot="16200000">
            <a:off x="1393031" y="3066257"/>
            <a:ext cx="23780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logical address space</a:t>
            </a:r>
            <a:endParaRPr lang="en-US">
              <a:cs typeface="+mn-cs"/>
            </a:endParaRPr>
          </a:p>
        </p:txBody>
      </p:sp>
      <p:sp>
        <p:nvSpPr>
          <p:cNvPr id="1272886" name="Text Box 54"/>
          <p:cNvSpPr txBox="1">
            <a:spLocks noChangeArrowheads="1"/>
          </p:cNvSpPr>
          <p:nvPr/>
        </p:nvSpPr>
        <p:spPr bwMode="auto">
          <a:xfrm>
            <a:off x="6446838" y="1792288"/>
            <a:ext cx="3079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0</a:t>
            </a:r>
            <a:endParaRPr lang="en-US">
              <a:cs typeface="+mn-cs"/>
            </a:endParaRPr>
          </a:p>
        </p:txBody>
      </p:sp>
      <p:sp>
        <p:nvSpPr>
          <p:cNvPr id="1272887" name="Text Box 55"/>
          <p:cNvSpPr txBox="1">
            <a:spLocks noChangeArrowheads="1"/>
          </p:cNvSpPr>
          <p:nvPr/>
        </p:nvSpPr>
        <p:spPr bwMode="auto">
          <a:xfrm>
            <a:off x="6443663" y="2236788"/>
            <a:ext cx="3079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1</a:t>
            </a:r>
            <a:endParaRPr lang="en-US">
              <a:cs typeface="+mn-cs"/>
            </a:endParaRPr>
          </a:p>
        </p:txBody>
      </p:sp>
      <p:sp>
        <p:nvSpPr>
          <p:cNvPr id="1272888" name="Text Box 56"/>
          <p:cNvSpPr txBox="1">
            <a:spLocks noChangeArrowheads="1"/>
          </p:cNvSpPr>
          <p:nvPr/>
        </p:nvSpPr>
        <p:spPr bwMode="auto">
          <a:xfrm>
            <a:off x="6445250" y="2701925"/>
            <a:ext cx="307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2</a:t>
            </a:r>
            <a:endParaRPr lang="en-US">
              <a:cs typeface="+mn-cs"/>
            </a:endParaRPr>
          </a:p>
        </p:txBody>
      </p:sp>
      <p:sp>
        <p:nvSpPr>
          <p:cNvPr id="1272889" name="Text Box 57"/>
          <p:cNvSpPr txBox="1">
            <a:spLocks noChangeArrowheads="1"/>
          </p:cNvSpPr>
          <p:nvPr/>
        </p:nvSpPr>
        <p:spPr bwMode="auto">
          <a:xfrm>
            <a:off x="6465888" y="3133725"/>
            <a:ext cx="307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3</a:t>
            </a:r>
            <a:endParaRPr lang="en-US">
              <a:cs typeface="+mn-cs"/>
            </a:endParaRPr>
          </a:p>
        </p:txBody>
      </p:sp>
      <p:sp>
        <p:nvSpPr>
          <p:cNvPr id="1272890" name="Text Box 58"/>
          <p:cNvSpPr txBox="1">
            <a:spLocks noChangeArrowheads="1"/>
          </p:cNvSpPr>
          <p:nvPr/>
        </p:nvSpPr>
        <p:spPr bwMode="auto">
          <a:xfrm>
            <a:off x="6465888" y="3567113"/>
            <a:ext cx="3079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4</a:t>
            </a:r>
            <a:endParaRPr lang="en-US">
              <a:cs typeface="+mn-cs"/>
            </a:endParaRPr>
          </a:p>
        </p:txBody>
      </p:sp>
      <p:sp>
        <p:nvSpPr>
          <p:cNvPr id="1272891" name="Text Box 59"/>
          <p:cNvSpPr txBox="1">
            <a:spLocks noChangeArrowheads="1"/>
          </p:cNvSpPr>
          <p:nvPr/>
        </p:nvSpPr>
        <p:spPr bwMode="auto">
          <a:xfrm>
            <a:off x="6465888" y="3933825"/>
            <a:ext cx="307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5</a:t>
            </a:r>
            <a:endParaRPr lang="en-US">
              <a:cs typeface="+mn-cs"/>
            </a:endParaRPr>
          </a:p>
        </p:txBody>
      </p:sp>
      <p:sp>
        <p:nvSpPr>
          <p:cNvPr id="1272892" name="Text Box 60"/>
          <p:cNvSpPr txBox="1">
            <a:spLocks noChangeArrowheads="1"/>
          </p:cNvSpPr>
          <p:nvPr/>
        </p:nvSpPr>
        <p:spPr bwMode="auto">
          <a:xfrm>
            <a:off x="6446838" y="4365625"/>
            <a:ext cx="307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7</a:t>
            </a:r>
            <a:endParaRPr lang="en-US">
              <a:cs typeface="+mn-cs"/>
            </a:endParaRPr>
          </a:p>
        </p:txBody>
      </p:sp>
      <p:sp>
        <p:nvSpPr>
          <p:cNvPr id="1272893" name="Text Box 61"/>
          <p:cNvSpPr txBox="1">
            <a:spLocks noChangeArrowheads="1"/>
          </p:cNvSpPr>
          <p:nvPr/>
        </p:nvSpPr>
        <p:spPr bwMode="auto">
          <a:xfrm>
            <a:off x="6465888" y="4797425"/>
            <a:ext cx="307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6</a:t>
            </a:r>
            <a:endParaRPr lang="en-US">
              <a:cs typeface="+mn-cs"/>
            </a:endParaRPr>
          </a:p>
        </p:txBody>
      </p:sp>
      <p:sp>
        <p:nvSpPr>
          <p:cNvPr id="1272894" name="Text Box 62"/>
          <p:cNvSpPr txBox="1">
            <a:spLocks noChangeArrowheads="1"/>
          </p:cNvSpPr>
          <p:nvPr/>
        </p:nvSpPr>
        <p:spPr bwMode="auto">
          <a:xfrm>
            <a:off x="6465888" y="5229225"/>
            <a:ext cx="307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8</a:t>
            </a:r>
            <a:endParaRPr lang="en-US">
              <a:cs typeface="+mn-cs"/>
            </a:endParaRPr>
          </a:p>
        </p:txBody>
      </p:sp>
      <p:sp>
        <p:nvSpPr>
          <p:cNvPr id="1272895" name="Text Box 63"/>
          <p:cNvSpPr txBox="1">
            <a:spLocks noChangeArrowheads="1"/>
          </p:cNvSpPr>
          <p:nvPr/>
        </p:nvSpPr>
        <p:spPr bwMode="auto">
          <a:xfrm>
            <a:off x="6465888" y="5661025"/>
            <a:ext cx="307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9</a:t>
            </a:r>
            <a:endParaRPr lang="en-US">
              <a:cs typeface="+mn-cs"/>
            </a:endParaRPr>
          </a:p>
        </p:txBody>
      </p:sp>
      <p:sp>
        <p:nvSpPr>
          <p:cNvPr id="1272896" name="Text Box 64"/>
          <p:cNvSpPr txBox="1">
            <a:spLocks noChangeArrowheads="1"/>
          </p:cNvSpPr>
          <p:nvPr/>
        </p:nvSpPr>
        <p:spPr bwMode="auto">
          <a:xfrm>
            <a:off x="1935163" y="5445125"/>
            <a:ext cx="266382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b="1">
                <a:cs typeface="+mn-cs"/>
              </a:rPr>
              <a:t>Page size = Frame size</a:t>
            </a:r>
            <a:endParaRPr lang="en-US" b="1">
              <a:cs typeface="+mn-cs"/>
            </a:endParaRPr>
          </a:p>
        </p:txBody>
      </p:sp>
      <p:sp>
        <p:nvSpPr>
          <p:cNvPr id="1272897" name="Text Box 65"/>
          <p:cNvSpPr txBox="1">
            <a:spLocks noChangeArrowheads="1"/>
          </p:cNvSpPr>
          <p:nvPr/>
        </p:nvSpPr>
        <p:spPr bwMode="auto">
          <a:xfrm>
            <a:off x="407988" y="4652963"/>
            <a:ext cx="24034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program: set of pages</a:t>
            </a: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7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7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7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72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72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7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7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7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7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7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7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7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7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7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7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27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7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27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27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27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27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27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7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7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27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27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27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27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27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2845" grpId="0" animBg="1"/>
      <p:bldP spid="1272846" grpId="0" animBg="1"/>
      <p:bldP spid="1272847" grpId="0" animBg="1"/>
      <p:bldP spid="1272848" grpId="0" animBg="1"/>
      <p:bldP spid="1272849" grpId="0" animBg="1"/>
      <p:bldP spid="1272850" grpId="0" animBg="1"/>
      <p:bldP spid="1272851" grpId="0" animBg="1"/>
      <p:bldP spid="1272852" grpId="0" animBg="1"/>
      <p:bldP spid="1272853" grpId="0" animBg="1"/>
      <p:bldP spid="1272855" grpId="0" animBg="1"/>
      <p:bldP spid="1272859" grpId="0"/>
      <p:bldP spid="1272862" grpId="0"/>
      <p:bldP spid="1272870" grpId="0" animBg="1"/>
      <p:bldP spid="1272871" grpId="0" animBg="1"/>
      <p:bldP spid="1272872" grpId="0" animBg="1"/>
      <p:bldP spid="1272873" grpId="0" animBg="1"/>
      <p:bldP spid="1272874" grpId="0" animBg="1"/>
      <p:bldP spid="1272875" grpId="0" animBg="1"/>
      <p:bldP spid="1272886" grpId="0"/>
      <p:bldP spid="1272887" grpId="0"/>
      <p:bldP spid="1272888" grpId="0"/>
      <p:bldP spid="1272889" grpId="0"/>
      <p:bldP spid="1272890" grpId="0"/>
      <p:bldP spid="1272891" grpId="0"/>
      <p:bldP spid="1272892" grpId="0"/>
      <p:bldP spid="1272893" grpId="0"/>
      <p:bldP spid="1272894" grpId="0"/>
      <p:bldP spid="127289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C45356-FBB3-C443-A98C-19CFABF48D62}" type="slidenum">
              <a:rPr lang="en-US"/>
            </a:fld>
            <a:endParaRPr lang="en-US"/>
          </a:p>
        </p:txBody>
      </p:sp>
      <p:sp>
        <p:nvSpPr>
          <p:cNvPr id="127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Paging</a:t>
            </a:r>
            <a:endParaRPr lang="en-US" smtClean="0">
              <a:cs typeface="+mj-cs"/>
            </a:endParaRPr>
          </a:p>
        </p:txBody>
      </p:sp>
      <p:sp>
        <p:nvSpPr>
          <p:cNvPr id="1275908" name="Rectangle 4"/>
          <p:cNvSpPr>
            <a:spLocks noChangeArrowheads="1"/>
          </p:cNvSpPr>
          <p:nvPr/>
        </p:nvSpPr>
        <p:spPr bwMode="auto">
          <a:xfrm>
            <a:off x="5649913" y="3068638"/>
            <a:ext cx="1008062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75909" name="Rectangle 5"/>
          <p:cNvSpPr>
            <a:spLocks noChangeArrowheads="1"/>
          </p:cNvSpPr>
          <p:nvPr/>
        </p:nvSpPr>
        <p:spPr bwMode="auto">
          <a:xfrm>
            <a:off x="5649913" y="3502025"/>
            <a:ext cx="1008062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75910" name="Rectangle 6"/>
          <p:cNvSpPr>
            <a:spLocks noChangeArrowheads="1"/>
          </p:cNvSpPr>
          <p:nvPr/>
        </p:nvSpPr>
        <p:spPr bwMode="auto">
          <a:xfrm>
            <a:off x="5649913" y="3933825"/>
            <a:ext cx="1008062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75911" name="Rectangle 7"/>
          <p:cNvSpPr>
            <a:spLocks noChangeArrowheads="1"/>
          </p:cNvSpPr>
          <p:nvPr/>
        </p:nvSpPr>
        <p:spPr bwMode="auto">
          <a:xfrm>
            <a:off x="5649913" y="4365625"/>
            <a:ext cx="1008062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75912" name="Rectangle 8"/>
          <p:cNvSpPr>
            <a:spLocks noChangeArrowheads="1"/>
          </p:cNvSpPr>
          <p:nvPr/>
        </p:nvSpPr>
        <p:spPr bwMode="auto">
          <a:xfrm>
            <a:off x="5649913" y="4797425"/>
            <a:ext cx="1008062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75913" name="Rectangle 9"/>
          <p:cNvSpPr>
            <a:spLocks noChangeArrowheads="1"/>
          </p:cNvSpPr>
          <p:nvPr/>
        </p:nvSpPr>
        <p:spPr bwMode="auto">
          <a:xfrm>
            <a:off x="5649913" y="5229225"/>
            <a:ext cx="1008062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75914" name="Rectangle 10"/>
          <p:cNvSpPr>
            <a:spLocks noChangeArrowheads="1"/>
          </p:cNvSpPr>
          <p:nvPr/>
        </p:nvSpPr>
        <p:spPr bwMode="auto">
          <a:xfrm>
            <a:off x="5649913" y="5661025"/>
            <a:ext cx="1008062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75915" name="Rectangle 11"/>
          <p:cNvSpPr>
            <a:spLocks noChangeArrowheads="1"/>
          </p:cNvSpPr>
          <p:nvPr/>
        </p:nvSpPr>
        <p:spPr bwMode="auto">
          <a:xfrm>
            <a:off x="5649913" y="1771650"/>
            <a:ext cx="1008062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75916" name="Rectangle 12"/>
          <p:cNvSpPr>
            <a:spLocks noChangeArrowheads="1"/>
          </p:cNvSpPr>
          <p:nvPr/>
        </p:nvSpPr>
        <p:spPr bwMode="auto">
          <a:xfrm>
            <a:off x="5649913" y="2203450"/>
            <a:ext cx="1008062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75917" name="Rectangle 13"/>
          <p:cNvSpPr>
            <a:spLocks noChangeArrowheads="1"/>
          </p:cNvSpPr>
          <p:nvPr/>
        </p:nvSpPr>
        <p:spPr bwMode="auto">
          <a:xfrm>
            <a:off x="5649913" y="2636838"/>
            <a:ext cx="1008062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75918" name="Rectangle 14"/>
          <p:cNvSpPr>
            <a:spLocks noChangeArrowheads="1"/>
          </p:cNvSpPr>
          <p:nvPr/>
        </p:nvSpPr>
        <p:spPr bwMode="auto">
          <a:xfrm>
            <a:off x="5651500" y="1773238"/>
            <a:ext cx="1008063" cy="43195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75919" name="Text Box 15"/>
          <p:cNvSpPr txBox="1">
            <a:spLocks noChangeArrowheads="1"/>
          </p:cNvSpPr>
          <p:nvPr/>
        </p:nvSpPr>
        <p:spPr bwMode="auto">
          <a:xfrm>
            <a:off x="6640513" y="1792288"/>
            <a:ext cx="3079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0</a:t>
            </a:r>
            <a:endParaRPr lang="en-US">
              <a:cs typeface="+mn-cs"/>
            </a:endParaRPr>
          </a:p>
        </p:txBody>
      </p:sp>
      <p:sp>
        <p:nvSpPr>
          <p:cNvPr id="1275920" name="Text Box 16"/>
          <p:cNvSpPr txBox="1">
            <a:spLocks noChangeArrowheads="1"/>
          </p:cNvSpPr>
          <p:nvPr/>
        </p:nvSpPr>
        <p:spPr bwMode="auto">
          <a:xfrm>
            <a:off x="6637338" y="2236788"/>
            <a:ext cx="3079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1</a:t>
            </a:r>
            <a:endParaRPr lang="en-US">
              <a:cs typeface="+mn-cs"/>
            </a:endParaRPr>
          </a:p>
        </p:txBody>
      </p:sp>
      <p:sp>
        <p:nvSpPr>
          <p:cNvPr id="1275921" name="Text Box 17"/>
          <p:cNvSpPr txBox="1">
            <a:spLocks noChangeArrowheads="1"/>
          </p:cNvSpPr>
          <p:nvPr/>
        </p:nvSpPr>
        <p:spPr bwMode="auto">
          <a:xfrm>
            <a:off x="6638925" y="2701925"/>
            <a:ext cx="307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2</a:t>
            </a:r>
            <a:endParaRPr lang="en-US">
              <a:cs typeface="+mn-cs"/>
            </a:endParaRPr>
          </a:p>
        </p:txBody>
      </p:sp>
      <p:sp>
        <p:nvSpPr>
          <p:cNvPr id="1275922" name="Text Box 18"/>
          <p:cNvSpPr txBox="1">
            <a:spLocks noChangeArrowheads="1"/>
          </p:cNvSpPr>
          <p:nvPr/>
        </p:nvSpPr>
        <p:spPr bwMode="auto">
          <a:xfrm>
            <a:off x="6659563" y="3133725"/>
            <a:ext cx="307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3</a:t>
            </a:r>
            <a:endParaRPr lang="en-US">
              <a:cs typeface="+mn-cs"/>
            </a:endParaRPr>
          </a:p>
        </p:txBody>
      </p:sp>
      <p:sp>
        <p:nvSpPr>
          <p:cNvPr id="1275923" name="Text Box 19"/>
          <p:cNvSpPr txBox="1">
            <a:spLocks noChangeArrowheads="1"/>
          </p:cNvSpPr>
          <p:nvPr/>
        </p:nvSpPr>
        <p:spPr bwMode="auto">
          <a:xfrm>
            <a:off x="6659563" y="3567113"/>
            <a:ext cx="3079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4</a:t>
            </a:r>
            <a:endParaRPr lang="en-US">
              <a:cs typeface="+mn-cs"/>
            </a:endParaRPr>
          </a:p>
        </p:txBody>
      </p:sp>
      <p:sp>
        <p:nvSpPr>
          <p:cNvPr id="1275924" name="Text Box 20"/>
          <p:cNvSpPr txBox="1">
            <a:spLocks noChangeArrowheads="1"/>
          </p:cNvSpPr>
          <p:nvPr/>
        </p:nvSpPr>
        <p:spPr bwMode="auto">
          <a:xfrm>
            <a:off x="6659563" y="3933825"/>
            <a:ext cx="307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5</a:t>
            </a:r>
            <a:endParaRPr lang="en-US">
              <a:cs typeface="+mn-cs"/>
            </a:endParaRPr>
          </a:p>
        </p:txBody>
      </p:sp>
      <p:sp>
        <p:nvSpPr>
          <p:cNvPr id="1275925" name="Text Box 21"/>
          <p:cNvSpPr txBox="1">
            <a:spLocks noChangeArrowheads="1"/>
          </p:cNvSpPr>
          <p:nvPr/>
        </p:nvSpPr>
        <p:spPr bwMode="auto">
          <a:xfrm>
            <a:off x="6640513" y="4365625"/>
            <a:ext cx="307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7</a:t>
            </a:r>
            <a:endParaRPr lang="en-US">
              <a:cs typeface="+mn-cs"/>
            </a:endParaRPr>
          </a:p>
        </p:txBody>
      </p:sp>
      <p:sp>
        <p:nvSpPr>
          <p:cNvPr id="1275926" name="Text Box 22"/>
          <p:cNvSpPr txBox="1">
            <a:spLocks noChangeArrowheads="1"/>
          </p:cNvSpPr>
          <p:nvPr/>
        </p:nvSpPr>
        <p:spPr bwMode="auto">
          <a:xfrm>
            <a:off x="6659563" y="4797425"/>
            <a:ext cx="307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6</a:t>
            </a:r>
            <a:endParaRPr lang="en-US">
              <a:cs typeface="+mn-cs"/>
            </a:endParaRPr>
          </a:p>
        </p:txBody>
      </p:sp>
      <p:sp>
        <p:nvSpPr>
          <p:cNvPr id="1275927" name="Text Box 23"/>
          <p:cNvSpPr txBox="1">
            <a:spLocks noChangeArrowheads="1"/>
          </p:cNvSpPr>
          <p:nvPr/>
        </p:nvSpPr>
        <p:spPr bwMode="auto">
          <a:xfrm>
            <a:off x="6659563" y="5229225"/>
            <a:ext cx="307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8</a:t>
            </a:r>
            <a:endParaRPr lang="en-US">
              <a:cs typeface="+mn-cs"/>
            </a:endParaRPr>
          </a:p>
        </p:txBody>
      </p:sp>
      <p:sp>
        <p:nvSpPr>
          <p:cNvPr id="1275928" name="Text Box 24"/>
          <p:cNvSpPr txBox="1">
            <a:spLocks noChangeArrowheads="1"/>
          </p:cNvSpPr>
          <p:nvPr/>
        </p:nvSpPr>
        <p:spPr bwMode="auto">
          <a:xfrm>
            <a:off x="6659563" y="5661025"/>
            <a:ext cx="307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9</a:t>
            </a:r>
            <a:endParaRPr lang="en-US">
              <a:cs typeface="+mn-cs"/>
            </a:endParaRPr>
          </a:p>
        </p:txBody>
      </p:sp>
      <p:sp>
        <p:nvSpPr>
          <p:cNvPr id="1275929" name="Text Box 25"/>
          <p:cNvSpPr txBox="1">
            <a:spLocks noChangeArrowheads="1"/>
          </p:cNvSpPr>
          <p:nvPr/>
        </p:nvSpPr>
        <p:spPr bwMode="auto">
          <a:xfrm>
            <a:off x="5940425" y="1406525"/>
            <a:ext cx="688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RAM</a:t>
            </a:r>
            <a:endParaRPr lang="en-US">
              <a:cs typeface="+mn-cs"/>
            </a:endParaRPr>
          </a:p>
        </p:txBody>
      </p:sp>
      <p:sp>
        <p:nvSpPr>
          <p:cNvPr id="1275930" name="Rectangle 26"/>
          <p:cNvSpPr>
            <a:spLocks noChangeArrowheads="1"/>
          </p:cNvSpPr>
          <p:nvPr/>
        </p:nvSpPr>
        <p:spPr bwMode="auto">
          <a:xfrm>
            <a:off x="1116013" y="1989138"/>
            <a:ext cx="1009650" cy="25923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75931" name="Rectangle 27"/>
          <p:cNvSpPr>
            <a:spLocks noChangeArrowheads="1"/>
          </p:cNvSpPr>
          <p:nvPr/>
        </p:nvSpPr>
        <p:spPr bwMode="auto">
          <a:xfrm>
            <a:off x="1117600" y="1990725"/>
            <a:ext cx="1008063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0</a:t>
            </a:r>
            <a:endParaRPr lang="en-US">
              <a:cs typeface="+mn-cs"/>
            </a:endParaRPr>
          </a:p>
        </p:txBody>
      </p:sp>
      <p:sp>
        <p:nvSpPr>
          <p:cNvPr id="1275932" name="Rectangle 28"/>
          <p:cNvSpPr>
            <a:spLocks noChangeArrowheads="1"/>
          </p:cNvSpPr>
          <p:nvPr/>
        </p:nvSpPr>
        <p:spPr bwMode="auto">
          <a:xfrm>
            <a:off x="1117600" y="2422525"/>
            <a:ext cx="1008063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1</a:t>
            </a:r>
            <a:endParaRPr lang="en-US">
              <a:cs typeface="+mn-cs"/>
            </a:endParaRPr>
          </a:p>
        </p:txBody>
      </p:sp>
      <p:sp>
        <p:nvSpPr>
          <p:cNvPr id="1275933" name="Rectangle 29"/>
          <p:cNvSpPr>
            <a:spLocks noChangeArrowheads="1"/>
          </p:cNvSpPr>
          <p:nvPr/>
        </p:nvSpPr>
        <p:spPr bwMode="auto">
          <a:xfrm>
            <a:off x="1117600" y="2854325"/>
            <a:ext cx="1008063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2</a:t>
            </a:r>
            <a:endParaRPr lang="en-US">
              <a:cs typeface="+mn-cs"/>
            </a:endParaRPr>
          </a:p>
        </p:txBody>
      </p:sp>
      <p:sp>
        <p:nvSpPr>
          <p:cNvPr id="1275934" name="Rectangle 30"/>
          <p:cNvSpPr>
            <a:spLocks noChangeArrowheads="1"/>
          </p:cNvSpPr>
          <p:nvPr/>
        </p:nvSpPr>
        <p:spPr bwMode="auto">
          <a:xfrm>
            <a:off x="1117600" y="3286125"/>
            <a:ext cx="1008063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3</a:t>
            </a:r>
            <a:endParaRPr lang="en-US">
              <a:cs typeface="+mn-cs"/>
            </a:endParaRPr>
          </a:p>
        </p:txBody>
      </p:sp>
      <p:sp>
        <p:nvSpPr>
          <p:cNvPr id="1275935" name="Rectangle 31"/>
          <p:cNvSpPr>
            <a:spLocks noChangeArrowheads="1"/>
          </p:cNvSpPr>
          <p:nvPr/>
        </p:nvSpPr>
        <p:spPr bwMode="auto">
          <a:xfrm>
            <a:off x="1117600" y="3717925"/>
            <a:ext cx="1008063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4</a:t>
            </a:r>
            <a:endParaRPr lang="en-US">
              <a:cs typeface="+mn-cs"/>
            </a:endParaRPr>
          </a:p>
        </p:txBody>
      </p:sp>
      <p:sp>
        <p:nvSpPr>
          <p:cNvPr id="1275936" name="Rectangle 32"/>
          <p:cNvSpPr>
            <a:spLocks noChangeArrowheads="1"/>
          </p:cNvSpPr>
          <p:nvPr/>
        </p:nvSpPr>
        <p:spPr bwMode="auto">
          <a:xfrm>
            <a:off x="1117600" y="4149725"/>
            <a:ext cx="1008063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5</a:t>
            </a:r>
            <a:endParaRPr lang="en-US">
              <a:cs typeface="+mn-cs"/>
            </a:endParaRPr>
          </a:p>
        </p:txBody>
      </p:sp>
      <p:sp>
        <p:nvSpPr>
          <p:cNvPr id="1275937" name="Text Box 33"/>
          <p:cNvSpPr txBox="1">
            <a:spLocks noChangeArrowheads="1"/>
          </p:cNvSpPr>
          <p:nvPr/>
        </p:nvSpPr>
        <p:spPr bwMode="auto">
          <a:xfrm>
            <a:off x="971550" y="1628775"/>
            <a:ext cx="12223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a program</a:t>
            </a:r>
            <a:endParaRPr lang="en-US">
              <a:cs typeface="+mn-cs"/>
            </a:endParaRPr>
          </a:p>
        </p:txBody>
      </p:sp>
      <p:sp>
        <p:nvSpPr>
          <p:cNvPr id="1275939" name="Line 35"/>
          <p:cNvSpPr>
            <a:spLocks noChangeShapeType="1"/>
          </p:cNvSpPr>
          <p:nvPr/>
        </p:nvSpPr>
        <p:spPr bwMode="auto">
          <a:xfrm>
            <a:off x="2411413" y="3141663"/>
            <a:ext cx="2447925" cy="503237"/>
          </a:xfrm>
          <a:prstGeom prst="line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75940" name="Text Box 36"/>
          <p:cNvSpPr txBox="1">
            <a:spLocks noChangeArrowheads="1"/>
          </p:cNvSpPr>
          <p:nvPr/>
        </p:nvSpPr>
        <p:spPr bwMode="auto">
          <a:xfrm>
            <a:off x="3492500" y="3284538"/>
            <a:ext cx="6127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load</a:t>
            </a:r>
            <a:endParaRPr lang="en-US">
              <a:cs typeface="+mn-cs"/>
            </a:endParaRPr>
          </a:p>
        </p:txBody>
      </p:sp>
      <p:sp>
        <p:nvSpPr>
          <p:cNvPr id="1275942" name="Line 38"/>
          <p:cNvSpPr>
            <a:spLocks noChangeShapeType="1"/>
          </p:cNvSpPr>
          <p:nvPr/>
        </p:nvSpPr>
        <p:spPr bwMode="auto">
          <a:xfrm>
            <a:off x="2555875" y="3429000"/>
            <a:ext cx="2303463" cy="5048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75943" name="Rectangle 39"/>
          <p:cNvSpPr>
            <a:spLocks noChangeArrowheads="1"/>
          </p:cNvSpPr>
          <p:nvPr/>
        </p:nvSpPr>
        <p:spPr bwMode="auto">
          <a:xfrm>
            <a:off x="5651500" y="2205038"/>
            <a:ext cx="1008063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0</a:t>
            </a:r>
            <a:endParaRPr lang="en-US">
              <a:cs typeface="+mn-cs"/>
            </a:endParaRPr>
          </a:p>
        </p:txBody>
      </p:sp>
      <p:sp>
        <p:nvSpPr>
          <p:cNvPr id="1275944" name="Rectangle 40"/>
          <p:cNvSpPr>
            <a:spLocks noChangeArrowheads="1"/>
          </p:cNvSpPr>
          <p:nvPr/>
        </p:nvSpPr>
        <p:spPr bwMode="auto">
          <a:xfrm>
            <a:off x="5651500" y="3500438"/>
            <a:ext cx="1008063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1</a:t>
            </a:r>
            <a:endParaRPr lang="en-US">
              <a:cs typeface="+mn-cs"/>
            </a:endParaRPr>
          </a:p>
        </p:txBody>
      </p:sp>
      <p:sp>
        <p:nvSpPr>
          <p:cNvPr id="1275945" name="Rectangle 41"/>
          <p:cNvSpPr>
            <a:spLocks noChangeArrowheads="1"/>
          </p:cNvSpPr>
          <p:nvPr/>
        </p:nvSpPr>
        <p:spPr bwMode="auto">
          <a:xfrm>
            <a:off x="5651500" y="2636838"/>
            <a:ext cx="1008063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2</a:t>
            </a:r>
            <a:endParaRPr lang="en-US">
              <a:cs typeface="+mn-cs"/>
            </a:endParaRPr>
          </a:p>
        </p:txBody>
      </p:sp>
      <p:sp>
        <p:nvSpPr>
          <p:cNvPr id="1275946" name="Rectangle 42"/>
          <p:cNvSpPr>
            <a:spLocks noChangeArrowheads="1"/>
          </p:cNvSpPr>
          <p:nvPr/>
        </p:nvSpPr>
        <p:spPr bwMode="auto">
          <a:xfrm>
            <a:off x="5651500" y="4365625"/>
            <a:ext cx="1008063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3</a:t>
            </a:r>
            <a:endParaRPr lang="en-US">
              <a:cs typeface="+mn-cs"/>
            </a:endParaRPr>
          </a:p>
        </p:txBody>
      </p:sp>
      <p:sp>
        <p:nvSpPr>
          <p:cNvPr id="1275947" name="Rectangle 43"/>
          <p:cNvSpPr>
            <a:spLocks noChangeArrowheads="1"/>
          </p:cNvSpPr>
          <p:nvPr/>
        </p:nvSpPr>
        <p:spPr bwMode="auto">
          <a:xfrm>
            <a:off x="5651500" y="4797425"/>
            <a:ext cx="1008063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5</a:t>
            </a:r>
            <a:endParaRPr lang="en-US">
              <a:cs typeface="+mn-cs"/>
            </a:endParaRPr>
          </a:p>
        </p:txBody>
      </p:sp>
      <p:sp>
        <p:nvSpPr>
          <p:cNvPr id="1275948" name="Text Box 44"/>
          <p:cNvSpPr txBox="1">
            <a:spLocks noChangeArrowheads="1"/>
          </p:cNvSpPr>
          <p:nvPr/>
        </p:nvSpPr>
        <p:spPr bwMode="auto">
          <a:xfrm>
            <a:off x="3132138" y="4149725"/>
            <a:ext cx="17684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0  mapped_to 1</a:t>
            </a:r>
            <a:endParaRPr lang="en-US">
              <a:cs typeface="+mn-cs"/>
            </a:endParaRPr>
          </a:p>
        </p:txBody>
      </p:sp>
      <p:sp>
        <p:nvSpPr>
          <p:cNvPr id="1275949" name="Text Box 45"/>
          <p:cNvSpPr txBox="1">
            <a:spLocks noChangeArrowheads="1"/>
          </p:cNvSpPr>
          <p:nvPr/>
        </p:nvSpPr>
        <p:spPr bwMode="auto">
          <a:xfrm>
            <a:off x="3132138" y="4437063"/>
            <a:ext cx="17684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  mapped_to 4</a:t>
            </a:r>
            <a:endParaRPr lang="en-US">
              <a:cs typeface="+mn-cs"/>
            </a:endParaRPr>
          </a:p>
        </p:txBody>
      </p:sp>
      <p:sp>
        <p:nvSpPr>
          <p:cNvPr id="1275950" name="Text Box 46"/>
          <p:cNvSpPr txBox="1">
            <a:spLocks noChangeArrowheads="1"/>
          </p:cNvSpPr>
          <p:nvPr/>
        </p:nvSpPr>
        <p:spPr bwMode="auto">
          <a:xfrm>
            <a:off x="3132138" y="4724400"/>
            <a:ext cx="17684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2  mapped_to 2</a:t>
            </a:r>
            <a:endParaRPr lang="en-US">
              <a:cs typeface="+mn-cs"/>
            </a:endParaRPr>
          </a:p>
        </p:txBody>
      </p:sp>
      <p:sp>
        <p:nvSpPr>
          <p:cNvPr id="1275951" name="Text Box 47"/>
          <p:cNvSpPr txBox="1">
            <a:spLocks noChangeArrowheads="1"/>
          </p:cNvSpPr>
          <p:nvPr/>
        </p:nvSpPr>
        <p:spPr bwMode="auto">
          <a:xfrm>
            <a:off x="3132138" y="5006975"/>
            <a:ext cx="17684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3  mapped_to 7</a:t>
            </a:r>
            <a:endParaRPr lang="en-US">
              <a:cs typeface="+mn-cs"/>
            </a:endParaRPr>
          </a:p>
        </p:txBody>
      </p:sp>
      <p:sp>
        <p:nvSpPr>
          <p:cNvPr id="1275952" name="Text Box 48"/>
          <p:cNvSpPr txBox="1">
            <a:spLocks noChangeArrowheads="1"/>
          </p:cNvSpPr>
          <p:nvPr/>
        </p:nvSpPr>
        <p:spPr bwMode="auto">
          <a:xfrm>
            <a:off x="3132138" y="5294313"/>
            <a:ext cx="17684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4  mapped_to 9</a:t>
            </a:r>
            <a:endParaRPr lang="en-US">
              <a:cs typeface="+mn-cs"/>
            </a:endParaRPr>
          </a:p>
        </p:txBody>
      </p:sp>
      <p:sp>
        <p:nvSpPr>
          <p:cNvPr id="1275953" name="Text Box 49"/>
          <p:cNvSpPr txBox="1">
            <a:spLocks noChangeArrowheads="1"/>
          </p:cNvSpPr>
          <p:nvPr/>
        </p:nvSpPr>
        <p:spPr bwMode="auto">
          <a:xfrm>
            <a:off x="3132138" y="5583238"/>
            <a:ext cx="17684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5  mapped_to 6</a:t>
            </a:r>
            <a:endParaRPr lang="en-US">
              <a:cs typeface="+mn-cs"/>
            </a:endParaRPr>
          </a:p>
        </p:txBody>
      </p:sp>
      <p:sp>
        <p:nvSpPr>
          <p:cNvPr id="1275954" name="Rectangle 50"/>
          <p:cNvSpPr>
            <a:spLocks noChangeArrowheads="1"/>
          </p:cNvSpPr>
          <p:nvPr/>
        </p:nvSpPr>
        <p:spPr bwMode="auto">
          <a:xfrm>
            <a:off x="5651500" y="5661025"/>
            <a:ext cx="1008063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4</a:t>
            </a:r>
            <a:endParaRPr lang="en-US">
              <a:cs typeface="+mn-cs"/>
            </a:endParaRPr>
          </a:p>
        </p:txBody>
      </p:sp>
      <p:sp>
        <p:nvSpPr>
          <p:cNvPr id="1275955" name="Rectangle 51"/>
          <p:cNvSpPr>
            <a:spLocks noChangeArrowheads="1"/>
          </p:cNvSpPr>
          <p:nvPr/>
        </p:nvSpPr>
        <p:spPr bwMode="auto">
          <a:xfrm>
            <a:off x="3059113" y="4076700"/>
            <a:ext cx="1873250" cy="18732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75956" name="Text Box 52"/>
          <p:cNvSpPr txBox="1">
            <a:spLocks noChangeArrowheads="1"/>
          </p:cNvSpPr>
          <p:nvPr/>
        </p:nvSpPr>
        <p:spPr bwMode="auto">
          <a:xfrm>
            <a:off x="3405188" y="5949950"/>
            <a:ext cx="13112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page table </a:t>
            </a: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7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7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7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7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7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75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7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75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7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7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7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7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27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275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5940" grpId="0"/>
      <p:bldP spid="1275943" grpId="0" animBg="1"/>
      <p:bldP spid="1275944" grpId="0" animBg="1"/>
      <p:bldP spid="1275945" grpId="0" animBg="1"/>
      <p:bldP spid="1275946" grpId="0" animBg="1"/>
      <p:bldP spid="1275947" grpId="0" animBg="1"/>
      <p:bldP spid="1275948" grpId="0"/>
      <p:bldP spid="1275949" grpId="0"/>
      <p:bldP spid="1275950" grpId="0"/>
      <p:bldP spid="1275951" grpId="0"/>
      <p:bldP spid="1275952" grpId="0"/>
      <p:bldP spid="1275953" grpId="0"/>
      <p:bldP spid="127595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785ED8-BD05-8940-8C31-CD55397FC63E}" type="slidenum">
              <a:rPr lang="en-US"/>
            </a:fld>
            <a:endParaRPr lang="en-US"/>
          </a:p>
        </p:txBody>
      </p:sp>
      <p:sp>
        <p:nvSpPr>
          <p:cNvPr id="12789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Example</a:t>
            </a:r>
            <a:endParaRPr lang="en-US" smtClean="0">
              <a:cs typeface="+mj-cs"/>
            </a:endParaRPr>
          </a:p>
        </p:txBody>
      </p:sp>
      <p:pic>
        <p:nvPicPr>
          <p:cNvPr id="75779" name="Picture 103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552575"/>
            <a:ext cx="4938712" cy="46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079FEC-B5B7-A04F-942E-0CCED6CEC6A4}" type="slidenum">
              <a:rPr lang="en-US"/>
            </a:fld>
            <a:endParaRPr lang="en-US"/>
          </a:p>
        </p:txBody>
      </p:sp>
      <p:sp>
        <p:nvSpPr>
          <p:cNvPr id="128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Address Translation Scheme</a:t>
            </a:r>
            <a:endParaRPr lang="en-US" smtClean="0">
              <a:cs typeface="+mj-cs"/>
            </a:endParaRPr>
          </a:p>
        </p:txBody>
      </p:sp>
      <p:sp>
        <p:nvSpPr>
          <p:cNvPr id="77827" name="Rectangle 1027"/>
          <p:cNvSpPr>
            <a:spLocks noChangeArrowheads="1"/>
          </p:cNvSpPr>
          <p:nvPr/>
        </p:nvSpPr>
        <p:spPr bwMode="auto">
          <a:xfrm>
            <a:off x="762000" y="1538288"/>
            <a:ext cx="7913688" cy="44831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dirty="0"/>
              <a:t>Assume Logical Addresses are </a:t>
            </a:r>
            <a:r>
              <a:rPr lang="en-US" b="1" dirty="0"/>
              <a:t>m</a:t>
            </a:r>
            <a:r>
              <a:rPr lang="en-US" dirty="0"/>
              <a:t> bits. Then  logical address space is </a:t>
            </a:r>
            <a:r>
              <a:rPr lang="en-US" b="1" dirty="0"/>
              <a:t>2</a:t>
            </a:r>
            <a:r>
              <a:rPr lang="en-US" b="1" baseline="30000" dirty="0"/>
              <a:t>m </a:t>
            </a:r>
            <a:r>
              <a:rPr lang="en-US" dirty="0"/>
              <a:t>bytes. </a:t>
            </a:r>
            <a:endParaRPr lang="en-US" dirty="0"/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dirty="0"/>
              <a:t>Assume page size is  </a:t>
            </a:r>
            <a:r>
              <a:rPr lang="en-US" b="1" dirty="0"/>
              <a:t>2</a:t>
            </a:r>
            <a:r>
              <a:rPr lang="en-US" b="1" baseline="30000" dirty="0"/>
              <a:t>n</a:t>
            </a:r>
            <a:r>
              <a:rPr lang="en-US" baseline="-25000" dirty="0"/>
              <a:t> </a:t>
            </a:r>
            <a:r>
              <a:rPr lang="en-US" dirty="0"/>
              <a:t>bytes. </a:t>
            </a:r>
            <a:r>
              <a:rPr lang="en-US" baseline="30000" dirty="0"/>
              <a:t> </a:t>
            </a:r>
            <a:endParaRPr lang="en-US" baseline="30000" dirty="0"/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endParaRPr lang="en-US" dirty="0"/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dirty="0"/>
              <a:t>Logical Address generated by CPU is divided into:</a:t>
            </a:r>
            <a:endParaRPr lang="en-US" dirty="0"/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b="1" dirty="0"/>
              <a:t>Page number (p)</a:t>
            </a:r>
            <a:r>
              <a:rPr lang="en-US" dirty="0"/>
              <a:t> – used as an index into a </a:t>
            </a:r>
            <a:r>
              <a:rPr lang="en-US" i="1" dirty="0"/>
              <a:t>page</a:t>
            </a:r>
            <a:r>
              <a:rPr lang="en-US" dirty="0"/>
              <a:t> </a:t>
            </a:r>
            <a:r>
              <a:rPr lang="en-US" i="1" dirty="0"/>
              <a:t>table</a:t>
            </a:r>
            <a:r>
              <a:rPr lang="en-US" dirty="0"/>
              <a:t> which contains base address of each page in physical memory</a:t>
            </a:r>
            <a:endParaRPr lang="en-US" dirty="0"/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b="1" dirty="0"/>
              <a:t>Page offset (d)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– combined with base address to define the physical memory address that is sent to the memory unit</a:t>
            </a:r>
            <a:endParaRPr lang="en-US" dirty="0"/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endParaRPr lang="en-US" dirty="0"/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endParaRPr lang="en-US" dirty="0"/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endParaRPr lang="en-US" dirty="0"/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endParaRPr lang="en-US" dirty="0"/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endParaRPr lang="en-US" dirty="0"/>
          </a:p>
        </p:txBody>
      </p:sp>
      <p:sp>
        <p:nvSpPr>
          <p:cNvPr id="77828" name="Rectangle 1028"/>
          <p:cNvSpPr>
            <a:spLocks noChangeArrowheads="1"/>
          </p:cNvSpPr>
          <p:nvPr/>
        </p:nvSpPr>
        <p:spPr bwMode="auto">
          <a:xfrm>
            <a:off x="3338513" y="5021263"/>
            <a:ext cx="3105150" cy="43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l" eaLnBrk="0" hangingPunct="0"/>
            <a:endParaRPr lang="en-US">
              <a:latin typeface="Verdana" panose="020B0604030504040204" charset="0"/>
            </a:endParaRPr>
          </a:p>
        </p:txBody>
      </p:sp>
      <p:sp>
        <p:nvSpPr>
          <p:cNvPr id="77829" name="Line 1030"/>
          <p:cNvSpPr>
            <a:spLocks noChangeShapeType="1"/>
          </p:cNvSpPr>
          <p:nvPr/>
        </p:nvSpPr>
        <p:spPr bwMode="auto">
          <a:xfrm>
            <a:off x="4972050" y="467836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Text Box 1031"/>
          <p:cNvSpPr txBox="1">
            <a:spLocks noChangeArrowheads="1"/>
          </p:cNvSpPr>
          <p:nvPr/>
        </p:nvSpPr>
        <p:spPr bwMode="auto">
          <a:xfrm>
            <a:off x="3179763" y="4589463"/>
            <a:ext cx="1530350" cy="36671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Helvetica" charset="0"/>
              </a:rPr>
              <a:t>page number</a:t>
            </a:r>
            <a:endParaRPr lang="en-US" sz="1800">
              <a:latin typeface="Helvetica" charset="0"/>
            </a:endParaRPr>
          </a:p>
        </p:txBody>
      </p:sp>
      <p:sp>
        <p:nvSpPr>
          <p:cNvPr id="77831" name="Text Box 1032"/>
          <p:cNvSpPr txBox="1">
            <a:spLocks noChangeArrowheads="1"/>
          </p:cNvSpPr>
          <p:nvPr/>
        </p:nvSpPr>
        <p:spPr bwMode="auto">
          <a:xfrm>
            <a:off x="5043488" y="4602163"/>
            <a:ext cx="1314450" cy="36671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Helvetica" charset="0"/>
              </a:rPr>
              <a:t>page offset</a:t>
            </a:r>
            <a:endParaRPr lang="en-US" sz="1800">
              <a:latin typeface="Helvetica" charset="0"/>
            </a:endParaRPr>
          </a:p>
        </p:txBody>
      </p:sp>
      <p:sp>
        <p:nvSpPr>
          <p:cNvPr id="77832" name="Text Box 1033"/>
          <p:cNvSpPr txBox="1">
            <a:spLocks noChangeArrowheads="1"/>
          </p:cNvSpPr>
          <p:nvPr/>
        </p:nvSpPr>
        <p:spPr bwMode="auto">
          <a:xfrm>
            <a:off x="3892550" y="504825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Helvetica" charset="0"/>
              </a:rPr>
              <a:t>p</a:t>
            </a:r>
            <a:endParaRPr lang="en-US" sz="1800">
              <a:latin typeface="Helvetica" charset="0"/>
            </a:endParaRPr>
          </a:p>
        </p:txBody>
      </p:sp>
      <p:sp>
        <p:nvSpPr>
          <p:cNvPr id="77833" name="Text Box 1035"/>
          <p:cNvSpPr txBox="1">
            <a:spLocks noChangeArrowheads="1"/>
          </p:cNvSpPr>
          <p:nvPr/>
        </p:nvSpPr>
        <p:spPr bwMode="auto">
          <a:xfrm>
            <a:off x="5341938" y="5078413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Helvetica" charset="0"/>
              </a:rPr>
              <a:t>d</a:t>
            </a:r>
            <a:endParaRPr lang="en-US" sz="1800">
              <a:latin typeface="Helvetica" charset="0"/>
            </a:endParaRPr>
          </a:p>
        </p:txBody>
      </p:sp>
      <p:sp>
        <p:nvSpPr>
          <p:cNvPr id="77834" name="Text Box 1036"/>
          <p:cNvSpPr txBox="1">
            <a:spLocks noChangeArrowheads="1"/>
          </p:cNvSpPr>
          <p:nvPr/>
        </p:nvSpPr>
        <p:spPr bwMode="auto">
          <a:xfrm>
            <a:off x="3419475" y="5402263"/>
            <a:ext cx="1592263" cy="366712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Helvetica" charset="0"/>
              </a:rPr>
              <a:t>(m – n) bits</a:t>
            </a:r>
            <a:endParaRPr lang="en-US" sz="1800" i="1">
              <a:latin typeface="Helvetica" charset="0"/>
            </a:endParaRPr>
          </a:p>
        </p:txBody>
      </p:sp>
      <p:sp>
        <p:nvSpPr>
          <p:cNvPr id="77835" name="Text Box 1038"/>
          <p:cNvSpPr txBox="1">
            <a:spLocks noChangeArrowheads="1"/>
          </p:cNvSpPr>
          <p:nvPr/>
        </p:nvSpPr>
        <p:spPr bwMode="auto">
          <a:xfrm>
            <a:off x="5097463" y="5400675"/>
            <a:ext cx="1147762" cy="36671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i="1">
                <a:latin typeface="Helvetica" charset="0"/>
              </a:rPr>
              <a:t>n bits</a:t>
            </a:r>
            <a:endParaRPr lang="en-US" sz="1800" i="1">
              <a:latin typeface="Helvetica" charset="0"/>
            </a:endParaRPr>
          </a:p>
        </p:txBody>
      </p:sp>
      <p:sp>
        <p:nvSpPr>
          <p:cNvPr id="1282061" name="Line 13"/>
          <p:cNvSpPr>
            <a:spLocks noChangeShapeType="1"/>
          </p:cNvSpPr>
          <p:nvPr/>
        </p:nvSpPr>
        <p:spPr bwMode="auto">
          <a:xfrm>
            <a:off x="3275013" y="5872163"/>
            <a:ext cx="316865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82062" name="Text Box 14"/>
          <p:cNvSpPr txBox="1">
            <a:spLocks noChangeArrowheads="1"/>
          </p:cNvSpPr>
          <p:nvPr/>
        </p:nvSpPr>
        <p:spPr bwMode="auto">
          <a:xfrm>
            <a:off x="4298950" y="5799138"/>
            <a:ext cx="7905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m bits</a:t>
            </a: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06782D-9A50-5E46-9206-39D02DB1DE4B}" type="slidenum">
              <a:rPr lang="en-US"/>
            </a:fld>
            <a:endParaRPr lang="en-US"/>
          </a:p>
        </p:txBody>
      </p:sp>
      <p:sp>
        <p:nvSpPr>
          <p:cNvPr id="143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Simple example</a:t>
            </a:r>
            <a:endParaRPr lang="en-US" smtClean="0">
              <a:cs typeface="+mj-cs"/>
            </a:endParaRPr>
          </a:p>
        </p:txBody>
      </p:sp>
      <p:sp>
        <p:nvSpPr>
          <p:cNvPr id="1436676" name="Text Box 4"/>
          <p:cNvSpPr txBox="1">
            <a:spLocks noChangeArrowheads="1"/>
          </p:cNvSpPr>
          <p:nvPr/>
        </p:nvSpPr>
        <p:spPr bwMode="auto">
          <a:xfrm>
            <a:off x="508000" y="1557338"/>
            <a:ext cx="27336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Assume m is 3 and n is 2</a:t>
            </a:r>
            <a:endParaRPr lang="en-US">
              <a:cs typeface="+mn-cs"/>
            </a:endParaRPr>
          </a:p>
        </p:txBody>
      </p:sp>
      <p:sp>
        <p:nvSpPr>
          <p:cNvPr id="1436677" name="Text Box 5"/>
          <p:cNvSpPr txBox="1">
            <a:spLocks noChangeArrowheads="1"/>
          </p:cNvSpPr>
          <p:nvPr/>
        </p:nvSpPr>
        <p:spPr bwMode="auto">
          <a:xfrm>
            <a:off x="1474788" y="2636838"/>
            <a:ext cx="561975" cy="22891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000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001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010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011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100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101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110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111</a:t>
            </a:r>
            <a:endParaRPr lang="en-US">
              <a:cs typeface="+mn-cs"/>
            </a:endParaRPr>
          </a:p>
        </p:txBody>
      </p:sp>
      <p:sp>
        <p:nvSpPr>
          <p:cNvPr id="1436678" name="Text Box 6"/>
          <p:cNvSpPr txBox="1">
            <a:spLocks noChangeArrowheads="1"/>
          </p:cNvSpPr>
          <p:nvPr/>
        </p:nvSpPr>
        <p:spPr bwMode="auto">
          <a:xfrm>
            <a:off x="827088" y="2349500"/>
            <a:ext cx="20224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Logical addresses</a:t>
            </a:r>
            <a:endParaRPr lang="en-US">
              <a:cs typeface="+mn-cs"/>
            </a:endParaRPr>
          </a:p>
        </p:txBody>
      </p:sp>
      <p:sp>
        <p:nvSpPr>
          <p:cNvPr id="1436679" name="Line 7"/>
          <p:cNvSpPr>
            <a:spLocks noChangeShapeType="1"/>
          </p:cNvSpPr>
          <p:nvPr/>
        </p:nvSpPr>
        <p:spPr bwMode="auto">
          <a:xfrm>
            <a:off x="2268538" y="3789363"/>
            <a:ext cx="26638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36680" name="Text Box 8"/>
          <p:cNvSpPr txBox="1">
            <a:spLocks noChangeArrowheads="1"/>
          </p:cNvSpPr>
          <p:nvPr/>
        </p:nvSpPr>
        <p:spPr bwMode="auto">
          <a:xfrm>
            <a:off x="5435600" y="2708275"/>
            <a:ext cx="561975" cy="22891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000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001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010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011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100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101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110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111</a:t>
            </a:r>
            <a:endParaRPr lang="en-US">
              <a:cs typeface="+mn-cs"/>
            </a:endParaRPr>
          </a:p>
        </p:txBody>
      </p:sp>
      <p:sp>
        <p:nvSpPr>
          <p:cNvPr id="1436682" name="Line 10"/>
          <p:cNvSpPr>
            <a:spLocks noChangeShapeType="1"/>
          </p:cNvSpPr>
          <p:nvPr/>
        </p:nvSpPr>
        <p:spPr bwMode="auto">
          <a:xfrm>
            <a:off x="6084888" y="2781300"/>
            <a:ext cx="0" cy="1008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36683" name="Line 11"/>
          <p:cNvSpPr>
            <a:spLocks noChangeShapeType="1"/>
          </p:cNvSpPr>
          <p:nvPr/>
        </p:nvSpPr>
        <p:spPr bwMode="auto">
          <a:xfrm>
            <a:off x="6084888" y="3878263"/>
            <a:ext cx="0" cy="10080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36684" name="Text Box 12"/>
          <p:cNvSpPr txBox="1">
            <a:spLocks noChangeArrowheads="1"/>
          </p:cNvSpPr>
          <p:nvPr/>
        </p:nvSpPr>
        <p:spPr bwMode="auto">
          <a:xfrm>
            <a:off x="6084888" y="3068638"/>
            <a:ext cx="8159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page0</a:t>
            </a:r>
            <a:endParaRPr lang="en-US">
              <a:cs typeface="+mn-cs"/>
            </a:endParaRPr>
          </a:p>
        </p:txBody>
      </p:sp>
      <p:sp>
        <p:nvSpPr>
          <p:cNvPr id="1436685" name="Text Box 13"/>
          <p:cNvSpPr txBox="1">
            <a:spLocks noChangeArrowheads="1"/>
          </p:cNvSpPr>
          <p:nvPr/>
        </p:nvSpPr>
        <p:spPr bwMode="auto">
          <a:xfrm>
            <a:off x="6156325" y="4149725"/>
            <a:ext cx="815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page1</a:t>
            </a: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B6351C-6671-F740-A66A-FAD51F37DC76}" type="slidenum">
              <a:rPr lang="en-US"/>
            </a:fld>
            <a:endParaRPr lang="en-US"/>
          </a:p>
        </p:txBody>
      </p:sp>
      <p:sp>
        <p:nvSpPr>
          <p:cNvPr id="128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Paging Hardware: 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address translation</a:t>
            </a:r>
            <a:endParaRPr lang="en-US" smtClean="0">
              <a:cs typeface="+mj-cs"/>
            </a:endParaRPr>
          </a:p>
        </p:txBody>
      </p:sp>
      <p:pic>
        <p:nvPicPr>
          <p:cNvPr id="80899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557338"/>
            <a:ext cx="6630987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2D56DA-6440-444D-B8BF-4CE1EB304BC2}" type="slidenum">
              <a:rPr lang="en-US"/>
            </a:fld>
            <a:endParaRPr lang="en-US"/>
          </a:p>
        </p:txBody>
      </p:sp>
      <p:sp>
        <p:nvSpPr>
          <p:cNvPr id="128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Paging and Address Translation Example</a:t>
            </a:r>
            <a:endParaRPr lang="en-US" dirty="0" smtClean="0">
              <a:cs typeface="+mj-cs"/>
            </a:endParaRPr>
          </a:p>
        </p:txBody>
      </p:sp>
      <p:pic>
        <p:nvPicPr>
          <p:cNvPr id="82947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550988"/>
            <a:ext cx="3760787" cy="46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4103" name="Line 7"/>
          <p:cNvSpPr>
            <a:spLocks noChangeShapeType="1"/>
          </p:cNvSpPr>
          <p:nvPr/>
        </p:nvSpPr>
        <p:spPr bwMode="auto">
          <a:xfrm>
            <a:off x="6821488" y="1557338"/>
            <a:ext cx="0" cy="4464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84104" name="Text Box 8"/>
          <p:cNvSpPr txBox="1">
            <a:spLocks noChangeArrowheads="1"/>
          </p:cNvSpPr>
          <p:nvPr/>
        </p:nvSpPr>
        <p:spPr bwMode="auto">
          <a:xfrm rot="16200000">
            <a:off x="6166644" y="3579019"/>
            <a:ext cx="18192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32 byte memory</a:t>
            </a:r>
            <a:endParaRPr lang="en-US">
              <a:cs typeface="+mn-cs"/>
            </a:endParaRPr>
          </a:p>
        </p:txBody>
      </p:sp>
      <p:sp>
        <p:nvSpPr>
          <p:cNvPr id="1284105" name="Text Box 9"/>
          <p:cNvSpPr txBox="1">
            <a:spLocks noChangeArrowheads="1"/>
          </p:cNvSpPr>
          <p:nvPr/>
        </p:nvSpPr>
        <p:spPr bwMode="auto">
          <a:xfrm>
            <a:off x="250825" y="1628775"/>
            <a:ext cx="2155825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page size = 4 bytes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= 2</a:t>
            </a:r>
            <a:r>
              <a:rPr lang="en-US" baseline="30000">
                <a:cs typeface="+mn-cs"/>
              </a:rPr>
              <a:t>2</a:t>
            </a:r>
            <a:endParaRPr lang="en-US">
              <a:cs typeface="+mn-cs"/>
            </a:endParaRPr>
          </a:p>
        </p:txBody>
      </p:sp>
      <p:sp>
        <p:nvSpPr>
          <p:cNvPr id="1284106" name="Text Box 10"/>
          <p:cNvSpPr txBox="1">
            <a:spLocks noChangeArrowheads="1"/>
          </p:cNvSpPr>
          <p:nvPr/>
        </p:nvSpPr>
        <p:spPr bwMode="auto">
          <a:xfrm>
            <a:off x="211138" y="2846388"/>
            <a:ext cx="22002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4 bit logical address</a:t>
            </a:r>
            <a:endParaRPr lang="en-US">
              <a:cs typeface="+mn-cs"/>
            </a:endParaRPr>
          </a:p>
        </p:txBody>
      </p:sp>
      <p:sp>
        <p:nvSpPr>
          <p:cNvPr id="1284108" name="Rectangle 12"/>
          <p:cNvSpPr>
            <a:spLocks noChangeArrowheads="1"/>
          </p:cNvSpPr>
          <p:nvPr/>
        </p:nvSpPr>
        <p:spPr bwMode="auto">
          <a:xfrm>
            <a:off x="612775" y="3219450"/>
            <a:ext cx="287338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84109" name="Rectangle 13"/>
          <p:cNvSpPr>
            <a:spLocks noChangeArrowheads="1"/>
          </p:cNvSpPr>
          <p:nvPr/>
        </p:nvSpPr>
        <p:spPr bwMode="auto">
          <a:xfrm>
            <a:off x="901700" y="3219450"/>
            <a:ext cx="287338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84110" name="Rectangle 14"/>
          <p:cNvSpPr>
            <a:spLocks noChangeArrowheads="1"/>
          </p:cNvSpPr>
          <p:nvPr/>
        </p:nvSpPr>
        <p:spPr bwMode="auto">
          <a:xfrm>
            <a:off x="1189038" y="3219450"/>
            <a:ext cx="287337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84111" name="Rectangle 15"/>
          <p:cNvSpPr>
            <a:spLocks noChangeArrowheads="1"/>
          </p:cNvSpPr>
          <p:nvPr/>
        </p:nvSpPr>
        <p:spPr bwMode="auto">
          <a:xfrm>
            <a:off x="1477963" y="3219450"/>
            <a:ext cx="287337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84112" name="Line 16"/>
          <p:cNvSpPr>
            <a:spLocks noChangeShapeType="1"/>
          </p:cNvSpPr>
          <p:nvPr/>
        </p:nvSpPr>
        <p:spPr bwMode="auto">
          <a:xfrm>
            <a:off x="539750" y="3867150"/>
            <a:ext cx="64928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84113" name="Line 17"/>
          <p:cNvSpPr>
            <a:spLocks noChangeShapeType="1"/>
          </p:cNvSpPr>
          <p:nvPr/>
        </p:nvSpPr>
        <p:spPr bwMode="auto">
          <a:xfrm>
            <a:off x="1189038" y="3867150"/>
            <a:ext cx="64928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84114" name="Freeform 18"/>
          <p:cNvSpPr/>
          <p:nvPr/>
        </p:nvSpPr>
        <p:spPr bwMode="auto">
          <a:xfrm>
            <a:off x="647700" y="3987800"/>
            <a:ext cx="420688" cy="960438"/>
          </a:xfrm>
          <a:custGeom>
            <a:avLst/>
            <a:gdLst>
              <a:gd name="T0" fmla="*/ 159 w 265"/>
              <a:gd name="T1" fmla="*/ 15 h 605"/>
              <a:gd name="T2" fmla="*/ 114 w 265"/>
              <a:gd name="T3" fmla="*/ 15 h 605"/>
              <a:gd name="T4" fmla="*/ 23 w 265"/>
              <a:gd name="T5" fmla="*/ 106 h 605"/>
              <a:gd name="T6" fmla="*/ 250 w 265"/>
              <a:gd name="T7" fmla="*/ 287 h 605"/>
              <a:gd name="T8" fmla="*/ 114 w 265"/>
              <a:gd name="T9" fmla="*/ 605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5" h="605">
                <a:moveTo>
                  <a:pt x="159" y="15"/>
                </a:moveTo>
                <a:cubicBezTo>
                  <a:pt x="148" y="7"/>
                  <a:pt x="137" y="0"/>
                  <a:pt x="114" y="15"/>
                </a:cubicBezTo>
                <a:cubicBezTo>
                  <a:pt x="91" y="30"/>
                  <a:pt x="0" y="61"/>
                  <a:pt x="23" y="106"/>
                </a:cubicBezTo>
                <a:cubicBezTo>
                  <a:pt x="46" y="151"/>
                  <a:pt x="235" y="204"/>
                  <a:pt x="250" y="287"/>
                </a:cubicBezTo>
                <a:cubicBezTo>
                  <a:pt x="265" y="370"/>
                  <a:pt x="189" y="487"/>
                  <a:pt x="114" y="605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84115" name="Freeform 19"/>
          <p:cNvSpPr/>
          <p:nvPr/>
        </p:nvSpPr>
        <p:spPr bwMode="auto">
          <a:xfrm>
            <a:off x="1368425" y="3940175"/>
            <a:ext cx="444500" cy="863600"/>
          </a:xfrm>
          <a:custGeom>
            <a:avLst/>
            <a:gdLst>
              <a:gd name="T0" fmla="*/ 113 w 280"/>
              <a:gd name="T1" fmla="*/ 0 h 544"/>
              <a:gd name="T2" fmla="*/ 23 w 280"/>
              <a:gd name="T3" fmla="*/ 136 h 544"/>
              <a:gd name="T4" fmla="*/ 250 w 280"/>
              <a:gd name="T5" fmla="*/ 226 h 544"/>
              <a:gd name="T6" fmla="*/ 204 w 280"/>
              <a:gd name="T7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0" h="544">
                <a:moveTo>
                  <a:pt x="113" y="0"/>
                </a:moveTo>
                <a:cubicBezTo>
                  <a:pt x="56" y="49"/>
                  <a:pt x="0" y="98"/>
                  <a:pt x="23" y="136"/>
                </a:cubicBezTo>
                <a:cubicBezTo>
                  <a:pt x="46" y="174"/>
                  <a:pt x="220" y="158"/>
                  <a:pt x="250" y="226"/>
                </a:cubicBezTo>
                <a:cubicBezTo>
                  <a:pt x="280" y="294"/>
                  <a:pt x="242" y="419"/>
                  <a:pt x="204" y="544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84116" name="Text Box 20"/>
          <p:cNvSpPr txBox="1">
            <a:spLocks noChangeArrowheads="1"/>
          </p:cNvSpPr>
          <p:nvPr/>
        </p:nvSpPr>
        <p:spPr bwMode="auto">
          <a:xfrm>
            <a:off x="396875" y="4883150"/>
            <a:ext cx="955675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page 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number</a:t>
            </a:r>
            <a:endParaRPr lang="en-US">
              <a:cs typeface="+mn-cs"/>
            </a:endParaRPr>
          </a:p>
        </p:txBody>
      </p:sp>
      <p:sp>
        <p:nvSpPr>
          <p:cNvPr id="1284117" name="Text Box 21"/>
          <p:cNvSpPr txBox="1">
            <a:spLocks noChangeArrowheads="1"/>
          </p:cNvSpPr>
          <p:nvPr/>
        </p:nvSpPr>
        <p:spPr bwMode="auto">
          <a:xfrm>
            <a:off x="1223963" y="4587875"/>
            <a:ext cx="1692275" cy="11906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offset</a:t>
            </a:r>
            <a:br>
              <a:rPr lang="en-US">
                <a:cs typeface="+mn-cs"/>
              </a:rPr>
            </a:br>
            <a:r>
              <a:rPr lang="en-US">
                <a:cs typeface="+mn-cs"/>
              </a:rPr>
              <a:t>(dispacement) 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inside</a:t>
            </a:r>
            <a:br>
              <a:rPr lang="en-US">
                <a:cs typeface="+mn-cs"/>
              </a:rPr>
            </a:br>
            <a:r>
              <a:rPr lang="en-US">
                <a:cs typeface="+mn-cs"/>
              </a:rPr>
              <a:t>page</a:t>
            </a:r>
            <a:endParaRPr lang="en-US">
              <a:cs typeface="+mn-cs"/>
            </a:endParaRPr>
          </a:p>
        </p:txBody>
      </p:sp>
      <p:sp>
        <p:nvSpPr>
          <p:cNvPr id="1284118" name="Text Box 22"/>
          <p:cNvSpPr txBox="1">
            <a:spLocks noChangeArrowheads="1"/>
          </p:cNvSpPr>
          <p:nvPr/>
        </p:nvSpPr>
        <p:spPr bwMode="auto">
          <a:xfrm>
            <a:off x="7667625" y="1492250"/>
            <a:ext cx="936625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LA = 5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PA = ? </a:t>
            </a:r>
            <a:endParaRPr lang="en-US">
              <a:cs typeface="+mn-cs"/>
            </a:endParaRPr>
          </a:p>
        </p:txBody>
      </p:sp>
      <p:sp>
        <p:nvSpPr>
          <p:cNvPr id="1284119" name="Text Box 23"/>
          <p:cNvSpPr txBox="1">
            <a:spLocks noChangeArrowheads="1"/>
          </p:cNvSpPr>
          <p:nvPr/>
        </p:nvSpPr>
        <p:spPr bwMode="auto">
          <a:xfrm>
            <a:off x="7727950" y="3062288"/>
            <a:ext cx="974725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LA = 11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PA = ? </a:t>
            </a:r>
            <a:endParaRPr lang="en-US">
              <a:cs typeface="+mn-cs"/>
            </a:endParaRPr>
          </a:p>
        </p:txBody>
      </p:sp>
      <p:sp>
        <p:nvSpPr>
          <p:cNvPr id="1284120" name="Text Box 24"/>
          <p:cNvSpPr txBox="1">
            <a:spLocks noChangeArrowheads="1"/>
          </p:cNvSpPr>
          <p:nvPr/>
        </p:nvSpPr>
        <p:spPr bwMode="auto">
          <a:xfrm>
            <a:off x="7740650" y="4941888"/>
            <a:ext cx="974725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LA = 13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PA = ? </a:t>
            </a:r>
            <a:endParaRPr lang="en-US">
              <a:cs typeface="+mn-cs"/>
            </a:endParaRPr>
          </a:p>
        </p:txBody>
      </p:sp>
      <p:sp>
        <p:nvSpPr>
          <p:cNvPr id="1284121" name="Text Box 25"/>
          <p:cNvSpPr txBox="1">
            <a:spLocks noChangeArrowheads="1"/>
          </p:cNvSpPr>
          <p:nvPr/>
        </p:nvSpPr>
        <p:spPr bwMode="auto">
          <a:xfrm>
            <a:off x="7640638" y="2125663"/>
            <a:ext cx="11080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5 is </a:t>
            </a:r>
            <a:r>
              <a:rPr lang="en-US">
                <a:solidFill>
                  <a:srgbClr val="FF0000"/>
                </a:solidFill>
                <a:cs typeface="+mn-cs"/>
              </a:rPr>
              <a:t>01</a:t>
            </a:r>
            <a:r>
              <a:rPr lang="en-US">
                <a:cs typeface="+mn-cs"/>
              </a:rPr>
              <a:t>01</a:t>
            </a:r>
            <a:endParaRPr lang="en-US">
              <a:cs typeface="+mn-cs"/>
            </a:endParaRPr>
          </a:p>
        </p:txBody>
      </p:sp>
      <p:sp>
        <p:nvSpPr>
          <p:cNvPr id="1284122" name="Text Box 26"/>
          <p:cNvSpPr txBox="1">
            <a:spLocks noChangeArrowheads="1"/>
          </p:cNvSpPr>
          <p:nvPr/>
        </p:nvSpPr>
        <p:spPr bwMode="auto">
          <a:xfrm>
            <a:off x="7583488" y="3709988"/>
            <a:ext cx="12350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11 is </a:t>
            </a:r>
            <a:r>
              <a:rPr lang="en-US">
                <a:solidFill>
                  <a:srgbClr val="FF0000"/>
                </a:solidFill>
                <a:cs typeface="+mn-cs"/>
              </a:rPr>
              <a:t>10</a:t>
            </a:r>
            <a:r>
              <a:rPr lang="en-US">
                <a:cs typeface="+mn-cs"/>
              </a:rPr>
              <a:t>11</a:t>
            </a:r>
            <a:endParaRPr lang="en-US">
              <a:cs typeface="+mn-cs"/>
            </a:endParaRPr>
          </a:p>
        </p:txBody>
      </p:sp>
      <p:sp>
        <p:nvSpPr>
          <p:cNvPr id="1284123" name="Text Box 27"/>
          <p:cNvSpPr txBox="1">
            <a:spLocks noChangeArrowheads="1"/>
          </p:cNvSpPr>
          <p:nvPr/>
        </p:nvSpPr>
        <p:spPr bwMode="auto">
          <a:xfrm>
            <a:off x="7512050" y="5589588"/>
            <a:ext cx="12985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13 is </a:t>
            </a:r>
            <a:r>
              <a:rPr lang="en-US">
                <a:solidFill>
                  <a:srgbClr val="FF0000"/>
                </a:solidFill>
                <a:cs typeface="+mn-cs"/>
              </a:rPr>
              <a:t>11</a:t>
            </a:r>
            <a:r>
              <a:rPr lang="en-US">
                <a:cs typeface="+mn-cs"/>
              </a:rPr>
              <a:t>01 </a:t>
            </a:r>
            <a:endParaRPr lang="en-US">
              <a:cs typeface="+mn-cs"/>
            </a:endParaRPr>
          </a:p>
        </p:txBody>
      </p:sp>
      <p:sp>
        <p:nvSpPr>
          <p:cNvPr id="1284124" name="Text Box 28"/>
          <p:cNvSpPr txBox="1">
            <a:spLocks noChangeArrowheads="1"/>
          </p:cNvSpPr>
          <p:nvPr/>
        </p:nvSpPr>
        <p:spPr bwMode="auto">
          <a:xfrm>
            <a:off x="7439025" y="2368550"/>
            <a:ext cx="138112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PA = 11001</a:t>
            </a:r>
            <a:endParaRPr lang="en-US">
              <a:cs typeface="+mn-cs"/>
            </a:endParaRPr>
          </a:p>
        </p:txBody>
      </p:sp>
      <p:sp>
        <p:nvSpPr>
          <p:cNvPr id="1284126" name="Text Box 30"/>
          <p:cNvSpPr txBox="1">
            <a:spLocks noChangeArrowheads="1"/>
          </p:cNvSpPr>
          <p:nvPr/>
        </p:nvSpPr>
        <p:spPr bwMode="auto">
          <a:xfrm>
            <a:off x="7512050" y="3998913"/>
            <a:ext cx="138112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PA =</a:t>
            </a:r>
            <a:r>
              <a:rPr lang="en-US">
                <a:solidFill>
                  <a:srgbClr val="FFFF00"/>
                </a:solidFill>
                <a:cs typeface="+mn-cs"/>
              </a:rPr>
              <a:t> </a:t>
            </a:r>
            <a:r>
              <a:rPr lang="en-US">
                <a:solidFill>
                  <a:srgbClr val="FF0000"/>
                </a:solidFill>
                <a:cs typeface="+mn-cs"/>
              </a:rPr>
              <a:t>001</a:t>
            </a:r>
            <a:r>
              <a:rPr lang="en-US">
                <a:cs typeface="+mn-cs"/>
              </a:rPr>
              <a:t>11</a:t>
            </a:r>
            <a:endParaRPr lang="en-US">
              <a:cs typeface="+mn-cs"/>
            </a:endParaRPr>
          </a:p>
        </p:txBody>
      </p:sp>
      <p:sp>
        <p:nvSpPr>
          <p:cNvPr id="1284127" name="Text Box 31"/>
          <p:cNvSpPr txBox="1">
            <a:spLocks noChangeArrowheads="1"/>
          </p:cNvSpPr>
          <p:nvPr/>
        </p:nvSpPr>
        <p:spPr bwMode="auto">
          <a:xfrm>
            <a:off x="7439025" y="5870575"/>
            <a:ext cx="138112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PA = </a:t>
            </a:r>
            <a:r>
              <a:rPr lang="en-US">
                <a:solidFill>
                  <a:srgbClr val="FF0000"/>
                </a:solidFill>
                <a:cs typeface="+mn-cs"/>
              </a:rPr>
              <a:t>010</a:t>
            </a:r>
            <a:r>
              <a:rPr lang="en-US">
                <a:cs typeface="+mn-cs"/>
              </a:rPr>
              <a:t>01</a:t>
            </a: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8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8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8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8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8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8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4119" grpId="0"/>
      <p:bldP spid="1284120" grpId="0"/>
      <p:bldP spid="1284121" grpId="0"/>
      <p:bldP spid="1284122" grpId="0"/>
      <p:bldP spid="1284123" grpId="0"/>
      <p:bldP spid="1284124" grpId="0"/>
      <p:bldP spid="1284126" grpId="0"/>
      <p:bldP spid="12841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7144C2-FFB5-B149-815E-EC39E5BDD610}" type="slidenum">
              <a:rPr lang="en-US"/>
            </a:fld>
            <a:endParaRPr lang="en-US"/>
          </a:p>
        </p:txBody>
      </p:sp>
      <p:sp>
        <p:nvSpPr>
          <p:cNvPr id="142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Address translation example 2</a:t>
            </a:r>
            <a:endParaRPr lang="en-US" dirty="0" smtClean="0">
              <a:cs typeface="+mj-cs"/>
            </a:endParaRPr>
          </a:p>
        </p:txBody>
      </p:sp>
      <p:sp>
        <p:nvSpPr>
          <p:cNvPr id="1424388" name="Text Box 4"/>
          <p:cNvSpPr txBox="1">
            <a:spLocks noChangeArrowheads="1"/>
          </p:cNvSpPr>
          <p:nvPr/>
        </p:nvSpPr>
        <p:spPr bwMode="auto">
          <a:xfrm>
            <a:off x="609600" y="2132013"/>
            <a:ext cx="22129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cs typeface="+mn-cs"/>
              </a:rPr>
              <a:t>0010</a:t>
            </a:r>
            <a:r>
              <a:rPr lang="en-US" dirty="0">
                <a:cs typeface="+mn-cs"/>
              </a:rPr>
              <a:t>000000000100</a:t>
            </a:r>
            <a:endParaRPr lang="en-US" dirty="0">
              <a:cs typeface="+mn-cs"/>
            </a:endParaRPr>
          </a:p>
        </p:txBody>
      </p:sp>
      <p:sp>
        <p:nvSpPr>
          <p:cNvPr id="1424389" name="Text Box 5"/>
          <p:cNvSpPr txBox="1">
            <a:spLocks noChangeArrowheads="1"/>
          </p:cNvSpPr>
          <p:nvPr/>
        </p:nvSpPr>
        <p:spPr bwMode="auto">
          <a:xfrm>
            <a:off x="427038" y="1766888"/>
            <a:ext cx="25050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b="1">
                <a:cs typeface="+mn-cs"/>
              </a:rPr>
              <a:t>16 bit logical address</a:t>
            </a:r>
            <a:endParaRPr lang="en-US" b="1">
              <a:cs typeface="+mn-cs"/>
            </a:endParaRPr>
          </a:p>
        </p:txBody>
      </p:sp>
      <p:sp>
        <p:nvSpPr>
          <p:cNvPr id="1424390" name="Text Box 6"/>
          <p:cNvSpPr txBox="1">
            <a:spLocks noChangeArrowheads="1"/>
          </p:cNvSpPr>
          <p:nvPr/>
        </p:nvSpPr>
        <p:spPr bwMode="auto">
          <a:xfrm>
            <a:off x="6034088" y="2205038"/>
            <a:ext cx="2638425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b="1" dirty="0">
                <a:cs typeface="+mn-cs"/>
              </a:rPr>
              <a:t>page size = 4096 bytes</a:t>
            </a:r>
            <a:endParaRPr lang="en-US" b="1" dirty="0">
              <a:cs typeface="+mn-cs"/>
            </a:endParaRPr>
          </a:p>
          <a:p>
            <a:pPr>
              <a:defRPr/>
            </a:pPr>
            <a:r>
              <a:rPr lang="en-US" b="1" dirty="0">
                <a:cs typeface="+mn-cs"/>
              </a:rPr>
              <a:t>(offset is 12 bits)</a:t>
            </a:r>
            <a:endParaRPr lang="en-US" b="1" dirty="0">
              <a:cs typeface="+mn-cs"/>
            </a:endParaRPr>
          </a:p>
        </p:txBody>
      </p:sp>
      <p:sp>
        <p:nvSpPr>
          <p:cNvPr id="1424391" name="Line 7"/>
          <p:cNvSpPr>
            <a:spLocks noChangeShapeType="1"/>
          </p:cNvSpPr>
          <p:nvPr/>
        </p:nvSpPr>
        <p:spPr bwMode="auto">
          <a:xfrm>
            <a:off x="681038" y="2571750"/>
            <a:ext cx="5048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24392" name="Line 8"/>
          <p:cNvSpPr>
            <a:spLocks noChangeShapeType="1"/>
          </p:cNvSpPr>
          <p:nvPr/>
        </p:nvSpPr>
        <p:spPr bwMode="auto">
          <a:xfrm>
            <a:off x="1257300" y="2571750"/>
            <a:ext cx="1439863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24393" name="Text Box 9"/>
          <p:cNvSpPr txBox="1">
            <a:spLocks noChangeArrowheads="1"/>
          </p:cNvSpPr>
          <p:nvPr/>
        </p:nvSpPr>
        <p:spPr bwMode="auto">
          <a:xfrm>
            <a:off x="681038" y="2557463"/>
            <a:ext cx="4349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p#</a:t>
            </a:r>
            <a:endParaRPr lang="en-US">
              <a:cs typeface="+mn-cs"/>
            </a:endParaRPr>
          </a:p>
        </p:txBody>
      </p:sp>
      <p:sp>
        <p:nvSpPr>
          <p:cNvPr id="1424394" name="Text Box 10"/>
          <p:cNvSpPr txBox="1">
            <a:spLocks noChangeArrowheads="1"/>
          </p:cNvSpPr>
          <p:nvPr/>
        </p:nvSpPr>
        <p:spPr bwMode="auto">
          <a:xfrm>
            <a:off x="1525588" y="2557463"/>
            <a:ext cx="7397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offset</a:t>
            </a:r>
            <a:endParaRPr lang="en-US">
              <a:cs typeface="+mn-cs"/>
            </a:endParaRPr>
          </a:p>
        </p:txBody>
      </p:sp>
      <p:sp>
        <p:nvSpPr>
          <p:cNvPr id="1424398" name="Rectangle 14"/>
          <p:cNvSpPr>
            <a:spLocks noChangeArrowheads="1"/>
          </p:cNvSpPr>
          <p:nvPr/>
        </p:nvSpPr>
        <p:spPr bwMode="auto">
          <a:xfrm>
            <a:off x="4357688" y="1484313"/>
            <a:ext cx="647700" cy="2873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000</a:t>
            </a:r>
            <a:endParaRPr lang="en-US">
              <a:cs typeface="+mn-cs"/>
            </a:endParaRPr>
          </a:p>
        </p:txBody>
      </p:sp>
      <p:sp>
        <p:nvSpPr>
          <p:cNvPr id="1424399" name="Rectangle 15"/>
          <p:cNvSpPr>
            <a:spLocks noChangeArrowheads="1"/>
          </p:cNvSpPr>
          <p:nvPr/>
        </p:nvSpPr>
        <p:spPr bwMode="auto">
          <a:xfrm>
            <a:off x="5005388" y="1484313"/>
            <a:ext cx="360362" cy="2873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0</a:t>
            </a:r>
            <a:endParaRPr lang="en-US">
              <a:cs typeface="+mn-cs"/>
            </a:endParaRPr>
          </a:p>
        </p:txBody>
      </p:sp>
      <p:sp>
        <p:nvSpPr>
          <p:cNvPr id="1424400" name="Rectangle 16"/>
          <p:cNvSpPr>
            <a:spLocks noChangeArrowheads="1"/>
          </p:cNvSpPr>
          <p:nvPr/>
        </p:nvSpPr>
        <p:spPr bwMode="auto">
          <a:xfrm>
            <a:off x="4357688" y="1771650"/>
            <a:ext cx="647700" cy="2873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000</a:t>
            </a:r>
            <a:endParaRPr lang="en-US">
              <a:cs typeface="+mn-cs"/>
            </a:endParaRPr>
          </a:p>
        </p:txBody>
      </p:sp>
      <p:sp>
        <p:nvSpPr>
          <p:cNvPr id="1424401" name="Rectangle 17"/>
          <p:cNvSpPr>
            <a:spLocks noChangeArrowheads="1"/>
          </p:cNvSpPr>
          <p:nvPr/>
        </p:nvSpPr>
        <p:spPr bwMode="auto">
          <a:xfrm>
            <a:off x="4357688" y="2060575"/>
            <a:ext cx="647700" cy="2873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000</a:t>
            </a:r>
            <a:endParaRPr lang="en-US">
              <a:cs typeface="+mn-cs"/>
            </a:endParaRPr>
          </a:p>
        </p:txBody>
      </p:sp>
      <p:sp>
        <p:nvSpPr>
          <p:cNvPr id="1424402" name="Rectangle 18"/>
          <p:cNvSpPr>
            <a:spLocks noChangeArrowheads="1"/>
          </p:cNvSpPr>
          <p:nvPr/>
        </p:nvSpPr>
        <p:spPr bwMode="auto">
          <a:xfrm>
            <a:off x="4357688" y="2347913"/>
            <a:ext cx="647700" cy="2873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000</a:t>
            </a:r>
            <a:endParaRPr lang="en-US">
              <a:cs typeface="+mn-cs"/>
            </a:endParaRPr>
          </a:p>
        </p:txBody>
      </p:sp>
      <p:sp>
        <p:nvSpPr>
          <p:cNvPr id="1424403" name="Rectangle 19"/>
          <p:cNvSpPr>
            <a:spLocks noChangeArrowheads="1"/>
          </p:cNvSpPr>
          <p:nvPr/>
        </p:nvSpPr>
        <p:spPr bwMode="auto">
          <a:xfrm>
            <a:off x="5005388" y="1771650"/>
            <a:ext cx="360362" cy="2873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0</a:t>
            </a:r>
            <a:endParaRPr lang="en-US">
              <a:cs typeface="+mn-cs"/>
            </a:endParaRPr>
          </a:p>
        </p:txBody>
      </p:sp>
      <p:sp>
        <p:nvSpPr>
          <p:cNvPr id="1424404" name="Rectangle 20"/>
          <p:cNvSpPr>
            <a:spLocks noChangeArrowheads="1"/>
          </p:cNvSpPr>
          <p:nvPr/>
        </p:nvSpPr>
        <p:spPr bwMode="auto">
          <a:xfrm>
            <a:off x="5005388" y="2060575"/>
            <a:ext cx="360362" cy="2873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0</a:t>
            </a:r>
            <a:endParaRPr lang="en-US">
              <a:cs typeface="+mn-cs"/>
            </a:endParaRPr>
          </a:p>
        </p:txBody>
      </p:sp>
      <p:sp>
        <p:nvSpPr>
          <p:cNvPr id="1424405" name="Rectangle 21"/>
          <p:cNvSpPr>
            <a:spLocks noChangeArrowheads="1"/>
          </p:cNvSpPr>
          <p:nvPr/>
        </p:nvSpPr>
        <p:spPr bwMode="auto">
          <a:xfrm>
            <a:off x="5005388" y="2347913"/>
            <a:ext cx="360362" cy="2873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0</a:t>
            </a:r>
            <a:endParaRPr lang="en-US">
              <a:cs typeface="+mn-cs"/>
            </a:endParaRPr>
          </a:p>
        </p:txBody>
      </p:sp>
      <p:sp>
        <p:nvSpPr>
          <p:cNvPr id="1424406" name="Rectangle 22"/>
          <p:cNvSpPr>
            <a:spLocks noChangeArrowheads="1"/>
          </p:cNvSpPr>
          <p:nvPr/>
        </p:nvSpPr>
        <p:spPr bwMode="auto">
          <a:xfrm>
            <a:off x="4357688" y="2636838"/>
            <a:ext cx="647700" cy="2873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111</a:t>
            </a:r>
            <a:endParaRPr lang="en-US">
              <a:cs typeface="+mn-cs"/>
            </a:endParaRPr>
          </a:p>
        </p:txBody>
      </p:sp>
      <p:sp>
        <p:nvSpPr>
          <p:cNvPr id="1424407" name="Rectangle 23"/>
          <p:cNvSpPr>
            <a:spLocks noChangeArrowheads="1"/>
          </p:cNvSpPr>
          <p:nvPr/>
        </p:nvSpPr>
        <p:spPr bwMode="auto">
          <a:xfrm>
            <a:off x="5005388" y="2636838"/>
            <a:ext cx="360362" cy="2873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1</a:t>
            </a:r>
            <a:endParaRPr lang="en-US">
              <a:cs typeface="+mn-cs"/>
            </a:endParaRPr>
          </a:p>
        </p:txBody>
      </p:sp>
      <p:sp>
        <p:nvSpPr>
          <p:cNvPr id="1424408" name="Rectangle 24"/>
          <p:cNvSpPr>
            <a:spLocks noChangeArrowheads="1"/>
          </p:cNvSpPr>
          <p:nvPr/>
        </p:nvSpPr>
        <p:spPr bwMode="auto">
          <a:xfrm>
            <a:off x="4357688" y="2924175"/>
            <a:ext cx="647700" cy="2873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000</a:t>
            </a:r>
            <a:endParaRPr lang="en-US">
              <a:cs typeface="+mn-cs"/>
            </a:endParaRPr>
          </a:p>
        </p:txBody>
      </p:sp>
      <p:sp>
        <p:nvSpPr>
          <p:cNvPr id="1424409" name="Rectangle 25"/>
          <p:cNvSpPr>
            <a:spLocks noChangeArrowheads="1"/>
          </p:cNvSpPr>
          <p:nvPr/>
        </p:nvSpPr>
        <p:spPr bwMode="auto">
          <a:xfrm>
            <a:off x="4357688" y="3213100"/>
            <a:ext cx="647700" cy="2873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101</a:t>
            </a:r>
            <a:endParaRPr lang="en-US">
              <a:cs typeface="+mn-cs"/>
            </a:endParaRPr>
          </a:p>
        </p:txBody>
      </p:sp>
      <p:sp>
        <p:nvSpPr>
          <p:cNvPr id="1424410" name="Rectangle 26"/>
          <p:cNvSpPr>
            <a:spLocks noChangeArrowheads="1"/>
          </p:cNvSpPr>
          <p:nvPr/>
        </p:nvSpPr>
        <p:spPr bwMode="auto">
          <a:xfrm>
            <a:off x="4357688" y="3500438"/>
            <a:ext cx="647700" cy="2873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000</a:t>
            </a:r>
            <a:endParaRPr lang="en-US">
              <a:cs typeface="+mn-cs"/>
            </a:endParaRPr>
          </a:p>
        </p:txBody>
      </p:sp>
      <p:sp>
        <p:nvSpPr>
          <p:cNvPr id="1424411" name="Rectangle 27"/>
          <p:cNvSpPr>
            <a:spLocks noChangeArrowheads="1"/>
          </p:cNvSpPr>
          <p:nvPr/>
        </p:nvSpPr>
        <p:spPr bwMode="auto">
          <a:xfrm>
            <a:off x="5005388" y="2924175"/>
            <a:ext cx="360362" cy="2873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0</a:t>
            </a:r>
            <a:endParaRPr lang="en-US">
              <a:cs typeface="+mn-cs"/>
            </a:endParaRPr>
          </a:p>
        </p:txBody>
      </p:sp>
      <p:sp>
        <p:nvSpPr>
          <p:cNvPr id="1424412" name="Rectangle 28"/>
          <p:cNvSpPr>
            <a:spLocks noChangeArrowheads="1"/>
          </p:cNvSpPr>
          <p:nvPr/>
        </p:nvSpPr>
        <p:spPr bwMode="auto">
          <a:xfrm>
            <a:off x="5005388" y="3213100"/>
            <a:ext cx="360362" cy="2873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1</a:t>
            </a:r>
            <a:endParaRPr lang="en-US">
              <a:cs typeface="+mn-cs"/>
            </a:endParaRPr>
          </a:p>
        </p:txBody>
      </p:sp>
      <p:sp>
        <p:nvSpPr>
          <p:cNvPr id="1424413" name="Rectangle 29"/>
          <p:cNvSpPr>
            <a:spLocks noChangeArrowheads="1"/>
          </p:cNvSpPr>
          <p:nvPr/>
        </p:nvSpPr>
        <p:spPr bwMode="auto">
          <a:xfrm>
            <a:off x="5005388" y="3500438"/>
            <a:ext cx="360362" cy="2873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0</a:t>
            </a:r>
            <a:endParaRPr lang="en-US">
              <a:cs typeface="+mn-cs"/>
            </a:endParaRPr>
          </a:p>
        </p:txBody>
      </p:sp>
      <p:sp>
        <p:nvSpPr>
          <p:cNvPr id="1424414" name="Rectangle 30"/>
          <p:cNvSpPr>
            <a:spLocks noChangeArrowheads="1"/>
          </p:cNvSpPr>
          <p:nvPr/>
        </p:nvSpPr>
        <p:spPr bwMode="auto">
          <a:xfrm>
            <a:off x="4357688" y="3787775"/>
            <a:ext cx="647700" cy="2873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000</a:t>
            </a:r>
            <a:endParaRPr lang="en-US">
              <a:cs typeface="+mn-cs"/>
            </a:endParaRPr>
          </a:p>
        </p:txBody>
      </p:sp>
      <p:sp>
        <p:nvSpPr>
          <p:cNvPr id="1424415" name="Rectangle 31"/>
          <p:cNvSpPr>
            <a:spLocks noChangeArrowheads="1"/>
          </p:cNvSpPr>
          <p:nvPr/>
        </p:nvSpPr>
        <p:spPr bwMode="auto">
          <a:xfrm>
            <a:off x="5005388" y="3787775"/>
            <a:ext cx="360362" cy="2873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0</a:t>
            </a:r>
            <a:endParaRPr lang="en-US">
              <a:cs typeface="+mn-cs"/>
            </a:endParaRPr>
          </a:p>
        </p:txBody>
      </p:sp>
      <p:sp>
        <p:nvSpPr>
          <p:cNvPr id="1424416" name="Rectangle 32"/>
          <p:cNvSpPr>
            <a:spLocks noChangeArrowheads="1"/>
          </p:cNvSpPr>
          <p:nvPr/>
        </p:nvSpPr>
        <p:spPr bwMode="auto">
          <a:xfrm>
            <a:off x="4357688" y="4075113"/>
            <a:ext cx="647700" cy="2873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000</a:t>
            </a:r>
            <a:endParaRPr lang="en-US">
              <a:cs typeface="+mn-cs"/>
            </a:endParaRPr>
          </a:p>
        </p:txBody>
      </p:sp>
      <p:sp>
        <p:nvSpPr>
          <p:cNvPr id="1424417" name="Rectangle 33"/>
          <p:cNvSpPr>
            <a:spLocks noChangeArrowheads="1"/>
          </p:cNvSpPr>
          <p:nvPr/>
        </p:nvSpPr>
        <p:spPr bwMode="auto">
          <a:xfrm>
            <a:off x="4357688" y="4364038"/>
            <a:ext cx="647700" cy="2873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011</a:t>
            </a:r>
            <a:endParaRPr lang="en-US">
              <a:cs typeface="+mn-cs"/>
            </a:endParaRPr>
          </a:p>
        </p:txBody>
      </p:sp>
      <p:sp>
        <p:nvSpPr>
          <p:cNvPr id="1424418" name="Rectangle 34"/>
          <p:cNvSpPr>
            <a:spLocks noChangeArrowheads="1"/>
          </p:cNvSpPr>
          <p:nvPr/>
        </p:nvSpPr>
        <p:spPr bwMode="auto">
          <a:xfrm>
            <a:off x="4357688" y="4651375"/>
            <a:ext cx="647700" cy="2873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100</a:t>
            </a:r>
            <a:endParaRPr lang="en-US">
              <a:cs typeface="+mn-cs"/>
            </a:endParaRPr>
          </a:p>
        </p:txBody>
      </p:sp>
      <p:sp>
        <p:nvSpPr>
          <p:cNvPr id="1424419" name="Rectangle 35"/>
          <p:cNvSpPr>
            <a:spLocks noChangeArrowheads="1"/>
          </p:cNvSpPr>
          <p:nvPr/>
        </p:nvSpPr>
        <p:spPr bwMode="auto">
          <a:xfrm>
            <a:off x="5005388" y="4075113"/>
            <a:ext cx="360362" cy="2873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0</a:t>
            </a:r>
            <a:endParaRPr lang="en-US">
              <a:cs typeface="+mn-cs"/>
            </a:endParaRPr>
          </a:p>
        </p:txBody>
      </p:sp>
      <p:sp>
        <p:nvSpPr>
          <p:cNvPr id="1424420" name="Rectangle 36"/>
          <p:cNvSpPr>
            <a:spLocks noChangeArrowheads="1"/>
          </p:cNvSpPr>
          <p:nvPr/>
        </p:nvSpPr>
        <p:spPr bwMode="auto">
          <a:xfrm>
            <a:off x="5005388" y="4364038"/>
            <a:ext cx="360362" cy="2873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1</a:t>
            </a:r>
            <a:endParaRPr lang="en-US">
              <a:cs typeface="+mn-cs"/>
            </a:endParaRPr>
          </a:p>
        </p:txBody>
      </p:sp>
      <p:sp>
        <p:nvSpPr>
          <p:cNvPr id="1424421" name="Rectangle 37"/>
          <p:cNvSpPr>
            <a:spLocks noChangeArrowheads="1"/>
          </p:cNvSpPr>
          <p:nvPr/>
        </p:nvSpPr>
        <p:spPr bwMode="auto">
          <a:xfrm>
            <a:off x="5005388" y="4651375"/>
            <a:ext cx="360362" cy="2873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1</a:t>
            </a:r>
            <a:endParaRPr lang="en-US">
              <a:cs typeface="+mn-cs"/>
            </a:endParaRPr>
          </a:p>
        </p:txBody>
      </p:sp>
      <p:sp>
        <p:nvSpPr>
          <p:cNvPr id="1424422" name="Rectangle 38"/>
          <p:cNvSpPr>
            <a:spLocks noChangeArrowheads="1"/>
          </p:cNvSpPr>
          <p:nvPr/>
        </p:nvSpPr>
        <p:spPr bwMode="auto">
          <a:xfrm>
            <a:off x="4357688" y="4940300"/>
            <a:ext cx="647700" cy="2873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000</a:t>
            </a:r>
            <a:endParaRPr lang="en-US">
              <a:cs typeface="+mn-cs"/>
            </a:endParaRPr>
          </a:p>
        </p:txBody>
      </p:sp>
      <p:sp>
        <p:nvSpPr>
          <p:cNvPr id="1424423" name="Rectangle 39"/>
          <p:cNvSpPr>
            <a:spLocks noChangeArrowheads="1"/>
          </p:cNvSpPr>
          <p:nvPr/>
        </p:nvSpPr>
        <p:spPr bwMode="auto">
          <a:xfrm>
            <a:off x="5005388" y="4940300"/>
            <a:ext cx="360362" cy="2873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1</a:t>
            </a:r>
            <a:endParaRPr lang="en-US">
              <a:cs typeface="+mn-cs"/>
            </a:endParaRPr>
          </a:p>
        </p:txBody>
      </p:sp>
      <p:sp>
        <p:nvSpPr>
          <p:cNvPr id="1424424" name="Rectangle 40"/>
          <p:cNvSpPr>
            <a:spLocks noChangeArrowheads="1"/>
          </p:cNvSpPr>
          <p:nvPr/>
        </p:nvSpPr>
        <p:spPr bwMode="auto">
          <a:xfrm>
            <a:off x="4357688" y="5227638"/>
            <a:ext cx="647700" cy="2873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110</a:t>
            </a:r>
            <a:endParaRPr lang="en-US">
              <a:cs typeface="+mn-cs"/>
            </a:endParaRPr>
          </a:p>
        </p:txBody>
      </p:sp>
      <p:sp>
        <p:nvSpPr>
          <p:cNvPr id="1424425" name="Rectangle 41"/>
          <p:cNvSpPr>
            <a:spLocks noChangeArrowheads="1"/>
          </p:cNvSpPr>
          <p:nvPr/>
        </p:nvSpPr>
        <p:spPr bwMode="auto">
          <a:xfrm>
            <a:off x="4357688" y="5516563"/>
            <a:ext cx="647700" cy="2873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001</a:t>
            </a:r>
            <a:endParaRPr lang="en-US">
              <a:cs typeface="+mn-cs"/>
            </a:endParaRPr>
          </a:p>
        </p:txBody>
      </p:sp>
      <p:sp>
        <p:nvSpPr>
          <p:cNvPr id="1424426" name="Rectangle 42"/>
          <p:cNvSpPr>
            <a:spLocks noChangeArrowheads="1"/>
          </p:cNvSpPr>
          <p:nvPr/>
        </p:nvSpPr>
        <p:spPr bwMode="auto">
          <a:xfrm>
            <a:off x="4357688" y="5803900"/>
            <a:ext cx="647700" cy="2873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010</a:t>
            </a:r>
            <a:endParaRPr lang="en-US">
              <a:cs typeface="+mn-cs"/>
            </a:endParaRPr>
          </a:p>
        </p:txBody>
      </p:sp>
      <p:sp>
        <p:nvSpPr>
          <p:cNvPr id="1424427" name="Rectangle 43"/>
          <p:cNvSpPr>
            <a:spLocks noChangeArrowheads="1"/>
          </p:cNvSpPr>
          <p:nvPr/>
        </p:nvSpPr>
        <p:spPr bwMode="auto">
          <a:xfrm>
            <a:off x="5005388" y="5227638"/>
            <a:ext cx="360362" cy="2873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1</a:t>
            </a:r>
            <a:endParaRPr lang="en-US">
              <a:cs typeface="+mn-cs"/>
            </a:endParaRPr>
          </a:p>
        </p:txBody>
      </p:sp>
      <p:sp>
        <p:nvSpPr>
          <p:cNvPr id="1424428" name="Rectangle 44"/>
          <p:cNvSpPr>
            <a:spLocks noChangeArrowheads="1"/>
          </p:cNvSpPr>
          <p:nvPr/>
        </p:nvSpPr>
        <p:spPr bwMode="auto">
          <a:xfrm>
            <a:off x="5005388" y="5516563"/>
            <a:ext cx="360362" cy="2873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1</a:t>
            </a:r>
            <a:endParaRPr lang="en-US">
              <a:cs typeface="+mn-cs"/>
            </a:endParaRPr>
          </a:p>
        </p:txBody>
      </p:sp>
      <p:sp>
        <p:nvSpPr>
          <p:cNvPr id="1424429" name="Rectangle 45"/>
          <p:cNvSpPr>
            <a:spLocks noChangeArrowheads="1"/>
          </p:cNvSpPr>
          <p:nvPr/>
        </p:nvSpPr>
        <p:spPr bwMode="auto">
          <a:xfrm>
            <a:off x="5005388" y="5803900"/>
            <a:ext cx="360362" cy="2873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1</a:t>
            </a:r>
            <a:endParaRPr lang="en-US">
              <a:cs typeface="+mn-cs"/>
            </a:endParaRPr>
          </a:p>
        </p:txBody>
      </p:sp>
      <p:sp>
        <p:nvSpPr>
          <p:cNvPr id="1424432" name="Rectangle 48"/>
          <p:cNvSpPr>
            <a:spLocks noChangeArrowheads="1"/>
          </p:cNvSpPr>
          <p:nvPr/>
        </p:nvSpPr>
        <p:spPr bwMode="auto">
          <a:xfrm>
            <a:off x="3997325" y="1484313"/>
            <a:ext cx="360363" cy="2873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15</a:t>
            </a:r>
            <a:endParaRPr lang="en-US">
              <a:cs typeface="+mn-cs"/>
            </a:endParaRPr>
          </a:p>
        </p:txBody>
      </p:sp>
      <p:sp>
        <p:nvSpPr>
          <p:cNvPr id="1424433" name="Rectangle 49"/>
          <p:cNvSpPr>
            <a:spLocks noChangeArrowheads="1"/>
          </p:cNvSpPr>
          <p:nvPr/>
        </p:nvSpPr>
        <p:spPr bwMode="auto">
          <a:xfrm>
            <a:off x="3997325" y="1771650"/>
            <a:ext cx="360363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14</a:t>
            </a:r>
            <a:endParaRPr lang="en-US">
              <a:cs typeface="+mn-cs"/>
            </a:endParaRPr>
          </a:p>
        </p:txBody>
      </p:sp>
      <p:sp>
        <p:nvSpPr>
          <p:cNvPr id="1424434" name="Rectangle 50"/>
          <p:cNvSpPr>
            <a:spLocks noChangeArrowheads="1"/>
          </p:cNvSpPr>
          <p:nvPr/>
        </p:nvSpPr>
        <p:spPr bwMode="auto">
          <a:xfrm>
            <a:off x="3997325" y="2060575"/>
            <a:ext cx="360363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13</a:t>
            </a:r>
            <a:endParaRPr lang="en-US">
              <a:cs typeface="+mn-cs"/>
            </a:endParaRPr>
          </a:p>
        </p:txBody>
      </p:sp>
      <p:sp>
        <p:nvSpPr>
          <p:cNvPr id="1424435" name="Rectangle 51"/>
          <p:cNvSpPr>
            <a:spLocks noChangeArrowheads="1"/>
          </p:cNvSpPr>
          <p:nvPr/>
        </p:nvSpPr>
        <p:spPr bwMode="auto">
          <a:xfrm>
            <a:off x="3997325" y="2347913"/>
            <a:ext cx="360363" cy="2873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12</a:t>
            </a:r>
            <a:endParaRPr lang="en-US">
              <a:cs typeface="+mn-cs"/>
            </a:endParaRPr>
          </a:p>
        </p:txBody>
      </p:sp>
      <p:sp>
        <p:nvSpPr>
          <p:cNvPr id="1424436" name="Rectangle 52"/>
          <p:cNvSpPr>
            <a:spLocks noChangeArrowheads="1"/>
          </p:cNvSpPr>
          <p:nvPr/>
        </p:nvSpPr>
        <p:spPr bwMode="auto">
          <a:xfrm>
            <a:off x="3997325" y="2636838"/>
            <a:ext cx="360363" cy="2873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11</a:t>
            </a:r>
            <a:endParaRPr lang="en-US">
              <a:cs typeface="+mn-cs"/>
            </a:endParaRPr>
          </a:p>
        </p:txBody>
      </p:sp>
      <p:sp>
        <p:nvSpPr>
          <p:cNvPr id="1424437" name="Rectangle 53"/>
          <p:cNvSpPr>
            <a:spLocks noChangeArrowheads="1"/>
          </p:cNvSpPr>
          <p:nvPr/>
        </p:nvSpPr>
        <p:spPr bwMode="auto">
          <a:xfrm>
            <a:off x="3997325" y="2924175"/>
            <a:ext cx="360363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10</a:t>
            </a:r>
            <a:endParaRPr lang="en-US">
              <a:cs typeface="+mn-cs"/>
            </a:endParaRPr>
          </a:p>
        </p:txBody>
      </p:sp>
      <p:sp>
        <p:nvSpPr>
          <p:cNvPr id="1424438" name="Rectangle 54"/>
          <p:cNvSpPr>
            <a:spLocks noChangeArrowheads="1"/>
          </p:cNvSpPr>
          <p:nvPr/>
        </p:nvSpPr>
        <p:spPr bwMode="auto">
          <a:xfrm>
            <a:off x="3997325" y="3213100"/>
            <a:ext cx="360363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9</a:t>
            </a:r>
            <a:endParaRPr lang="en-US">
              <a:cs typeface="+mn-cs"/>
            </a:endParaRPr>
          </a:p>
        </p:txBody>
      </p:sp>
      <p:sp>
        <p:nvSpPr>
          <p:cNvPr id="1424439" name="Rectangle 55"/>
          <p:cNvSpPr>
            <a:spLocks noChangeArrowheads="1"/>
          </p:cNvSpPr>
          <p:nvPr/>
        </p:nvSpPr>
        <p:spPr bwMode="auto">
          <a:xfrm>
            <a:off x="3997325" y="3500438"/>
            <a:ext cx="360363" cy="2873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8</a:t>
            </a:r>
            <a:endParaRPr lang="en-US">
              <a:cs typeface="+mn-cs"/>
            </a:endParaRPr>
          </a:p>
        </p:txBody>
      </p:sp>
      <p:sp>
        <p:nvSpPr>
          <p:cNvPr id="1424440" name="Rectangle 56"/>
          <p:cNvSpPr>
            <a:spLocks noChangeArrowheads="1"/>
          </p:cNvSpPr>
          <p:nvPr/>
        </p:nvSpPr>
        <p:spPr bwMode="auto">
          <a:xfrm>
            <a:off x="3997325" y="3787775"/>
            <a:ext cx="360363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7</a:t>
            </a:r>
            <a:endParaRPr lang="en-US">
              <a:cs typeface="+mn-cs"/>
            </a:endParaRPr>
          </a:p>
        </p:txBody>
      </p:sp>
      <p:sp>
        <p:nvSpPr>
          <p:cNvPr id="1424441" name="Rectangle 57"/>
          <p:cNvSpPr>
            <a:spLocks noChangeArrowheads="1"/>
          </p:cNvSpPr>
          <p:nvPr/>
        </p:nvSpPr>
        <p:spPr bwMode="auto">
          <a:xfrm>
            <a:off x="3997325" y="4075113"/>
            <a:ext cx="360363" cy="2873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6</a:t>
            </a:r>
            <a:endParaRPr lang="en-US">
              <a:cs typeface="+mn-cs"/>
            </a:endParaRPr>
          </a:p>
        </p:txBody>
      </p:sp>
      <p:sp>
        <p:nvSpPr>
          <p:cNvPr id="1424442" name="Rectangle 58"/>
          <p:cNvSpPr>
            <a:spLocks noChangeArrowheads="1"/>
          </p:cNvSpPr>
          <p:nvPr/>
        </p:nvSpPr>
        <p:spPr bwMode="auto">
          <a:xfrm>
            <a:off x="3997325" y="4364038"/>
            <a:ext cx="360363" cy="2873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5</a:t>
            </a:r>
            <a:endParaRPr lang="en-US">
              <a:cs typeface="+mn-cs"/>
            </a:endParaRPr>
          </a:p>
        </p:txBody>
      </p:sp>
      <p:sp>
        <p:nvSpPr>
          <p:cNvPr id="1424443" name="Rectangle 59"/>
          <p:cNvSpPr>
            <a:spLocks noChangeArrowheads="1"/>
          </p:cNvSpPr>
          <p:nvPr/>
        </p:nvSpPr>
        <p:spPr bwMode="auto">
          <a:xfrm>
            <a:off x="3997325" y="4651375"/>
            <a:ext cx="360363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4</a:t>
            </a:r>
            <a:endParaRPr lang="en-US">
              <a:cs typeface="+mn-cs"/>
            </a:endParaRPr>
          </a:p>
        </p:txBody>
      </p:sp>
      <p:sp>
        <p:nvSpPr>
          <p:cNvPr id="1424444" name="Rectangle 60"/>
          <p:cNvSpPr>
            <a:spLocks noChangeArrowheads="1"/>
          </p:cNvSpPr>
          <p:nvPr/>
        </p:nvSpPr>
        <p:spPr bwMode="auto">
          <a:xfrm>
            <a:off x="3997325" y="4940300"/>
            <a:ext cx="360363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3</a:t>
            </a:r>
            <a:endParaRPr lang="en-US">
              <a:cs typeface="+mn-cs"/>
            </a:endParaRPr>
          </a:p>
        </p:txBody>
      </p:sp>
      <p:sp>
        <p:nvSpPr>
          <p:cNvPr id="1424445" name="Rectangle 61"/>
          <p:cNvSpPr>
            <a:spLocks noChangeArrowheads="1"/>
          </p:cNvSpPr>
          <p:nvPr/>
        </p:nvSpPr>
        <p:spPr bwMode="auto">
          <a:xfrm>
            <a:off x="3997325" y="5227638"/>
            <a:ext cx="360363" cy="2873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2</a:t>
            </a:r>
            <a:endParaRPr lang="en-US">
              <a:cs typeface="+mn-cs"/>
            </a:endParaRPr>
          </a:p>
        </p:txBody>
      </p:sp>
      <p:sp>
        <p:nvSpPr>
          <p:cNvPr id="1424446" name="Rectangle 62"/>
          <p:cNvSpPr>
            <a:spLocks noChangeArrowheads="1"/>
          </p:cNvSpPr>
          <p:nvPr/>
        </p:nvSpPr>
        <p:spPr bwMode="auto">
          <a:xfrm>
            <a:off x="3997325" y="5516563"/>
            <a:ext cx="360363" cy="2873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1</a:t>
            </a:r>
            <a:endParaRPr lang="en-US">
              <a:cs typeface="+mn-cs"/>
            </a:endParaRPr>
          </a:p>
        </p:txBody>
      </p:sp>
      <p:sp>
        <p:nvSpPr>
          <p:cNvPr id="1424447" name="Rectangle 63"/>
          <p:cNvSpPr>
            <a:spLocks noChangeArrowheads="1"/>
          </p:cNvSpPr>
          <p:nvPr/>
        </p:nvSpPr>
        <p:spPr bwMode="auto">
          <a:xfrm>
            <a:off x="3997325" y="5803900"/>
            <a:ext cx="360363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0</a:t>
            </a:r>
            <a:endParaRPr lang="en-US">
              <a:cs typeface="+mn-cs"/>
            </a:endParaRPr>
          </a:p>
        </p:txBody>
      </p:sp>
      <p:sp>
        <p:nvSpPr>
          <p:cNvPr id="1424450" name="Rectangle 66"/>
          <p:cNvSpPr>
            <a:spLocks noChangeArrowheads="1"/>
          </p:cNvSpPr>
          <p:nvPr/>
        </p:nvSpPr>
        <p:spPr bwMode="auto">
          <a:xfrm>
            <a:off x="684213" y="5367338"/>
            <a:ext cx="5619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cs typeface="+mn-cs"/>
              </a:rPr>
              <a:t>110</a:t>
            </a:r>
            <a:endParaRPr lang="en-US">
              <a:solidFill>
                <a:srgbClr val="FF0000"/>
              </a:solidFill>
              <a:cs typeface="+mn-cs"/>
            </a:endParaRPr>
          </a:p>
        </p:txBody>
      </p:sp>
      <p:sp>
        <p:nvSpPr>
          <p:cNvPr id="1424452" name="Rectangle 68"/>
          <p:cNvSpPr>
            <a:spLocks noChangeArrowheads="1"/>
          </p:cNvSpPr>
          <p:nvPr/>
        </p:nvSpPr>
        <p:spPr bwMode="auto">
          <a:xfrm>
            <a:off x="1090613" y="5367338"/>
            <a:ext cx="17049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000000000100</a:t>
            </a:r>
            <a:endParaRPr lang="en-US">
              <a:cs typeface="+mn-cs"/>
            </a:endParaRPr>
          </a:p>
        </p:txBody>
      </p:sp>
      <p:sp>
        <p:nvSpPr>
          <p:cNvPr id="1424453" name="Line 69"/>
          <p:cNvSpPr>
            <a:spLocks noChangeShapeType="1"/>
          </p:cNvSpPr>
          <p:nvPr/>
        </p:nvSpPr>
        <p:spPr bwMode="auto">
          <a:xfrm>
            <a:off x="827088" y="5367338"/>
            <a:ext cx="36195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24454" name="Text Box 70"/>
          <p:cNvSpPr txBox="1">
            <a:spLocks noChangeArrowheads="1"/>
          </p:cNvSpPr>
          <p:nvPr/>
        </p:nvSpPr>
        <p:spPr bwMode="auto">
          <a:xfrm>
            <a:off x="815975" y="4999038"/>
            <a:ext cx="3714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f#</a:t>
            </a:r>
            <a:endParaRPr lang="en-US">
              <a:cs typeface="+mn-cs"/>
            </a:endParaRPr>
          </a:p>
        </p:txBody>
      </p:sp>
      <p:sp>
        <p:nvSpPr>
          <p:cNvPr id="1424455" name="Line 71"/>
          <p:cNvSpPr>
            <a:spLocks noChangeShapeType="1"/>
          </p:cNvSpPr>
          <p:nvPr/>
        </p:nvSpPr>
        <p:spPr bwMode="auto">
          <a:xfrm>
            <a:off x="1187450" y="5367338"/>
            <a:ext cx="1439863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24456" name="Text Box 72"/>
          <p:cNvSpPr txBox="1">
            <a:spLocks noChangeArrowheads="1"/>
          </p:cNvSpPr>
          <p:nvPr/>
        </p:nvSpPr>
        <p:spPr bwMode="auto">
          <a:xfrm>
            <a:off x="1455738" y="5000625"/>
            <a:ext cx="7397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offset</a:t>
            </a:r>
            <a:endParaRPr lang="en-US">
              <a:cs typeface="+mn-cs"/>
            </a:endParaRPr>
          </a:p>
        </p:txBody>
      </p:sp>
      <p:sp>
        <p:nvSpPr>
          <p:cNvPr id="1424457" name="Line 73"/>
          <p:cNvSpPr>
            <a:spLocks noChangeShapeType="1"/>
          </p:cNvSpPr>
          <p:nvPr/>
        </p:nvSpPr>
        <p:spPr bwMode="auto">
          <a:xfrm>
            <a:off x="1835150" y="3213100"/>
            <a:ext cx="0" cy="5762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24458" name="Text Box 74"/>
          <p:cNvSpPr txBox="1">
            <a:spLocks noChangeArrowheads="1"/>
          </p:cNvSpPr>
          <p:nvPr/>
        </p:nvSpPr>
        <p:spPr bwMode="auto">
          <a:xfrm>
            <a:off x="1282700" y="3716338"/>
            <a:ext cx="10572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mapping</a:t>
            </a:r>
            <a:endParaRPr lang="en-US">
              <a:cs typeface="+mn-cs"/>
            </a:endParaRPr>
          </a:p>
        </p:txBody>
      </p:sp>
      <p:sp>
        <p:nvSpPr>
          <p:cNvPr id="1424460" name="Text Box 76"/>
          <p:cNvSpPr txBox="1">
            <a:spLocks noChangeArrowheads="1"/>
          </p:cNvSpPr>
          <p:nvPr/>
        </p:nvSpPr>
        <p:spPr bwMode="auto">
          <a:xfrm>
            <a:off x="4156075" y="6061075"/>
            <a:ext cx="13112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b="1">
                <a:cs typeface="+mn-cs"/>
              </a:rPr>
              <a:t>page table</a:t>
            </a:r>
            <a:endParaRPr lang="en-US" b="1">
              <a:cs typeface="+mn-cs"/>
            </a:endParaRPr>
          </a:p>
        </p:txBody>
      </p:sp>
      <p:sp>
        <p:nvSpPr>
          <p:cNvPr id="1424461" name="Line 77"/>
          <p:cNvSpPr>
            <a:spLocks noChangeShapeType="1"/>
          </p:cNvSpPr>
          <p:nvPr/>
        </p:nvSpPr>
        <p:spPr bwMode="auto">
          <a:xfrm>
            <a:off x="1835150" y="4076700"/>
            <a:ext cx="0" cy="6477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24462" name="Text Box 78"/>
          <p:cNvSpPr txBox="1">
            <a:spLocks noChangeArrowheads="1"/>
          </p:cNvSpPr>
          <p:nvPr/>
        </p:nvSpPr>
        <p:spPr bwMode="auto">
          <a:xfrm>
            <a:off x="355600" y="5654675"/>
            <a:ext cx="26955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b="1">
                <a:cs typeface="+mn-cs"/>
              </a:rPr>
              <a:t>15 bit physical address</a:t>
            </a:r>
            <a:endParaRPr lang="en-US" b="1">
              <a:cs typeface="+mn-cs"/>
            </a:endParaRPr>
          </a:p>
        </p:txBody>
      </p:sp>
      <p:sp>
        <p:nvSpPr>
          <p:cNvPr id="1424463" name="Line 79"/>
          <p:cNvSpPr>
            <a:spLocks noChangeShapeType="1"/>
          </p:cNvSpPr>
          <p:nvPr/>
        </p:nvSpPr>
        <p:spPr bwMode="auto">
          <a:xfrm flipV="1">
            <a:off x="5292725" y="5013325"/>
            <a:ext cx="647700" cy="3603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24464" name="Text Box 80"/>
          <p:cNvSpPr txBox="1">
            <a:spLocks noChangeArrowheads="1"/>
          </p:cNvSpPr>
          <p:nvPr/>
        </p:nvSpPr>
        <p:spPr bwMode="auto">
          <a:xfrm>
            <a:off x="5916613" y="4775200"/>
            <a:ext cx="16668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valid/invalid bit</a:t>
            </a:r>
            <a:endParaRPr lang="en-US">
              <a:cs typeface="+mn-cs"/>
            </a:endParaRPr>
          </a:p>
        </p:txBody>
      </p:sp>
      <p:sp>
        <p:nvSpPr>
          <p:cNvPr id="1424465" name="Line 81"/>
          <p:cNvSpPr>
            <a:spLocks noChangeShapeType="1"/>
          </p:cNvSpPr>
          <p:nvPr/>
        </p:nvSpPr>
        <p:spPr bwMode="auto">
          <a:xfrm flipV="1">
            <a:off x="4859338" y="4652963"/>
            <a:ext cx="1081087" cy="6477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24466" name="Text Box 82"/>
          <p:cNvSpPr txBox="1">
            <a:spLocks noChangeArrowheads="1"/>
          </p:cNvSpPr>
          <p:nvPr/>
        </p:nvSpPr>
        <p:spPr bwMode="auto">
          <a:xfrm>
            <a:off x="5892800" y="4443413"/>
            <a:ext cx="16033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frame number</a:t>
            </a: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AA8AD7-DEED-4D47-8D88-D716770F8F4C}" type="slidenum">
              <a:rPr lang="en-US"/>
            </a:fld>
            <a:endParaRPr lang="en-US"/>
          </a:p>
        </p:txBody>
      </p:sp>
      <p:sp>
        <p:nvSpPr>
          <p:cNvPr id="1379348" name="Rectangle 20"/>
          <p:cNvSpPr>
            <a:spLocks noChangeArrowheads="1"/>
          </p:cNvSpPr>
          <p:nvPr/>
        </p:nvSpPr>
        <p:spPr bwMode="auto">
          <a:xfrm>
            <a:off x="7310438" y="3657600"/>
            <a:ext cx="430212" cy="1193800"/>
          </a:xfrm>
          <a:prstGeom prst="rect">
            <a:avLst/>
          </a:prstGeom>
          <a:solidFill>
            <a:srgbClr val="008000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E</a:t>
            </a:r>
            <a:br>
              <a:rPr lang="en-US">
                <a:cs typeface="+mn-cs"/>
              </a:rPr>
            </a:br>
            <a:r>
              <a:rPr lang="en-US">
                <a:cs typeface="+mn-cs"/>
              </a:rPr>
              <a:t>F</a:t>
            </a:r>
            <a:br>
              <a:rPr lang="en-US">
                <a:cs typeface="+mn-cs"/>
              </a:rPr>
            </a:br>
            <a:r>
              <a:rPr lang="en-US">
                <a:cs typeface="+mn-cs"/>
              </a:rPr>
              <a:t>G</a:t>
            </a:r>
            <a:br>
              <a:rPr lang="en-US">
                <a:cs typeface="+mn-cs"/>
              </a:rPr>
            </a:br>
            <a:r>
              <a:rPr lang="en-US">
                <a:cs typeface="+mn-cs"/>
              </a:rPr>
              <a:t>H</a:t>
            </a:r>
            <a:endParaRPr lang="en-US">
              <a:cs typeface="+mn-cs"/>
            </a:endParaRPr>
          </a:p>
        </p:txBody>
      </p:sp>
      <p:sp>
        <p:nvSpPr>
          <p:cNvPr id="1379338" name="Rectangle 10"/>
          <p:cNvSpPr>
            <a:spLocks noChangeArrowheads="1"/>
          </p:cNvSpPr>
          <p:nvPr/>
        </p:nvSpPr>
        <p:spPr bwMode="auto">
          <a:xfrm>
            <a:off x="5003800" y="3348038"/>
            <a:ext cx="431800" cy="1079500"/>
          </a:xfrm>
          <a:prstGeom prst="rect">
            <a:avLst/>
          </a:prstGeom>
          <a:solidFill>
            <a:srgbClr val="008000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E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F</a:t>
            </a:r>
            <a:br>
              <a:rPr lang="en-US">
                <a:cs typeface="+mn-cs"/>
              </a:rPr>
            </a:br>
            <a:r>
              <a:rPr lang="en-US">
                <a:cs typeface="+mn-cs"/>
              </a:rPr>
              <a:t>G</a:t>
            </a:r>
            <a:br>
              <a:rPr lang="en-US">
                <a:cs typeface="+mn-cs"/>
              </a:rPr>
            </a:br>
            <a:r>
              <a:rPr lang="en-US">
                <a:cs typeface="+mn-cs"/>
              </a:rPr>
              <a:t>H</a:t>
            </a:r>
            <a:endParaRPr lang="en-US">
              <a:cs typeface="+mn-cs"/>
            </a:endParaRPr>
          </a:p>
        </p:txBody>
      </p:sp>
      <p:sp>
        <p:nvSpPr>
          <p:cNvPr id="1379349" name="Rectangle 21"/>
          <p:cNvSpPr>
            <a:spLocks noChangeArrowheads="1"/>
          </p:cNvSpPr>
          <p:nvPr/>
        </p:nvSpPr>
        <p:spPr bwMode="auto">
          <a:xfrm>
            <a:off x="7310438" y="4764088"/>
            <a:ext cx="430212" cy="1193800"/>
          </a:xfrm>
          <a:prstGeom prst="rect">
            <a:avLst/>
          </a:prstGeom>
          <a:solidFill>
            <a:srgbClr val="0000FF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A</a:t>
            </a:r>
            <a:br>
              <a:rPr lang="en-US">
                <a:cs typeface="+mn-cs"/>
              </a:rPr>
            </a:br>
            <a:r>
              <a:rPr lang="en-US">
                <a:cs typeface="+mn-cs"/>
              </a:rPr>
              <a:t>B</a:t>
            </a:r>
            <a:br>
              <a:rPr lang="en-US">
                <a:cs typeface="+mn-cs"/>
              </a:rPr>
            </a:br>
            <a:r>
              <a:rPr lang="en-US">
                <a:cs typeface="+mn-cs"/>
              </a:rPr>
              <a:t>C</a:t>
            </a:r>
            <a:br>
              <a:rPr lang="en-US">
                <a:cs typeface="+mn-cs"/>
              </a:rPr>
            </a:br>
            <a:r>
              <a:rPr lang="en-US">
                <a:cs typeface="+mn-cs"/>
              </a:rPr>
              <a:t>D</a:t>
            </a:r>
            <a:endParaRPr lang="en-US">
              <a:cs typeface="+mn-cs"/>
            </a:endParaRPr>
          </a:p>
        </p:txBody>
      </p:sp>
      <p:sp>
        <p:nvSpPr>
          <p:cNvPr id="1379337" name="Rectangle 9"/>
          <p:cNvSpPr>
            <a:spLocks noChangeArrowheads="1"/>
          </p:cNvSpPr>
          <p:nvPr/>
        </p:nvSpPr>
        <p:spPr bwMode="auto">
          <a:xfrm>
            <a:off x="5003800" y="2266950"/>
            <a:ext cx="431800" cy="1079500"/>
          </a:xfrm>
          <a:prstGeom prst="rect">
            <a:avLst/>
          </a:prstGeom>
          <a:solidFill>
            <a:srgbClr val="0000FF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A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B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C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D</a:t>
            </a:r>
            <a:endParaRPr lang="en-US">
              <a:cs typeface="+mn-cs"/>
            </a:endParaRPr>
          </a:p>
        </p:txBody>
      </p:sp>
      <p:sp>
        <p:nvSpPr>
          <p:cNvPr id="137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Address translation example 3</a:t>
            </a:r>
            <a:endParaRPr lang="en-US" dirty="0" smtClean="0">
              <a:cs typeface="+mj-cs"/>
            </a:endParaRPr>
          </a:p>
        </p:txBody>
      </p:sp>
      <p:sp>
        <p:nvSpPr>
          <p:cNvPr id="1379332" name="Text Box 4"/>
          <p:cNvSpPr txBox="1">
            <a:spLocks noChangeArrowheads="1"/>
          </p:cNvSpPr>
          <p:nvPr/>
        </p:nvSpPr>
        <p:spPr bwMode="auto">
          <a:xfrm>
            <a:off x="4432300" y="2189163"/>
            <a:ext cx="561975" cy="22891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000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001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010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011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100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101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110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111</a:t>
            </a:r>
            <a:endParaRPr lang="en-US">
              <a:cs typeface="+mn-cs"/>
            </a:endParaRPr>
          </a:p>
        </p:txBody>
      </p:sp>
      <p:sp>
        <p:nvSpPr>
          <p:cNvPr id="1379333" name="Text Box 5"/>
          <p:cNvSpPr txBox="1">
            <a:spLocks noChangeArrowheads="1"/>
          </p:cNvSpPr>
          <p:nvPr/>
        </p:nvSpPr>
        <p:spPr bwMode="auto">
          <a:xfrm>
            <a:off x="4140200" y="4371975"/>
            <a:ext cx="17938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Logical Memory</a:t>
            </a:r>
            <a:endParaRPr lang="en-US">
              <a:cs typeface="+mn-cs"/>
            </a:endParaRPr>
          </a:p>
        </p:txBody>
      </p:sp>
      <p:sp>
        <p:nvSpPr>
          <p:cNvPr id="1379335" name="Text Box 7"/>
          <p:cNvSpPr txBox="1">
            <a:spLocks noChangeArrowheads="1"/>
          </p:cNvSpPr>
          <p:nvPr/>
        </p:nvSpPr>
        <p:spPr bwMode="auto">
          <a:xfrm>
            <a:off x="250825" y="1484313"/>
            <a:ext cx="3100388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m=3; 2</a:t>
            </a:r>
            <a:r>
              <a:rPr lang="en-US" baseline="30000" dirty="0">
                <a:cs typeface="+mn-cs"/>
              </a:rPr>
              <a:t>3 = </a:t>
            </a:r>
            <a:r>
              <a:rPr lang="en-US" dirty="0">
                <a:cs typeface="+mn-cs"/>
              </a:rPr>
              <a:t>8 logical addresses</a:t>
            </a:r>
            <a:endParaRPr lang="en-US" dirty="0">
              <a:cs typeface="+mn-cs"/>
            </a:endParaRPr>
          </a:p>
        </p:txBody>
      </p:sp>
      <p:sp>
        <p:nvSpPr>
          <p:cNvPr id="1379336" name="Text Box 8"/>
          <p:cNvSpPr txBox="1">
            <a:spLocks noChangeArrowheads="1"/>
          </p:cNvSpPr>
          <p:nvPr/>
        </p:nvSpPr>
        <p:spPr bwMode="auto">
          <a:xfrm>
            <a:off x="250825" y="1773238"/>
            <a:ext cx="2532063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n=2; page size = 2</a:t>
            </a:r>
            <a:r>
              <a:rPr lang="en-US" baseline="30000" dirty="0">
                <a:cs typeface="+mn-cs"/>
              </a:rPr>
              <a:t>2</a:t>
            </a:r>
            <a:r>
              <a:rPr lang="en-US" dirty="0">
                <a:cs typeface="+mn-cs"/>
              </a:rPr>
              <a:t> = 4</a:t>
            </a:r>
            <a:endParaRPr lang="en-US" dirty="0">
              <a:cs typeface="+mn-cs"/>
            </a:endParaRPr>
          </a:p>
        </p:txBody>
      </p:sp>
      <p:sp>
        <p:nvSpPr>
          <p:cNvPr id="1379341" name="Text Box 13"/>
          <p:cNvSpPr txBox="1">
            <a:spLocks noChangeArrowheads="1"/>
          </p:cNvSpPr>
          <p:nvPr/>
        </p:nvSpPr>
        <p:spPr bwMode="auto">
          <a:xfrm>
            <a:off x="3341688" y="2590800"/>
            <a:ext cx="8794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page 0</a:t>
            </a:r>
            <a:endParaRPr lang="en-US">
              <a:cs typeface="+mn-cs"/>
            </a:endParaRPr>
          </a:p>
        </p:txBody>
      </p:sp>
      <p:sp>
        <p:nvSpPr>
          <p:cNvPr id="1379342" name="Text Box 14"/>
          <p:cNvSpPr txBox="1">
            <a:spLocks noChangeArrowheads="1"/>
          </p:cNvSpPr>
          <p:nvPr/>
        </p:nvSpPr>
        <p:spPr bwMode="auto">
          <a:xfrm>
            <a:off x="3341688" y="3579813"/>
            <a:ext cx="8794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page 1</a:t>
            </a:r>
            <a:endParaRPr lang="en-US">
              <a:cs typeface="+mn-cs"/>
            </a:endParaRPr>
          </a:p>
        </p:txBody>
      </p:sp>
      <p:sp>
        <p:nvSpPr>
          <p:cNvPr id="1379345" name="Text Box 17"/>
          <p:cNvSpPr txBox="1">
            <a:spLocks noChangeArrowheads="1"/>
          </p:cNvSpPr>
          <p:nvPr/>
        </p:nvSpPr>
        <p:spPr bwMode="auto">
          <a:xfrm>
            <a:off x="6621463" y="1463675"/>
            <a:ext cx="688975" cy="44862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0000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0001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0010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0011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0100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0101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0110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0111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1000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1001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1010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1011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1100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1101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1110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1111</a:t>
            </a:r>
            <a:endParaRPr lang="en-US" dirty="0">
              <a:cs typeface="+mn-cs"/>
            </a:endParaRPr>
          </a:p>
        </p:txBody>
      </p:sp>
      <p:sp>
        <p:nvSpPr>
          <p:cNvPr id="1379346" name="Rectangle 18"/>
          <p:cNvSpPr>
            <a:spLocks noChangeArrowheads="1"/>
          </p:cNvSpPr>
          <p:nvPr/>
        </p:nvSpPr>
        <p:spPr bwMode="auto">
          <a:xfrm>
            <a:off x="7310438" y="1497013"/>
            <a:ext cx="430212" cy="1079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79347" name="Rectangle 19"/>
          <p:cNvSpPr>
            <a:spLocks noChangeArrowheads="1"/>
          </p:cNvSpPr>
          <p:nvPr/>
        </p:nvSpPr>
        <p:spPr bwMode="auto">
          <a:xfrm>
            <a:off x="7310438" y="2578100"/>
            <a:ext cx="430212" cy="1079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79350" name="Text Box 22"/>
          <p:cNvSpPr txBox="1">
            <a:spLocks noChangeArrowheads="1"/>
          </p:cNvSpPr>
          <p:nvPr/>
        </p:nvSpPr>
        <p:spPr bwMode="auto">
          <a:xfrm>
            <a:off x="7740650" y="1773238"/>
            <a:ext cx="10826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frame 00</a:t>
            </a:r>
            <a:endParaRPr lang="en-US">
              <a:cs typeface="+mn-cs"/>
            </a:endParaRPr>
          </a:p>
        </p:txBody>
      </p:sp>
      <p:sp>
        <p:nvSpPr>
          <p:cNvPr id="1379351" name="Text Box 23"/>
          <p:cNvSpPr txBox="1">
            <a:spLocks noChangeArrowheads="1"/>
          </p:cNvSpPr>
          <p:nvPr/>
        </p:nvSpPr>
        <p:spPr bwMode="auto">
          <a:xfrm>
            <a:off x="7737475" y="2917825"/>
            <a:ext cx="10826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frame 01</a:t>
            </a:r>
            <a:endParaRPr lang="en-US">
              <a:cs typeface="+mn-cs"/>
            </a:endParaRPr>
          </a:p>
        </p:txBody>
      </p:sp>
      <p:sp>
        <p:nvSpPr>
          <p:cNvPr id="1379352" name="Text Box 24"/>
          <p:cNvSpPr txBox="1">
            <a:spLocks noChangeArrowheads="1"/>
          </p:cNvSpPr>
          <p:nvPr/>
        </p:nvSpPr>
        <p:spPr bwMode="auto">
          <a:xfrm>
            <a:off x="7740650" y="4005263"/>
            <a:ext cx="10826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frame 10</a:t>
            </a:r>
            <a:endParaRPr lang="en-US">
              <a:cs typeface="+mn-cs"/>
            </a:endParaRPr>
          </a:p>
        </p:txBody>
      </p:sp>
      <p:sp>
        <p:nvSpPr>
          <p:cNvPr id="1379353" name="Text Box 25"/>
          <p:cNvSpPr txBox="1">
            <a:spLocks noChangeArrowheads="1"/>
          </p:cNvSpPr>
          <p:nvPr/>
        </p:nvSpPr>
        <p:spPr bwMode="auto">
          <a:xfrm>
            <a:off x="7740650" y="4994275"/>
            <a:ext cx="10826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frame 11</a:t>
            </a:r>
            <a:endParaRPr lang="en-US">
              <a:cs typeface="+mn-cs"/>
            </a:endParaRPr>
          </a:p>
        </p:txBody>
      </p:sp>
      <p:sp>
        <p:nvSpPr>
          <p:cNvPr id="1379354" name="Text Box 26"/>
          <p:cNvSpPr txBox="1">
            <a:spLocks noChangeArrowheads="1"/>
          </p:cNvSpPr>
          <p:nvPr/>
        </p:nvSpPr>
        <p:spPr bwMode="auto">
          <a:xfrm>
            <a:off x="6323013" y="6015038"/>
            <a:ext cx="19208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Physical Memory</a:t>
            </a:r>
            <a:endParaRPr lang="en-US" dirty="0">
              <a:cs typeface="+mn-cs"/>
            </a:endParaRPr>
          </a:p>
        </p:txBody>
      </p:sp>
      <p:sp>
        <p:nvSpPr>
          <p:cNvPr id="1379355" name="Freeform 27"/>
          <p:cNvSpPr/>
          <p:nvPr/>
        </p:nvSpPr>
        <p:spPr bwMode="auto">
          <a:xfrm>
            <a:off x="2771775" y="2913063"/>
            <a:ext cx="1152525" cy="660400"/>
          </a:xfrm>
          <a:custGeom>
            <a:avLst/>
            <a:gdLst>
              <a:gd name="T0" fmla="*/ 726 w 726"/>
              <a:gd name="T1" fmla="*/ 7 h 416"/>
              <a:gd name="T2" fmla="*/ 635 w 726"/>
              <a:gd name="T3" fmla="*/ 98 h 416"/>
              <a:gd name="T4" fmla="*/ 363 w 726"/>
              <a:gd name="T5" fmla="*/ 53 h 416"/>
              <a:gd name="T6" fmla="*/ 0 w 726"/>
              <a:gd name="T7" fmla="*/ 416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6" h="416">
                <a:moveTo>
                  <a:pt x="726" y="7"/>
                </a:moveTo>
                <a:cubicBezTo>
                  <a:pt x="710" y="48"/>
                  <a:pt x="695" y="90"/>
                  <a:pt x="635" y="98"/>
                </a:cubicBezTo>
                <a:cubicBezTo>
                  <a:pt x="575" y="106"/>
                  <a:pt x="469" y="0"/>
                  <a:pt x="363" y="53"/>
                </a:cubicBezTo>
                <a:cubicBezTo>
                  <a:pt x="257" y="106"/>
                  <a:pt x="128" y="261"/>
                  <a:pt x="0" y="416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79356" name="Text Box 28"/>
          <p:cNvSpPr txBox="1">
            <a:spLocks noChangeArrowheads="1"/>
          </p:cNvSpPr>
          <p:nvPr/>
        </p:nvSpPr>
        <p:spPr bwMode="auto">
          <a:xfrm>
            <a:off x="1547813" y="3573463"/>
            <a:ext cx="16414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i="1">
                <a:cs typeface="+mn-cs"/>
              </a:rPr>
              <a:t>1 bit for page#</a:t>
            </a:r>
            <a:endParaRPr lang="en-US" i="1">
              <a:cs typeface="+mn-cs"/>
            </a:endParaRPr>
          </a:p>
        </p:txBody>
      </p:sp>
      <p:sp>
        <p:nvSpPr>
          <p:cNvPr id="1379357" name="Line 29"/>
          <p:cNvSpPr>
            <a:spLocks noChangeShapeType="1"/>
          </p:cNvSpPr>
          <p:nvPr/>
        </p:nvSpPr>
        <p:spPr bwMode="auto">
          <a:xfrm>
            <a:off x="4643438" y="2205038"/>
            <a:ext cx="2873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79359" name="Text Box 31"/>
          <p:cNvSpPr txBox="1">
            <a:spLocks noChangeArrowheads="1"/>
          </p:cNvSpPr>
          <p:nvPr/>
        </p:nvSpPr>
        <p:spPr bwMode="auto">
          <a:xfrm>
            <a:off x="4332288" y="1484313"/>
            <a:ext cx="16795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i="1">
                <a:cs typeface="+mn-cs"/>
              </a:rPr>
              <a:t>2 bits for offset</a:t>
            </a:r>
            <a:endParaRPr lang="en-US" i="1">
              <a:cs typeface="+mn-cs"/>
            </a:endParaRPr>
          </a:p>
        </p:txBody>
      </p:sp>
      <p:sp>
        <p:nvSpPr>
          <p:cNvPr id="1379360" name="Freeform 32"/>
          <p:cNvSpPr/>
          <p:nvPr/>
        </p:nvSpPr>
        <p:spPr bwMode="auto">
          <a:xfrm>
            <a:off x="4597400" y="1844675"/>
            <a:ext cx="263525" cy="288925"/>
          </a:xfrm>
          <a:custGeom>
            <a:avLst/>
            <a:gdLst>
              <a:gd name="T0" fmla="*/ 105 w 166"/>
              <a:gd name="T1" fmla="*/ 182 h 182"/>
              <a:gd name="T2" fmla="*/ 151 w 166"/>
              <a:gd name="T3" fmla="*/ 136 h 182"/>
              <a:gd name="T4" fmla="*/ 15 w 166"/>
              <a:gd name="T5" fmla="*/ 91 h 182"/>
              <a:gd name="T6" fmla="*/ 60 w 166"/>
              <a:gd name="T7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6" h="182">
                <a:moveTo>
                  <a:pt x="105" y="182"/>
                </a:moveTo>
                <a:cubicBezTo>
                  <a:pt x="135" y="166"/>
                  <a:pt x="166" y="151"/>
                  <a:pt x="151" y="136"/>
                </a:cubicBezTo>
                <a:cubicBezTo>
                  <a:pt x="136" y="121"/>
                  <a:pt x="30" y="114"/>
                  <a:pt x="15" y="91"/>
                </a:cubicBezTo>
                <a:cubicBezTo>
                  <a:pt x="0" y="68"/>
                  <a:pt x="30" y="34"/>
                  <a:pt x="60" y="0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79361" name="Freeform 33"/>
          <p:cNvSpPr/>
          <p:nvPr/>
        </p:nvSpPr>
        <p:spPr bwMode="auto">
          <a:xfrm>
            <a:off x="5076825" y="4941888"/>
            <a:ext cx="1584325" cy="1150937"/>
          </a:xfrm>
          <a:custGeom>
            <a:avLst/>
            <a:gdLst>
              <a:gd name="T0" fmla="*/ 998 w 998"/>
              <a:gd name="T1" fmla="*/ 0 h 725"/>
              <a:gd name="T2" fmla="*/ 817 w 998"/>
              <a:gd name="T3" fmla="*/ 181 h 725"/>
              <a:gd name="T4" fmla="*/ 454 w 998"/>
              <a:gd name="T5" fmla="*/ 181 h 725"/>
              <a:gd name="T6" fmla="*/ 409 w 998"/>
              <a:gd name="T7" fmla="*/ 363 h 725"/>
              <a:gd name="T8" fmla="*/ 0 w 998"/>
              <a:gd name="T9" fmla="*/ 725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8" h="725">
                <a:moveTo>
                  <a:pt x="998" y="0"/>
                </a:moveTo>
                <a:cubicBezTo>
                  <a:pt x="953" y="75"/>
                  <a:pt x="908" y="151"/>
                  <a:pt x="817" y="181"/>
                </a:cubicBezTo>
                <a:cubicBezTo>
                  <a:pt x="726" y="211"/>
                  <a:pt x="522" y="151"/>
                  <a:pt x="454" y="181"/>
                </a:cubicBezTo>
                <a:cubicBezTo>
                  <a:pt x="386" y="211"/>
                  <a:pt x="485" y="272"/>
                  <a:pt x="409" y="363"/>
                </a:cubicBezTo>
                <a:cubicBezTo>
                  <a:pt x="333" y="454"/>
                  <a:pt x="166" y="589"/>
                  <a:pt x="0" y="725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79362" name="Text Box 34"/>
          <p:cNvSpPr txBox="1">
            <a:spLocks noChangeArrowheads="1"/>
          </p:cNvSpPr>
          <p:nvPr/>
        </p:nvSpPr>
        <p:spPr bwMode="auto">
          <a:xfrm>
            <a:off x="4284663" y="6015038"/>
            <a:ext cx="18319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i="1" dirty="0">
                <a:cs typeface="+mn-cs"/>
              </a:rPr>
              <a:t>2 bits for frame#</a:t>
            </a:r>
            <a:endParaRPr lang="en-US" i="1" dirty="0">
              <a:cs typeface="+mn-cs"/>
            </a:endParaRPr>
          </a:p>
        </p:txBody>
      </p:sp>
      <p:sp>
        <p:nvSpPr>
          <p:cNvPr id="1379364" name="Rectangle 36"/>
          <p:cNvSpPr>
            <a:spLocks noChangeArrowheads="1"/>
          </p:cNvSpPr>
          <p:nvPr/>
        </p:nvSpPr>
        <p:spPr bwMode="auto">
          <a:xfrm>
            <a:off x="619125" y="5105400"/>
            <a:ext cx="936625" cy="2873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79366" name="Rectangle 38"/>
          <p:cNvSpPr>
            <a:spLocks noChangeArrowheads="1"/>
          </p:cNvSpPr>
          <p:nvPr/>
        </p:nvSpPr>
        <p:spPr bwMode="auto">
          <a:xfrm>
            <a:off x="619125" y="5392738"/>
            <a:ext cx="936625" cy="2873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79367" name="Text Box 39"/>
          <p:cNvSpPr txBox="1">
            <a:spLocks noChangeArrowheads="1"/>
          </p:cNvSpPr>
          <p:nvPr/>
        </p:nvSpPr>
        <p:spPr bwMode="auto">
          <a:xfrm>
            <a:off x="452438" y="4692650"/>
            <a:ext cx="12477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page table</a:t>
            </a:r>
            <a:endParaRPr lang="en-US" dirty="0">
              <a:cs typeface="+mn-cs"/>
            </a:endParaRPr>
          </a:p>
        </p:txBody>
      </p:sp>
      <p:sp>
        <p:nvSpPr>
          <p:cNvPr id="1379368" name="Text Box 40"/>
          <p:cNvSpPr txBox="1">
            <a:spLocks noChangeArrowheads="1"/>
          </p:cNvSpPr>
          <p:nvPr/>
        </p:nvSpPr>
        <p:spPr bwMode="auto">
          <a:xfrm>
            <a:off x="323850" y="5027613"/>
            <a:ext cx="3079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0</a:t>
            </a:r>
            <a:endParaRPr lang="en-US">
              <a:cs typeface="+mn-cs"/>
            </a:endParaRPr>
          </a:p>
        </p:txBody>
      </p:sp>
      <p:sp>
        <p:nvSpPr>
          <p:cNvPr id="1379369" name="Text Box 41"/>
          <p:cNvSpPr txBox="1">
            <a:spLocks noChangeArrowheads="1"/>
          </p:cNvSpPr>
          <p:nvPr/>
        </p:nvSpPr>
        <p:spPr bwMode="auto">
          <a:xfrm>
            <a:off x="323850" y="5367338"/>
            <a:ext cx="3079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</a:t>
            </a:r>
            <a:endParaRPr lang="en-US">
              <a:cs typeface="+mn-cs"/>
            </a:endParaRPr>
          </a:p>
        </p:txBody>
      </p:sp>
      <p:sp>
        <p:nvSpPr>
          <p:cNvPr id="1379370" name="Text Box 42"/>
          <p:cNvSpPr txBox="1">
            <a:spLocks noChangeArrowheads="1"/>
          </p:cNvSpPr>
          <p:nvPr/>
        </p:nvSpPr>
        <p:spPr bwMode="auto">
          <a:xfrm>
            <a:off x="833438" y="5059363"/>
            <a:ext cx="4349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11</a:t>
            </a:r>
            <a:endParaRPr lang="en-US" dirty="0">
              <a:cs typeface="+mn-cs"/>
            </a:endParaRPr>
          </a:p>
        </p:txBody>
      </p:sp>
      <p:sp>
        <p:nvSpPr>
          <p:cNvPr id="1379371" name="Text Box 43"/>
          <p:cNvSpPr txBox="1">
            <a:spLocks noChangeArrowheads="1"/>
          </p:cNvSpPr>
          <p:nvPr/>
        </p:nvSpPr>
        <p:spPr bwMode="auto">
          <a:xfrm>
            <a:off x="836613" y="5348288"/>
            <a:ext cx="4349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10</a:t>
            </a:r>
            <a:endParaRPr lang="en-US">
              <a:cs typeface="+mn-cs"/>
            </a:endParaRPr>
          </a:p>
        </p:txBody>
      </p:sp>
      <p:sp>
        <p:nvSpPr>
          <p:cNvPr id="1379378" name="AutoShape 50"/>
          <p:cNvSpPr>
            <a:spLocks noChangeArrowheads="1"/>
          </p:cNvSpPr>
          <p:nvPr/>
        </p:nvSpPr>
        <p:spPr bwMode="auto">
          <a:xfrm>
            <a:off x="5724525" y="2898775"/>
            <a:ext cx="647700" cy="93662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79379" name="Freeform 51"/>
          <p:cNvSpPr/>
          <p:nvPr/>
        </p:nvSpPr>
        <p:spPr bwMode="auto">
          <a:xfrm>
            <a:off x="1476375" y="5133975"/>
            <a:ext cx="719138" cy="600075"/>
          </a:xfrm>
          <a:custGeom>
            <a:avLst/>
            <a:gdLst>
              <a:gd name="T0" fmla="*/ 0 w 362"/>
              <a:gd name="T1" fmla="*/ 60 h 151"/>
              <a:gd name="T2" fmla="*/ 226 w 362"/>
              <a:gd name="T3" fmla="*/ 15 h 151"/>
              <a:gd name="T4" fmla="*/ 362 w 362"/>
              <a:gd name="T5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2" h="151">
                <a:moveTo>
                  <a:pt x="0" y="60"/>
                </a:moveTo>
                <a:cubicBezTo>
                  <a:pt x="83" y="30"/>
                  <a:pt x="166" y="0"/>
                  <a:pt x="226" y="15"/>
                </a:cubicBezTo>
                <a:cubicBezTo>
                  <a:pt x="286" y="30"/>
                  <a:pt x="317" y="83"/>
                  <a:pt x="362" y="151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diamond" w="med" len="med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79380" name="Text Box 52"/>
          <p:cNvSpPr txBox="1">
            <a:spLocks noChangeArrowheads="1"/>
          </p:cNvSpPr>
          <p:nvPr/>
        </p:nvSpPr>
        <p:spPr bwMode="auto">
          <a:xfrm>
            <a:off x="538974" y="5667375"/>
            <a:ext cx="2887627" cy="6485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each entry  is used to map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4 </a:t>
            </a:r>
            <a:r>
              <a:rPr lang="en-US" dirty="0" smtClean="0">
                <a:cs typeface="+mn-cs"/>
              </a:rPr>
              <a:t>addresses</a:t>
            </a:r>
            <a:endParaRPr lang="en-US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99D26-FBBD-FF41-9467-AAAF3A4C593B}" type="slidenum">
              <a:rPr lang="en-US"/>
            </a:fld>
            <a:endParaRPr lang="en-US"/>
          </a:p>
        </p:txBody>
      </p:sp>
      <p:sp>
        <p:nvSpPr>
          <p:cNvPr id="1209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Background</a:t>
            </a:r>
            <a:endParaRPr lang="en-US" smtClean="0">
              <a:cs typeface="+mj-cs"/>
            </a:endParaRPr>
          </a:p>
        </p:txBody>
      </p:sp>
      <p:sp>
        <p:nvSpPr>
          <p:cNvPr id="1209349" name="Rectangle 5"/>
          <p:cNvSpPr>
            <a:spLocks noChangeArrowheads="1"/>
          </p:cNvSpPr>
          <p:nvPr/>
        </p:nvSpPr>
        <p:spPr bwMode="auto">
          <a:xfrm>
            <a:off x="5434013" y="2060575"/>
            <a:ext cx="1874837" cy="3816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09350" name="Text Box 6"/>
          <p:cNvSpPr txBox="1">
            <a:spLocks noChangeArrowheads="1"/>
          </p:cNvSpPr>
          <p:nvPr/>
        </p:nvSpPr>
        <p:spPr bwMode="auto">
          <a:xfrm>
            <a:off x="5651500" y="1700213"/>
            <a:ext cx="15652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Main Memory</a:t>
            </a:r>
            <a:endParaRPr lang="en-US">
              <a:cs typeface="+mn-cs"/>
            </a:endParaRPr>
          </a:p>
        </p:txBody>
      </p:sp>
      <p:sp>
        <p:nvSpPr>
          <p:cNvPr id="1209351" name="AutoShape 7"/>
          <p:cNvSpPr>
            <a:spLocks noChangeArrowheads="1"/>
          </p:cNvSpPr>
          <p:nvPr/>
        </p:nvSpPr>
        <p:spPr bwMode="auto">
          <a:xfrm>
            <a:off x="1692275" y="5445125"/>
            <a:ext cx="2232025" cy="863600"/>
          </a:xfrm>
          <a:prstGeom prst="can">
            <a:avLst>
              <a:gd name="adj" fmla="val 25000"/>
            </a:avLst>
          </a:prstGeom>
          <a:noFill/>
          <a:ln w="3175">
            <a:solidFill>
              <a:schemeClr val="tx1"/>
            </a:solidFill>
            <a:round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09352" name="Text Box 8"/>
          <p:cNvSpPr txBox="1">
            <a:spLocks noChangeArrowheads="1"/>
          </p:cNvSpPr>
          <p:nvPr/>
        </p:nvSpPr>
        <p:spPr bwMode="auto">
          <a:xfrm>
            <a:off x="1042988" y="5734050"/>
            <a:ext cx="6254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Disk</a:t>
            </a:r>
            <a:endParaRPr lang="en-US">
              <a:cs typeface="+mn-cs"/>
            </a:endParaRPr>
          </a:p>
        </p:txBody>
      </p:sp>
      <p:sp>
        <p:nvSpPr>
          <p:cNvPr id="1209353" name="Rectangle 9"/>
          <p:cNvSpPr>
            <a:spLocks noChangeArrowheads="1"/>
          </p:cNvSpPr>
          <p:nvPr/>
        </p:nvSpPr>
        <p:spPr bwMode="auto">
          <a:xfrm>
            <a:off x="611188" y="2781300"/>
            <a:ext cx="1512887" cy="10080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09354" name="Text Box 10"/>
          <p:cNvSpPr txBox="1">
            <a:spLocks noChangeArrowheads="1"/>
          </p:cNvSpPr>
          <p:nvPr/>
        </p:nvSpPr>
        <p:spPr bwMode="auto">
          <a:xfrm>
            <a:off x="1116013" y="2420938"/>
            <a:ext cx="6635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CPU</a:t>
            </a:r>
            <a:endParaRPr lang="en-US">
              <a:cs typeface="+mn-cs"/>
            </a:endParaRPr>
          </a:p>
        </p:txBody>
      </p:sp>
      <p:sp>
        <p:nvSpPr>
          <p:cNvPr id="1209355" name="Rectangle 11"/>
          <p:cNvSpPr>
            <a:spLocks noChangeArrowheads="1"/>
          </p:cNvSpPr>
          <p:nvPr/>
        </p:nvSpPr>
        <p:spPr bwMode="auto">
          <a:xfrm>
            <a:off x="827088" y="3500438"/>
            <a:ext cx="288925" cy="1444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09356" name="Rectangle 12"/>
          <p:cNvSpPr>
            <a:spLocks noChangeArrowheads="1"/>
          </p:cNvSpPr>
          <p:nvPr/>
        </p:nvSpPr>
        <p:spPr bwMode="auto">
          <a:xfrm>
            <a:off x="1185863" y="3500438"/>
            <a:ext cx="288925" cy="1444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09357" name="Rectangle 13"/>
          <p:cNvSpPr>
            <a:spLocks noChangeArrowheads="1"/>
          </p:cNvSpPr>
          <p:nvPr/>
        </p:nvSpPr>
        <p:spPr bwMode="auto">
          <a:xfrm>
            <a:off x="1546225" y="3500438"/>
            <a:ext cx="288925" cy="1444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09358" name="Text Box 14"/>
          <p:cNvSpPr txBox="1">
            <a:spLocks noChangeArrowheads="1"/>
          </p:cNvSpPr>
          <p:nvPr/>
        </p:nvSpPr>
        <p:spPr bwMode="auto">
          <a:xfrm>
            <a:off x="755650" y="3141663"/>
            <a:ext cx="11461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Registers</a:t>
            </a:r>
            <a:endParaRPr lang="en-US">
              <a:cs typeface="+mn-cs"/>
            </a:endParaRPr>
          </a:p>
        </p:txBody>
      </p:sp>
      <p:sp>
        <p:nvSpPr>
          <p:cNvPr id="1209359" name="Rectangle 15"/>
          <p:cNvSpPr>
            <a:spLocks noChangeArrowheads="1"/>
          </p:cNvSpPr>
          <p:nvPr/>
        </p:nvSpPr>
        <p:spPr bwMode="auto">
          <a:xfrm>
            <a:off x="3132138" y="2852738"/>
            <a:ext cx="1081087" cy="914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09360" name="Text Box 16"/>
          <p:cNvSpPr txBox="1">
            <a:spLocks noChangeArrowheads="1"/>
          </p:cNvSpPr>
          <p:nvPr/>
        </p:nvSpPr>
        <p:spPr bwMode="auto">
          <a:xfrm>
            <a:off x="3276600" y="2492375"/>
            <a:ext cx="7905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cache</a:t>
            </a:r>
            <a:endParaRPr lang="en-US">
              <a:cs typeface="+mn-cs"/>
            </a:endParaRPr>
          </a:p>
        </p:txBody>
      </p:sp>
      <p:sp>
        <p:nvSpPr>
          <p:cNvPr id="1209362" name="Rectangle 18"/>
          <p:cNvSpPr>
            <a:spLocks noChangeArrowheads="1"/>
          </p:cNvSpPr>
          <p:nvPr/>
        </p:nvSpPr>
        <p:spPr bwMode="auto">
          <a:xfrm>
            <a:off x="5868988" y="3141663"/>
            <a:ext cx="1079500" cy="431800"/>
          </a:xfrm>
          <a:prstGeom prst="rect">
            <a:avLst/>
          </a:prstGeom>
          <a:solidFill>
            <a:schemeClr val="tx2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09363" name="Text Box 19"/>
          <p:cNvSpPr txBox="1">
            <a:spLocks noChangeArrowheads="1"/>
          </p:cNvSpPr>
          <p:nvPr/>
        </p:nvSpPr>
        <p:spPr bwMode="auto">
          <a:xfrm>
            <a:off x="5508625" y="3500438"/>
            <a:ext cx="1781175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program image 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in memory</a:t>
            </a:r>
            <a:endParaRPr lang="en-US">
              <a:cs typeface="+mn-cs"/>
            </a:endParaRPr>
          </a:p>
        </p:txBody>
      </p:sp>
      <p:sp>
        <p:nvSpPr>
          <p:cNvPr id="1209364" name="Rectangle 20"/>
          <p:cNvSpPr>
            <a:spLocks noChangeArrowheads="1"/>
          </p:cNvSpPr>
          <p:nvPr/>
        </p:nvSpPr>
        <p:spPr bwMode="auto">
          <a:xfrm>
            <a:off x="5580063" y="5013325"/>
            <a:ext cx="1584325" cy="7207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Operating </a:t>
            </a:r>
            <a:br>
              <a:rPr lang="en-US">
                <a:cs typeface="+mn-cs"/>
              </a:rPr>
            </a:br>
            <a:r>
              <a:rPr lang="en-US">
                <a:cs typeface="+mn-cs"/>
              </a:rPr>
              <a:t>System</a:t>
            </a:r>
            <a:endParaRPr lang="en-US">
              <a:cs typeface="+mn-cs"/>
            </a:endParaRPr>
          </a:p>
        </p:txBody>
      </p:sp>
      <p:sp>
        <p:nvSpPr>
          <p:cNvPr id="1209365" name="Rectangle 21"/>
          <p:cNvSpPr>
            <a:spLocks noChangeArrowheads="1"/>
          </p:cNvSpPr>
          <p:nvPr/>
        </p:nvSpPr>
        <p:spPr bwMode="auto">
          <a:xfrm>
            <a:off x="2268538" y="5759450"/>
            <a:ext cx="1079500" cy="431800"/>
          </a:xfrm>
          <a:prstGeom prst="rect">
            <a:avLst/>
          </a:prstGeom>
          <a:solidFill>
            <a:schemeClr val="tx2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09366" name="Oval 22"/>
          <p:cNvSpPr>
            <a:spLocks noChangeArrowheads="1"/>
          </p:cNvSpPr>
          <p:nvPr/>
        </p:nvSpPr>
        <p:spPr bwMode="auto">
          <a:xfrm>
            <a:off x="5292725" y="2709863"/>
            <a:ext cx="2232025" cy="15113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09367" name="Text Box 23"/>
          <p:cNvSpPr txBox="1">
            <a:spLocks noChangeArrowheads="1"/>
          </p:cNvSpPr>
          <p:nvPr/>
        </p:nvSpPr>
        <p:spPr bwMode="auto">
          <a:xfrm>
            <a:off x="7526338" y="3278188"/>
            <a:ext cx="10064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Process</a:t>
            </a:r>
            <a:endParaRPr lang="en-US">
              <a:cs typeface="+mn-cs"/>
            </a:endParaRPr>
          </a:p>
        </p:txBody>
      </p:sp>
      <p:sp>
        <p:nvSpPr>
          <p:cNvPr id="1209369" name="Line 25"/>
          <p:cNvSpPr>
            <a:spLocks noChangeShapeType="1"/>
          </p:cNvSpPr>
          <p:nvPr/>
        </p:nvSpPr>
        <p:spPr bwMode="auto">
          <a:xfrm flipV="1">
            <a:off x="3635375" y="3933825"/>
            <a:ext cx="1727200" cy="15843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09370" name="Line 26"/>
          <p:cNvSpPr>
            <a:spLocks noChangeShapeType="1"/>
          </p:cNvSpPr>
          <p:nvPr/>
        </p:nvSpPr>
        <p:spPr bwMode="auto">
          <a:xfrm flipH="1">
            <a:off x="1979613" y="3213100"/>
            <a:ext cx="3744912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09371" name="Text Box 27"/>
          <p:cNvSpPr txBox="1">
            <a:spLocks noChangeArrowheads="1"/>
          </p:cNvSpPr>
          <p:nvPr/>
        </p:nvSpPr>
        <p:spPr bwMode="auto">
          <a:xfrm>
            <a:off x="1963738" y="2852738"/>
            <a:ext cx="13366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instructions</a:t>
            </a:r>
            <a:endParaRPr lang="en-US">
              <a:cs typeface="+mn-cs"/>
            </a:endParaRPr>
          </a:p>
        </p:txBody>
      </p:sp>
      <p:sp>
        <p:nvSpPr>
          <p:cNvPr id="1209372" name="Line 28"/>
          <p:cNvSpPr>
            <a:spLocks noChangeShapeType="1"/>
          </p:cNvSpPr>
          <p:nvPr/>
        </p:nvSpPr>
        <p:spPr bwMode="auto">
          <a:xfrm>
            <a:off x="1979613" y="3429000"/>
            <a:ext cx="367347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09373" name="Text Box 29"/>
          <p:cNvSpPr txBox="1">
            <a:spLocks noChangeArrowheads="1"/>
          </p:cNvSpPr>
          <p:nvPr/>
        </p:nvSpPr>
        <p:spPr bwMode="auto">
          <a:xfrm>
            <a:off x="2268538" y="3349625"/>
            <a:ext cx="6254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data</a:t>
            </a: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09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0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09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9371" grpId="0"/>
      <p:bldP spid="120937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2C03D-C4DE-094C-84EC-04DA7EFCC58D}" type="slidenum">
              <a:rPr lang="en-US"/>
            </a:fld>
            <a:endParaRPr lang="en-US"/>
          </a:p>
        </p:txBody>
      </p:sp>
      <p:sp>
        <p:nvSpPr>
          <p:cNvPr id="129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Free Frames</a:t>
            </a:r>
            <a:endParaRPr lang="en-US" smtClean="0">
              <a:cs typeface="+mj-cs"/>
            </a:endParaRPr>
          </a:p>
        </p:txBody>
      </p:sp>
      <p:sp>
        <p:nvSpPr>
          <p:cNvPr id="89091" name="Text Box 4"/>
          <p:cNvSpPr txBox="1">
            <a:spLocks noChangeArrowheads="1"/>
          </p:cNvSpPr>
          <p:nvPr/>
        </p:nvSpPr>
        <p:spPr bwMode="auto">
          <a:xfrm>
            <a:off x="3638550" y="5942013"/>
            <a:ext cx="1885950" cy="36671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Helvetica" charset="0"/>
              </a:rPr>
              <a:t>Before allocation</a:t>
            </a:r>
            <a:endParaRPr lang="en-US" sz="1800">
              <a:latin typeface="Helvetica" charset="0"/>
            </a:endParaRPr>
          </a:p>
        </p:txBody>
      </p:sp>
      <p:sp>
        <p:nvSpPr>
          <p:cNvPr id="89092" name="Text Box 5"/>
          <p:cNvSpPr txBox="1">
            <a:spLocks noChangeArrowheads="1"/>
          </p:cNvSpPr>
          <p:nvPr/>
        </p:nvSpPr>
        <p:spPr bwMode="auto">
          <a:xfrm>
            <a:off x="7053263" y="5942013"/>
            <a:ext cx="1695450" cy="36671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Helvetica" charset="0"/>
              </a:rPr>
              <a:t>After allocation</a:t>
            </a:r>
            <a:endParaRPr lang="en-US" sz="1800">
              <a:latin typeface="Helvetica" charset="0"/>
            </a:endParaRPr>
          </a:p>
        </p:txBody>
      </p:sp>
      <p:pic>
        <p:nvPicPr>
          <p:cNvPr id="89093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25" y="1500188"/>
            <a:ext cx="6202363" cy="4449762"/>
          </a:xfrm>
          <a:prstGeom prst="rect">
            <a:avLst/>
          </a:prstGeom>
          <a:noFill/>
          <a:ln>
            <a:noFill/>
          </a:ln>
        </p:spPr>
      </p:pic>
      <p:sp>
        <p:nvSpPr>
          <p:cNvPr id="1291272" name="Text Box 8"/>
          <p:cNvSpPr txBox="1">
            <a:spLocks noChangeArrowheads="1"/>
          </p:cNvSpPr>
          <p:nvPr/>
        </p:nvSpPr>
        <p:spPr bwMode="auto">
          <a:xfrm>
            <a:off x="317500" y="1484313"/>
            <a:ext cx="2041241" cy="9255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 b="1" dirty="0">
                <a:solidFill>
                  <a:srgbClr val="FF0000"/>
                </a:solidFill>
                <a:cs typeface="+mn-cs"/>
              </a:rPr>
              <a:t>OS keeps info</a:t>
            </a:r>
            <a:br>
              <a:rPr lang="en-US" b="1" dirty="0">
                <a:solidFill>
                  <a:srgbClr val="FF0000"/>
                </a:solidFill>
                <a:cs typeface="+mn-cs"/>
              </a:rPr>
            </a:br>
            <a:r>
              <a:rPr lang="en-US" b="1" dirty="0">
                <a:solidFill>
                  <a:srgbClr val="FF0000"/>
                </a:solidFill>
                <a:cs typeface="+mn-cs"/>
              </a:rPr>
              <a:t>about the frames</a:t>
            </a:r>
            <a:br>
              <a:rPr lang="en-US" b="1" dirty="0">
                <a:solidFill>
                  <a:srgbClr val="FF0000"/>
                </a:solidFill>
                <a:cs typeface="+mn-cs"/>
              </a:rPr>
            </a:br>
            <a:r>
              <a:rPr lang="en-US" b="1" dirty="0">
                <a:solidFill>
                  <a:srgbClr val="FF0000"/>
                </a:solidFill>
                <a:cs typeface="+mn-cs"/>
              </a:rPr>
              <a:t>in its frame table</a:t>
            </a:r>
            <a:endParaRPr lang="en-US" b="1" dirty="0">
              <a:solidFill>
                <a:srgbClr val="FF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8392" y="6433070"/>
            <a:ext cx="954088" cy="309563"/>
          </a:xfrm>
        </p:spPr>
        <p:txBody>
          <a:bodyPr/>
          <a:lstStyle/>
          <a:p>
            <a:pPr>
              <a:defRPr/>
            </a:pPr>
            <a:fld id="{4754FAC7-0D36-654E-9450-3F331319DE6B}" type="slidenum">
              <a:rPr lang="en-US"/>
            </a:fld>
            <a:endParaRPr lang="en-US" dirty="0"/>
          </a:p>
        </p:txBody>
      </p:sp>
      <p:sp>
        <p:nvSpPr>
          <p:cNvPr id="129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Implementation of Page </a:t>
            </a:r>
            <a:r>
              <a:rPr lang="en-US" smtClean="0">
                <a:solidFill>
                  <a:schemeClr val="tx1"/>
                </a:solidFill>
                <a:cs typeface="+mj-cs"/>
              </a:rPr>
              <a:t>Table</a:t>
            </a:r>
            <a:endParaRPr lang="en-US" smtClean="0">
              <a:solidFill>
                <a:schemeClr val="tx1"/>
              </a:solidFill>
              <a:cs typeface="+mj-cs"/>
            </a:endParaRPr>
          </a:p>
        </p:txBody>
      </p:sp>
      <p:sp>
        <p:nvSpPr>
          <p:cNvPr id="129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557338"/>
            <a:ext cx="8496300" cy="46799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Page table is kept in main memory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b="1" dirty="0" smtClean="0">
                <a:cs typeface="+mn-cs"/>
              </a:rPr>
              <a:t>Page-table base register (PTBR)</a:t>
            </a:r>
            <a:r>
              <a:rPr lang="en-US" dirty="0" smtClean="0">
                <a:cs typeface="+mn-cs"/>
              </a:rPr>
              <a:t> points to the page table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b="1" dirty="0" smtClean="0">
                <a:cs typeface="+mn-cs"/>
              </a:rPr>
              <a:t>Page-table length register (PTLR)</a:t>
            </a:r>
            <a:r>
              <a:rPr lang="en-US" dirty="0" smtClean="0">
                <a:cs typeface="+mn-cs"/>
              </a:rPr>
              <a:t> indicates size of the page table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4722439" y="3533279"/>
            <a:ext cx="3527425" cy="30257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11265" y="2564904"/>
            <a:ext cx="4321175" cy="40513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931990" y="4077791"/>
            <a:ext cx="28892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76452" y="4222254"/>
            <a:ext cx="647700" cy="15128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Page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Table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of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P1</a:t>
            </a:r>
            <a:endParaRPr lang="en-US"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28977" y="4222254"/>
            <a:ext cx="647700" cy="15128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Page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Table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of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P2</a:t>
            </a:r>
            <a:endParaRPr lang="en-US">
              <a:cs typeface="+mn-cs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149477" y="3860304"/>
            <a:ext cx="6000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PT1</a:t>
            </a:r>
            <a:endParaRPr lang="en-US"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205165" y="3860304"/>
            <a:ext cx="6000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PT2</a:t>
            </a:r>
            <a:endParaRPr lang="en-US">
              <a:cs typeface="+mn-cs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076452" y="6166270"/>
            <a:ext cx="72072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cs typeface="+mn-cs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046290" y="6088483"/>
            <a:ext cx="781050" cy="3698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PCB1</a:t>
            </a:r>
            <a:endParaRPr lang="en-US">
              <a:cs typeface="+mn-cs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095627" y="6072608"/>
            <a:ext cx="781050" cy="3698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PCB2</a:t>
            </a:r>
            <a:endParaRPr lang="en-US">
              <a:cs typeface="+mn-cs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7237040" y="3788866"/>
            <a:ext cx="1006475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Kernel</a:t>
            </a:r>
            <a:br>
              <a:rPr lang="en-US">
                <a:cs typeface="+mn-cs"/>
              </a:rPr>
            </a:br>
            <a:r>
              <a:rPr lang="en-US">
                <a:cs typeface="+mn-cs"/>
              </a:rPr>
              <a:t>Memory</a:t>
            </a:r>
            <a:endParaRPr lang="en-US">
              <a:cs typeface="+mn-cs"/>
            </a:endParaRP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4133416" y="2637751"/>
            <a:ext cx="6889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RAM</a:t>
            </a:r>
            <a:endParaRPr lang="en-US">
              <a:cs typeface="+mn-cs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25065" y="3214191"/>
            <a:ext cx="1655762" cy="25923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972765" y="2853829"/>
            <a:ext cx="6635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CPU</a:t>
            </a:r>
            <a:endParaRPr lang="en-US">
              <a:cs typeface="+mn-cs"/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1044202" y="4679454"/>
            <a:ext cx="792163" cy="2159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044202" y="4365129"/>
            <a:ext cx="7905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PTBR</a:t>
            </a:r>
            <a:endParaRPr lang="en-US">
              <a:cs typeface="+mn-cs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1044202" y="5230316"/>
            <a:ext cx="792163" cy="2159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1056902" y="4915991"/>
            <a:ext cx="7651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PTLR</a:t>
            </a:r>
            <a:endParaRPr lang="en-US">
              <a:cs typeface="+mn-cs"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044202" y="3717429"/>
            <a:ext cx="792163" cy="2159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1193427" y="3396754"/>
            <a:ext cx="4984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PC</a:t>
            </a:r>
            <a:endParaRPr lang="en-US">
              <a:cs typeface="+mn-cs"/>
            </a:endParaRP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860552" y="2709366"/>
            <a:ext cx="1368425" cy="7207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6805240" y="2709366"/>
            <a:ext cx="1368425" cy="7207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5068515" y="2709366"/>
            <a:ext cx="1120775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Program </a:t>
            </a:r>
            <a:br>
              <a:rPr lang="en-US">
                <a:cs typeface="+mn-cs"/>
              </a:rPr>
            </a:br>
            <a:r>
              <a:rPr lang="en-US">
                <a:cs typeface="+mn-cs"/>
              </a:rPr>
              <a:t>P1</a:t>
            </a:r>
            <a:endParaRPr lang="en-US">
              <a:cs typeface="+mn-cs"/>
            </a:endParaRP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6916365" y="2703016"/>
            <a:ext cx="1120775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Program 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P2</a:t>
            </a:r>
            <a:endParaRPr lang="en-US">
              <a:cs typeface="+mn-cs"/>
            </a:endParaRPr>
          </a:p>
        </p:txBody>
      </p:sp>
      <p:sp>
        <p:nvSpPr>
          <p:cNvPr id="29" name="Freeform 30"/>
          <p:cNvSpPr/>
          <p:nvPr/>
        </p:nvSpPr>
        <p:spPr bwMode="auto">
          <a:xfrm>
            <a:off x="1488702" y="3130054"/>
            <a:ext cx="3587750" cy="731837"/>
          </a:xfrm>
          <a:custGeom>
            <a:avLst/>
            <a:gdLst>
              <a:gd name="T0" fmla="*/ 83 w 2260"/>
              <a:gd name="T1" fmla="*/ 461 h 461"/>
              <a:gd name="T2" fmla="*/ 83 w 2260"/>
              <a:gd name="T3" fmla="*/ 415 h 461"/>
              <a:gd name="T4" fmla="*/ 582 w 2260"/>
              <a:gd name="T5" fmla="*/ 189 h 461"/>
              <a:gd name="T6" fmla="*/ 990 w 2260"/>
              <a:gd name="T7" fmla="*/ 370 h 461"/>
              <a:gd name="T8" fmla="*/ 1534 w 2260"/>
              <a:gd name="T9" fmla="*/ 53 h 461"/>
              <a:gd name="T10" fmla="*/ 2260 w 2260"/>
              <a:gd name="T11" fmla="*/ 53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60" h="461">
                <a:moveTo>
                  <a:pt x="83" y="461"/>
                </a:moveTo>
                <a:cubicBezTo>
                  <a:pt x="41" y="460"/>
                  <a:pt x="0" y="460"/>
                  <a:pt x="83" y="415"/>
                </a:cubicBezTo>
                <a:cubicBezTo>
                  <a:pt x="166" y="370"/>
                  <a:pt x="431" y="196"/>
                  <a:pt x="582" y="189"/>
                </a:cubicBezTo>
                <a:cubicBezTo>
                  <a:pt x="733" y="182"/>
                  <a:pt x="831" y="393"/>
                  <a:pt x="990" y="370"/>
                </a:cubicBezTo>
                <a:cubicBezTo>
                  <a:pt x="1149" y="347"/>
                  <a:pt x="1322" y="106"/>
                  <a:pt x="1534" y="53"/>
                </a:cubicBezTo>
                <a:cubicBezTo>
                  <a:pt x="1746" y="0"/>
                  <a:pt x="2003" y="26"/>
                  <a:pt x="2260" y="53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" name="Freeform 31"/>
          <p:cNvSpPr/>
          <p:nvPr/>
        </p:nvSpPr>
        <p:spPr bwMode="auto">
          <a:xfrm>
            <a:off x="1620465" y="3982541"/>
            <a:ext cx="3455987" cy="852488"/>
          </a:xfrm>
          <a:custGeom>
            <a:avLst/>
            <a:gdLst>
              <a:gd name="T0" fmla="*/ 0 w 2177"/>
              <a:gd name="T1" fmla="*/ 468 h 537"/>
              <a:gd name="T2" fmla="*/ 408 w 2177"/>
              <a:gd name="T3" fmla="*/ 514 h 537"/>
              <a:gd name="T4" fmla="*/ 635 w 2177"/>
              <a:gd name="T5" fmla="*/ 332 h 537"/>
              <a:gd name="T6" fmla="*/ 953 w 2177"/>
              <a:gd name="T7" fmla="*/ 151 h 537"/>
              <a:gd name="T8" fmla="*/ 1270 w 2177"/>
              <a:gd name="T9" fmla="*/ 60 h 537"/>
              <a:gd name="T10" fmla="*/ 1633 w 2177"/>
              <a:gd name="T11" fmla="*/ 15 h 537"/>
              <a:gd name="T12" fmla="*/ 2177 w 2177"/>
              <a:gd name="T13" fmla="*/ 151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7" h="537">
                <a:moveTo>
                  <a:pt x="0" y="468"/>
                </a:moveTo>
                <a:cubicBezTo>
                  <a:pt x="151" y="502"/>
                  <a:pt x="302" y="537"/>
                  <a:pt x="408" y="514"/>
                </a:cubicBezTo>
                <a:cubicBezTo>
                  <a:pt x="514" y="491"/>
                  <a:pt x="544" y="392"/>
                  <a:pt x="635" y="332"/>
                </a:cubicBezTo>
                <a:cubicBezTo>
                  <a:pt x="726" y="272"/>
                  <a:pt x="847" y="196"/>
                  <a:pt x="953" y="151"/>
                </a:cubicBezTo>
                <a:cubicBezTo>
                  <a:pt x="1059" y="106"/>
                  <a:pt x="1157" y="83"/>
                  <a:pt x="1270" y="60"/>
                </a:cubicBezTo>
                <a:cubicBezTo>
                  <a:pt x="1383" y="37"/>
                  <a:pt x="1482" y="0"/>
                  <a:pt x="1633" y="15"/>
                </a:cubicBezTo>
                <a:cubicBezTo>
                  <a:pt x="1784" y="30"/>
                  <a:pt x="1980" y="90"/>
                  <a:pt x="2177" y="151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" name="Freeform 33"/>
          <p:cNvSpPr/>
          <p:nvPr/>
        </p:nvSpPr>
        <p:spPr bwMode="auto">
          <a:xfrm>
            <a:off x="4812927" y="4293691"/>
            <a:ext cx="287337" cy="1867817"/>
          </a:xfrm>
          <a:custGeom>
            <a:avLst/>
            <a:gdLst>
              <a:gd name="T0" fmla="*/ 212 w 212"/>
              <a:gd name="T1" fmla="*/ 1270 h 1270"/>
              <a:gd name="T2" fmla="*/ 30 w 212"/>
              <a:gd name="T3" fmla="*/ 862 h 1270"/>
              <a:gd name="T4" fmla="*/ 30 w 212"/>
              <a:gd name="T5" fmla="*/ 408 h 1270"/>
              <a:gd name="T6" fmla="*/ 166 w 212"/>
              <a:gd name="T7" fmla="*/ 0 h 1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2" h="1270">
                <a:moveTo>
                  <a:pt x="212" y="1270"/>
                </a:moveTo>
                <a:cubicBezTo>
                  <a:pt x="136" y="1138"/>
                  <a:pt x="60" y="1006"/>
                  <a:pt x="30" y="862"/>
                </a:cubicBezTo>
                <a:cubicBezTo>
                  <a:pt x="0" y="718"/>
                  <a:pt x="7" y="552"/>
                  <a:pt x="30" y="408"/>
                </a:cubicBezTo>
                <a:cubicBezTo>
                  <a:pt x="53" y="264"/>
                  <a:pt x="109" y="132"/>
                  <a:pt x="166" y="0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2" name="Freeform 34"/>
          <p:cNvSpPr/>
          <p:nvPr/>
        </p:nvSpPr>
        <p:spPr bwMode="auto">
          <a:xfrm>
            <a:off x="5905127" y="4293691"/>
            <a:ext cx="354013" cy="1872579"/>
          </a:xfrm>
          <a:custGeom>
            <a:avLst/>
            <a:gdLst>
              <a:gd name="T0" fmla="*/ 204 w 234"/>
              <a:gd name="T1" fmla="*/ 1270 h 1338"/>
              <a:gd name="T2" fmla="*/ 204 w 234"/>
              <a:gd name="T3" fmla="*/ 1225 h 1338"/>
              <a:gd name="T4" fmla="*/ 23 w 234"/>
              <a:gd name="T5" fmla="*/ 590 h 1338"/>
              <a:gd name="T6" fmla="*/ 68 w 234"/>
              <a:gd name="T7" fmla="*/ 227 h 1338"/>
              <a:gd name="T8" fmla="*/ 204 w 234"/>
              <a:gd name="T9" fmla="*/ 0 h 1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4" h="1338">
                <a:moveTo>
                  <a:pt x="204" y="1270"/>
                </a:moveTo>
                <a:cubicBezTo>
                  <a:pt x="219" y="1304"/>
                  <a:pt x="234" y="1338"/>
                  <a:pt x="204" y="1225"/>
                </a:cubicBezTo>
                <a:cubicBezTo>
                  <a:pt x="174" y="1112"/>
                  <a:pt x="46" y="756"/>
                  <a:pt x="23" y="590"/>
                </a:cubicBezTo>
                <a:cubicBezTo>
                  <a:pt x="0" y="424"/>
                  <a:pt x="38" y="325"/>
                  <a:pt x="68" y="227"/>
                </a:cubicBezTo>
                <a:cubicBezTo>
                  <a:pt x="98" y="129"/>
                  <a:pt x="151" y="64"/>
                  <a:pt x="204" y="0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156790" y="5733554"/>
            <a:ext cx="2759075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Currently running 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process is process 1 (P1)</a:t>
            </a:r>
            <a:endParaRPr lang="en-US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 dirty="0"/>
              <a:t>In this scheme every data/instruction access requires </a:t>
            </a:r>
            <a:r>
              <a:rPr lang="en-US" sz="2000" dirty="0">
                <a:solidFill>
                  <a:srgbClr val="FF0000"/>
                </a:solidFill>
              </a:rPr>
              <a:t>two memory </a:t>
            </a:r>
            <a:r>
              <a:rPr lang="en-US" sz="2000" dirty="0" smtClean="0">
                <a:solidFill>
                  <a:srgbClr val="FF0000"/>
                </a:solidFill>
              </a:rPr>
              <a:t>accesses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lvl="2" eaLnBrk="1" hangingPunct="1">
              <a:defRPr/>
            </a:pPr>
            <a:r>
              <a:rPr lang="en-US" sz="2000" dirty="0" smtClean="0"/>
              <a:t>One </a:t>
            </a:r>
            <a:r>
              <a:rPr lang="en-US" sz="2000" dirty="0"/>
              <a:t>for the page </a:t>
            </a:r>
            <a:r>
              <a:rPr lang="en-US" sz="2000" dirty="0" smtClean="0"/>
              <a:t>table</a:t>
            </a:r>
            <a:endParaRPr lang="en-US" sz="2000" dirty="0" smtClean="0"/>
          </a:p>
          <a:p>
            <a:pPr lvl="2" eaLnBrk="1" hangingPunct="1">
              <a:defRPr/>
            </a:pPr>
            <a:r>
              <a:rPr lang="en-US" sz="2000" dirty="0"/>
              <a:t>O</a:t>
            </a:r>
            <a:r>
              <a:rPr lang="en-US" sz="2000" dirty="0" smtClean="0"/>
              <a:t>ne </a:t>
            </a:r>
            <a:r>
              <a:rPr lang="en-US" sz="2000" dirty="0"/>
              <a:t>for the data/instruction.</a:t>
            </a:r>
            <a:endParaRPr lang="en-US" sz="2000" dirty="0"/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r>
              <a:rPr lang="en-US" sz="2000" dirty="0"/>
              <a:t>The two memory access problem can be solved by the use of a special fast-lookup hardware cache called </a:t>
            </a:r>
            <a:r>
              <a:rPr lang="en-US" sz="2000" b="1" dirty="0"/>
              <a:t>associative memory </a:t>
            </a:r>
            <a:r>
              <a:rPr lang="en-US" sz="2000" dirty="0"/>
              <a:t>or </a:t>
            </a:r>
            <a:r>
              <a:rPr lang="en-US" sz="2000" b="1" dirty="0"/>
              <a:t>translation look-aside buffers (TLBs</a:t>
            </a:r>
            <a:r>
              <a:rPr lang="en-US" sz="2000" b="1" dirty="0" smtClean="0"/>
              <a:t>)</a:t>
            </a:r>
            <a:endParaRPr lang="en-US" sz="2000" b="1" dirty="0" smtClean="0"/>
          </a:p>
          <a:p>
            <a:pPr eaLnBrk="1" hangingPunct="1">
              <a:defRPr/>
            </a:pPr>
            <a:endParaRPr lang="en-US" sz="2000" b="1" dirty="0"/>
          </a:p>
          <a:p>
            <a:pPr eaLnBrk="1" hangingPunct="1">
              <a:defRPr/>
            </a:pPr>
            <a:r>
              <a:rPr lang="en-US" sz="2000" dirty="0" smtClean="0"/>
              <a:t>Learned (p#, f#) mappings can be cached in TLB. </a:t>
            </a:r>
            <a:endParaRPr lang="en-US" sz="2000" dirty="0" smtClean="0"/>
          </a:p>
          <a:p>
            <a:pPr lvl="1" eaLnBrk="1" hangingPunct="1">
              <a:defRPr/>
            </a:pPr>
            <a:r>
              <a:rPr lang="en-US" dirty="0" smtClean="0"/>
              <a:t>TLB: a set of entries (limited size); each entry storing a different mapping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Can be accessed very fast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2CC6F2-A23F-1B41-9965-ED67F9F6FAA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0D2389-79B8-9B47-8391-4BB98F7B5F98}" type="slidenum">
              <a:rPr lang="en-US"/>
            </a:fld>
            <a:endParaRPr lang="en-US"/>
          </a:p>
        </p:txBody>
      </p:sp>
      <p:sp>
        <p:nvSpPr>
          <p:cNvPr id="129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TLB Associative Memory</a:t>
            </a:r>
            <a:endParaRPr lang="en-US" smtClean="0">
              <a:cs typeface="+mj-cs"/>
            </a:endParaRPr>
          </a:p>
        </p:txBody>
      </p:sp>
      <p:sp>
        <p:nvSpPr>
          <p:cNvPr id="95235" name="Rectangle 2051"/>
          <p:cNvSpPr>
            <a:spLocks noChangeArrowheads="1"/>
          </p:cNvSpPr>
          <p:nvPr/>
        </p:nvSpPr>
        <p:spPr bwMode="auto">
          <a:xfrm>
            <a:off x="762000" y="1682750"/>
            <a:ext cx="7351713" cy="44831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dirty="0"/>
              <a:t>Associative memory – parallel search </a:t>
            </a:r>
            <a:endParaRPr lang="en-US" dirty="0"/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US" dirty="0"/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US" dirty="0"/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US" dirty="0"/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US" dirty="0"/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US" dirty="0"/>
          </a:p>
          <a:p>
            <a:pPr marL="342900" indent="-342900" algn="l">
              <a:spcBef>
                <a:spcPct val="20000"/>
              </a:spcBef>
            </a:pPr>
            <a:r>
              <a:rPr lang="en-US" dirty="0"/>
              <a:t>	Address translation (p, d)</a:t>
            </a:r>
            <a:endParaRPr lang="en-US" dirty="0"/>
          </a:p>
          <a:p>
            <a:pPr marL="628650" lvl="1" indent="-285750" algn="l">
              <a:spcBef>
                <a:spcPct val="20000"/>
              </a:spcBef>
              <a:buFontTx/>
              <a:buChar char="–"/>
            </a:pPr>
            <a:r>
              <a:rPr lang="en-US" dirty="0"/>
              <a:t>If p is in TLB, get frame # out</a:t>
            </a:r>
            <a:endParaRPr lang="en-US" dirty="0"/>
          </a:p>
          <a:p>
            <a:pPr marL="628650" lvl="1" indent="-285750" algn="l">
              <a:spcBef>
                <a:spcPct val="20000"/>
              </a:spcBef>
              <a:buFontTx/>
              <a:buChar char="–"/>
            </a:pPr>
            <a:r>
              <a:rPr lang="en-US" dirty="0"/>
              <a:t>Otherwise get frame # from page table in memory</a:t>
            </a:r>
            <a:endParaRPr lang="en-US" dirty="0"/>
          </a:p>
          <a:p>
            <a:pPr marL="628650" lvl="1" indent="-285750" algn="l">
              <a:spcBef>
                <a:spcPct val="20000"/>
              </a:spcBef>
              <a:buFontTx/>
              <a:buChar char="–"/>
            </a:pPr>
            <a:endParaRPr lang="en-US" dirty="0"/>
          </a:p>
        </p:txBody>
      </p:sp>
      <p:sp>
        <p:nvSpPr>
          <p:cNvPr id="95236" name="Rectangle 2052"/>
          <p:cNvSpPr>
            <a:spLocks noChangeArrowheads="1"/>
          </p:cNvSpPr>
          <p:nvPr/>
        </p:nvSpPr>
        <p:spPr bwMode="auto">
          <a:xfrm>
            <a:off x="3059113" y="2481263"/>
            <a:ext cx="28956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l" eaLnBrk="0" hangingPunct="0"/>
            <a:endParaRPr lang="en-US">
              <a:latin typeface="Verdana" panose="020B0604030504040204" charset="0"/>
            </a:endParaRPr>
          </a:p>
        </p:txBody>
      </p:sp>
      <p:sp>
        <p:nvSpPr>
          <p:cNvPr id="95237" name="Line 2053"/>
          <p:cNvSpPr>
            <a:spLocks noChangeShapeType="1"/>
          </p:cNvSpPr>
          <p:nvPr/>
        </p:nvSpPr>
        <p:spPr bwMode="auto">
          <a:xfrm>
            <a:off x="4506913" y="2024063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38" name="Line 2054"/>
          <p:cNvSpPr>
            <a:spLocks noChangeShapeType="1"/>
          </p:cNvSpPr>
          <p:nvPr/>
        </p:nvSpPr>
        <p:spPr bwMode="auto">
          <a:xfrm>
            <a:off x="3059113" y="2786063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39" name="Line 2055"/>
          <p:cNvSpPr>
            <a:spLocks noChangeShapeType="1"/>
          </p:cNvSpPr>
          <p:nvPr/>
        </p:nvSpPr>
        <p:spPr bwMode="auto">
          <a:xfrm>
            <a:off x="3059113" y="3090863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40" name="Line 2056"/>
          <p:cNvSpPr>
            <a:spLocks noChangeShapeType="1"/>
          </p:cNvSpPr>
          <p:nvPr/>
        </p:nvSpPr>
        <p:spPr bwMode="auto">
          <a:xfrm>
            <a:off x="3059113" y="3471863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41" name="Rectangle 2057"/>
          <p:cNvSpPr>
            <a:spLocks noChangeArrowheads="1"/>
          </p:cNvSpPr>
          <p:nvPr/>
        </p:nvSpPr>
        <p:spPr bwMode="auto">
          <a:xfrm>
            <a:off x="3363913" y="2100263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algn="l" eaLnBrk="0" hangingPunct="0"/>
            <a:r>
              <a:rPr lang="en-US" sz="1400">
                <a:latin typeface="Helvetica" charset="0"/>
              </a:rPr>
              <a:t>Page #</a:t>
            </a:r>
            <a:endParaRPr lang="en-US" sz="1400">
              <a:latin typeface="Helvetica" charset="0"/>
            </a:endParaRPr>
          </a:p>
        </p:txBody>
      </p:sp>
      <p:sp>
        <p:nvSpPr>
          <p:cNvPr id="95242" name="Rectangle 2058"/>
          <p:cNvSpPr>
            <a:spLocks noChangeArrowheads="1"/>
          </p:cNvSpPr>
          <p:nvPr/>
        </p:nvSpPr>
        <p:spPr bwMode="auto">
          <a:xfrm>
            <a:off x="4735513" y="2100263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algn="l" eaLnBrk="0" hangingPunct="0"/>
            <a:r>
              <a:rPr lang="en-US" sz="1400">
                <a:latin typeface="Helvetica" charset="0"/>
              </a:rPr>
              <a:t>Frame #</a:t>
            </a:r>
            <a:endParaRPr lang="en-US" sz="1400">
              <a:latin typeface="Helvetic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4941168"/>
            <a:ext cx="65180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Some TLBs store</a:t>
            </a:r>
            <a:r>
              <a:rPr lang="en-US" b="1" dirty="0"/>
              <a:t> address-space identifiers (ASIDs) </a:t>
            </a:r>
            <a:r>
              <a:rPr lang="en-US" dirty="0"/>
              <a:t>in each </a:t>
            </a:r>
            <a:br>
              <a:rPr lang="en-US" dirty="0"/>
            </a:br>
            <a:r>
              <a:rPr lang="en-US" dirty="0" smtClean="0"/>
              <a:t>TLB </a:t>
            </a:r>
            <a:r>
              <a:rPr lang="en-US" dirty="0"/>
              <a:t>entry – uniquely identifies each process to </a:t>
            </a:r>
            <a:endParaRPr lang="en-US" dirty="0" smtClean="0"/>
          </a:p>
          <a:p>
            <a:pPr algn="l"/>
            <a:r>
              <a:rPr lang="en-US" dirty="0" smtClean="0"/>
              <a:t>provide </a:t>
            </a:r>
            <a:r>
              <a:rPr lang="en-US" dirty="0"/>
              <a:t>address-space protection for that process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45CD62-0E4A-304E-AA23-206141D07833}" type="slidenum">
              <a:rPr lang="en-US"/>
            </a:fld>
            <a:endParaRPr lang="en-US"/>
          </a:p>
        </p:txBody>
      </p:sp>
      <p:sp>
        <p:nvSpPr>
          <p:cNvPr id="130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Paging Hardware With TLB</a:t>
            </a:r>
            <a:endParaRPr lang="en-US" smtClean="0">
              <a:cs typeface="+mj-cs"/>
            </a:endParaRPr>
          </a:p>
        </p:txBody>
      </p:sp>
      <p:pic>
        <p:nvPicPr>
          <p:cNvPr id="97283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484313"/>
            <a:ext cx="6100763" cy="4611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61DB56-4FA5-4C4B-8797-54E56B1B4E0D}" type="slidenum">
              <a:rPr lang="en-US"/>
            </a:fld>
            <a:endParaRPr lang="en-US"/>
          </a:p>
        </p:txBody>
      </p:sp>
      <p:sp>
        <p:nvSpPr>
          <p:cNvPr id="1303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Effective Memory Access Time</a:t>
            </a:r>
            <a:endParaRPr lang="en-US" smtClean="0">
              <a:cs typeface="+mj-cs"/>
            </a:endParaRP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806450" y="1589088"/>
            <a:ext cx="7473950" cy="44323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  <a:tabLst>
                <a:tab pos="2063750" algn="l"/>
                <a:tab pos="2568575" algn="l"/>
              </a:tabLst>
            </a:pPr>
            <a:r>
              <a:rPr lang="en-US" dirty="0"/>
              <a:t>TLB (associative registers) Lookup = </a:t>
            </a:r>
            <a:r>
              <a:rPr lang="en-US" dirty="0">
                <a:sym typeface="Symbol" panose="05050102010706020507" charset="0"/>
              </a:rPr>
              <a:t> time unit</a:t>
            </a:r>
            <a:endParaRPr lang="en-US" dirty="0">
              <a:sym typeface="Symbol" panose="05050102010706020507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  <a:tabLst>
                <a:tab pos="2063750" algn="l"/>
                <a:tab pos="2568575" algn="l"/>
              </a:tabLst>
            </a:pPr>
            <a:r>
              <a:rPr lang="en-US" dirty="0">
                <a:sym typeface="Symbol" panose="05050102010706020507" charset="0"/>
              </a:rPr>
              <a:t>Assume memory cycle time is 1 microsecond</a:t>
            </a:r>
            <a:endParaRPr lang="en-US" dirty="0">
              <a:sym typeface="Symbol" panose="05050102010706020507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  <a:tabLst>
                <a:tab pos="2063750" algn="l"/>
                <a:tab pos="2568575" algn="l"/>
              </a:tabLst>
            </a:pPr>
            <a:r>
              <a:rPr lang="en-US" dirty="0">
                <a:sym typeface="Symbol" panose="05050102010706020507" charset="0"/>
              </a:rPr>
              <a:t>Hit ratio – percentage of times that a page number is found in the TLB; ratio related to the TLB size</a:t>
            </a:r>
            <a:endParaRPr lang="en-US" dirty="0">
              <a:sym typeface="Symbol" panose="05050102010706020507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  <a:tabLst>
                <a:tab pos="2063750" algn="l"/>
                <a:tab pos="2568575" algn="l"/>
              </a:tabLst>
            </a:pPr>
            <a:r>
              <a:rPr lang="en-US" dirty="0">
                <a:sym typeface="Symbol" panose="05050102010706020507" charset="0"/>
              </a:rPr>
              <a:t>Hit ratio = </a:t>
            </a:r>
            <a:endParaRPr lang="en-US" dirty="0">
              <a:sym typeface="Symbol" panose="05050102010706020507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  <a:tabLst>
                <a:tab pos="2063750" algn="l"/>
                <a:tab pos="2568575" algn="l"/>
              </a:tabLst>
            </a:pPr>
            <a:endParaRPr lang="en-US" dirty="0">
              <a:sym typeface="Symbol" panose="05050102010706020507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  <a:tabLst>
                <a:tab pos="2063750" algn="l"/>
                <a:tab pos="2568575" algn="l"/>
              </a:tabLst>
            </a:pPr>
            <a:r>
              <a:rPr lang="en-US" b="1" dirty="0">
                <a:sym typeface="Symbol" panose="05050102010706020507" charset="0"/>
              </a:rPr>
              <a:t>Effective Access Time</a:t>
            </a:r>
            <a:r>
              <a:rPr lang="en-US" dirty="0">
                <a:sym typeface="Symbol" panose="05050102010706020507" charset="0"/>
              </a:rPr>
              <a:t> (EAT)</a:t>
            </a:r>
            <a:endParaRPr lang="en-US" dirty="0">
              <a:sym typeface="Symbol" panose="05050102010706020507" charset="0"/>
            </a:endParaRPr>
          </a:p>
          <a:p>
            <a:pPr marL="342900" indent="-342900" algn="l">
              <a:spcBef>
                <a:spcPct val="20000"/>
              </a:spcBef>
              <a:tabLst>
                <a:tab pos="2063750" algn="l"/>
                <a:tab pos="2568575" algn="l"/>
              </a:tabLst>
            </a:pPr>
            <a:r>
              <a:rPr lang="en-US" dirty="0"/>
              <a:t>		EAT = (1 + </a:t>
            </a:r>
            <a:r>
              <a:rPr lang="en-US" dirty="0">
                <a:sym typeface="Symbol" panose="05050102010706020507" charset="0"/>
              </a:rPr>
              <a:t>)  + (2 + )(1 – )</a:t>
            </a:r>
            <a:endParaRPr lang="en-US" dirty="0">
              <a:sym typeface="Symbol" panose="05050102010706020507" charset="0"/>
            </a:endParaRPr>
          </a:p>
          <a:p>
            <a:pPr marL="342900" indent="-342900" algn="l">
              <a:spcBef>
                <a:spcPct val="20000"/>
              </a:spcBef>
              <a:tabLst>
                <a:tab pos="2063750" algn="l"/>
                <a:tab pos="2568575" algn="l"/>
              </a:tabLst>
            </a:pPr>
            <a:r>
              <a:rPr lang="en-US" dirty="0">
                <a:sym typeface="Symbol" panose="05050102010706020507" charset="0"/>
              </a:rPr>
              <a:t>			= 2 +  – </a:t>
            </a:r>
            <a:endParaRPr lang="en-US" dirty="0">
              <a:sym typeface="Symbol" panose="05050102010706020507" charset="0"/>
            </a:endParaRPr>
          </a:p>
          <a:p>
            <a:pPr marL="342900" indent="-342900" algn="l">
              <a:spcBef>
                <a:spcPct val="20000"/>
              </a:spcBef>
              <a:tabLst>
                <a:tab pos="2063750" algn="l"/>
                <a:tab pos="2568575" algn="l"/>
              </a:tabLst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E140B6-6F30-CE44-952D-EB1086FDF687}" type="slidenum">
              <a:rPr lang="en-US"/>
            </a:fld>
            <a:endParaRPr lang="en-US"/>
          </a:p>
        </p:txBody>
      </p:sp>
      <p:sp>
        <p:nvSpPr>
          <p:cNvPr id="130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Memory Protection</a:t>
            </a:r>
            <a:endParaRPr lang="en-US" smtClean="0">
              <a:cs typeface="+mj-cs"/>
            </a:endParaRPr>
          </a:p>
        </p:txBody>
      </p:sp>
      <p:sp>
        <p:nvSpPr>
          <p:cNvPr id="130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Memory protection implemented by associating a protection bit with each page</a:t>
            </a:r>
            <a:endParaRPr lang="en-US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dirty="0" smtClean="0"/>
              <a:t>Read only page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Executable page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Read-write page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b="1" dirty="0" smtClean="0">
                <a:cs typeface="+mn-cs"/>
              </a:rPr>
              <a:t>Valid-invalid</a:t>
            </a:r>
            <a:r>
              <a:rPr lang="en-US" dirty="0" smtClean="0">
                <a:cs typeface="+mn-cs"/>
              </a:rPr>
              <a:t> bit attached to each entry in the page table:</a:t>
            </a:r>
            <a:endParaRPr lang="en-US" dirty="0" smtClean="0">
              <a:cs typeface="+mn-cs"/>
            </a:endParaRPr>
          </a:p>
          <a:p>
            <a:pPr lvl="1" eaLnBrk="1" hangingPunct="1">
              <a:defRPr/>
            </a:pPr>
            <a:r>
              <a:rPr lang="ja-JP" altLang="en-US" dirty="0" smtClean="0">
                <a:latin typeface="Arial" panose="020B0604020202020204"/>
              </a:rPr>
              <a:t>“</a:t>
            </a:r>
            <a:r>
              <a:rPr lang="en-US" dirty="0" smtClean="0"/>
              <a:t>valid</a:t>
            </a:r>
            <a:r>
              <a:rPr lang="ja-JP" altLang="en-US" dirty="0" smtClean="0">
                <a:latin typeface="Arial" panose="020B0604020202020204"/>
              </a:rPr>
              <a:t>”</a:t>
            </a:r>
            <a:r>
              <a:rPr lang="en-US" dirty="0" smtClean="0"/>
              <a:t> indicates that the page is in the process</a:t>
            </a:r>
            <a:r>
              <a:rPr lang="ja-JP" altLang="en-US" dirty="0" smtClean="0">
                <a:latin typeface="Arial" panose="020B0604020202020204"/>
              </a:rPr>
              <a:t>’</a:t>
            </a:r>
            <a:r>
              <a:rPr lang="en-US" dirty="0" smtClean="0"/>
              <a:t> logical address space, and is thus a legal page</a:t>
            </a:r>
            <a:endParaRPr lang="en-US" dirty="0" smtClean="0"/>
          </a:p>
          <a:p>
            <a:pPr lvl="1" eaLnBrk="1" hangingPunct="1">
              <a:defRPr/>
            </a:pPr>
            <a:r>
              <a:rPr lang="ja-JP" altLang="en-US" dirty="0" smtClean="0">
                <a:latin typeface="Arial" panose="020B0604020202020204"/>
              </a:rPr>
              <a:t>“</a:t>
            </a:r>
            <a:r>
              <a:rPr lang="en-US" dirty="0" smtClean="0"/>
              <a:t>invalid</a:t>
            </a:r>
            <a:r>
              <a:rPr lang="ja-JP" altLang="en-US" dirty="0" smtClean="0">
                <a:latin typeface="Arial" panose="020B0604020202020204"/>
              </a:rPr>
              <a:t>”</a:t>
            </a:r>
            <a:r>
              <a:rPr lang="en-US" dirty="0" smtClean="0"/>
              <a:t> indicates that the page is not in the process</a:t>
            </a:r>
            <a:r>
              <a:rPr lang="ja-JP" altLang="en-US" dirty="0" smtClean="0">
                <a:latin typeface="Arial" panose="020B0604020202020204"/>
              </a:rPr>
              <a:t>’</a:t>
            </a:r>
            <a:r>
              <a:rPr lang="en-US" dirty="0" smtClean="0"/>
              <a:t> logical address space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67BED3-D774-8040-A08A-F47C34C75206}" type="slidenum">
              <a:rPr lang="en-US"/>
            </a:fld>
            <a:endParaRPr lang="en-US"/>
          </a:p>
        </p:txBody>
      </p:sp>
      <p:sp>
        <p:nvSpPr>
          <p:cNvPr id="130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Valid (v) or Invalid (i) Bit In A Page Table</a:t>
            </a:r>
            <a:endParaRPr lang="en-US" smtClean="0">
              <a:cs typeface="+mj-cs"/>
            </a:endParaRPr>
          </a:p>
        </p:txBody>
      </p:sp>
      <p:pic>
        <p:nvPicPr>
          <p:cNvPr id="103427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1458913"/>
            <a:ext cx="5505450" cy="47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0D4535-0286-344A-B8B2-5E5E620E418E}" type="slidenum">
              <a:rPr lang="en-US"/>
            </a:fld>
            <a:endParaRPr lang="en-US"/>
          </a:p>
        </p:txBody>
      </p:sp>
      <p:sp>
        <p:nvSpPr>
          <p:cNvPr id="142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Page Table Entry Structure</a:t>
            </a:r>
            <a:endParaRPr lang="en-US" smtClean="0">
              <a:cs typeface="+mj-cs"/>
            </a:endParaRPr>
          </a:p>
        </p:txBody>
      </p:sp>
      <p:sp>
        <p:nvSpPr>
          <p:cNvPr id="142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A typical size of a page table entry can be 32 bits. Depends on the architecture</a:t>
            </a: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Typically we have the following fields in a page table entry. </a:t>
            </a: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  <p:sp>
        <p:nvSpPr>
          <p:cNvPr id="1422344" name="Rectangle 8"/>
          <p:cNvSpPr>
            <a:spLocks noChangeArrowheads="1"/>
          </p:cNvSpPr>
          <p:nvPr/>
        </p:nvSpPr>
        <p:spPr bwMode="auto">
          <a:xfrm>
            <a:off x="1619250" y="4294188"/>
            <a:ext cx="431800" cy="5032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22345" name="Rectangle 9"/>
          <p:cNvSpPr>
            <a:spLocks noChangeArrowheads="1"/>
          </p:cNvSpPr>
          <p:nvPr/>
        </p:nvSpPr>
        <p:spPr bwMode="auto">
          <a:xfrm>
            <a:off x="2051050" y="4294188"/>
            <a:ext cx="431800" cy="5032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22346" name="Rectangle 10"/>
          <p:cNvSpPr>
            <a:spLocks noChangeArrowheads="1"/>
          </p:cNvSpPr>
          <p:nvPr/>
        </p:nvSpPr>
        <p:spPr bwMode="auto">
          <a:xfrm>
            <a:off x="2482850" y="4294188"/>
            <a:ext cx="431800" cy="5032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22347" name="Rectangle 11"/>
          <p:cNvSpPr>
            <a:spLocks noChangeArrowheads="1"/>
          </p:cNvSpPr>
          <p:nvPr/>
        </p:nvSpPr>
        <p:spPr bwMode="auto">
          <a:xfrm>
            <a:off x="2914650" y="4294188"/>
            <a:ext cx="863600" cy="5032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22348" name="Rectangle 12"/>
          <p:cNvSpPr>
            <a:spLocks noChangeArrowheads="1"/>
          </p:cNvSpPr>
          <p:nvPr/>
        </p:nvSpPr>
        <p:spPr bwMode="auto">
          <a:xfrm>
            <a:off x="3779838" y="4294188"/>
            <a:ext cx="431800" cy="5032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22349" name="Rectangle 13"/>
          <p:cNvSpPr>
            <a:spLocks noChangeArrowheads="1"/>
          </p:cNvSpPr>
          <p:nvPr/>
        </p:nvSpPr>
        <p:spPr bwMode="auto">
          <a:xfrm>
            <a:off x="4211638" y="4294188"/>
            <a:ext cx="4319587" cy="5032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Page Frame Number</a:t>
            </a:r>
            <a:endParaRPr lang="en-US">
              <a:cs typeface="+mn-cs"/>
            </a:endParaRPr>
          </a:p>
        </p:txBody>
      </p:sp>
      <p:sp>
        <p:nvSpPr>
          <p:cNvPr id="1422350" name="Rectangle 14"/>
          <p:cNvSpPr>
            <a:spLocks noChangeArrowheads="1"/>
          </p:cNvSpPr>
          <p:nvPr/>
        </p:nvSpPr>
        <p:spPr bwMode="auto">
          <a:xfrm>
            <a:off x="539750" y="4292600"/>
            <a:ext cx="1079500" cy="50323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Reserved</a:t>
            </a:r>
            <a:endParaRPr lang="en-US">
              <a:cs typeface="+mn-cs"/>
            </a:endParaRPr>
          </a:p>
        </p:txBody>
      </p:sp>
      <p:sp>
        <p:nvSpPr>
          <p:cNvPr id="1422351" name="Line 15"/>
          <p:cNvSpPr>
            <a:spLocks noChangeShapeType="1"/>
          </p:cNvSpPr>
          <p:nvPr/>
        </p:nvSpPr>
        <p:spPr bwMode="auto">
          <a:xfrm flipH="1">
            <a:off x="1547813" y="4652963"/>
            <a:ext cx="287337" cy="6477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22352" name="Text Box 16"/>
          <p:cNvSpPr txBox="1">
            <a:spLocks noChangeArrowheads="1"/>
          </p:cNvSpPr>
          <p:nvPr/>
        </p:nvSpPr>
        <p:spPr bwMode="auto">
          <a:xfrm>
            <a:off x="971550" y="5229225"/>
            <a:ext cx="1082675" cy="9159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Caching 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Disabled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bit</a:t>
            </a:r>
            <a:endParaRPr lang="en-US">
              <a:cs typeface="+mn-cs"/>
            </a:endParaRPr>
          </a:p>
        </p:txBody>
      </p:sp>
      <p:sp>
        <p:nvSpPr>
          <p:cNvPr id="1422353" name="Line 17"/>
          <p:cNvSpPr>
            <a:spLocks noChangeShapeType="1"/>
          </p:cNvSpPr>
          <p:nvPr/>
        </p:nvSpPr>
        <p:spPr bwMode="auto">
          <a:xfrm flipH="1" flipV="1">
            <a:off x="2124075" y="3932238"/>
            <a:ext cx="144463" cy="5048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22354" name="Text Box 18"/>
          <p:cNvSpPr txBox="1">
            <a:spLocks noChangeArrowheads="1"/>
          </p:cNvSpPr>
          <p:nvPr/>
        </p:nvSpPr>
        <p:spPr bwMode="auto">
          <a:xfrm>
            <a:off x="1417638" y="3341688"/>
            <a:ext cx="1425575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Referenced 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bit</a:t>
            </a:r>
            <a:endParaRPr lang="en-US">
              <a:cs typeface="+mn-cs"/>
            </a:endParaRPr>
          </a:p>
        </p:txBody>
      </p:sp>
      <p:sp>
        <p:nvSpPr>
          <p:cNvPr id="1422355" name="Line 19"/>
          <p:cNvSpPr>
            <a:spLocks noChangeShapeType="1"/>
          </p:cNvSpPr>
          <p:nvPr/>
        </p:nvSpPr>
        <p:spPr bwMode="auto">
          <a:xfrm>
            <a:off x="2700338" y="4652963"/>
            <a:ext cx="142875" cy="5762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22356" name="Text Box 20"/>
          <p:cNvSpPr txBox="1">
            <a:spLocks noChangeArrowheads="1"/>
          </p:cNvSpPr>
          <p:nvPr/>
        </p:nvSpPr>
        <p:spPr bwMode="auto">
          <a:xfrm>
            <a:off x="2303463" y="5176838"/>
            <a:ext cx="1044575" cy="9159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Modified</a:t>
            </a:r>
            <a:br>
              <a:rPr lang="en-US">
                <a:cs typeface="+mn-cs"/>
              </a:rPr>
            </a:br>
            <a:r>
              <a:rPr lang="en-US">
                <a:cs typeface="+mn-cs"/>
              </a:rPr>
              <a:t>(Dirty)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bit</a:t>
            </a:r>
            <a:endParaRPr lang="en-US">
              <a:cs typeface="+mn-cs"/>
            </a:endParaRPr>
          </a:p>
        </p:txBody>
      </p:sp>
      <p:sp>
        <p:nvSpPr>
          <p:cNvPr id="1422357" name="Line 21"/>
          <p:cNvSpPr>
            <a:spLocks noChangeShapeType="1"/>
          </p:cNvSpPr>
          <p:nvPr/>
        </p:nvSpPr>
        <p:spPr bwMode="auto">
          <a:xfrm flipV="1">
            <a:off x="3276600" y="3932238"/>
            <a:ext cx="215900" cy="7207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22358" name="Text Box 22"/>
          <p:cNvSpPr txBox="1">
            <a:spLocks noChangeArrowheads="1"/>
          </p:cNvSpPr>
          <p:nvPr/>
        </p:nvSpPr>
        <p:spPr bwMode="auto">
          <a:xfrm>
            <a:off x="2647950" y="3357563"/>
            <a:ext cx="2860675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Protection bits </a:t>
            </a:r>
            <a:br>
              <a:rPr lang="en-US">
                <a:cs typeface="+mn-cs"/>
              </a:rPr>
            </a:br>
            <a:r>
              <a:rPr lang="en-US">
                <a:cs typeface="+mn-cs"/>
              </a:rPr>
              <a:t>(read, read-write, execute)</a:t>
            </a:r>
            <a:endParaRPr lang="en-US">
              <a:cs typeface="+mn-cs"/>
            </a:endParaRPr>
          </a:p>
        </p:txBody>
      </p:sp>
      <p:sp>
        <p:nvSpPr>
          <p:cNvPr id="1422359" name="Line 23"/>
          <p:cNvSpPr>
            <a:spLocks noChangeShapeType="1"/>
          </p:cNvSpPr>
          <p:nvPr/>
        </p:nvSpPr>
        <p:spPr bwMode="auto">
          <a:xfrm>
            <a:off x="3924300" y="4652963"/>
            <a:ext cx="287338" cy="6477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22360" name="Text Box 24"/>
          <p:cNvSpPr txBox="1">
            <a:spLocks noChangeArrowheads="1"/>
          </p:cNvSpPr>
          <p:nvPr/>
        </p:nvSpPr>
        <p:spPr bwMode="auto">
          <a:xfrm>
            <a:off x="3468688" y="5249863"/>
            <a:ext cx="1895475" cy="9159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Valid/Invalid</a:t>
            </a: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(Present/Absent)</a:t>
            </a:r>
            <a:br>
              <a:rPr lang="en-US">
                <a:cs typeface="+mn-cs"/>
              </a:rPr>
            </a:br>
            <a:r>
              <a:rPr lang="en-US">
                <a:cs typeface="+mn-cs"/>
              </a:rPr>
              <a:t>bit</a:t>
            </a: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D186C6-59EE-5D43-B435-023A576C5054}" type="slidenum">
              <a:rPr lang="en-US"/>
            </a:fld>
            <a:endParaRPr lang="en-US"/>
          </a:p>
        </p:txBody>
      </p:sp>
      <p:sp>
        <p:nvSpPr>
          <p:cNvPr id="131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Shared Pages</a:t>
            </a:r>
            <a:endParaRPr lang="en-US" dirty="0" smtClean="0">
              <a:cs typeface="+mj-cs"/>
            </a:endParaRPr>
          </a:p>
        </p:txBody>
      </p:sp>
      <p:sp>
        <p:nvSpPr>
          <p:cNvPr id="131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A program can be started multiple times (same program executed by multiple process)</a:t>
            </a:r>
            <a:endParaRPr lang="en-US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Code pages can be shared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b="1" dirty="0">
              <a:cs typeface="+mn-cs"/>
            </a:endParaRPr>
          </a:p>
          <a:p>
            <a:pPr lvl="1" eaLnBrk="1" hangingPunct="1">
              <a:defRPr/>
            </a:pPr>
            <a:r>
              <a:rPr lang="en-US" b="1" dirty="0" smtClean="0">
                <a:cs typeface="+mn-cs"/>
              </a:rPr>
              <a:t>Shared code</a:t>
            </a:r>
            <a:endParaRPr lang="en-US" b="1" dirty="0" smtClean="0">
              <a:cs typeface="+mn-cs"/>
            </a:endParaRPr>
          </a:p>
          <a:p>
            <a:pPr lvl="2" eaLnBrk="1" hangingPunct="1">
              <a:defRPr/>
            </a:pPr>
            <a:r>
              <a:rPr lang="en-US" dirty="0" smtClean="0"/>
              <a:t>One copy of read-only (reentrant) code shared among processes (i.e., text editors, compilers, window systems).</a:t>
            </a:r>
            <a:endParaRPr lang="en-US" dirty="0" smtClean="0"/>
          </a:p>
          <a:p>
            <a:pPr lvl="2" eaLnBrk="1" hangingPunct="1">
              <a:defRPr/>
            </a:pPr>
            <a:r>
              <a:rPr lang="en-US" dirty="0" smtClean="0"/>
              <a:t>Shared code must appear in same location in the logical address space of all processes</a:t>
            </a:r>
            <a:br>
              <a:rPr lang="en-US" dirty="0" smtClean="0"/>
            </a:br>
            <a:endParaRPr lang="en-US" dirty="0" smtClean="0"/>
          </a:p>
          <a:p>
            <a:pPr lvl="1" eaLnBrk="1" hangingPunct="1">
              <a:defRPr/>
            </a:pPr>
            <a:r>
              <a:rPr lang="en-US" b="1" dirty="0" smtClean="0">
                <a:cs typeface="+mn-cs"/>
              </a:rPr>
              <a:t>Private code and data</a:t>
            </a:r>
            <a:r>
              <a:rPr lang="en-US" dirty="0" smtClean="0">
                <a:cs typeface="+mn-cs"/>
              </a:rPr>
              <a:t> </a:t>
            </a:r>
            <a:endParaRPr lang="en-US" dirty="0" smtClean="0">
              <a:cs typeface="+mn-cs"/>
            </a:endParaRPr>
          </a:p>
          <a:p>
            <a:pPr lvl="2" eaLnBrk="1" hangingPunct="1">
              <a:defRPr/>
            </a:pPr>
            <a:r>
              <a:rPr lang="en-US" dirty="0" smtClean="0"/>
              <a:t>Each process keeps a separate copy of the code and data</a:t>
            </a:r>
            <a:endParaRPr lang="en-US" dirty="0" smtClean="0"/>
          </a:p>
          <a:p>
            <a:pPr lvl="2" eaLnBrk="1" hangingPunct="1">
              <a:defRPr/>
            </a:pPr>
            <a:r>
              <a:rPr lang="en-US" dirty="0" smtClean="0"/>
              <a:t>The pages for the private code and data can appear anywhere in the logical address space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programs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programs may share memory. We need </a:t>
            </a:r>
            <a:r>
              <a:rPr lang="en-US" dirty="0" smtClean="0">
                <a:solidFill>
                  <a:srgbClr val="FF0000"/>
                </a:solidFill>
              </a:rPr>
              <a:t>protection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en-US" dirty="0" smtClean="0"/>
              <a:t>Programs should not access each other's memory and OS memory</a:t>
            </a:r>
            <a:endParaRPr lang="en-US" dirty="0" smtClean="0"/>
          </a:p>
          <a:p>
            <a:pPr lvl="1"/>
            <a:r>
              <a:rPr lang="en-US" dirty="0" smtClean="0"/>
              <a:t>OS can access everything. </a:t>
            </a:r>
            <a:endParaRPr lang="en-US" dirty="0" smtClean="0"/>
          </a:p>
          <a:p>
            <a:pPr lvl="1"/>
            <a:r>
              <a:rPr lang="en-US" dirty="0" smtClean="0"/>
              <a:t>A program is allowed to touch a portion of physical memory. </a:t>
            </a:r>
            <a:endParaRPr lang="en-US" dirty="0" smtClean="0"/>
          </a:p>
          <a:p>
            <a:pPr lvl="1"/>
            <a:r>
              <a:rPr lang="en-US" dirty="0" smtClean="0"/>
              <a:t>Each program should touch its own physical memory. </a:t>
            </a:r>
            <a:endParaRPr lang="en-US" dirty="0" smtClean="0"/>
          </a:p>
          <a:p>
            <a:pPr lvl="1"/>
            <a:r>
              <a:rPr lang="en-US" dirty="0" smtClean="0"/>
              <a:t>Hardware support needed for protection (ensure process is accessing OK places)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Base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limit</a:t>
            </a:r>
            <a:r>
              <a:rPr lang="en-US" dirty="0" smtClean="0"/>
              <a:t> registers at CPU (</a:t>
            </a:r>
            <a:r>
              <a:rPr lang="en-US" dirty="0" err="1" smtClean="0"/>
              <a:t>hw</a:t>
            </a:r>
            <a:r>
              <a:rPr lang="en-US" dirty="0" smtClean="0"/>
              <a:t> support)  can be used for that purpose. </a:t>
            </a:r>
            <a:endParaRPr lang="en-US" dirty="0" smtClean="0"/>
          </a:p>
          <a:p>
            <a:pPr lvl="1"/>
            <a:r>
              <a:rPr lang="en-US" dirty="0" smtClean="0"/>
              <a:t>Base register: contains the start </a:t>
            </a:r>
            <a:r>
              <a:rPr lang="en-US" dirty="0" err="1" smtClean="0"/>
              <a:t>phy</a:t>
            </a:r>
            <a:r>
              <a:rPr lang="en-US" dirty="0" smtClean="0"/>
              <a:t> address of the program running. </a:t>
            </a:r>
            <a:endParaRPr lang="en-US" dirty="0" smtClean="0"/>
          </a:p>
          <a:p>
            <a:pPr lvl="1"/>
            <a:r>
              <a:rPr lang="en-US" dirty="0" smtClean="0"/>
              <a:t>Limit register: contains the size of the program. </a:t>
            </a:r>
            <a:endParaRPr lang="en-US" dirty="0" smtClean="0"/>
          </a:p>
          <a:p>
            <a:r>
              <a:rPr lang="en-US" dirty="0" smtClean="0"/>
              <a:t>Hardware checks every address to be in the  range. </a:t>
            </a:r>
            <a:endParaRPr lang="en-US" dirty="0" smtClean="0"/>
          </a:p>
          <a:p>
            <a:r>
              <a:rPr lang="en-US" dirty="0" smtClean="0"/>
              <a:t>If program relocated, base value changed.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E85C9-1AE2-974C-9077-A75F561FF6C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E541B6-6E6F-234C-8132-BE364795DB9B}" type="slidenum">
              <a:rPr lang="en-US"/>
            </a:fld>
            <a:endParaRPr lang="en-US"/>
          </a:p>
        </p:txBody>
      </p:sp>
      <p:sp>
        <p:nvSpPr>
          <p:cNvPr id="131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Shared Pages Example</a:t>
            </a:r>
            <a:endParaRPr lang="en-US" smtClean="0">
              <a:cs typeface="+mj-cs"/>
            </a:endParaRPr>
          </a:p>
        </p:txBody>
      </p:sp>
      <p:pic>
        <p:nvPicPr>
          <p:cNvPr id="10957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584325"/>
            <a:ext cx="4814888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540B36-C3C6-0D4C-92BA-8F7968D0C6C3}" type="slidenum">
              <a:rPr lang="en-US"/>
            </a:fld>
            <a:endParaRPr lang="en-US"/>
          </a:p>
        </p:txBody>
      </p:sp>
      <p:sp>
        <p:nvSpPr>
          <p:cNvPr id="144691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Segmentation</a:t>
            </a:r>
            <a:endParaRPr lang="en-US" smtClean="0">
              <a:cs typeface="+mj-cs"/>
            </a:endParaRPr>
          </a:p>
        </p:txBody>
      </p:sp>
      <p:sp>
        <p:nvSpPr>
          <p:cNvPr id="144691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tr-TR" smtClean="0">
              <a:cs typeface="+mn-c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C91BF6-8E42-9C4D-B802-D190E923B38C}" type="slidenum">
              <a:rPr lang="en-US"/>
            </a:fld>
            <a:endParaRPr lang="en-US"/>
          </a:p>
        </p:txBody>
      </p:sp>
      <p:sp>
        <p:nvSpPr>
          <p:cNvPr id="1343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Segmentation</a:t>
            </a:r>
            <a:endParaRPr lang="en-US" smtClean="0">
              <a:cs typeface="+mj-cs"/>
            </a:endParaRPr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762000" y="1609725"/>
            <a:ext cx="7351713" cy="44831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  <a:tabLst>
                <a:tab pos="1833245" algn="l"/>
              </a:tabLst>
            </a:pPr>
            <a:r>
              <a:rPr lang="en-US" dirty="0"/>
              <a:t>Memory-management scheme that supports </a:t>
            </a:r>
            <a:r>
              <a:rPr lang="en-US" dirty="0">
                <a:solidFill>
                  <a:srgbClr val="FF0000"/>
                </a:solidFill>
              </a:rPr>
              <a:t>user view of memory 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  <a:tabLst>
                <a:tab pos="1833245" algn="l"/>
              </a:tabLst>
            </a:pPr>
            <a:endParaRPr lang="en-US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  <a:tabLst>
                <a:tab pos="1833245" algn="l"/>
              </a:tabLst>
            </a:pPr>
            <a:r>
              <a:rPr lang="en-US" dirty="0"/>
              <a:t>A program is a collection of </a:t>
            </a:r>
            <a:r>
              <a:rPr lang="en-US" dirty="0" smtClean="0"/>
              <a:t>segments (logical contiguous units)</a:t>
            </a:r>
            <a:endParaRPr lang="en-US" dirty="0"/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Tx/>
              <a:buChar char="–"/>
              <a:tabLst>
                <a:tab pos="1833245" algn="l"/>
              </a:tabLst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segment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a logical unit </a:t>
            </a:r>
            <a:r>
              <a:rPr lang="en-US" dirty="0"/>
              <a:t>such as:</a:t>
            </a:r>
            <a:endParaRPr lang="en-US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tabLst>
                <a:tab pos="1833245" algn="l"/>
              </a:tabLst>
            </a:pPr>
            <a:r>
              <a:rPr lang="en-US" dirty="0"/>
              <a:t>		main program</a:t>
            </a:r>
            <a:endParaRPr lang="en-US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tabLst>
                <a:tab pos="1833245" algn="l"/>
              </a:tabLst>
            </a:pPr>
            <a:r>
              <a:rPr lang="en-US" dirty="0"/>
              <a:t>		procedure </a:t>
            </a:r>
            <a:endParaRPr lang="en-US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tabLst>
                <a:tab pos="1833245" algn="l"/>
              </a:tabLst>
            </a:pPr>
            <a:r>
              <a:rPr lang="en-US" dirty="0"/>
              <a:t>		function</a:t>
            </a:r>
            <a:endParaRPr lang="en-US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tabLst>
                <a:tab pos="1833245" algn="l"/>
              </a:tabLst>
            </a:pPr>
            <a:r>
              <a:rPr lang="en-US" dirty="0"/>
              <a:t>		method</a:t>
            </a:r>
            <a:endParaRPr lang="en-US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tabLst>
                <a:tab pos="1833245" algn="l"/>
              </a:tabLst>
            </a:pPr>
            <a:r>
              <a:rPr lang="en-US" dirty="0"/>
              <a:t>		object</a:t>
            </a:r>
            <a:endParaRPr lang="en-US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tabLst>
                <a:tab pos="1833245" algn="l"/>
              </a:tabLst>
            </a:pPr>
            <a:r>
              <a:rPr lang="en-US" dirty="0"/>
              <a:t>		local variables, global variables</a:t>
            </a:r>
            <a:endParaRPr lang="en-US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tabLst>
                <a:tab pos="1833245" algn="l"/>
              </a:tabLst>
            </a:pPr>
            <a:r>
              <a:rPr lang="en-US" dirty="0"/>
              <a:t>		common block</a:t>
            </a:r>
            <a:endParaRPr lang="en-US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tabLst>
                <a:tab pos="1833245" algn="l"/>
              </a:tabLst>
            </a:pPr>
            <a:r>
              <a:rPr lang="en-US" dirty="0"/>
              <a:t>		stack</a:t>
            </a:r>
            <a:endParaRPr lang="en-US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tabLst>
                <a:tab pos="1833245" algn="l"/>
              </a:tabLst>
            </a:pPr>
            <a:r>
              <a:rPr lang="en-US" dirty="0"/>
              <a:t>		symbol table</a:t>
            </a:r>
            <a:endParaRPr lang="en-US" dirty="0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tabLst>
                <a:tab pos="1833245" algn="l"/>
              </a:tabLst>
            </a:pPr>
            <a:r>
              <a:rPr lang="en-US" dirty="0"/>
              <a:t>		arrays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767A7C-F93E-A146-B343-1219AE4406AD}" type="slidenum">
              <a:rPr lang="en-US"/>
            </a:fld>
            <a:endParaRPr lang="en-US"/>
          </a:p>
        </p:txBody>
      </p:sp>
      <p:sp>
        <p:nvSpPr>
          <p:cNvPr id="1346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User</a:t>
            </a:r>
            <a:r>
              <a:rPr lang="ja-JP" altLang="en-US" smtClean="0">
                <a:latin typeface="Arial" panose="020B0604020202020204"/>
                <a:cs typeface="+mj-cs"/>
              </a:rPr>
              <a:t>’</a:t>
            </a:r>
            <a:r>
              <a:rPr lang="en-US" smtClean="0">
                <a:cs typeface="+mj-cs"/>
              </a:rPr>
              <a:t>s View of a Program</a:t>
            </a:r>
            <a:endParaRPr lang="en-US" smtClean="0">
              <a:cs typeface="+mj-cs"/>
            </a:endParaRPr>
          </a:p>
        </p:txBody>
      </p:sp>
      <p:pic>
        <p:nvPicPr>
          <p:cNvPr id="145411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628775"/>
            <a:ext cx="3465512" cy="45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4CF0A0-204C-B14B-8948-9223A7626FB9}" type="slidenum">
              <a:rPr lang="en-US"/>
            </a:fld>
            <a:endParaRPr lang="en-US"/>
          </a:p>
        </p:txBody>
      </p:sp>
      <p:sp>
        <p:nvSpPr>
          <p:cNvPr id="1349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Logical View of Segmentation</a:t>
            </a:r>
            <a:endParaRPr lang="en-US" smtClean="0">
              <a:cs typeface="+mj-cs"/>
            </a:endParaRPr>
          </a:p>
        </p:txBody>
      </p:sp>
      <p:sp>
        <p:nvSpPr>
          <p:cNvPr id="147459" name="Oval 3"/>
          <p:cNvSpPr>
            <a:spLocks noChangeArrowheads="1"/>
          </p:cNvSpPr>
          <p:nvPr/>
        </p:nvSpPr>
        <p:spPr bwMode="auto">
          <a:xfrm>
            <a:off x="1371600" y="1714500"/>
            <a:ext cx="2895600" cy="396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l" eaLnBrk="0" hangingPunct="0"/>
            <a:endParaRPr lang="en-US">
              <a:latin typeface="Verdana" panose="020B0604030504040204" charset="0"/>
            </a:endParaRP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905000" y="24003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Helvetica" charset="0"/>
              </a:rPr>
              <a:t>1</a:t>
            </a:r>
            <a:endParaRPr lang="en-US">
              <a:latin typeface="Helvetica" charset="0"/>
            </a:endParaRP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1752600" y="3543300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Helvetica" charset="0"/>
              </a:rPr>
              <a:t>3</a:t>
            </a:r>
            <a:endParaRPr lang="en-US">
              <a:latin typeface="Helvetica" charset="0"/>
            </a:endParaRPr>
          </a:p>
        </p:txBody>
      </p:sp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3200400" y="30099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Helvetica" charset="0"/>
              </a:rPr>
              <a:t>2</a:t>
            </a:r>
            <a:endParaRPr lang="en-US">
              <a:latin typeface="Helvetica" charset="0"/>
            </a:endParaRP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3124200" y="40005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Helvetica" charset="0"/>
              </a:rPr>
              <a:t>4</a:t>
            </a:r>
            <a:endParaRPr lang="en-US">
              <a:latin typeface="Helvetica" charset="0"/>
            </a:endParaRPr>
          </a:p>
        </p:txBody>
      </p:sp>
      <p:grpSp>
        <p:nvGrpSpPr>
          <p:cNvPr id="147464" name="Group 24"/>
          <p:cNvGrpSpPr/>
          <p:nvPr/>
        </p:nvGrpSpPr>
        <p:grpSpPr bwMode="auto">
          <a:xfrm>
            <a:off x="5638800" y="1714500"/>
            <a:ext cx="1143000" cy="3962400"/>
            <a:chOff x="3888" y="1056"/>
            <a:chExt cx="720" cy="2496"/>
          </a:xfrm>
        </p:grpSpPr>
        <p:grpSp>
          <p:nvGrpSpPr>
            <p:cNvPr id="147469" name="Group 11"/>
            <p:cNvGrpSpPr/>
            <p:nvPr/>
          </p:nvGrpSpPr>
          <p:grpSpPr bwMode="auto">
            <a:xfrm>
              <a:off x="3888" y="1056"/>
              <a:ext cx="720" cy="672"/>
              <a:chOff x="3888" y="1056"/>
              <a:chExt cx="720" cy="672"/>
            </a:xfrm>
          </p:grpSpPr>
          <p:sp>
            <p:nvSpPr>
              <p:cNvPr id="147480" name="Rectangle 8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l" eaLnBrk="0" hangingPunct="0"/>
                <a:endParaRPr lang="en-US">
                  <a:latin typeface="Verdana" panose="020B0604030504040204" charset="0"/>
                </a:endParaRPr>
              </a:p>
            </p:txBody>
          </p:sp>
          <p:sp>
            <p:nvSpPr>
              <p:cNvPr id="147481" name="Line 9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7470" name="Group 12"/>
            <p:cNvGrpSpPr/>
            <p:nvPr/>
          </p:nvGrpSpPr>
          <p:grpSpPr bwMode="auto">
            <a:xfrm>
              <a:off x="3888" y="1728"/>
              <a:ext cx="720" cy="672"/>
              <a:chOff x="3888" y="1056"/>
              <a:chExt cx="720" cy="672"/>
            </a:xfrm>
          </p:grpSpPr>
          <p:sp>
            <p:nvSpPr>
              <p:cNvPr id="147478" name="Rectangle 13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l" eaLnBrk="0" hangingPunct="0"/>
                <a:endParaRPr lang="en-US">
                  <a:latin typeface="Verdana" panose="020B0604030504040204" charset="0"/>
                </a:endParaRPr>
              </a:p>
            </p:txBody>
          </p:sp>
          <p:sp>
            <p:nvSpPr>
              <p:cNvPr id="147479" name="Line 14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7471" name="Text Box 15"/>
            <p:cNvSpPr txBox="1">
              <a:spLocks noChangeArrowheads="1"/>
            </p:cNvSpPr>
            <p:nvPr/>
          </p:nvSpPr>
          <p:spPr bwMode="auto">
            <a:xfrm>
              <a:off x="4126" y="113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>
                  <a:latin typeface="Helvetica" charset="0"/>
                </a:rPr>
                <a:t>1</a:t>
              </a:r>
              <a:endParaRPr lang="en-US" sz="1800">
                <a:latin typeface="Helvetica" charset="0"/>
              </a:endParaRPr>
            </a:p>
          </p:txBody>
        </p:sp>
        <p:sp>
          <p:nvSpPr>
            <p:cNvPr id="147472" name="Text Box 16"/>
            <p:cNvSpPr txBox="1">
              <a:spLocks noChangeArrowheads="1"/>
            </p:cNvSpPr>
            <p:nvPr/>
          </p:nvSpPr>
          <p:spPr bwMode="auto">
            <a:xfrm>
              <a:off x="4128" y="144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>
                  <a:latin typeface="Helvetica" charset="0"/>
                </a:rPr>
                <a:t>4</a:t>
              </a:r>
              <a:endParaRPr lang="en-US" sz="1800">
                <a:latin typeface="Helvetica" charset="0"/>
              </a:endParaRPr>
            </a:p>
          </p:txBody>
        </p:sp>
        <p:sp>
          <p:nvSpPr>
            <p:cNvPr id="147473" name="Rectangle 17"/>
            <p:cNvSpPr>
              <a:spLocks noChangeArrowheads="1"/>
            </p:cNvSpPr>
            <p:nvPr/>
          </p:nvSpPr>
          <p:spPr bwMode="auto">
            <a:xfrm>
              <a:off x="3888" y="2400"/>
              <a:ext cx="720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l" eaLnBrk="0" hangingPunct="0"/>
              <a:endParaRPr lang="en-US">
                <a:latin typeface="Verdana" panose="020B0604030504040204" charset="0"/>
              </a:endParaRPr>
            </a:p>
          </p:txBody>
        </p:sp>
        <p:sp>
          <p:nvSpPr>
            <p:cNvPr id="147474" name="Rectangle 18"/>
            <p:cNvSpPr>
              <a:spLocks noChangeArrowheads="1"/>
            </p:cNvSpPr>
            <p:nvPr/>
          </p:nvSpPr>
          <p:spPr bwMode="auto">
            <a:xfrm>
              <a:off x="3888" y="3312"/>
              <a:ext cx="72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l" eaLnBrk="0" hangingPunct="0"/>
              <a:endParaRPr lang="en-US">
                <a:latin typeface="Verdana" panose="020B0604030504040204" charset="0"/>
              </a:endParaRPr>
            </a:p>
          </p:txBody>
        </p:sp>
        <p:sp>
          <p:nvSpPr>
            <p:cNvPr id="147475" name="Line 19"/>
            <p:cNvSpPr>
              <a:spLocks noChangeShapeType="1"/>
            </p:cNvSpPr>
            <p:nvPr/>
          </p:nvSpPr>
          <p:spPr bwMode="auto">
            <a:xfrm>
              <a:off x="3888" y="264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76" name="Text Box 20"/>
            <p:cNvSpPr txBox="1">
              <a:spLocks noChangeArrowheads="1"/>
            </p:cNvSpPr>
            <p:nvPr/>
          </p:nvSpPr>
          <p:spPr bwMode="auto">
            <a:xfrm>
              <a:off x="4128" y="242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>
                  <a:latin typeface="Helvetica" charset="0"/>
                </a:rPr>
                <a:t>2</a:t>
              </a:r>
              <a:endParaRPr lang="en-US" sz="1800">
                <a:latin typeface="Helvetica" charset="0"/>
              </a:endParaRPr>
            </a:p>
          </p:txBody>
        </p:sp>
        <p:sp>
          <p:nvSpPr>
            <p:cNvPr id="147477" name="Text Box 21"/>
            <p:cNvSpPr txBox="1">
              <a:spLocks noChangeArrowheads="1"/>
            </p:cNvSpPr>
            <p:nvPr/>
          </p:nvSpPr>
          <p:spPr bwMode="auto">
            <a:xfrm>
              <a:off x="4128" y="288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>
                  <a:latin typeface="Helvetica" charset="0"/>
                </a:rPr>
                <a:t>3</a:t>
              </a:r>
              <a:endParaRPr lang="en-US" sz="1800">
                <a:latin typeface="Helvetica" charset="0"/>
              </a:endParaRPr>
            </a:p>
          </p:txBody>
        </p:sp>
      </p:grpSp>
      <p:sp>
        <p:nvSpPr>
          <p:cNvPr id="147465" name="Text Box 22"/>
          <p:cNvSpPr txBox="1">
            <a:spLocks noChangeArrowheads="1"/>
          </p:cNvSpPr>
          <p:nvPr/>
        </p:nvSpPr>
        <p:spPr bwMode="auto">
          <a:xfrm>
            <a:off x="2022475" y="5799138"/>
            <a:ext cx="1365250" cy="36671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Helvetica" charset="0"/>
              </a:rPr>
              <a:t>user space </a:t>
            </a:r>
            <a:endParaRPr lang="en-US" sz="1800">
              <a:latin typeface="Helvetica" charset="0"/>
            </a:endParaRPr>
          </a:p>
        </p:txBody>
      </p:sp>
      <p:sp>
        <p:nvSpPr>
          <p:cNvPr id="147466" name="Text Box 23"/>
          <p:cNvSpPr txBox="1">
            <a:spLocks noChangeArrowheads="1"/>
          </p:cNvSpPr>
          <p:nvPr/>
        </p:nvSpPr>
        <p:spPr bwMode="auto">
          <a:xfrm>
            <a:off x="4883150" y="5799138"/>
            <a:ext cx="2571750" cy="36671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Helvetica" charset="0"/>
              </a:rPr>
              <a:t>physical memory space</a:t>
            </a:r>
            <a:endParaRPr lang="en-US" sz="1800">
              <a:latin typeface="Helvetica" charset="0"/>
            </a:endParaRPr>
          </a:p>
        </p:txBody>
      </p:sp>
      <p:sp>
        <p:nvSpPr>
          <p:cNvPr id="1349658" name="Line 26"/>
          <p:cNvSpPr>
            <a:spLocks noChangeShapeType="1"/>
          </p:cNvSpPr>
          <p:nvPr/>
        </p:nvSpPr>
        <p:spPr bwMode="auto">
          <a:xfrm flipV="1">
            <a:off x="2771775" y="2133600"/>
            <a:ext cx="1368425" cy="431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49659" name="Text Box 27"/>
          <p:cNvSpPr txBox="1">
            <a:spLocks noChangeArrowheads="1"/>
          </p:cNvSpPr>
          <p:nvPr/>
        </p:nvSpPr>
        <p:spPr bwMode="auto">
          <a:xfrm>
            <a:off x="3875088" y="1773238"/>
            <a:ext cx="10572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segment</a:t>
            </a: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888F39-60AB-DA4B-B6B0-DDF586EE58ED}" type="slidenum">
              <a:rPr lang="en-US"/>
            </a:fld>
            <a:endParaRPr lang="en-US"/>
          </a:p>
        </p:txBody>
      </p:sp>
      <p:sp>
        <p:nvSpPr>
          <p:cNvPr id="13527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Segmentation Architecture</a:t>
            </a:r>
            <a:endParaRPr lang="en-US" smtClean="0">
              <a:cs typeface="+mj-cs"/>
            </a:endParaRP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762000" y="1565275"/>
            <a:ext cx="6791325" cy="45275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  <a:tabLst>
                <a:tab pos="1830070" algn="l"/>
                <a:tab pos="2857500" algn="ctr"/>
              </a:tabLst>
            </a:pPr>
            <a:r>
              <a:rPr lang="en-US" sz="1600" dirty="0"/>
              <a:t>Logical address consists of a two tuple:</a:t>
            </a:r>
            <a:endParaRPr lang="en-US" sz="1600" dirty="0"/>
          </a:p>
          <a:p>
            <a:pPr marL="342900" indent="-342900" algn="l">
              <a:spcBef>
                <a:spcPct val="20000"/>
              </a:spcBef>
              <a:tabLst>
                <a:tab pos="1830070" algn="l"/>
                <a:tab pos="2857500" algn="ctr"/>
              </a:tabLst>
            </a:pPr>
            <a:r>
              <a:rPr lang="en-US" sz="1600" dirty="0"/>
              <a:t>		</a:t>
            </a:r>
            <a:r>
              <a:rPr lang="en-US" sz="1600" dirty="0">
                <a:solidFill>
                  <a:srgbClr val="FF0000"/>
                </a:solidFill>
              </a:rPr>
              <a:t>&lt;segment-number, offset&gt;</a:t>
            </a:r>
            <a:endParaRPr lang="en-US" sz="1600" dirty="0">
              <a:solidFill>
                <a:srgbClr val="FF0000"/>
              </a:solidFill>
            </a:endParaRPr>
          </a:p>
          <a:p>
            <a:pPr marL="342900" indent="-342900" algn="l">
              <a:spcBef>
                <a:spcPct val="20000"/>
              </a:spcBef>
              <a:tabLst>
                <a:tab pos="1830070" algn="l"/>
                <a:tab pos="2857500" algn="ctr"/>
              </a:tabLst>
            </a:pPr>
            <a:endParaRPr lang="en-US" sz="1600" dirty="0"/>
          </a:p>
          <a:p>
            <a:pPr marL="342900" indent="-342900" algn="l">
              <a:spcBef>
                <a:spcPct val="20000"/>
              </a:spcBef>
              <a:buFontTx/>
              <a:buChar char="•"/>
              <a:tabLst>
                <a:tab pos="1830070" algn="l"/>
                <a:tab pos="2857500" algn="ctr"/>
              </a:tabLst>
            </a:pPr>
            <a:r>
              <a:rPr lang="en-US" sz="1600" dirty="0">
                <a:solidFill>
                  <a:srgbClr val="FF0000"/>
                </a:solidFill>
              </a:rPr>
              <a:t>Segment table </a:t>
            </a:r>
            <a:r>
              <a:rPr lang="en-US" sz="1600" dirty="0"/>
              <a:t>– maps two-dimensional logical  addresses; each table entry has:</a:t>
            </a:r>
            <a:endParaRPr lang="en-US" sz="1600" dirty="0"/>
          </a:p>
          <a:p>
            <a:pPr marL="742950" lvl="1" indent="-285750" algn="l">
              <a:spcBef>
                <a:spcPct val="20000"/>
              </a:spcBef>
              <a:buFontTx/>
              <a:buChar char="–"/>
              <a:tabLst>
                <a:tab pos="1830070" algn="l"/>
                <a:tab pos="2857500" algn="ctr"/>
              </a:tabLst>
            </a:pPr>
            <a:r>
              <a:rPr lang="en-US" sz="1600" dirty="0">
                <a:solidFill>
                  <a:srgbClr val="FF0000"/>
                </a:solidFill>
              </a:rPr>
              <a:t>base</a:t>
            </a:r>
            <a:r>
              <a:rPr lang="en-US" sz="1600" dirty="0"/>
              <a:t> – contains the starting physical address where the segments reside in memory</a:t>
            </a:r>
            <a:endParaRPr lang="en-US" sz="1600" dirty="0"/>
          </a:p>
          <a:p>
            <a:pPr marL="742950" lvl="1" indent="-285750" algn="l">
              <a:spcBef>
                <a:spcPct val="20000"/>
              </a:spcBef>
              <a:buFontTx/>
              <a:buChar char="–"/>
              <a:tabLst>
                <a:tab pos="1830070" algn="l"/>
                <a:tab pos="2857500" algn="ctr"/>
              </a:tabLst>
            </a:pPr>
            <a:r>
              <a:rPr lang="en-US" sz="1600" dirty="0">
                <a:solidFill>
                  <a:srgbClr val="FF0000"/>
                </a:solidFill>
              </a:rPr>
              <a:t>limit</a:t>
            </a:r>
            <a:r>
              <a:rPr lang="en-US" sz="1600" dirty="0"/>
              <a:t> – specifies the length of the segment</a:t>
            </a:r>
            <a:endParaRPr lang="en-US" sz="1600" dirty="0"/>
          </a:p>
          <a:p>
            <a:pPr marL="742950" lvl="1" indent="-285750" algn="l">
              <a:spcBef>
                <a:spcPct val="20000"/>
              </a:spcBef>
              <a:buFontTx/>
              <a:buChar char="–"/>
              <a:tabLst>
                <a:tab pos="1830070" algn="l"/>
                <a:tab pos="2857500" algn="ctr"/>
              </a:tabLst>
            </a:pPr>
            <a:endParaRPr lang="en-US" sz="1600" dirty="0"/>
          </a:p>
          <a:p>
            <a:pPr marL="342900" indent="-342900" algn="l">
              <a:spcBef>
                <a:spcPct val="20000"/>
              </a:spcBef>
              <a:buFontTx/>
              <a:buChar char="•"/>
              <a:tabLst>
                <a:tab pos="1830070" algn="l"/>
                <a:tab pos="2857500" algn="ctr"/>
              </a:tabLst>
            </a:pPr>
            <a:r>
              <a:rPr lang="en-US" sz="1600" dirty="0">
                <a:solidFill>
                  <a:srgbClr val="FF0000"/>
                </a:solidFill>
              </a:rPr>
              <a:t>Segment-table base register (STBR) </a:t>
            </a:r>
            <a:r>
              <a:rPr lang="en-US" sz="1600" dirty="0"/>
              <a:t>points to the segment table</a:t>
            </a:r>
            <a:r>
              <a:rPr lang="ja-JP" altLang="en-US" sz="1600" dirty="0"/>
              <a:t>’</a:t>
            </a:r>
            <a:r>
              <a:rPr lang="en-US" altLang="ja-JP" sz="1600" dirty="0"/>
              <a:t>s location in memory</a:t>
            </a:r>
            <a:endParaRPr lang="en-US" altLang="ja-JP" sz="1600" dirty="0"/>
          </a:p>
          <a:p>
            <a:pPr marL="342900" indent="-342900" algn="l">
              <a:spcBef>
                <a:spcPct val="20000"/>
              </a:spcBef>
              <a:buFontTx/>
              <a:buChar char="•"/>
              <a:tabLst>
                <a:tab pos="1830070" algn="l"/>
                <a:tab pos="2857500" algn="ctr"/>
              </a:tabLst>
            </a:pPr>
            <a:r>
              <a:rPr lang="en-US" sz="1600" dirty="0">
                <a:solidFill>
                  <a:srgbClr val="FF0000"/>
                </a:solidFill>
              </a:rPr>
              <a:t>Segment-table length register (STLR) </a:t>
            </a:r>
            <a:r>
              <a:rPr lang="en-US" sz="1600" dirty="0"/>
              <a:t>indicates number of segments used by a program;</a:t>
            </a:r>
            <a:endParaRPr lang="en-US" sz="1600" dirty="0"/>
          </a:p>
          <a:p>
            <a:pPr marL="342900" indent="-342900" algn="l">
              <a:spcBef>
                <a:spcPct val="20000"/>
              </a:spcBef>
              <a:tabLst>
                <a:tab pos="1830070" algn="l"/>
                <a:tab pos="2857500" algn="ctr"/>
              </a:tabLst>
            </a:pPr>
            <a:r>
              <a:rPr lang="en-US" sz="1600" dirty="0"/>
              <a:t>	                  segment number </a:t>
            </a:r>
            <a:r>
              <a:rPr lang="en-US" sz="1600" i="1" dirty="0"/>
              <a:t>s</a:t>
            </a:r>
            <a:r>
              <a:rPr lang="en-US" sz="1600" dirty="0"/>
              <a:t> is legal if </a:t>
            </a:r>
            <a:r>
              <a:rPr lang="en-US" sz="1600" i="1" dirty="0"/>
              <a:t>s</a:t>
            </a:r>
            <a:r>
              <a:rPr lang="en-US" sz="1600" dirty="0"/>
              <a:t> &lt; STLR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8B4E1F-CAA3-8A47-BF80-D61D5D92285D}" type="slidenum">
              <a:rPr lang="en-US"/>
            </a:fld>
            <a:endParaRPr lang="en-US"/>
          </a:p>
        </p:txBody>
      </p:sp>
      <p:sp>
        <p:nvSpPr>
          <p:cNvPr id="1357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Segmentation Hardware</a:t>
            </a:r>
            <a:endParaRPr lang="en-US" smtClean="0">
              <a:cs typeface="+mj-cs"/>
            </a:endParaRPr>
          </a:p>
        </p:txBody>
      </p:sp>
      <p:pic>
        <p:nvPicPr>
          <p:cNvPr id="15155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28775"/>
            <a:ext cx="6357937" cy="44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7D0A15-72CC-3A40-BEB3-273FBC2903C0}" type="slidenum">
              <a:rPr lang="en-US"/>
            </a:fld>
            <a:endParaRPr lang="en-US"/>
          </a:p>
        </p:txBody>
      </p:sp>
      <p:sp>
        <p:nvSpPr>
          <p:cNvPr id="135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Segmentation Architecture (Cont.)</a:t>
            </a:r>
            <a:endParaRPr lang="en-US" smtClean="0">
              <a:cs typeface="+mj-cs"/>
            </a:endParaRPr>
          </a:p>
        </p:txBody>
      </p:sp>
      <p:sp>
        <p:nvSpPr>
          <p:cNvPr id="135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Protection</a:t>
            </a:r>
            <a:endParaRPr lang="en-US" sz="1600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sz="1600" dirty="0" smtClean="0"/>
              <a:t>With each entry in segment table associate:</a:t>
            </a:r>
            <a:endParaRPr lang="en-US" sz="1600" dirty="0" smtClean="0"/>
          </a:p>
          <a:p>
            <a:pPr lvl="2" eaLnBrk="1" hangingPunct="1">
              <a:defRPr/>
            </a:pPr>
            <a:r>
              <a:rPr lang="en-US" sz="1600" dirty="0" smtClean="0">
                <a:solidFill>
                  <a:srgbClr val="FF0000"/>
                </a:solidFill>
              </a:rPr>
              <a:t>validation bit </a:t>
            </a:r>
            <a:r>
              <a:rPr lang="en-US" sz="1600" dirty="0" smtClean="0"/>
              <a:t>= 0 </a:t>
            </a:r>
            <a:r>
              <a:rPr lang="en-US" sz="1600" dirty="0" smtClean="0">
                <a:sym typeface="Symbol" panose="05050102010706020507" charset="0"/>
              </a:rPr>
              <a:t> illegal segment</a:t>
            </a:r>
            <a:endParaRPr lang="en-US" sz="1600" dirty="0" smtClean="0">
              <a:sym typeface="Symbol" panose="05050102010706020507" charset="0"/>
            </a:endParaRPr>
          </a:p>
          <a:p>
            <a:pPr lvl="2" eaLnBrk="1" hangingPunct="1">
              <a:defRPr/>
            </a:pPr>
            <a:r>
              <a:rPr lang="en-US" sz="1600" dirty="0" smtClean="0">
                <a:solidFill>
                  <a:srgbClr val="FF0000"/>
                </a:solidFill>
                <a:sym typeface="Symbol" panose="05050102010706020507" charset="0"/>
              </a:rPr>
              <a:t>read/write/execute </a:t>
            </a:r>
            <a:r>
              <a:rPr lang="en-US" sz="1600" dirty="0" smtClean="0">
                <a:sym typeface="Symbol" panose="05050102010706020507" charset="0"/>
              </a:rPr>
              <a:t>privileges</a:t>
            </a:r>
            <a:endParaRPr lang="en-US" sz="1600" dirty="0" smtClean="0">
              <a:sym typeface="Symbol" panose="05050102010706020507" charset="0"/>
            </a:endParaRPr>
          </a:p>
          <a:p>
            <a:pPr lvl="2" eaLnBrk="1" hangingPunct="1">
              <a:defRPr/>
            </a:pPr>
            <a:endParaRPr lang="en-US" sz="1600" dirty="0" smtClean="0">
              <a:sym typeface="Symbol" panose="05050102010706020507" charset="0"/>
            </a:endParaRPr>
          </a:p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Protection bits associated with segments; code sharing occurs at segment level</a:t>
            </a:r>
            <a:endParaRPr lang="en-US" sz="1600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sz="1600" dirty="0" smtClean="0"/>
              <a:t>Code segment: READONLY; sharable; …</a:t>
            </a:r>
            <a:endParaRPr lang="en-US" sz="1600" dirty="0" smtClean="0"/>
          </a:p>
          <a:p>
            <a:pPr lvl="1" eaLnBrk="1" hangingPunct="1">
              <a:defRPr/>
            </a:pPr>
            <a:r>
              <a:rPr lang="en-US" sz="1600" dirty="0" smtClean="0"/>
              <a:t>Data segment: RED-WRITE; not-sharable</a:t>
            </a:r>
            <a:endParaRPr lang="en-US" sz="1600" dirty="0" smtClean="0"/>
          </a:p>
          <a:p>
            <a:pPr lvl="1" eaLnBrk="1" hangingPunct="1">
              <a:defRPr/>
            </a:pPr>
            <a:endParaRPr lang="en-US" sz="1600" dirty="0" smtClean="0"/>
          </a:p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Since segments vary in length, memory allocation is </a:t>
            </a:r>
            <a:r>
              <a:rPr lang="en-US" sz="1600" dirty="0" smtClean="0">
                <a:solidFill>
                  <a:srgbClr val="FF0000"/>
                </a:solidFill>
                <a:cs typeface="+mn-cs"/>
              </a:rPr>
              <a:t>a dynamic storage-allocation problem</a:t>
            </a:r>
            <a:endParaRPr lang="en-US" sz="1600" dirty="0" smtClean="0">
              <a:solidFill>
                <a:srgbClr val="FF0000"/>
              </a:solidFill>
              <a:cs typeface="+mn-cs"/>
            </a:endParaRPr>
          </a:p>
          <a:p>
            <a:pPr eaLnBrk="1" hangingPunct="1">
              <a:defRPr/>
            </a:pPr>
            <a:endParaRPr lang="en-US" sz="1600" dirty="0" smtClean="0">
              <a:cs typeface="+mn-cs"/>
            </a:endParaRPr>
          </a:p>
          <a:p>
            <a:pPr eaLnBrk="1" hangingPunct="1">
              <a:defRPr/>
            </a:pPr>
            <a:endParaRPr lang="en-US" sz="1600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1B40D5-8B65-AF42-9C55-208AE7218EB9}" type="slidenum">
              <a:rPr lang="en-US"/>
            </a:fld>
            <a:endParaRPr lang="en-US"/>
          </a:p>
        </p:txBody>
      </p:sp>
      <p:sp>
        <p:nvSpPr>
          <p:cNvPr id="1360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Example of Segmentation</a:t>
            </a:r>
            <a:endParaRPr lang="en-US" smtClean="0">
              <a:cs typeface="+mj-cs"/>
            </a:endParaRPr>
          </a:p>
        </p:txBody>
      </p:sp>
      <p:pic>
        <p:nvPicPr>
          <p:cNvPr id="155651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484313"/>
            <a:ext cx="5549900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AFAD1A-2393-C143-B44B-2A4E0FF3D2D3}" type="slidenum">
              <a:rPr lang="en-US"/>
            </a:fld>
            <a:endParaRPr lang="en-US"/>
          </a:p>
        </p:txBody>
      </p:sp>
      <p:sp>
        <p:nvSpPr>
          <p:cNvPr id="12195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Protection: Base and Limit Registers</a:t>
            </a:r>
            <a:endParaRPr lang="en-US" dirty="0" smtClean="0">
              <a:cs typeface="+mj-cs"/>
            </a:endParaRPr>
          </a:p>
        </p:txBody>
      </p:sp>
      <p:pic>
        <p:nvPicPr>
          <p:cNvPr id="34819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133600"/>
            <a:ext cx="3600450" cy="3967163"/>
          </a:xfrm>
          <a:prstGeom prst="rect">
            <a:avLst/>
          </a:prstGeom>
          <a:noFill/>
          <a:ln>
            <a:noFill/>
          </a:ln>
        </p:spPr>
      </p:pic>
      <p:sp>
        <p:nvSpPr>
          <p:cNvPr id="1219590" name="Rectangle 6"/>
          <p:cNvSpPr>
            <a:spLocks noChangeArrowheads="1"/>
          </p:cNvSpPr>
          <p:nvPr/>
        </p:nvSpPr>
        <p:spPr bwMode="auto">
          <a:xfrm>
            <a:off x="684213" y="1557338"/>
            <a:ext cx="8432076" cy="3715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None/>
              <a:defRPr/>
            </a:pPr>
            <a:r>
              <a:rPr kumimoji="1" lang="en-US" dirty="0">
                <a:cs typeface="+mn-cs"/>
              </a:rPr>
              <a:t>A pair of </a:t>
            </a:r>
            <a:r>
              <a:rPr kumimoji="1" lang="en-US" b="1" dirty="0">
                <a:solidFill>
                  <a:srgbClr val="FF0000"/>
                </a:solidFill>
                <a:cs typeface="+mn-cs"/>
              </a:rPr>
              <a:t>base</a:t>
            </a:r>
            <a:r>
              <a:rPr kumimoji="1" lang="en-US" dirty="0">
                <a:solidFill>
                  <a:srgbClr val="FF0000"/>
                </a:solidFill>
                <a:cs typeface="+mn-cs"/>
              </a:rPr>
              <a:t> </a:t>
            </a:r>
            <a:r>
              <a:rPr kumimoji="1" lang="en-US" dirty="0">
                <a:cs typeface="+mn-cs"/>
              </a:rPr>
              <a:t>and</a:t>
            </a:r>
            <a:r>
              <a:rPr kumimoji="1" lang="en-US" b="1" dirty="0">
                <a:cs typeface="+mn-cs"/>
              </a:rPr>
              <a:t> limit</a:t>
            </a:r>
            <a:r>
              <a:rPr kumimoji="1" lang="en-US" dirty="0">
                <a:cs typeface="+mn-cs"/>
              </a:rPr>
              <a:t> registers define the </a:t>
            </a:r>
            <a:r>
              <a:rPr kumimoji="1" lang="en-US" dirty="0" smtClean="0">
                <a:solidFill>
                  <a:srgbClr val="FF0000"/>
                </a:solidFill>
                <a:cs typeface="+mn-cs"/>
              </a:rPr>
              <a:t>physical address </a:t>
            </a:r>
            <a:r>
              <a:rPr kumimoji="1" lang="en-US" dirty="0">
                <a:solidFill>
                  <a:srgbClr val="FF0000"/>
                </a:solidFill>
                <a:cs typeface="+mn-cs"/>
              </a:rPr>
              <a:t>space of a process</a:t>
            </a:r>
            <a:endParaRPr kumimoji="1" lang="en-US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1219595" name="Text Box 11"/>
          <p:cNvSpPr txBox="1">
            <a:spLocks noChangeArrowheads="1"/>
          </p:cNvSpPr>
          <p:nvPr/>
        </p:nvSpPr>
        <p:spPr bwMode="auto">
          <a:xfrm>
            <a:off x="5003800" y="1851025"/>
            <a:ext cx="3394075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 dirty="0">
                <a:cs typeface="+mn-cs"/>
              </a:rPr>
              <a:t>A process should be accessing 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and using that range. </a:t>
            </a:r>
            <a:endParaRPr lang="en-US" dirty="0">
              <a:cs typeface="+mn-cs"/>
            </a:endParaRPr>
          </a:p>
        </p:txBody>
      </p:sp>
      <p:sp>
        <p:nvSpPr>
          <p:cNvPr id="1219596" name="Text Box 12"/>
          <p:cNvSpPr txBox="1">
            <a:spLocks noChangeArrowheads="1"/>
          </p:cNvSpPr>
          <p:nvPr/>
        </p:nvSpPr>
        <p:spPr bwMode="auto">
          <a:xfrm>
            <a:off x="5578249" y="2852738"/>
            <a:ext cx="2299149" cy="12025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800" dirty="0" smtClean="0">
                <a:solidFill>
                  <a:srgbClr val="FF0000"/>
                </a:solidFill>
              </a:rPr>
              <a:t>Protection </a:t>
            </a:r>
            <a:r>
              <a:rPr lang="en-US" sz="1800" dirty="0"/>
              <a:t>can be </a:t>
            </a:r>
            <a:endParaRPr lang="en-US" sz="1800" dirty="0"/>
          </a:p>
          <a:p>
            <a:pPr eaLnBrk="1" hangingPunct="1"/>
            <a:r>
              <a:rPr lang="en-US" sz="1800" dirty="0"/>
              <a:t>provided in this way. </a:t>
            </a:r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</p:txBody>
      </p:sp>
      <p:sp>
        <p:nvSpPr>
          <p:cNvPr id="1219597" name="Text Box 13"/>
          <p:cNvSpPr txBox="1">
            <a:spLocks noChangeArrowheads="1"/>
          </p:cNvSpPr>
          <p:nvPr/>
        </p:nvSpPr>
        <p:spPr bwMode="auto">
          <a:xfrm>
            <a:off x="4787900" y="5445125"/>
            <a:ext cx="3825875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Each physical address should be in 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range [base, </a:t>
            </a:r>
            <a:r>
              <a:rPr lang="en-US" dirty="0" err="1">
                <a:cs typeface="+mn-cs"/>
              </a:rPr>
              <a:t>base+limit</a:t>
            </a:r>
            <a:r>
              <a:rPr lang="en-US" dirty="0">
                <a:cs typeface="+mn-cs"/>
              </a:rPr>
              <a:t>]</a:t>
            </a:r>
            <a:endParaRPr lang="en-US" dirty="0">
              <a:cs typeface="+mn-cs"/>
            </a:endParaRP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4572000" y="3716338"/>
            <a:ext cx="647700" cy="2889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/>
          <a:srcRect t="-8029" b="-8029"/>
          <a:stretch>
            <a:fillRect/>
          </a:stretch>
        </p:blipFill>
        <p:spPr>
          <a:xfrm>
            <a:off x="323850" y="1700808"/>
            <a:ext cx="8496300" cy="46799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E85C9-1AE2-974C-9077-A75F561FF6C3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1700808"/>
            <a:ext cx="6060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Hardware address protection with base and limit registers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8D95FE-08EB-7B49-936A-DC629BA819C5}" type="slidenum">
              <a:rPr lang="en-US"/>
            </a:fld>
            <a:endParaRPr lang="en-US"/>
          </a:p>
        </p:txBody>
      </p:sp>
      <p:sp>
        <p:nvSpPr>
          <p:cNvPr id="122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Binding of Instructions and Data to Memory</a:t>
            </a:r>
            <a:endParaRPr lang="en-US" smtClean="0">
              <a:cs typeface="+mj-cs"/>
            </a:endParaRPr>
          </a:p>
        </p:txBody>
      </p:sp>
      <p:sp>
        <p:nvSpPr>
          <p:cNvPr id="122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4968875" cy="46799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  <a:cs typeface="+mn-cs"/>
              </a:rPr>
              <a:t>Address binding of instructions and data to (physical) memory addresses </a:t>
            </a:r>
            <a:r>
              <a:rPr lang="en-US" dirty="0" smtClean="0">
                <a:cs typeface="+mn-cs"/>
              </a:rPr>
              <a:t>can happen at three different stages</a:t>
            </a:r>
            <a:endParaRPr lang="en-US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b="1" dirty="0" smtClean="0"/>
              <a:t>Compile time</a:t>
            </a:r>
            <a:r>
              <a:rPr lang="en-US" dirty="0" smtClean="0"/>
              <a:t>:  If memory location known a priori, </a:t>
            </a:r>
            <a:r>
              <a:rPr lang="en-US" b="1" dirty="0" smtClean="0"/>
              <a:t>absolute code</a:t>
            </a:r>
            <a:r>
              <a:rPr lang="en-US" dirty="0" smtClean="0"/>
              <a:t> can be generated; must recompile code if starting location changes</a:t>
            </a:r>
            <a:endParaRPr lang="en-US" dirty="0" smtClean="0"/>
          </a:p>
          <a:p>
            <a:pPr lvl="1" eaLnBrk="1" hangingPunct="1">
              <a:defRPr/>
            </a:pPr>
            <a:r>
              <a:rPr lang="en-US" b="1" dirty="0" smtClean="0"/>
              <a:t>Load time</a:t>
            </a:r>
            <a:r>
              <a:rPr lang="en-US" dirty="0" smtClean="0"/>
              <a:t>:  Must generate </a:t>
            </a:r>
            <a:r>
              <a:rPr lang="en-US" b="1" dirty="0" err="1" smtClean="0"/>
              <a:t>relocatable</a:t>
            </a:r>
            <a:r>
              <a:rPr lang="en-US" b="1" dirty="0" smtClean="0"/>
              <a:t> code</a:t>
            </a:r>
            <a:r>
              <a:rPr lang="en-US" dirty="0" smtClean="0"/>
              <a:t> if memory location is not known at compile time.</a:t>
            </a:r>
            <a:endParaRPr lang="en-US" dirty="0" smtClean="0"/>
          </a:p>
          <a:p>
            <a:pPr lvl="1" eaLnBrk="1" hangingPunct="1">
              <a:defRPr/>
            </a:pPr>
            <a:r>
              <a:rPr lang="en-US" b="1" dirty="0" smtClean="0"/>
              <a:t>Execution time</a:t>
            </a:r>
            <a:r>
              <a:rPr lang="en-US" dirty="0" smtClean="0"/>
              <a:t>:  Binding delayed until run time if the process can be moved during its execution from one memory segment to another.  Need hardware support for address maps (e.g., base and limit</a:t>
            </a:r>
            <a:r>
              <a:rPr lang="en-US" i="1" dirty="0" smtClean="0"/>
              <a:t> </a:t>
            </a:r>
            <a:r>
              <a:rPr lang="en-US" smtClean="0"/>
              <a:t>registers).</a:t>
            </a:r>
            <a:endParaRPr lang="en-US" dirty="0" smtClean="0"/>
          </a:p>
          <a:p>
            <a:pPr eaLnBrk="1" hangingPunct="1">
              <a:defRPr/>
            </a:pPr>
            <a:endParaRPr lang="en-US" sz="1600" dirty="0" smtClean="0">
              <a:cs typeface="+mn-cs"/>
            </a:endParaRPr>
          </a:p>
        </p:txBody>
      </p:sp>
      <p:sp>
        <p:nvSpPr>
          <p:cNvPr id="1222660" name="Rectangle 4"/>
          <p:cNvSpPr>
            <a:spLocks noChangeArrowheads="1"/>
          </p:cNvSpPr>
          <p:nvPr/>
        </p:nvSpPr>
        <p:spPr bwMode="auto">
          <a:xfrm>
            <a:off x="7597775" y="1989138"/>
            <a:ext cx="1295400" cy="34559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22661" name="Text Box 5"/>
          <p:cNvSpPr txBox="1">
            <a:spLocks noChangeArrowheads="1"/>
          </p:cNvSpPr>
          <p:nvPr/>
        </p:nvSpPr>
        <p:spPr bwMode="auto">
          <a:xfrm>
            <a:off x="7885113" y="1628775"/>
            <a:ext cx="6889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RAM</a:t>
            </a:r>
            <a:endParaRPr lang="en-US">
              <a:cs typeface="+mn-cs"/>
            </a:endParaRPr>
          </a:p>
        </p:txBody>
      </p:sp>
      <p:sp>
        <p:nvSpPr>
          <p:cNvPr id="1222662" name="Rectangle 6"/>
          <p:cNvSpPr>
            <a:spLocks noChangeArrowheads="1"/>
          </p:cNvSpPr>
          <p:nvPr/>
        </p:nvSpPr>
        <p:spPr bwMode="auto">
          <a:xfrm>
            <a:off x="7669213" y="2493963"/>
            <a:ext cx="1150937" cy="1584325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r>
              <a:rPr lang="en-US">
                <a:cs typeface="+mn-cs"/>
              </a:rPr>
              <a:t>Program</a:t>
            </a:r>
            <a:endParaRPr lang="en-US">
              <a:cs typeface="+mn-cs"/>
            </a:endParaRPr>
          </a:p>
        </p:txBody>
      </p:sp>
      <p:sp>
        <p:nvSpPr>
          <p:cNvPr id="1222664" name="Rectangle 8"/>
          <p:cNvSpPr>
            <a:spLocks noChangeArrowheads="1"/>
          </p:cNvSpPr>
          <p:nvPr/>
        </p:nvSpPr>
        <p:spPr bwMode="auto">
          <a:xfrm>
            <a:off x="5795963" y="3068638"/>
            <a:ext cx="1150937" cy="15843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22665" name="Text Box 9"/>
          <p:cNvSpPr txBox="1">
            <a:spLocks noChangeArrowheads="1"/>
          </p:cNvSpPr>
          <p:nvPr/>
        </p:nvSpPr>
        <p:spPr bwMode="auto">
          <a:xfrm>
            <a:off x="5702300" y="4076700"/>
            <a:ext cx="13366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instructions</a:t>
            </a:r>
            <a:endParaRPr lang="en-US">
              <a:cs typeface="+mn-cs"/>
            </a:endParaRPr>
          </a:p>
        </p:txBody>
      </p:sp>
      <p:sp>
        <p:nvSpPr>
          <p:cNvPr id="1222666" name="Text Box 10"/>
          <p:cNvSpPr txBox="1">
            <a:spLocks noChangeArrowheads="1"/>
          </p:cNvSpPr>
          <p:nvPr/>
        </p:nvSpPr>
        <p:spPr bwMode="auto">
          <a:xfrm>
            <a:off x="6011863" y="3429000"/>
            <a:ext cx="625475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data</a:t>
            </a:r>
            <a:br>
              <a:rPr lang="en-US">
                <a:cs typeface="+mn-cs"/>
              </a:rPr>
            </a:br>
            <a:endParaRPr lang="en-US">
              <a:cs typeface="+mn-cs"/>
            </a:endParaRPr>
          </a:p>
        </p:txBody>
      </p:sp>
      <p:sp>
        <p:nvSpPr>
          <p:cNvPr id="1222667" name="Text Box 11"/>
          <p:cNvSpPr txBox="1">
            <a:spLocks noChangeArrowheads="1"/>
          </p:cNvSpPr>
          <p:nvPr/>
        </p:nvSpPr>
        <p:spPr bwMode="auto">
          <a:xfrm>
            <a:off x="5726113" y="2682875"/>
            <a:ext cx="12223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a program</a:t>
            </a:r>
            <a:endParaRPr lang="en-US">
              <a:cs typeface="+mn-cs"/>
            </a:endParaRPr>
          </a:p>
        </p:txBody>
      </p:sp>
      <p:sp>
        <p:nvSpPr>
          <p:cNvPr id="1222668" name="Line 12"/>
          <p:cNvSpPr>
            <a:spLocks noChangeShapeType="1"/>
          </p:cNvSpPr>
          <p:nvPr/>
        </p:nvSpPr>
        <p:spPr bwMode="auto">
          <a:xfrm flipV="1">
            <a:off x="7092950" y="3500438"/>
            <a:ext cx="431800" cy="3603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22669" name="Text Box 13"/>
          <p:cNvSpPr txBox="1">
            <a:spLocks noChangeArrowheads="1"/>
          </p:cNvSpPr>
          <p:nvPr/>
        </p:nvSpPr>
        <p:spPr bwMode="auto">
          <a:xfrm>
            <a:off x="7092950" y="3284538"/>
            <a:ext cx="3079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>
                <a:cs typeface="+mn-cs"/>
              </a:rPr>
              <a:t>?</a:t>
            </a: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2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2662" grpId="0" animBg="1"/>
      <p:bldP spid="12226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7809A6-645F-A843-85A7-443753D3B3C3}" type="slidenum">
              <a:rPr lang="en-US"/>
            </a:fld>
            <a:endParaRPr lang="en-US"/>
          </a:p>
        </p:txBody>
      </p:sp>
      <p:sp>
        <p:nvSpPr>
          <p:cNvPr id="12247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Multistep Processing of a User Program</a:t>
            </a:r>
            <a:endParaRPr lang="en-US" smtClean="0">
              <a:cs typeface="+mj-cs"/>
            </a:endParaRPr>
          </a:p>
        </p:txBody>
      </p:sp>
      <p:pic>
        <p:nvPicPr>
          <p:cNvPr id="38915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557338"/>
            <a:ext cx="2590800" cy="4754562"/>
          </a:xfrm>
          <a:prstGeom prst="rect">
            <a:avLst/>
          </a:prstGeom>
          <a:noFill/>
          <a:ln>
            <a:noFill/>
          </a:ln>
        </p:spPr>
      </p:pic>
      <p:sp>
        <p:nvSpPr>
          <p:cNvPr id="1224710" name="Text Box 6"/>
          <p:cNvSpPr txBox="1">
            <a:spLocks noChangeArrowheads="1"/>
          </p:cNvSpPr>
          <p:nvPr/>
        </p:nvSpPr>
        <p:spPr bwMode="auto">
          <a:xfrm>
            <a:off x="4313238" y="2655888"/>
            <a:ext cx="4549775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defRPr/>
            </a:pPr>
            <a:r>
              <a:rPr lang="en-US" dirty="0">
                <a:cs typeface="+mn-cs"/>
              </a:rPr>
              <a:t>Addresses may be represented in different 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ways during these steps</a:t>
            </a:r>
            <a:endParaRPr lang="en-US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 Top</Template>
  <TotalTime>0</TotalTime>
  <Words>15248</Words>
  <Application>WPS Presentation</Application>
  <PresentationFormat>On-screen Show (4:3)</PresentationFormat>
  <Paragraphs>1310</Paragraphs>
  <Slides>58</Slides>
  <Notes>72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5" baseType="lpstr">
      <vt:lpstr>Arial</vt:lpstr>
      <vt:lpstr>SimSun</vt:lpstr>
      <vt:lpstr>Wingdings</vt:lpstr>
      <vt:lpstr>MS PGothic</vt:lpstr>
      <vt:lpstr>Times New Roman</vt:lpstr>
      <vt:lpstr>Tahoma Small Cap</vt:lpstr>
      <vt:lpstr>Tahoma</vt:lpstr>
      <vt:lpstr>Monotype Sorts</vt:lpstr>
      <vt:lpstr>Wingdings</vt:lpstr>
      <vt:lpstr>Microsoft YaHei</vt:lpstr>
      <vt:lpstr>Arial Unicode MS</vt:lpstr>
      <vt:lpstr>Arial</vt:lpstr>
      <vt:lpstr>Verdana</vt:lpstr>
      <vt:lpstr>Helvetica</vt:lpstr>
      <vt:lpstr>Symbol</vt:lpstr>
      <vt:lpstr>Courier New</vt:lpstr>
      <vt:lpstr>Default Design</vt:lpstr>
      <vt:lpstr>Chapter 8  Memory Management Strategies </vt:lpstr>
      <vt:lpstr>Objectives and Outline</vt:lpstr>
      <vt:lpstr>Background</vt:lpstr>
      <vt:lpstr>Background</vt:lpstr>
      <vt:lpstr>Multiple programs</vt:lpstr>
      <vt:lpstr>Protection: Base and Limit Registers</vt:lpstr>
      <vt:lpstr>Protection</vt:lpstr>
      <vt:lpstr>Binding of Instructions and Data to Memory</vt:lpstr>
      <vt:lpstr>Multistep Processing of a User Program</vt:lpstr>
      <vt:lpstr>Program addresses and memory</vt:lpstr>
      <vt:lpstr>Program addresses and memory</vt:lpstr>
      <vt:lpstr>Program addresses and memory</vt:lpstr>
      <vt:lpstr>Logical address space concept</vt:lpstr>
      <vt:lpstr>Logical vs. Physical Address Space</vt:lpstr>
      <vt:lpstr>Logical and physical addresses</vt:lpstr>
      <vt:lpstr>Memory-Management Unit (MMU)</vt:lpstr>
      <vt:lpstr>Dynamic relocation using a relocation register</vt:lpstr>
      <vt:lpstr>Dynamic Loading</vt:lpstr>
      <vt:lpstr>Dynamic Linking</vt:lpstr>
      <vt:lpstr>Swapping</vt:lpstr>
      <vt:lpstr>Schematic View of Swapping</vt:lpstr>
      <vt:lpstr>Contiguous Memory Allocation  (Dynamic Memory Allocation Problem)</vt:lpstr>
      <vt:lpstr>Contiguous Allocation</vt:lpstr>
      <vt:lpstr>Basic Memory Allocation Strategies</vt:lpstr>
      <vt:lpstr>Hardware Support for Relocation and Limit Registers</vt:lpstr>
      <vt:lpstr>Contiguous Allocation (Cont)</vt:lpstr>
      <vt:lpstr>Dynamic Storage-Allocation Problem</vt:lpstr>
      <vt:lpstr>Fragmentation</vt:lpstr>
      <vt:lpstr>Paging</vt:lpstr>
      <vt:lpstr>Paging</vt:lpstr>
      <vt:lpstr>Paging</vt:lpstr>
      <vt:lpstr>Paging</vt:lpstr>
      <vt:lpstr>Example</vt:lpstr>
      <vt:lpstr>Address Translation Scheme</vt:lpstr>
      <vt:lpstr>Simple example</vt:lpstr>
      <vt:lpstr>Paging Hardware:  address translation</vt:lpstr>
      <vt:lpstr>Paging and Address Translation Example</vt:lpstr>
      <vt:lpstr>Address translation example 2</vt:lpstr>
      <vt:lpstr>Address translation example 3</vt:lpstr>
      <vt:lpstr>Free Frames</vt:lpstr>
      <vt:lpstr>Implementation of Page Table</vt:lpstr>
      <vt:lpstr>TLB</vt:lpstr>
      <vt:lpstr>TLB Associative Memory</vt:lpstr>
      <vt:lpstr>Paging Hardware With TLB</vt:lpstr>
      <vt:lpstr>Effective Memory Access Time</vt:lpstr>
      <vt:lpstr>Memory Protection</vt:lpstr>
      <vt:lpstr>Valid (v) or Invalid (i) Bit In A Page Table</vt:lpstr>
      <vt:lpstr>Page Table Entry Structure</vt:lpstr>
      <vt:lpstr>Shared Pages</vt:lpstr>
      <vt:lpstr>Shared Pages Example</vt:lpstr>
      <vt:lpstr>Segmentation</vt:lpstr>
      <vt:lpstr>Segmentation</vt:lpstr>
      <vt:lpstr>User’s View of a Program</vt:lpstr>
      <vt:lpstr>Logical View of Segmentation</vt:lpstr>
      <vt:lpstr>Segmentation Architecture</vt:lpstr>
      <vt:lpstr>Segmentation Hardware</vt:lpstr>
      <vt:lpstr>Segmentation Architecture (Cont.)</vt:lpstr>
      <vt:lpstr>Example of Segmentation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CSE</cp:lastModifiedBy>
  <cp:revision>4439</cp:revision>
  <dcterms:created xsi:type="dcterms:W3CDTF">2113-01-01T00:00:00Z</dcterms:created>
  <dcterms:modified xsi:type="dcterms:W3CDTF">2023-11-06T04:55:28Z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0FC706ED151540258D75D827C36704A6</vt:lpwstr>
  </property>
  <property fmtid="{D5CDD505-2E9C-101B-9397-08002B2CF9AE}" pid="3" name="KSOProductBuildVer">
    <vt:lpwstr>1033-11.2.0.11537</vt:lpwstr>
  </property>
</Properties>
</file>