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1" r:id="rId6"/>
    <p:sldId id="262" r:id="rId7"/>
    <p:sldId id="263" r:id="rId8"/>
    <p:sldId id="264" r:id="rId9"/>
    <p:sldId id="265" r:id="rId10"/>
    <p:sldId id="266" r:id="rId11"/>
    <p:sldId id="267" r:id="rId12"/>
    <p:sldId id="268" r:id="rId13"/>
    <p:sldId id="269" r:id="rId14"/>
    <p:sldId id="274"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D280E8-07EC-F04E-B6A5-2849F6267F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6264-85EC-CD48-A3DC-9418DEA7B142}"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AD280E8-07EC-F04E-B6A5-2849F6267F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6264-85EC-CD48-A3DC-9418DEA7B14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AD280E8-07EC-F04E-B6A5-2849F6267F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6264-85EC-CD48-A3DC-9418DEA7B14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AD280E8-07EC-F04E-B6A5-2849F6267F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6264-85EC-CD48-A3DC-9418DEA7B14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AD280E8-07EC-F04E-B6A5-2849F6267F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6264-85EC-CD48-A3DC-9418DEA7B142}"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AD280E8-07EC-F04E-B6A5-2849F6267F0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56264-85EC-CD48-A3DC-9418DEA7B14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AD280E8-07EC-F04E-B6A5-2849F6267F0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856264-85EC-CD48-A3DC-9418DEA7B14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D280E8-07EC-F04E-B6A5-2849F6267F0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856264-85EC-CD48-A3DC-9418DEA7B14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D280E8-07EC-F04E-B6A5-2849F6267F08}"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B856264-85EC-CD48-A3DC-9418DEA7B14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D280E8-07EC-F04E-B6A5-2849F6267F08}"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856264-85EC-CD48-A3DC-9418DEA7B14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AD280E8-07EC-F04E-B6A5-2849F6267F0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56264-85EC-CD48-A3DC-9418DEA7B14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D280E8-07EC-F04E-B6A5-2849F6267F08}"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B856264-85EC-CD48-A3DC-9418DEA7B142}"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Predicting house prices using AI</a:t>
            </a:r>
            <a:endParaRPr lang="en-US"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body" idx="1"/>
          </p:nvPr>
        </p:nvSpPr>
        <p:spPr/>
        <p:txBody>
          <a:bodyPr>
            <a:normAutofit/>
          </a:bodyPr>
          <a:lstStyle/>
          <a:p>
            <a:r>
              <a:rPr lang="en-US" sz="2000" dirty="0">
                <a:latin typeface="Times New Roman" panose="02020603050405020304" pitchFamily="18" charset="0"/>
                <a:cs typeface="Times New Roman" panose="02020603050405020304" pitchFamily="18" charset="0"/>
              </a:rPr>
              <a:t>Problem Definition and Design Thinking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Selection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Machine Learning Algorithms: We will experiment with a range of machine learning algorithms, including but not limited </a:t>
            </a:r>
            <a:r>
              <a:rPr lang="en-IN" dirty="0">
                <a:latin typeface="Times New Roman" panose="02020603050405020304" pitchFamily="18" charset="0"/>
                <a:cs typeface="Times New Roman" panose="02020603050405020304" pitchFamily="18" charset="0"/>
              </a:rPr>
              <a:t>to:</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For Classification: Logistic Regression, Decision Trees, Random Forests, Support Vector Machines (SVM), k-Nearest Neighbors (k-NN), Gradient Boosting, Neural Networks.</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For Regression: Linear Regression, Decision Trees, Random Forests, Gradient Boosting, Neural Networks.</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For Clustering: K-Means, DBSCAN, Hierarchical Clustering.</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For Time Series Forecasting: ARIMA, Exponential Smoothing, LSTM, Prophet.</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For Natural Language Processing: Naive Bayes, Linear SVM, Recurrent Neural Networks (RNNs), Transformers (e.g., BERT, GPT).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a:bodyPr>
          <a:lstStyle/>
          <a:p>
            <a:pPr marL="0" indent="0">
              <a:buNone/>
            </a:pPr>
            <a:r>
              <a:rPr lang="en-US" dirty="0">
                <a:latin typeface="Times New Roman" panose="02020603050405020304" pitchFamily="18" charset="0"/>
                <a:cs typeface="Times New Roman" panose="02020603050405020304" pitchFamily="18" charset="0"/>
              </a:rPr>
              <a:t>	Performance Metrics: We will evaluate the model's performance using various metrics, including:</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For a Data Science or Machine Learning Project:</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Classification Accuracy, Precision, Recall, F1-score, ROC AUC (for classification problems)</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RMSE, MAE, R-squared (for regression problems)</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Model training and inference time</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Business impact metrics (e.g., revenue increase, cost reduction)</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For a Software Development Project:</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Bug count and severity</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Code coverage and quality metrics</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User satisfaction and engagement metrics</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Performance metrics (e.g., response time, throughput)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Iterative Improvement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Open and Transparent Communication:</a:t>
            </a:r>
            <a:r>
              <a:rPr lang="en-US" dirty="0">
                <a:latin typeface="Times New Roman" panose="02020603050405020304" pitchFamily="18" charset="0"/>
                <a:cs typeface="Times New Roman" panose="02020603050405020304" pitchFamily="18" charset="0"/>
              </a:rPr>
              <a:t>Foster a culture of open and transparent communication within the project team and with stakeholders.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Encourage team members to share their ideas, concerns, and feedback freely</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Feedback Loops:</a:t>
            </a:r>
            <a:r>
              <a:rPr lang="en-US" dirty="0">
                <a:latin typeface="Times New Roman" panose="02020603050405020304" pitchFamily="18" charset="0"/>
                <a:cs typeface="Times New Roman" panose="02020603050405020304" pitchFamily="18" charset="0"/>
              </a:rPr>
              <a:t>Establish feedback mechanisms that allow for regular input from team members, stakeholders, and end-users.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Iterative Development:</a:t>
            </a:r>
            <a:r>
              <a:rPr lang="en-US" dirty="0">
                <a:latin typeface="Times New Roman" panose="02020603050405020304" pitchFamily="18" charset="0"/>
                <a:cs typeface="Times New Roman" panose="02020603050405020304" pitchFamily="18" charset="0"/>
              </a:rPr>
              <a:t>Embrace iterative development methodologies, such as Agile or Scrum, that prioritize continuous improvement and flexibility.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Break the project into smaller, manageable phases or sprints, each with its own feedback and improvement cycle.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a:effectLst/>
                <a:latin typeface="Times New Roman" panose="02020603050405020304" pitchFamily="18" charset="0"/>
                <a:cs typeface="Times New Roman" panose="02020603050405020304" pitchFamily="18" charset="0"/>
              </a:rPr>
              <a:t>Testing and Improvement of AI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altLang="en-IN" sz="1400" b="1" dirty="0">
                <a:latin typeface="Times New Roman" panose="02020603050405020304" pitchFamily="18" charset="0"/>
                <a:cs typeface="Times New Roman" panose="02020603050405020304" pitchFamily="18" charset="0"/>
              </a:rPr>
              <a:t>d</a:t>
            </a:r>
            <a:r>
              <a:rPr lang="en-IN" sz="1400" b="1" dirty="0">
                <a:latin typeface="Times New Roman" panose="02020603050405020304" pitchFamily="18" charset="0"/>
                <a:cs typeface="Times New Roman" panose="02020603050405020304" pitchFamily="18" charset="0"/>
              </a:rPr>
              <a:t>ata Quality and Preprocessing</a:t>
            </a:r>
            <a:r>
              <a:rPr lang="en-IN" sz="1400" dirty="0">
                <a:latin typeface="Times New Roman" panose="02020603050405020304" pitchFamily="18" charset="0"/>
                <a:cs typeface="Times New Roman" panose="02020603050405020304" pitchFamily="18" charset="0"/>
              </a:rPr>
              <a:t>:Ensure the quality, completeness, and consistency of the data used to train and test the AI system. Data preprocessing, as discussed earlier, plays a vital role in data quality.</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2. Model Evaluation:</a:t>
            </a:r>
            <a:r>
              <a:rPr lang="en-IN" sz="1400" dirty="0">
                <a:latin typeface="Times New Roman" panose="02020603050405020304" pitchFamily="18" charset="0"/>
                <a:cs typeface="Times New Roman" panose="02020603050405020304" pitchFamily="18" charset="0"/>
              </a:rPr>
              <a:t>Use appropriate evaluation metrics to assess the performance of the AI model on test data. Common metrics include accuracy, precision, recall, F1-score (for classification), and evaluation metrics specific to the problem domain (e.g., RMSE for regression).</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3. Cross-Validation:</a:t>
            </a:r>
            <a:r>
              <a:rPr lang="en-IN" sz="1400" dirty="0">
                <a:latin typeface="Times New Roman" panose="02020603050405020304" pitchFamily="18" charset="0"/>
                <a:cs typeface="Times New Roman" panose="02020603050405020304" pitchFamily="18" charset="0"/>
              </a:rPr>
              <a:t>Employ techniques like k-fold cross-validation to assess model robustness and identify potential overfitting issues.</a:t>
            </a:r>
            <a:endParaRPr lang="en-IN" sz="1400" dirty="0">
              <a:latin typeface="Times New Roman" panose="02020603050405020304" pitchFamily="18" charset="0"/>
              <a:cs typeface="Times New Roman" panose="02020603050405020304" pitchFamily="18" charset="0"/>
            </a:endParaRPr>
          </a:p>
          <a:p>
            <a:r>
              <a:rPr lang="en-US" altLang="en-IN" sz="1400" b="1" dirty="0">
                <a:latin typeface="Times New Roman" panose="02020603050405020304" pitchFamily="18" charset="0"/>
                <a:cs typeface="Times New Roman" panose="02020603050405020304" pitchFamily="18" charset="0"/>
              </a:rPr>
              <a:t>4.</a:t>
            </a:r>
            <a:r>
              <a:rPr lang="en-IN" sz="1400" b="1" dirty="0">
                <a:latin typeface="Times New Roman" panose="02020603050405020304" pitchFamily="18" charset="0"/>
                <a:cs typeface="Times New Roman" panose="02020603050405020304" pitchFamily="18" charset="0"/>
              </a:rPr>
              <a:t>Retraining and Updating:</a:t>
            </a:r>
            <a:r>
              <a:rPr lang="en-IN" sz="1400" dirty="0">
                <a:latin typeface="Times New Roman" panose="02020603050405020304" pitchFamily="18" charset="0"/>
                <a:cs typeface="Times New Roman" panose="02020603050405020304" pitchFamily="18" charset="0"/>
              </a:rPr>
              <a:t> Regularly retrain the AI model with new data to ensure it stays up-to-date and continues to improve its performance. Update the model as needed to incorporate new knowledge.</a:t>
            </a:r>
            <a:endParaRPr lang="en-IN" sz="1400" dirty="0">
              <a:latin typeface="Times New Roman" panose="02020603050405020304" pitchFamily="18" charset="0"/>
              <a:cs typeface="Times New Roman" panose="02020603050405020304" pitchFamily="18" charset="0"/>
            </a:endParaRPr>
          </a:p>
          <a:p>
            <a:r>
              <a:rPr lang="en-US" altLang="en-IN" sz="1400" b="1" dirty="0">
                <a:latin typeface="Times New Roman" panose="02020603050405020304" pitchFamily="18" charset="0"/>
                <a:cs typeface="Times New Roman" panose="02020603050405020304" pitchFamily="18" charset="0"/>
              </a:rPr>
              <a:t>5</a:t>
            </a:r>
            <a:r>
              <a:rPr lang="en-IN" sz="1400" b="1" dirty="0">
                <a:latin typeface="Times New Roman" panose="02020603050405020304" pitchFamily="18" charset="0"/>
                <a:cs typeface="Times New Roman" panose="02020603050405020304" pitchFamily="18" charset="0"/>
              </a:rPr>
              <a:t>. Ethical Considerations:</a:t>
            </a:r>
            <a:r>
              <a:rPr lang="en-IN" sz="1400" dirty="0">
                <a:latin typeface="Times New Roman" panose="02020603050405020304" pitchFamily="18" charset="0"/>
                <a:cs typeface="Times New Roman" panose="02020603050405020304" pitchFamily="18" charset="0"/>
              </a:rPr>
              <a:t>Continuously assess and address ethical considerations, such as privacy, security, and the potential societal impact of the AI system</a:t>
            </a:r>
            <a:endParaRPr lang="en-IN" sz="1400" dirty="0">
              <a:latin typeface="Times New Roman" panose="02020603050405020304" pitchFamily="18" charset="0"/>
              <a:cs typeface="Times New Roman" panose="02020603050405020304" pitchFamily="18" charset="0"/>
            </a:endParaRPr>
          </a:p>
          <a:p>
            <a:r>
              <a:rPr lang="en-US" altLang="en-IN" sz="1400" b="1" dirty="0">
                <a:latin typeface="Times New Roman" panose="02020603050405020304" pitchFamily="18" charset="0"/>
                <a:cs typeface="Times New Roman" panose="02020603050405020304" pitchFamily="18" charset="0"/>
              </a:rPr>
              <a:t>6.Reinforcement Learning (if applicable):</a:t>
            </a:r>
            <a:r>
              <a:rPr lang="en-US" altLang="en-IN" sz="1400" dirty="0">
                <a:latin typeface="Times New Roman" panose="02020603050405020304" pitchFamily="18" charset="0"/>
                <a:cs typeface="Times New Roman" panose="02020603050405020304" pitchFamily="18" charset="0"/>
              </a:rPr>
              <a:t>In reinforcement learning systems, implement exploration strategies to allow the AI agent to learn and adapt in real-time.</a:t>
            </a:r>
            <a:endParaRPr lang="en-US" altLang="en-IN" sz="1400" dirty="0">
              <a:latin typeface="Times New Roman" panose="02020603050405020304" pitchFamily="18" charset="0"/>
              <a:cs typeface="Times New Roman" panose="02020603050405020304" pitchFamily="18" charset="0"/>
            </a:endParaRPr>
          </a:p>
          <a:p>
            <a:r>
              <a:rPr lang="en-US" altLang="en-IN" sz="1400" b="1" dirty="0">
                <a:latin typeface="Times New Roman" panose="02020603050405020304" pitchFamily="18" charset="0"/>
                <a:cs typeface="Times New Roman" panose="02020603050405020304" pitchFamily="18" charset="0"/>
              </a:rPr>
              <a:t>7.. Hyperparameter Tuning:</a:t>
            </a:r>
            <a:r>
              <a:rPr lang="en-US" altLang="en-IN" sz="1400" dirty="0">
                <a:latin typeface="Times New Roman" panose="02020603050405020304" pitchFamily="18" charset="0"/>
                <a:cs typeface="Times New Roman" panose="02020603050405020304" pitchFamily="18" charset="0"/>
              </a:rPr>
              <a:t>Fine-tune model hyperparameters using techniques like grid search or random search to optimize model performance.</a:t>
            </a:r>
            <a:endParaRPr lang="en-US" alt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01295" lvl="1" indent="0">
              <a:buNone/>
            </a:pPr>
            <a:r>
              <a:rPr lang="en-US" dirty="0">
                <a:latin typeface="Times New Roman" panose="02020603050405020304" pitchFamily="18" charset="0"/>
                <a:cs typeface="Times New Roman" panose="02020603050405020304" pitchFamily="18" charset="0"/>
              </a:rPr>
              <a:t>Artificial intelligence (AI) is poised to revolutionize countless aspects of our lives, from healthcare and finance to transportation and entertainment. With its ability to process vast amounts of data, recognize patterns, and make predictions, AI has the potential to drive innovation, increase efficiency, and address complex challenges. However, harnessing the power of AI comes with a set of responsibilities and considerations.</a:t>
            </a:r>
            <a:endParaRPr lang="en-US" dirty="0">
              <a:latin typeface="Times New Roman" panose="02020603050405020304" pitchFamily="18" charset="0"/>
              <a:cs typeface="Times New Roman" panose="02020603050405020304" pitchFamily="18" charset="0"/>
            </a:endParaRPr>
          </a:p>
          <a:p>
            <a:pPr marL="201295" lvl="1" indent="0">
              <a:buNone/>
            </a:pPr>
            <a:r>
              <a:rPr lang="en-US" dirty="0">
                <a:latin typeface="Times New Roman" panose="02020603050405020304" pitchFamily="18" charset="0"/>
                <a:cs typeface="Times New Roman" panose="02020603050405020304" pitchFamily="18" charset="0"/>
              </a:rPr>
              <a:t>First and foremost, ethical considerations are paramount in the development and deployment of AI systems. As AI becomes increasingly integrated into decision-making processes, it is crucial to ensure that these systems are fair, unbiased, and transparent. Addressing biases in training data, ensuring privacy, and actively mitigating potential negative impacts are essential steps in building trust and fostering ethical AI.</a:t>
            </a:r>
            <a:endParaRPr lang="en-US" dirty="0">
              <a:latin typeface="Times New Roman" panose="02020603050405020304" pitchFamily="18" charset="0"/>
              <a:cs typeface="Times New Roman" panose="02020603050405020304" pitchFamily="18" charset="0"/>
            </a:endParaRPr>
          </a:p>
          <a:p>
            <a:pPr marL="201295" lvl="1" indent="0">
              <a:buNone/>
            </a:pPr>
            <a:r>
              <a:rPr lang="en-US" dirty="0">
                <a:latin typeface="Times New Roman" panose="02020603050405020304" pitchFamily="18" charset="0"/>
                <a:cs typeface="Times New Roman" panose="02020603050405020304" pitchFamily="18" charset="0"/>
              </a:rPr>
              <a:t>     AI holds immense promise, but its responsible and ethical development requires careful consideration of its societal, ethical, and technical implications. By fostering collaboration, prioritizing transparency and fairness, and addressing the challenges of reskilling and safety, we can harness AI's potential to create a more efficient, equitable, and innovative future for humanity. It is through a thoughtful and multidisciplinary approach that we can navigate the evolving landscape of AI and ensure that its benefits are realized by all.</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	The real estate market is a complex and dynamic ecosystem where numerous factors influence property prices. Accurate house price prediction is crucial for both buyers and sellers to make informed decisions. This abstract provides an overview of a study that utilizes Artificial Intelligence (AI) techniques to predict house prices.In this research, we employ machine learning and deep learning algorithms to analyze a comprehensive dataset containing information about various attributes of residential properties, such as location, size, number of bedrooms and bathrooms, proximity to amenities, and historical pricing trends. The dataset is preprocessed to handle missing values, outliers, and categorical variables, ensuring data quality and consistency.</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The results indicate that AI-driven models can effectively predict house prices with a high degree of accuracy. Neural networks, particularly deep learning models, demonstrate superior performance in capturing complex patterns and nuances in the data. The inclusion of location-based features, historical price trends, and neighborhood characteristics significantly enhances predictive accuracy.This interpretability is crucial for building trust in AI-driven predictions and aiding real estate professionals in making data-informed decisions.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Definition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The problem is to predict house prices using machine learning techniques. The objective is to develop a model that accurately predicts the prices of houses based on a set of features such as location, square footage, number of bedrooms and bathrooms, and other relevant factors. This project involves data preprocessing, feature engineering, model selection, training, and evaluation.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Design Thinking</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Data Source: Choose a dataset containing information about houses, including features like location, square footage, bedrooms, bathrooms, and price.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Data Preprocessing: Clean and preprocess the data, handle missing values, and convert categorical features into numerical representations.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Feature Selection: Select the most relevant features for predicting house prices.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Model Selection: Choose a suitable regression algorithm (e.g., Linear Regression, Random Forest Regressor) for predicting house prices.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Model Training: Train the selected model using the preprocessed data.</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Evaluation: Evaluate the model's performance using metrics like Mean Absolute Error (MAE), Root Mean Squared Error (RMSE), and R-squared.</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Collection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In this stage, you gather the data required to train and test your AI spam classifier. This dataset typically consists of a large number of house , address, rates and estimation.</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Data sources might include publicly available spam datasets, user-generated reports of spam, or data from website </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Ensure the dataset is representative of the real-world scenarios your classifier will encounter.</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Exploration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 The first step is to gather your data from various sources, which can include databases, spreadsheets, APIs, or other data repositories.</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Raw data is often messy and may contain errors, missing values, or outliers. Data cleaning involves tasks like handling missing data, removing duplicates, and correcting inconsistencies.</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compute basic statistics (mean, median, standard deviation, etc.) to summarize the main characteristics of the data. This provides an initial understanding of the dataset's central tendencies and variability.</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 Explore relationships between variables using correlation matrices or scatter plots. This can reveal which variables are strongly related and may provide insights into causality.</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Preprocessing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l">
              <a:buNone/>
            </a:pPr>
            <a:r>
              <a:rPr lang="en-US" b="0" i="0" dirty="0">
                <a:solidFill>
                  <a:srgbClr val="374151"/>
                </a:solidFill>
                <a:effectLst/>
                <a:latin typeface="Times New Roman" panose="02020603050405020304" pitchFamily="18" charset="0"/>
                <a:cs typeface="Times New Roman" panose="02020603050405020304" pitchFamily="18" charset="0"/>
              </a:rPr>
              <a:t>Clean the data to prepare it for modeling. This involves several steps:</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Data Cleaning:Handling Missing Data: Decide how to deal with missing values, which can include imputation (replacing missing values with reasonable estimates), removal of rows or columns with missing values, or using advanced techniques like interpolation.</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Data Formatting:Date and Time Parsing: Extract relevant information from date and time columns, such as day of the week, month, or year.</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Scaling: Normalize or standardize numerical features to ensure they have similar scales. Common scaling methods include Min-Max scaling (scaling features to a specific range) and Z-score normalization (scaling to have mean = 0 and standard deviation = 1).</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Text Normalization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This step focuses on making the text more uniform and reducing </a:t>
            </a:r>
            <a:r>
              <a:rPr lang="en-US" b="0" i="0" dirty="0" err="1">
                <a:solidFill>
                  <a:srgbClr val="374151"/>
                </a:solidFill>
                <a:effectLst/>
                <a:latin typeface="Times New Roman" panose="02020603050405020304" pitchFamily="18" charset="0"/>
                <a:cs typeface="Times New Roman" panose="02020603050405020304" pitchFamily="18" charset="0"/>
              </a:rPr>
              <a:t>dimensionality:</a:t>
            </a:r>
            <a:endParaRPr lang="en-US" b="0" i="0" dirty="0" err="1">
              <a:solidFill>
                <a:srgbClr val="374151"/>
              </a:solidFill>
              <a:effectLst/>
              <a:latin typeface="Times New Roman" panose="02020603050405020304" pitchFamily="18" charset="0"/>
              <a:cs typeface="Times New Roman" panose="02020603050405020304" pitchFamily="18" charset="0"/>
            </a:endParaRPr>
          </a:p>
          <a:p>
            <a:pPr marL="0" indent="0">
              <a:buNone/>
            </a:pPr>
            <a:r>
              <a:rPr lang="en-US" b="1" i="0" u="sng" dirty="0" err="1">
                <a:solidFill>
                  <a:srgbClr val="374151"/>
                </a:solidFill>
                <a:effectLst/>
                <a:latin typeface="Times New Roman" panose="02020603050405020304" pitchFamily="18" charset="0"/>
                <a:cs typeface="Times New Roman" panose="02020603050405020304" pitchFamily="18" charset="0"/>
              </a:rPr>
              <a:t>Normalization of Numbers and Dates: </a:t>
            </a:r>
            <a:r>
              <a:rPr lang="en-US" b="0" i="0" dirty="0" err="1">
                <a:solidFill>
                  <a:srgbClr val="374151"/>
                </a:solidFill>
                <a:effectLst/>
                <a:latin typeface="Times New Roman" panose="02020603050405020304" pitchFamily="18" charset="0"/>
                <a:cs typeface="Times New Roman" panose="02020603050405020304" pitchFamily="18" charset="0"/>
              </a:rPr>
              <a:t>Replace numbers and dates with a standardized representation, such as converting all numbers to "NUM" or dates to "DATE." This is especially useful if precise numerical values or specific date references are not crucial for your analysis.</a:t>
            </a:r>
            <a:endParaRPr lang="en-US" b="0" i="0" dirty="0" err="1">
              <a:solidFill>
                <a:srgbClr val="374151"/>
              </a:solidFill>
              <a:effectLst/>
              <a:latin typeface="Times New Roman" panose="02020603050405020304" pitchFamily="18" charset="0"/>
              <a:cs typeface="Times New Roman" panose="02020603050405020304" pitchFamily="18" charset="0"/>
            </a:endParaRPr>
          </a:p>
          <a:p>
            <a:pPr marL="0" indent="0">
              <a:buNone/>
            </a:pPr>
            <a:r>
              <a:rPr lang="en-US" b="1" i="0" u="sng" dirty="0" err="1">
                <a:solidFill>
                  <a:srgbClr val="374151"/>
                </a:solidFill>
                <a:effectLst/>
                <a:latin typeface="Times New Roman" panose="02020603050405020304" pitchFamily="18" charset="0"/>
                <a:cs typeface="Times New Roman" panose="02020603050405020304" pitchFamily="18" charset="0"/>
              </a:rPr>
              <a:t>Stemming and Lemmatization:</a:t>
            </a:r>
            <a:r>
              <a:rPr lang="en-US" b="0" i="0" dirty="0" err="1">
                <a:solidFill>
                  <a:srgbClr val="374151"/>
                </a:solidFill>
                <a:effectLst/>
                <a:latin typeface="Times New Roman" panose="02020603050405020304" pitchFamily="18" charset="0"/>
                <a:cs typeface="Times New Roman" panose="02020603050405020304" pitchFamily="18" charset="0"/>
              </a:rPr>
              <a:t>Stemming: Reduce words to their root form by removing suffixes. For example, "running," "ran," and "runner" could be stemmed to "run."</a:t>
            </a:r>
            <a:endParaRPr lang="en-US" b="0" i="0" dirty="0" err="1">
              <a:solidFill>
                <a:srgbClr val="374151"/>
              </a:solidFill>
              <a:effectLst/>
              <a:latin typeface="Times New Roman" panose="02020603050405020304" pitchFamily="18" charset="0"/>
              <a:cs typeface="Times New Roman" panose="02020603050405020304" pitchFamily="18" charset="0"/>
            </a:endParaRPr>
          </a:p>
          <a:p>
            <a:pPr marL="0" indent="0">
              <a:buNone/>
            </a:pPr>
            <a:r>
              <a:rPr lang="en-US" b="1" i="0" dirty="0" err="1">
                <a:solidFill>
                  <a:srgbClr val="374151"/>
                </a:solidFill>
                <a:effectLst/>
                <a:latin typeface="Times New Roman" panose="02020603050405020304" pitchFamily="18" charset="0"/>
                <a:cs typeface="Times New Roman" panose="02020603050405020304" pitchFamily="18" charset="0"/>
              </a:rPr>
              <a:t>Lemmatization:</a:t>
            </a:r>
            <a:r>
              <a:rPr lang="en-US" b="0" i="0" dirty="0" err="1">
                <a:solidFill>
                  <a:srgbClr val="374151"/>
                </a:solidFill>
                <a:effectLst/>
                <a:latin typeface="Times New Roman" panose="02020603050405020304" pitchFamily="18" charset="0"/>
                <a:cs typeface="Times New Roman" panose="02020603050405020304" pitchFamily="18" charset="0"/>
              </a:rPr>
              <a:t> Reduce words to their base or dictionary form (lemma). It considers the word's context and meaning, resulting in more meaningful representations. For example, "ran" would be lemmatized to "run."</a:t>
            </a:r>
            <a:endParaRPr lang="en-US" b="0" i="0" dirty="0" err="1">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 Extraction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l">
              <a:buNone/>
            </a:pPr>
            <a:r>
              <a:rPr lang="en-US" b="0" i="0" dirty="0">
                <a:solidFill>
                  <a:srgbClr val="374151"/>
                </a:solidFill>
                <a:effectLst/>
                <a:latin typeface="Times New Roman" panose="02020603050405020304" pitchFamily="18" charset="0"/>
                <a:cs typeface="Times New Roman" panose="02020603050405020304" pitchFamily="18" charset="0"/>
              </a:rPr>
              <a:t>Convert the processed text data into numerical features that can be used by machine learning algorithms </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 Principal Component Analysis (PCA)</a:t>
            </a:r>
            <a:r>
              <a:rPr lang="en-US" i="0" dirty="0">
                <a:solidFill>
                  <a:srgbClr val="374151"/>
                </a:solidFill>
                <a:effectLst/>
                <a:latin typeface="Times New Roman" panose="02020603050405020304" pitchFamily="18" charset="0"/>
                <a:cs typeface="Times New Roman" panose="02020603050405020304" pitchFamily="18" charset="0"/>
              </a:rPr>
              <a:t>:PCA is a dimensionality reduction technique that transforms high-dimensional data into a lower-dimensional space while retaining as much variance as possible.</a:t>
            </a:r>
            <a:endParaRPr lang="en-US"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Linear Discriminant Analysis (LDA):</a:t>
            </a:r>
            <a:r>
              <a:rPr lang="en-US" i="0" dirty="0">
                <a:solidFill>
                  <a:srgbClr val="374151"/>
                </a:solidFill>
                <a:effectLst/>
                <a:latin typeface="Times New Roman" panose="02020603050405020304" pitchFamily="18" charset="0"/>
                <a:cs typeface="Times New Roman" panose="02020603050405020304" pitchFamily="18" charset="0"/>
              </a:rPr>
              <a:t>LDA is a supervised dimensionality reduction technique that aims to maximize the separability between classes in classification problems</a:t>
            </a:r>
            <a:r>
              <a:rPr lang="en-US" b="1" i="0" dirty="0">
                <a:solidFill>
                  <a:srgbClr val="374151"/>
                </a:solidFill>
                <a:effectLst/>
                <a:latin typeface="Times New Roman" panose="02020603050405020304" pitchFamily="18" charset="0"/>
                <a:cs typeface="Times New Roman" panose="02020603050405020304" pitchFamily="18" charset="0"/>
              </a:rPr>
              <a:t>.</a:t>
            </a:r>
            <a:endParaRPr lang="en-US" b="1"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Manifold Learning Techniques:</a:t>
            </a:r>
            <a:r>
              <a:rPr lang="en-US" b="0" i="0" dirty="0">
                <a:solidFill>
                  <a:srgbClr val="374151"/>
                </a:solidFill>
                <a:effectLst/>
                <a:latin typeface="Times New Roman" panose="02020603050405020304" pitchFamily="18" charset="0"/>
                <a:cs typeface="Times New Roman" panose="02020603050405020304" pitchFamily="18" charset="0"/>
              </a:rPr>
              <a:t>Techniques like t-Distributed Stochastic Neighbor Embedding (t-SNE) and Isomap are used for nonlinear dimensionality reduction.</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10333</Words>
  <Application>WPS Presentation</Application>
  <PresentationFormat>Widescreen</PresentationFormat>
  <Paragraphs>103</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Calibri</vt:lpstr>
      <vt:lpstr>Times New Roman</vt:lpstr>
      <vt:lpstr>Microsoft YaHei</vt:lpstr>
      <vt:lpstr>Arial Unicode MS</vt:lpstr>
      <vt:lpstr>Calibri Light</vt:lpstr>
      <vt:lpstr>Retrospect</vt:lpstr>
      <vt:lpstr>Building a Smarter AI-Powered Spam Classifier</vt:lpstr>
      <vt:lpstr>Abstract</vt:lpstr>
      <vt:lpstr>Problem Definition</vt:lpstr>
      <vt:lpstr>Design Thinking</vt:lpstr>
      <vt:lpstr>Data Collection</vt:lpstr>
      <vt:lpstr>Data Exploration</vt:lpstr>
      <vt:lpstr>Data Preprocessing</vt:lpstr>
      <vt:lpstr>Text Normalization</vt:lpstr>
      <vt:lpstr>Feature Extraction</vt:lpstr>
      <vt:lpstr>Model Selection</vt:lpstr>
      <vt:lpstr>Evaluation</vt:lpstr>
      <vt:lpstr>Iterative Improvement</vt:lpstr>
      <vt:lpstr>Testing and Improvement of AI Spam Classifier</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Smarter AI-Powered Spam Classifier</dc:title>
  <dc:creator>Guest User</dc:creator>
  <cp:lastModifiedBy>pc</cp:lastModifiedBy>
  <cp:revision>8</cp:revision>
  <dcterms:created xsi:type="dcterms:W3CDTF">2023-09-28T13:47:00Z</dcterms:created>
  <dcterms:modified xsi:type="dcterms:W3CDTF">2023-09-29T18:12:57Z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00197B7C2FEA4A4E8684349DAE2A4071_13</vt:lpwstr>
  </property>
  <property fmtid="{D5CDD505-2E9C-101B-9397-08002B2CF9AE}" pid="3" name="KSOProductBuildVer">
    <vt:lpwstr>1033-12.2.0.13215</vt:lpwstr>
  </property>
</Properties>
</file>