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4"/>
  </p:notesMasterIdLst>
  <p:sldIdLst>
    <p:sldId id="310" r:id="rId5"/>
    <p:sldId id="307" r:id="rId6"/>
    <p:sldId id="312" r:id="rId7"/>
    <p:sldId id="326" r:id="rId8"/>
    <p:sldId id="314" r:id="rId9"/>
    <p:sldId id="311" r:id="rId10"/>
    <p:sldId id="327"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varScale="1">
        <p:scale>
          <a:sx n="85" d="100"/>
          <a:sy n="85" d="100"/>
        </p:scale>
        <p:origin x="590" y="62"/>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30398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 id="2147483818" r:id="rId20"/>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benthamsgaze.org/2018/02/06/a-witch-hunt-for-trojans-in-our-chip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YVbvil6LjN0" TargetMode="Externa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Hardware-Trojan-attacks-in-different-forms-a-combinational-and-sequential-Trojans_fig3_264124590" TargetMode="External"/><Relationship Id="rId2" Type="http://schemas.openxmlformats.org/officeDocument/2006/relationships/image" Target="../media/image7.png"/><Relationship Id="rId1" Type="http://schemas.openxmlformats.org/officeDocument/2006/relationships/slideLayout" Target="../slideLayouts/slideLayout20.xml"/><Relationship Id="rId5" Type="http://schemas.openxmlformats.org/officeDocument/2006/relationships/hyperlink" Target="https://www.researchgate.net/figure/A-basic-structure-of-hardware-Trojan_fig2_337705743"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11082336" cy="1558680"/>
          </a:xfrm>
        </p:spPr>
        <p:txBody>
          <a:bodyPr>
            <a:normAutofit/>
          </a:bodyPr>
          <a:lstStyle/>
          <a:p>
            <a:r>
              <a:rPr lang="en-US" dirty="0"/>
              <a:t>Detection of Embedded Malware/Trojan in Hardware devices used in Power Sector </a:t>
            </a:r>
          </a:p>
        </p:txBody>
      </p:sp>
      <p:pic>
        <p:nvPicPr>
          <p:cNvPr id="6" name="Picture Placeholder 5">
            <a:extLst>
              <a:ext uri="{FF2B5EF4-FFF2-40B4-BE49-F238E27FC236}">
                <a16:creationId xmlns:a16="http://schemas.microsoft.com/office/drawing/2014/main" id="{EA3154E3-48EB-46F9-97E2-357522ECA9EF}"/>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3048" y="0"/>
            <a:ext cx="12188952" cy="4375305"/>
          </a:xfrm>
        </p:spPr>
      </p:pic>
      <p:sp>
        <p:nvSpPr>
          <p:cNvPr id="7" name="AutoShape 2">
            <a:extLst>
              <a:ext uri="{FF2B5EF4-FFF2-40B4-BE49-F238E27FC236}">
                <a16:creationId xmlns:a16="http://schemas.microsoft.com/office/drawing/2014/main" id="{F3168158-B5A0-29AD-599F-2079B8143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445557F6-2C28-58B0-CF40-7687025B016A}"/>
              </a:ext>
            </a:extLst>
          </p:cNvPr>
          <p:cNvSpPr txBox="1"/>
          <p:nvPr/>
        </p:nvSpPr>
        <p:spPr>
          <a:xfrm>
            <a:off x="8773609" y="6227180"/>
            <a:ext cx="2731626" cy="461665"/>
          </a:xfrm>
          <a:prstGeom prst="rect">
            <a:avLst/>
          </a:prstGeom>
          <a:noFill/>
        </p:spPr>
        <p:txBody>
          <a:bodyPr wrap="square" rtlCol="0">
            <a:spAutoFit/>
          </a:bodyPr>
          <a:lstStyle/>
          <a:p>
            <a:r>
              <a:rPr lang="en-US" sz="2400" dirty="0"/>
              <a:t>Cyber </a:t>
            </a:r>
            <a:r>
              <a:rPr lang="en-US" sz="2400" dirty="0" err="1"/>
              <a:t>Sentinels_CSE</a:t>
            </a:r>
            <a:r>
              <a:rPr lang="en-US" sz="2400" dirty="0"/>
              <a:t> </a:t>
            </a:r>
            <a:endParaRPr lang="en-IN" sz="2400" dirty="0"/>
          </a:p>
        </p:txBody>
      </p:sp>
    </p:spTree>
    <p:extLst>
      <p:ext uri="{BB962C8B-B14F-4D97-AF65-F5344CB8AC3E}">
        <p14:creationId xmlns:p14="http://schemas.microsoft.com/office/powerpoint/2010/main" val="23712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Agenda</a:t>
            </a:r>
          </a:p>
        </p:txBody>
      </p:sp>
      <p:pic>
        <p:nvPicPr>
          <p:cNvPr id="9" name="Picture Placeholder 8" descr="A tree in a white pot&#10;">
            <a:extLst>
              <a:ext uri="{FF2B5EF4-FFF2-40B4-BE49-F238E27FC236}">
                <a16:creationId xmlns:a16="http://schemas.microsoft.com/office/drawing/2014/main" id="{1E6B9D47-876D-44E2-BD81-CA6326B97BB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0" y="2577775"/>
            <a:ext cx="2587752" cy="1764792"/>
          </a:xfrm>
        </p:spPr>
      </p:pic>
      <p:pic>
        <p:nvPicPr>
          <p:cNvPr id="13" name="Picture Placeholder 12" descr="vase with pink flowers, bowls">
            <a:extLst>
              <a:ext uri="{FF2B5EF4-FFF2-40B4-BE49-F238E27FC236}">
                <a16:creationId xmlns:a16="http://schemas.microsoft.com/office/drawing/2014/main" id="{62D3582E-2508-4DFB-ABB9-DC49A4302145}"/>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a:ext>
            </a:extLst>
          </a:blip>
          <a:srcRect/>
          <a:stretch/>
        </p:blipFill>
        <p:spPr>
          <a:xfrm>
            <a:off x="0" y="4406215"/>
            <a:ext cx="2587752" cy="1764792"/>
          </a:xfrm>
        </p:spPr>
      </p:pic>
      <p:pic>
        <p:nvPicPr>
          <p:cNvPr id="11" name="Picture Placeholder 10" descr="Vase on a table with leaves">
            <a:extLst>
              <a:ext uri="{FF2B5EF4-FFF2-40B4-BE49-F238E27FC236}">
                <a16:creationId xmlns:a16="http://schemas.microsoft.com/office/drawing/2014/main" id="{1030725C-201C-4F03-B83B-2FC83EFE5B9A}"/>
              </a:ext>
            </a:extLst>
          </p:cNvPr>
          <p:cNvPicPr>
            <a:picLocks noGrp="1" noChangeAspect="1"/>
          </p:cNvPicPr>
          <p:nvPr>
            <p:ph type="pic" sz="quarter" idx="16"/>
          </p:nvPr>
        </p:nvPicPr>
        <p:blipFill rotWithShape="1">
          <a:blip r:embed="rId4" cstate="print">
            <a:extLst>
              <a:ext uri="{28A0092B-C50C-407E-A947-70E740481C1C}">
                <a14:useLocalDpi xmlns:a14="http://schemas.microsoft.com/office/drawing/2010/main"/>
              </a:ext>
            </a:extLst>
          </a:blip>
          <a:srcRect/>
          <a:stretch/>
        </p:blipFill>
        <p:spPr>
          <a:xfrm>
            <a:off x="2651760" y="4406575"/>
            <a:ext cx="1764792" cy="1764792"/>
          </a:xfrm>
        </p:spPr>
      </p:pic>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lstStyle/>
          <a:p>
            <a:r>
              <a:rPr lang="en-US" dirty="0"/>
              <a:t> </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10" name="TextBox 9">
            <a:extLst>
              <a:ext uri="{FF2B5EF4-FFF2-40B4-BE49-F238E27FC236}">
                <a16:creationId xmlns:a16="http://schemas.microsoft.com/office/drawing/2014/main" id="{F9164EC5-7682-0C3C-6120-E8DC73E2D948}"/>
              </a:ext>
            </a:extLst>
          </p:cNvPr>
          <p:cNvSpPr txBox="1"/>
          <p:nvPr/>
        </p:nvSpPr>
        <p:spPr>
          <a:xfrm>
            <a:off x="4626980" y="2813840"/>
            <a:ext cx="6105644" cy="1815882"/>
          </a:xfrm>
          <a:prstGeom prst="rect">
            <a:avLst/>
          </a:prstGeom>
          <a:noFill/>
        </p:spPr>
        <p:txBody>
          <a:bodyPr wrap="square">
            <a:spAutoFit/>
          </a:bodyPr>
          <a:lstStyle/>
          <a:p>
            <a:pPr marL="457200" indent="-457200">
              <a:buFont typeface="Wingdings" panose="05000000000000000000" pitchFamily="2" charset="2"/>
              <a:buChar char="§"/>
            </a:pPr>
            <a:r>
              <a:rPr lang="en-US" sz="2800" dirty="0"/>
              <a:t>Hardware Trojans</a:t>
            </a:r>
          </a:p>
          <a:p>
            <a:pPr marL="457200" indent="-457200">
              <a:buFont typeface="Wingdings" panose="05000000000000000000" pitchFamily="2" charset="2"/>
              <a:buChar char="§"/>
            </a:pPr>
            <a:r>
              <a:rPr lang="en-US" sz="2800" dirty="0"/>
              <a:t>Threats from Hardware Trojans </a:t>
            </a:r>
          </a:p>
          <a:p>
            <a:pPr marL="457200" indent="-457200">
              <a:buFont typeface="Wingdings" panose="05000000000000000000" pitchFamily="2" charset="2"/>
              <a:buChar char="§"/>
            </a:pPr>
            <a:r>
              <a:rPr lang="en-US" sz="2800" dirty="0"/>
              <a:t>Our Solution Proposition Walkthrough</a:t>
            </a:r>
          </a:p>
          <a:p>
            <a:pPr marL="457200" indent="-457200">
              <a:buFont typeface="Wingdings" panose="05000000000000000000" pitchFamily="2" charset="2"/>
              <a:buChar char="§"/>
            </a:pPr>
            <a:endParaRPr lang="en-US" sz="2800"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4757048" y="-382134"/>
            <a:ext cx="4616981" cy="2135867"/>
          </a:xfrm>
        </p:spPr>
        <p:txBody>
          <a:bodyPr/>
          <a:lstStyle/>
          <a:p>
            <a:r>
              <a:rPr lang="en-US" dirty="0"/>
              <a:t>Insights</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6602551" y="2880452"/>
            <a:ext cx="4616981" cy="3095445"/>
          </a:xfrm>
        </p:spPr>
        <p:txBody>
          <a:bodyPr>
            <a:normAutofit/>
          </a:bodyPr>
          <a:lstStyle/>
          <a:p>
            <a:r>
              <a:rPr lang="en-US" dirty="0"/>
              <a:t> </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14" name="TextBox 13">
            <a:extLst>
              <a:ext uri="{FF2B5EF4-FFF2-40B4-BE49-F238E27FC236}">
                <a16:creationId xmlns:a16="http://schemas.microsoft.com/office/drawing/2014/main" id="{8B283DBF-7396-11C1-6861-932513B62945}"/>
              </a:ext>
            </a:extLst>
          </p:cNvPr>
          <p:cNvSpPr txBox="1"/>
          <p:nvPr/>
        </p:nvSpPr>
        <p:spPr>
          <a:xfrm>
            <a:off x="420624" y="2354553"/>
            <a:ext cx="11223508" cy="3046988"/>
          </a:xfrm>
          <a:prstGeom prst="rect">
            <a:avLst/>
          </a:prstGeom>
          <a:noFill/>
        </p:spPr>
        <p:txBody>
          <a:bodyPr wrap="square">
            <a:spAutoFit/>
          </a:bodyPr>
          <a:lstStyle/>
          <a:p>
            <a:pPr algn="just"/>
            <a:r>
              <a:rPr lang="en-IN" sz="2400" dirty="0"/>
              <a:t>Modern IC designs often involve third-party intellectual property (IP) cores because of the high design complexity, the restriction of time-to-market and the cost constraint of final products. One of the challenges faced by the IP reuse-based design methodology is the untrustworthiness of the outsourced IPs. It is convinced that there are opportunities in which the IP cores contain malicious extra logic, namely Hardware Trojan (HT). HTs can cause the circuit failure or leak confidential information, which raise serious concerns about trustworthiness of ICs used in Internet of Things (IoT) and consumer electronics (CE) , as well as mission critical applications.</a:t>
            </a:r>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EE55F23-A2CB-655F-4E64-68265558B7C7}"/>
              </a:ext>
            </a:extLst>
          </p:cNvPr>
          <p:cNvSpPr>
            <a:spLocks noGrp="1"/>
          </p:cNvSpPr>
          <p:nvPr>
            <p:ph type="sldNum" sz="quarter" idx="12"/>
          </p:nvPr>
        </p:nvSpPr>
        <p:spPr/>
        <p:txBody>
          <a:bodyPr/>
          <a:lstStyle/>
          <a:p>
            <a:fld id="{3A4F6043-7A67-491B-98BC-F933DED7226D}" type="slidenum">
              <a:rPr lang="en-US" smtClean="0"/>
              <a:pPr/>
              <a:t>4</a:t>
            </a:fld>
            <a:endParaRPr lang="en-US" dirty="0"/>
          </a:p>
        </p:txBody>
      </p:sp>
      <p:pic>
        <p:nvPicPr>
          <p:cNvPr id="9" name="Picture 8">
            <a:extLst>
              <a:ext uri="{FF2B5EF4-FFF2-40B4-BE49-F238E27FC236}">
                <a16:creationId xmlns:a16="http://schemas.microsoft.com/office/drawing/2014/main" id="{A386FD78-9E2C-7A4B-1861-645749D3A644}"/>
              </a:ext>
            </a:extLst>
          </p:cNvPr>
          <p:cNvPicPr>
            <a:picLocks noChangeAspect="1"/>
          </p:cNvPicPr>
          <p:nvPr/>
        </p:nvPicPr>
        <p:blipFill rotWithShape="1">
          <a:blip r:embed="rId2"/>
          <a:srcRect l="6361" r="8481" b="6847"/>
          <a:stretch/>
        </p:blipFill>
        <p:spPr>
          <a:xfrm>
            <a:off x="0" y="0"/>
            <a:ext cx="12192000" cy="6858000"/>
          </a:xfrm>
          <a:prstGeom prst="rect">
            <a:avLst/>
          </a:prstGeom>
        </p:spPr>
      </p:pic>
    </p:spTree>
    <p:extLst>
      <p:ext uri="{BB962C8B-B14F-4D97-AF65-F5344CB8AC3E}">
        <p14:creationId xmlns:p14="http://schemas.microsoft.com/office/powerpoint/2010/main" val="216167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CC9489-59C2-5C75-4E9E-33CD5BFD351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5248"/>
            <a:ext cx="12192000" cy="6858000"/>
          </a:xfrm>
          <a:prstGeom prst="rect">
            <a:avLst/>
          </a:prstGeom>
        </p:spPr>
      </p:pic>
    </p:spTree>
    <p:extLst>
      <p:ext uri="{BB962C8B-B14F-4D97-AF65-F5344CB8AC3E}">
        <p14:creationId xmlns:p14="http://schemas.microsoft.com/office/powerpoint/2010/main" val="219982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202B18D-8E65-7586-28DB-A92C5CE4CF28}"/>
              </a:ext>
            </a:extLst>
          </p:cNvPr>
          <p:cNvSpPr>
            <a:spLocks noGrp="1"/>
          </p:cNvSpPr>
          <p:nvPr>
            <p:ph type="sldNum" sz="quarter" idx="12"/>
          </p:nvPr>
        </p:nvSpPr>
        <p:spPr/>
        <p:txBody>
          <a:bodyPr/>
          <a:lstStyle/>
          <a:p>
            <a:fld id="{312CC964-A50B-4C29-B4E4-2C30BB34CCF3}" type="slidenum">
              <a:rPr lang="en-US" smtClean="0"/>
              <a:t>6</a:t>
            </a:fld>
            <a:endParaRPr lang="en-US" dirty="0"/>
          </a:p>
        </p:txBody>
      </p:sp>
      <p:pic>
        <p:nvPicPr>
          <p:cNvPr id="9" name="Picture 8">
            <a:extLst>
              <a:ext uri="{FF2B5EF4-FFF2-40B4-BE49-F238E27FC236}">
                <a16:creationId xmlns:a16="http://schemas.microsoft.com/office/drawing/2014/main" id="{3533508C-FB64-A2CE-3BDE-03B929CA40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619760"/>
            <a:ext cx="5466080" cy="6072682"/>
          </a:xfrm>
          <a:prstGeom prst="rect">
            <a:avLst/>
          </a:prstGeom>
        </p:spPr>
      </p:pic>
      <p:pic>
        <p:nvPicPr>
          <p:cNvPr id="12" name="Picture 11">
            <a:extLst>
              <a:ext uri="{FF2B5EF4-FFF2-40B4-BE49-F238E27FC236}">
                <a16:creationId xmlns:a16="http://schemas.microsoft.com/office/drawing/2014/main" id="{D9415793-E9B4-0AD7-9F39-878F0BE6AB9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29920" y="2267683"/>
            <a:ext cx="5118339" cy="1651735"/>
          </a:xfrm>
          <a:prstGeom prst="rect">
            <a:avLst/>
          </a:prstGeom>
        </p:spPr>
      </p:pic>
      <p:sp>
        <p:nvSpPr>
          <p:cNvPr id="14" name="TextBox 13">
            <a:extLst>
              <a:ext uri="{FF2B5EF4-FFF2-40B4-BE49-F238E27FC236}">
                <a16:creationId xmlns:a16="http://schemas.microsoft.com/office/drawing/2014/main" id="{7AD56E03-8B93-21BB-FACA-E9520E2A39E0}"/>
              </a:ext>
            </a:extLst>
          </p:cNvPr>
          <p:cNvSpPr txBox="1"/>
          <p:nvPr/>
        </p:nvSpPr>
        <p:spPr>
          <a:xfrm>
            <a:off x="629920" y="196038"/>
            <a:ext cx="6005022" cy="646331"/>
          </a:xfrm>
          <a:prstGeom prst="rect">
            <a:avLst/>
          </a:prstGeom>
          <a:noFill/>
        </p:spPr>
        <p:txBody>
          <a:bodyPr wrap="square" rtlCol="0">
            <a:spAutoFit/>
          </a:bodyPr>
          <a:lstStyle/>
          <a:p>
            <a:r>
              <a:rPr lang="en-US" sz="3600" b="1" dirty="0">
                <a:latin typeface="Bahnschrift Condensed" panose="020B0502040204020203" pitchFamily="34" charset="0"/>
              </a:rPr>
              <a:t>Action Mechanism of Hardware Trojan</a:t>
            </a:r>
            <a:endParaRPr lang="en-IN" sz="3600" b="1" dirty="0">
              <a:latin typeface="Bahnschrift Condensed" panose="020B0502040204020203" pitchFamily="34" charset="0"/>
            </a:endParaRPr>
          </a:p>
        </p:txBody>
      </p:sp>
    </p:spTree>
    <p:extLst>
      <p:ext uri="{BB962C8B-B14F-4D97-AF65-F5344CB8AC3E}">
        <p14:creationId xmlns:p14="http://schemas.microsoft.com/office/powerpoint/2010/main" val="414482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A60929-667D-D066-7F01-0AFC1B5E3EEF}"/>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
        <p:nvSpPr>
          <p:cNvPr id="8" name="TextBox 7">
            <a:extLst>
              <a:ext uri="{FF2B5EF4-FFF2-40B4-BE49-F238E27FC236}">
                <a16:creationId xmlns:a16="http://schemas.microsoft.com/office/drawing/2014/main" id="{72A8A8D7-F6DC-659A-5C7B-5B7C3D25AA06}"/>
              </a:ext>
            </a:extLst>
          </p:cNvPr>
          <p:cNvSpPr txBox="1"/>
          <p:nvPr/>
        </p:nvSpPr>
        <p:spPr>
          <a:xfrm>
            <a:off x="230528" y="151179"/>
            <a:ext cx="6011120" cy="6555641"/>
          </a:xfrm>
          <a:prstGeom prst="rect">
            <a:avLst/>
          </a:prstGeom>
          <a:noFill/>
        </p:spPr>
        <p:txBody>
          <a:bodyPr wrap="square">
            <a:spAutoFit/>
          </a:bodyPr>
          <a:lstStyle/>
          <a:p>
            <a:pPr algn="ctr"/>
            <a:r>
              <a:rPr lang="en-IN" sz="3600" dirty="0"/>
              <a:t>		AES‐T1000</a:t>
            </a:r>
          </a:p>
          <a:p>
            <a:pPr algn="ctr"/>
            <a:endParaRPr lang="en-IN" sz="2400" dirty="0"/>
          </a:p>
          <a:p>
            <a:pPr marL="342900" indent="-342900">
              <a:buFont typeface="Arial" panose="020B0604020202020204" pitchFamily="34" charset="0"/>
              <a:buChar char="•"/>
            </a:pPr>
            <a:r>
              <a:rPr lang="en-IN" sz="2000" dirty="0"/>
              <a:t>The Trojan leaks the secret key from a cryptographic chip running the AES algorithm through a covert channel. </a:t>
            </a:r>
          </a:p>
          <a:p>
            <a:pPr marL="342900" indent="-342900">
              <a:buFont typeface="Arial" panose="020B0604020202020204" pitchFamily="34" charset="0"/>
              <a:buChar char="•"/>
            </a:pPr>
            <a:r>
              <a:rPr lang="en-IN" sz="2000" dirty="0"/>
              <a:t>The channel adapts the concepts from spread spectrum communications (also known as Code-Division Multiple Access (CDMA)) to distribute the leakage of single bits over many clock cycles. </a:t>
            </a:r>
          </a:p>
          <a:p>
            <a:pPr marL="342900" indent="-342900">
              <a:buFont typeface="Arial" panose="020B0604020202020204" pitchFamily="34" charset="0"/>
              <a:buChar char="•"/>
            </a:pPr>
            <a:r>
              <a:rPr lang="en-IN" sz="2000" dirty="0"/>
              <a:t>The Trojan employs this method by using a pseudo-random number generator (PRNG) to create a CDMA code sequence, the PRNG initialized to a predefined value. </a:t>
            </a:r>
          </a:p>
          <a:p>
            <a:pPr marL="342900" indent="-342900">
              <a:buFont typeface="Arial" panose="020B0604020202020204" pitchFamily="34" charset="0"/>
              <a:buChar char="•"/>
            </a:pPr>
            <a:r>
              <a:rPr lang="en-IN" sz="2000" dirty="0"/>
              <a:t>The code sequence is then used to XOR modulate the secret information bits. The modulated sequence is forwarded to a leakage circuit (LC) to set up a covert CDMA channel in the power side-channel.</a:t>
            </a:r>
          </a:p>
          <a:p>
            <a:pPr marL="342900" indent="-342900">
              <a:buFont typeface="Arial" panose="020B0604020202020204" pitchFamily="34" charset="0"/>
              <a:buChar char="•"/>
            </a:pPr>
            <a:r>
              <a:rPr lang="en-IN" sz="2000" dirty="0"/>
              <a:t> The LC is realized by connecting eight identical flip-flop elements to the single output of the XOR gate to mimic a large capacitance</a:t>
            </a:r>
          </a:p>
        </p:txBody>
      </p:sp>
      <p:sp>
        <p:nvSpPr>
          <p:cNvPr id="10" name="TextBox 9">
            <a:extLst>
              <a:ext uri="{FF2B5EF4-FFF2-40B4-BE49-F238E27FC236}">
                <a16:creationId xmlns:a16="http://schemas.microsoft.com/office/drawing/2014/main" id="{40274F7E-3C8A-34A4-8E67-112B4004C194}"/>
              </a:ext>
            </a:extLst>
          </p:cNvPr>
          <p:cNvSpPr txBox="1"/>
          <p:nvPr/>
        </p:nvSpPr>
        <p:spPr>
          <a:xfrm>
            <a:off x="6345821" y="2045841"/>
            <a:ext cx="5157331" cy="3046988"/>
          </a:xfrm>
          <a:prstGeom prst="rect">
            <a:avLst/>
          </a:prstGeom>
          <a:noFill/>
        </p:spPr>
        <p:txBody>
          <a:bodyPr wrap="square">
            <a:spAutoFit/>
          </a:bodyPr>
          <a:lstStyle/>
          <a:p>
            <a:r>
              <a:rPr lang="en-IN" sz="2400" dirty="0"/>
              <a:t>Trojan taxonomy</a:t>
            </a:r>
          </a:p>
          <a:p>
            <a:r>
              <a:rPr lang="en-IN" sz="2400" dirty="0"/>
              <a:t>Insertion phase: Design</a:t>
            </a:r>
          </a:p>
          <a:p>
            <a:r>
              <a:rPr lang="en-IN" sz="2400" dirty="0"/>
              <a:t>Abstraction level: Register Transfer level</a:t>
            </a:r>
          </a:p>
          <a:p>
            <a:r>
              <a:rPr lang="en-IN" sz="2400" dirty="0"/>
              <a:t>Activation mechanism: Triggered Internally</a:t>
            </a:r>
          </a:p>
          <a:p>
            <a:r>
              <a:rPr lang="en-IN" sz="2400" dirty="0"/>
              <a:t>Effects: Leak Information</a:t>
            </a:r>
          </a:p>
          <a:p>
            <a:r>
              <a:rPr lang="en-IN" sz="2400" dirty="0"/>
              <a:t>Location: Processor</a:t>
            </a:r>
          </a:p>
          <a:p>
            <a:r>
              <a:rPr lang="en-IN" sz="2400" dirty="0"/>
              <a:t>Physical characteristics: Functional</a:t>
            </a:r>
          </a:p>
        </p:txBody>
      </p:sp>
    </p:spTree>
    <p:extLst>
      <p:ext uri="{BB962C8B-B14F-4D97-AF65-F5344CB8AC3E}">
        <p14:creationId xmlns:p14="http://schemas.microsoft.com/office/powerpoint/2010/main" val="24268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590309" y="384858"/>
            <a:ext cx="10463514" cy="980955"/>
          </a:xfrm>
        </p:spPr>
        <p:txBody>
          <a:bodyPr/>
          <a:lstStyle/>
          <a:p>
            <a:pPr algn="ctr"/>
            <a:r>
              <a:rPr lang="en-US" dirty="0"/>
              <a:t>Summary</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16" name="TextBox 15">
            <a:extLst>
              <a:ext uri="{FF2B5EF4-FFF2-40B4-BE49-F238E27FC236}">
                <a16:creationId xmlns:a16="http://schemas.microsoft.com/office/drawing/2014/main" id="{65A2339F-14C4-7A31-AA42-8E2BB56560CB}"/>
              </a:ext>
            </a:extLst>
          </p:cNvPr>
          <p:cNvSpPr txBox="1"/>
          <p:nvPr/>
        </p:nvSpPr>
        <p:spPr>
          <a:xfrm>
            <a:off x="985777" y="2146209"/>
            <a:ext cx="10220446" cy="3416320"/>
          </a:xfrm>
          <a:prstGeom prst="rect">
            <a:avLst/>
          </a:prstGeom>
          <a:noFill/>
        </p:spPr>
        <p:txBody>
          <a:bodyPr wrap="square">
            <a:spAutoFit/>
          </a:bodyPr>
          <a:lstStyle/>
          <a:p>
            <a:r>
              <a:rPr lang="en-US" sz="2400" dirty="0"/>
              <a:t> </a:t>
            </a:r>
            <a:r>
              <a:rPr lang="en-US" sz="2400" b="1" dirty="0"/>
              <a:t>We propose a HT detection method based on structural features of Trojans and host circuits. We extract a number of structural features of HTs from gate-level netlists and construct a HT database covering the combinational logic HT features and sequential logic HT features. Efficient feature analysis algorithms are developed to search small piece of circuits which match the features in the database and are assigned with a score. A score outlier determination algorithm is developed to identify suspicious Trojan elements. The experimental results show that the proposed method is capable of detecting all stealth Trojans from the benchmarks with short runtime and low false positive rate, compared to the existing HT detection methods.</a:t>
            </a:r>
          </a:p>
        </p:txBody>
      </p:sp>
    </p:spTree>
    <p:extLst>
      <p:ext uri="{BB962C8B-B14F-4D97-AF65-F5344CB8AC3E}">
        <p14:creationId xmlns:p14="http://schemas.microsoft.com/office/powerpoint/2010/main" val="327296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1510918" y="1071932"/>
            <a:ext cx="5228393" cy="2697190"/>
          </a:xfrm>
        </p:spPr>
        <p:txBody>
          <a:bodyPr>
            <a:normAutofit/>
          </a:bodyPr>
          <a:lstStyle/>
          <a:p>
            <a:r>
              <a:rPr lang="en-US" sz="4800" dirty="0"/>
              <a:t>Thank You</a:t>
            </a:r>
          </a:p>
        </p:txBody>
      </p:sp>
      <p:pic>
        <p:nvPicPr>
          <p:cNvPr id="6" name="Picture Placeholder 5" descr="vase, pink flowers, bowl">
            <a:extLst>
              <a:ext uri="{FF2B5EF4-FFF2-40B4-BE49-F238E27FC236}">
                <a16:creationId xmlns:a16="http://schemas.microsoft.com/office/drawing/2014/main" id="{2D88F9B6-8295-40BD-BE4A-5724B9E30904}"/>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620256" y="1243584"/>
            <a:ext cx="4361688" cy="4361688"/>
          </a:xfrm>
        </p:spPr>
      </p:pic>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222</TotalTime>
  <Words>454</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Condensed</vt:lpstr>
      <vt:lpstr>Calibri</vt:lpstr>
      <vt:lpstr>Dante</vt:lpstr>
      <vt:lpstr>Dante (Headings)2</vt:lpstr>
      <vt:lpstr>Helvetica Neue Medium</vt:lpstr>
      <vt:lpstr>Wingdings</vt:lpstr>
      <vt:lpstr>Wingdings 2</vt:lpstr>
      <vt:lpstr>OffsetVTI</vt:lpstr>
      <vt:lpstr>Detection of Embedded Malware/Trojan in Hardware devices used in Power Sector </vt:lpstr>
      <vt:lpstr>Agenda</vt:lpstr>
      <vt:lpstr>Insights</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Embedded Malware/Trojan in Hardware devices used in Power Sector</dc:title>
  <dc:creator>Pooja L H</dc:creator>
  <cp:lastModifiedBy>Pooja L H</cp:lastModifiedBy>
  <cp:revision>2</cp:revision>
  <dcterms:created xsi:type="dcterms:W3CDTF">2023-12-23T07:37:11Z</dcterms:created>
  <dcterms:modified xsi:type="dcterms:W3CDTF">2024-03-29T03:37:55Z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