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9" r:id="rId5"/>
    <p:sldId id="281" r:id="rId6"/>
    <p:sldId id="295" r:id="rId7"/>
    <p:sldId id="314" r:id="rId8"/>
    <p:sldId id="315" r:id="rId9"/>
    <p:sldId id="318" r:id="rId10"/>
    <p:sldId id="311" r:id="rId11"/>
    <p:sldId id="313" r:id="rId12"/>
    <p:sldId id="312" r:id="rId13"/>
    <p:sldId id="319" r:id="rId14"/>
    <p:sldId id="320" r:id="rId15"/>
    <p:sldId id="321"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hdblog.it/android/articoli/n538108/teabot-trojan-malware-banca-come-proteggers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thehackernews.com/2013/09/Undetectable-hardware-Trojan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https://cordis.europa.eu/article/id/435845-understanding-and-preventing-the-malicious-hardware-troj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Hardware-Trojan-attacks-in-different-forms-a-combinational-and-sequential-Trojans_fig3_264124590"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researchgate.net/figure/A-basic-structure-of-hardware-Trojan_fig2_337705743"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YVbvil6LjN0"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semiengineering.com/hardware-trojans-and-the-problem-of-trust-in-integrated-circuit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189003" y="959318"/>
            <a:ext cx="3701679" cy="3150159"/>
          </a:xfrm>
        </p:spPr>
        <p:txBody>
          <a:bodyPr>
            <a:normAutofit/>
          </a:bodyPr>
          <a:lstStyle/>
          <a:p>
            <a:r>
              <a:rPr lang="en-US" sz="2800" b="1" dirty="0">
                <a:latin typeface="Aharoni" panose="02010803020104030203" pitchFamily="2" charset="-79"/>
                <a:cs typeface="Aharoni" panose="02010803020104030203" pitchFamily="2" charset="-79"/>
              </a:rPr>
              <a:t>Detection of Embedded  malware /trojan in Hardware devices used in power sector</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189003" y="4096870"/>
            <a:ext cx="3497262" cy="1801812"/>
          </a:xfrm>
        </p:spPr>
        <p:txBody>
          <a:bodyPr/>
          <a:lstStyle/>
          <a:p>
            <a:r>
              <a:rPr lang="en-US" b="1" dirty="0"/>
              <a:t> Team:</a:t>
            </a:r>
          </a:p>
          <a:p>
            <a:r>
              <a:rPr lang="en-US" b="1" dirty="0"/>
              <a:t> Cyber </a:t>
            </a:r>
            <a:r>
              <a:rPr lang="en-US" b="1" dirty="0" err="1"/>
              <a:t>Sentinels_CSE</a:t>
            </a:r>
            <a:endParaRPr lang="en-US" b="1" dirty="0"/>
          </a:p>
        </p:txBody>
      </p:sp>
      <p:pic>
        <p:nvPicPr>
          <p:cNvPr id="8" name="Picture Placeholder 7">
            <a:extLst>
              <a:ext uri="{FF2B5EF4-FFF2-40B4-BE49-F238E27FC236}">
                <a16:creationId xmlns:a16="http://schemas.microsoft.com/office/drawing/2014/main" id="{F7D12F0E-A636-A2E8-DB07-4381BF79D6AF}"/>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209" r="2209"/>
          <a:stretch>
            <a:fillRect/>
          </a:stretch>
        </p:blipFill>
        <p:spPr/>
      </p:pic>
      <p:sp>
        <p:nvSpPr>
          <p:cNvPr id="27" name="AutoShape 2">
            <a:extLst>
              <a:ext uri="{FF2B5EF4-FFF2-40B4-BE49-F238E27FC236}">
                <a16:creationId xmlns:a16="http://schemas.microsoft.com/office/drawing/2014/main" id="{A5584C34-D8E7-CBF6-8E13-50D60C50A3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1AC683-6F06-3F16-F8D1-42C06CD3FFB7}"/>
              </a:ext>
            </a:extLst>
          </p:cNvPr>
          <p:cNvSpPr>
            <a:spLocks noGrp="1"/>
          </p:cNvSpPr>
          <p:nvPr>
            <p:ph type="sldNum" sz="quarter" idx="12"/>
          </p:nvPr>
        </p:nvSpPr>
        <p:spPr/>
        <p:txBody>
          <a:bodyPr/>
          <a:lstStyle/>
          <a:p>
            <a:fld id="{312CC964-A50B-4C29-B4E4-2C30BB34CCF3}" type="slidenum">
              <a:rPr lang="en-US" smtClean="0"/>
              <a:t>10</a:t>
            </a:fld>
            <a:endParaRPr lang="en-US" dirty="0"/>
          </a:p>
        </p:txBody>
      </p:sp>
      <p:pic>
        <p:nvPicPr>
          <p:cNvPr id="6" name="Picture 5">
            <a:extLst>
              <a:ext uri="{FF2B5EF4-FFF2-40B4-BE49-F238E27FC236}">
                <a16:creationId xmlns:a16="http://schemas.microsoft.com/office/drawing/2014/main" id="{4075936F-A449-A7D2-4999-59DD27A3F24A}"/>
              </a:ext>
            </a:extLst>
          </p:cNvPr>
          <p:cNvPicPr>
            <a:picLocks noChangeAspect="1"/>
          </p:cNvPicPr>
          <p:nvPr/>
        </p:nvPicPr>
        <p:blipFill rotWithShape="1">
          <a:blip r:embed="rId2"/>
          <a:srcRect b="13384"/>
          <a:stretch/>
        </p:blipFill>
        <p:spPr>
          <a:xfrm>
            <a:off x="922116" y="1944862"/>
            <a:ext cx="10347767" cy="3676161"/>
          </a:xfrm>
          <a:prstGeom prst="rect">
            <a:avLst/>
          </a:prstGeom>
        </p:spPr>
      </p:pic>
      <p:sp>
        <p:nvSpPr>
          <p:cNvPr id="8" name="TextBox 7">
            <a:extLst>
              <a:ext uri="{FF2B5EF4-FFF2-40B4-BE49-F238E27FC236}">
                <a16:creationId xmlns:a16="http://schemas.microsoft.com/office/drawing/2014/main" id="{3CC8F33F-E87F-A073-6C31-070C27ABBBA0}"/>
              </a:ext>
            </a:extLst>
          </p:cNvPr>
          <p:cNvSpPr txBox="1"/>
          <p:nvPr/>
        </p:nvSpPr>
        <p:spPr>
          <a:xfrm>
            <a:off x="1273215" y="744596"/>
            <a:ext cx="8252750" cy="1077218"/>
          </a:xfrm>
          <a:prstGeom prst="rect">
            <a:avLst/>
          </a:prstGeom>
          <a:noFill/>
        </p:spPr>
        <p:txBody>
          <a:bodyPr wrap="square">
            <a:spAutoFit/>
          </a:bodyPr>
          <a:lstStyle/>
          <a:p>
            <a:r>
              <a:rPr lang="en-US" sz="3200" b="1" dirty="0"/>
              <a:t>A Hardware Trojan Detection Method Based on Structural Features of Trojan and Host Circuits</a:t>
            </a:r>
            <a:endParaRPr lang="en-IN" sz="3200" b="1" dirty="0"/>
          </a:p>
        </p:txBody>
      </p:sp>
      <p:sp>
        <p:nvSpPr>
          <p:cNvPr id="10" name="TextBox 9">
            <a:extLst>
              <a:ext uri="{FF2B5EF4-FFF2-40B4-BE49-F238E27FC236}">
                <a16:creationId xmlns:a16="http://schemas.microsoft.com/office/drawing/2014/main" id="{3FAC5C25-33A9-A9CE-23D6-AB847A28A47C}"/>
              </a:ext>
            </a:extLst>
          </p:cNvPr>
          <p:cNvSpPr txBox="1"/>
          <p:nvPr/>
        </p:nvSpPr>
        <p:spPr>
          <a:xfrm>
            <a:off x="2636135" y="5744072"/>
            <a:ext cx="6128794" cy="461665"/>
          </a:xfrm>
          <a:prstGeom prst="rect">
            <a:avLst/>
          </a:prstGeom>
          <a:noFill/>
        </p:spPr>
        <p:txBody>
          <a:bodyPr wrap="square">
            <a:spAutoFit/>
          </a:bodyPr>
          <a:lstStyle/>
          <a:p>
            <a:r>
              <a:rPr lang="en-US" sz="2400" dirty="0"/>
              <a:t>Flow of the proposed HT detection method.</a:t>
            </a:r>
            <a:endParaRPr lang="en-IN" sz="2400" dirty="0"/>
          </a:p>
        </p:txBody>
      </p:sp>
    </p:spTree>
    <p:extLst>
      <p:ext uri="{BB962C8B-B14F-4D97-AF65-F5344CB8AC3E}">
        <p14:creationId xmlns:p14="http://schemas.microsoft.com/office/powerpoint/2010/main" val="307517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B82E4-00B2-EA82-89FC-073DD3E4BD88}"/>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C29ACA49-4789-2717-FB06-8011EBD0F314}"/>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65071BD1-48B4-3AD2-3ADC-0834F13C4E65}"/>
              </a:ext>
            </a:extLst>
          </p:cNvPr>
          <p:cNvSpPr>
            <a:spLocks noGrp="1"/>
          </p:cNvSpPr>
          <p:nvPr>
            <p:ph type="sldNum" sz="quarter" idx="12"/>
          </p:nvPr>
        </p:nvSpPr>
        <p:spPr/>
        <p:txBody>
          <a:bodyPr/>
          <a:lstStyle/>
          <a:p>
            <a:fld id="{312CC964-A50B-4C29-B4E4-2C30BB34CCF3}" type="slidenum">
              <a:rPr lang="en-US" smtClean="0"/>
              <a:t>11</a:t>
            </a:fld>
            <a:endParaRPr lang="en-US" dirty="0"/>
          </a:p>
        </p:txBody>
      </p:sp>
      <p:sp>
        <p:nvSpPr>
          <p:cNvPr id="6" name="TextBox 5">
            <a:extLst>
              <a:ext uri="{FF2B5EF4-FFF2-40B4-BE49-F238E27FC236}">
                <a16:creationId xmlns:a16="http://schemas.microsoft.com/office/drawing/2014/main" id="{654E593F-1FC2-6E20-F928-4AF6421567F3}"/>
              </a:ext>
            </a:extLst>
          </p:cNvPr>
          <p:cNvSpPr txBox="1"/>
          <p:nvPr/>
        </p:nvSpPr>
        <p:spPr>
          <a:xfrm>
            <a:off x="1156533" y="787078"/>
            <a:ext cx="10719091" cy="5426605"/>
          </a:xfrm>
          <a:prstGeom prst="rect">
            <a:avLst/>
          </a:prstGeom>
          <a:noFill/>
        </p:spPr>
        <p:txBody>
          <a:bodyPr wrap="square" numCol="1">
            <a:spAutoFit/>
          </a:bodyPr>
          <a:lstStyle/>
          <a:p>
            <a:r>
              <a:rPr lang="en-IN" sz="2000" dirty="0"/>
              <a:t>In the realm of resource-constrained embedded systems, where traditional software-based</a:t>
            </a:r>
          </a:p>
          <a:p>
            <a:r>
              <a:rPr lang="en-IN" sz="2000" dirty="0"/>
              <a:t>malware detection methods fall short due to computing limitations and the impracticality of</a:t>
            </a:r>
          </a:p>
          <a:p>
            <a:r>
              <a:rPr lang="en-IN" sz="2000" dirty="0"/>
              <a:t>continuous updates, we introduce a pioneering solution.</a:t>
            </a:r>
          </a:p>
          <a:p>
            <a:r>
              <a:rPr lang="en-IN" sz="2000" dirty="0"/>
              <a:t>➢ Our approach leverages Hardware Performance Counter (HPC) registers and Machine</a:t>
            </a:r>
          </a:p>
          <a:p>
            <a:r>
              <a:rPr lang="en-IN" sz="2000" dirty="0"/>
              <a:t>Learning (ML) classifiers to enable runtime malware detection tailored for the unique</a:t>
            </a:r>
          </a:p>
          <a:p>
            <a:r>
              <a:rPr lang="en-IN" sz="2000" dirty="0"/>
              <a:t>challenges of embedded devices. To address the scarcity of available HPC registers and</a:t>
            </a:r>
          </a:p>
          <a:p>
            <a:r>
              <a:rPr lang="en-IN" sz="2000" dirty="0"/>
              <a:t>enhance accuracy, we propose a customized HMD approach that classifies various malware</a:t>
            </a:r>
          </a:p>
          <a:p>
            <a:r>
              <a:rPr lang="en-IN" sz="2000" dirty="0"/>
              <a:t>classes at runtime.</a:t>
            </a:r>
          </a:p>
          <a:p>
            <a:r>
              <a:rPr lang="en-IN" sz="2000" dirty="0"/>
              <a:t>➢ A database that contains HT structural feature templates is established. The structural</a:t>
            </a:r>
          </a:p>
          <a:p>
            <a:r>
              <a:rPr lang="en-IN" sz="2000" dirty="0"/>
              <a:t>templates in the database are the basic elements. An HT can contain multiple and various</a:t>
            </a:r>
          </a:p>
          <a:p>
            <a:r>
              <a:rPr lang="en-IN" sz="2000" dirty="0"/>
              <a:t>basic elements cascaded deeply and widely. First, the third-party IP core under test is</a:t>
            </a:r>
          </a:p>
          <a:p>
            <a:r>
              <a:rPr lang="en-IN" sz="2000" dirty="0"/>
              <a:t>synthesized to a gate-level netlist.</a:t>
            </a:r>
          </a:p>
          <a:p>
            <a:r>
              <a:rPr lang="en-IN" sz="2000" dirty="0"/>
              <a:t>➢ Then, the netlist goes through HT feature analysis and host circuit feature analysis. In the HT</a:t>
            </a:r>
          </a:p>
          <a:p>
            <a:r>
              <a:rPr lang="en-IN" sz="2000" dirty="0"/>
              <a:t>feature analysis process, the netlist is searched to find circuit elements which match to the</a:t>
            </a:r>
          </a:p>
          <a:p>
            <a:r>
              <a:rPr lang="en-IN" sz="2000" dirty="0"/>
              <a:t>structural feature templates in the database. Once a template is matched, an integer score is</a:t>
            </a:r>
          </a:p>
          <a:p>
            <a:r>
              <a:rPr lang="en-IN" sz="2000" dirty="0"/>
              <a:t>given to the circuit element. The score indicates how inactive the circuit element is and is</a:t>
            </a:r>
          </a:p>
          <a:p>
            <a:r>
              <a:rPr lang="en-IN" sz="2000" dirty="0"/>
              <a:t>called Trojan rare value. </a:t>
            </a:r>
          </a:p>
        </p:txBody>
      </p:sp>
    </p:spTree>
    <p:extLst>
      <p:ext uri="{BB962C8B-B14F-4D97-AF65-F5344CB8AC3E}">
        <p14:creationId xmlns:p14="http://schemas.microsoft.com/office/powerpoint/2010/main" val="213752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D4E33F-F15A-C51C-FD4B-10C9C1ED580B}"/>
              </a:ext>
            </a:extLst>
          </p:cNvPr>
          <p:cNvSpPr>
            <a:spLocks noGrp="1"/>
          </p:cNvSpPr>
          <p:nvPr>
            <p:ph type="sldNum" sz="quarter" idx="12"/>
          </p:nvPr>
        </p:nvSpPr>
        <p:spPr/>
        <p:txBody>
          <a:bodyPr/>
          <a:lstStyle/>
          <a:p>
            <a:fld id="{312CC964-A50B-4C29-B4E4-2C30BB34CCF3}" type="slidenum">
              <a:rPr lang="en-US" smtClean="0"/>
              <a:t>12</a:t>
            </a:fld>
            <a:endParaRPr lang="en-US" dirty="0"/>
          </a:p>
        </p:txBody>
      </p:sp>
      <p:sp>
        <p:nvSpPr>
          <p:cNvPr id="6" name="TextBox 5">
            <a:extLst>
              <a:ext uri="{FF2B5EF4-FFF2-40B4-BE49-F238E27FC236}">
                <a16:creationId xmlns:a16="http://schemas.microsoft.com/office/drawing/2014/main" id="{BC302496-5829-9CF3-E498-0CEA3A3BB66A}"/>
              </a:ext>
            </a:extLst>
          </p:cNvPr>
          <p:cNvSpPr txBox="1"/>
          <p:nvPr/>
        </p:nvSpPr>
        <p:spPr>
          <a:xfrm>
            <a:off x="833378" y="1177507"/>
            <a:ext cx="10556112" cy="4154984"/>
          </a:xfrm>
          <a:prstGeom prst="rect">
            <a:avLst/>
          </a:prstGeom>
          <a:noFill/>
        </p:spPr>
        <p:txBody>
          <a:bodyPr wrap="square">
            <a:spAutoFit/>
          </a:bodyPr>
          <a:lstStyle/>
          <a:p>
            <a:pPr algn="just"/>
            <a:r>
              <a:rPr lang="en-IN" sz="2400" dirty="0"/>
              <a:t>In the host circuit feature analysis process, the controllability and observability (called host rare value) of each circuit element including logical gates and flip-flops are examined. Afterwards, the Trojan rare value and the host rare value are combined to be a comprehensive rare value defined as THRV (Trojan-Host Rare Value) for each circuit element. Finally, the circuit elements are sorted in a descending order of THRV values and HT candidates are found by looking for THRV outliers.</a:t>
            </a:r>
          </a:p>
          <a:p>
            <a:pPr algn="just"/>
            <a:r>
              <a:rPr lang="en-IN" sz="2400" dirty="0"/>
              <a:t>➢ By combining structural feature analysis, HPC features, and ML classifiers, our innovative hardware-based solution offers a powerful defence against malware in embedded systems, particularly suited for the power sector's stringent security needs. This solution not only improves detection accuracy but also addresses resource constraints, making it a valuable addition to the arsenal of cybersecurity measures for critical infrastructure</a:t>
            </a:r>
          </a:p>
        </p:txBody>
      </p:sp>
    </p:spTree>
    <p:extLst>
      <p:ext uri="{BB962C8B-B14F-4D97-AF65-F5344CB8AC3E}">
        <p14:creationId xmlns:p14="http://schemas.microsoft.com/office/powerpoint/2010/main" val="273790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4109721" y="543449"/>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0" y="2229347"/>
            <a:ext cx="9931400" cy="3821743"/>
          </a:xfrm>
        </p:spPr>
        <p:txBody>
          <a:bodyPr>
            <a:normAutofit/>
          </a:bodyPr>
          <a:lstStyle/>
          <a:p>
            <a:r>
              <a:rPr lang="en-US" dirty="0"/>
              <a:t> </a:t>
            </a:r>
            <a:r>
              <a:rPr lang="en-US" b="1" dirty="0"/>
              <a:t>We propose a HT detection method based on structural features of Trojans and host circuits. We extract a number of structural features of HTs from gate-level netlists and construct a HT database covering the combinational logic HT features and sequential logic HT features. Efficient feature analysis algorithms are developed to search small piece of circuits which match the features in the database and are assigned with a score. A score outlier determination algorithm is developed to identify suspicious Trojan elements. The experimental results show that the proposed method is capable of detecting all stealth Trojans from the benchmarks with short runtime and low false positive rate, compared to the existing HT detection methods.</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292322" y="28194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65444"/>
          </a:xfrm>
        </p:spPr>
      </p:pic>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3661784" y="530381"/>
            <a:ext cx="5192576" cy="5797237"/>
          </a:xfrm>
        </p:spPr>
        <p:txBody>
          <a:bodyPr/>
          <a:lstStyle/>
          <a:p>
            <a:r>
              <a:rPr lang="en-US" sz="2800" dirty="0"/>
              <a:t>Introduction</a:t>
            </a:r>
          </a:p>
          <a:p>
            <a:r>
              <a:rPr lang="en-US" sz="2800" dirty="0"/>
              <a:t>Threats from Hardware Trojans </a:t>
            </a:r>
          </a:p>
          <a:p>
            <a:r>
              <a:rPr lang="en-US" sz="2800" dirty="0"/>
              <a:t>Our Solution Proposition Walkthrough</a:t>
            </a:r>
          </a:p>
          <a:p>
            <a:r>
              <a:rPr lang="en-US" sz="2800" dirty="0"/>
              <a:t>Action Mechanism of the model</a:t>
            </a:r>
          </a:p>
          <a:p>
            <a:r>
              <a:rPr lang="en-US" sz="2800" dirty="0"/>
              <a:t>Conclusion</a:t>
            </a:r>
          </a:p>
          <a:p>
            <a:endParaRPr lang="en-US" dirty="0"/>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pic>
        <p:nvPicPr>
          <p:cNvPr id="6" name="Picture Placeholder 5">
            <a:extLst>
              <a:ext uri="{FF2B5EF4-FFF2-40B4-BE49-F238E27FC236}">
                <a16:creationId xmlns:a16="http://schemas.microsoft.com/office/drawing/2014/main" id="{CCDD53D7-5A3A-E9A4-515C-37BBCEFE2ED7}"/>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1841" r="21841"/>
          <a:stretch>
            <a:fillRect/>
          </a:stretch>
        </p:blipFill>
        <p:spPr>
          <a:xfrm>
            <a:off x="9531350" y="0"/>
            <a:ext cx="2660650" cy="3429000"/>
          </a:xfrm>
          <a:prstGeom prst="rect">
            <a:avLst/>
          </a:prstGeom>
        </p:spPr>
      </p:pic>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5317" y="3425378"/>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rmAutofit fontScale="92500"/>
          </a:bodyPr>
          <a:lstStyle/>
          <a:p>
            <a:r>
              <a:rPr lang="en-US" b="1" dirty="0"/>
              <a:t>Hardware Trojan is malicious medication of integrated circuits, insertion of Hardware Trojan is considered to be threat for military, governments, and banks. Hardware Trojan is inserted during the fabrication stage or design stage by fab house or design house. The purpose of a Trojan is to get unauthorized access to sensitive information, enable a denial of service, changing the functionality of a circuit, or reducing the reliability of the circuit. To overcome this threat, various techniques are used to detect the Hardware Trojan.</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pic>
        <p:nvPicPr>
          <p:cNvPr id="6" name="Picture 5">
            <a:extLst>
              <a:ext uri="{FF2B5EF4-FFF2-40B4-BE49-F238E27FC236}">
                <a16:creationId xmlns:a16="http://schemas.microsoft.com/office/drawing/2014/main" id="{B90F7EC4-DCFB-5510-FB0C-B480DD206F9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1"/>
            <a:ext cx="4744720" cy="3425379"/>
          </a:xfrm>
          <a:prstGeom prst="rect">
            <a:avLst/>
          </a:prstGeom>
        </p:spPr>
      </p:pic>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5FE93-0599-6276-303F-E894D31FB44E}"/>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CAB8D8CC-52CE-E16E-16C5-400FACB89D7C}"/>
              </a:ext>
            </a:extLst>
          </p:cNvPr>
          <p:cNvSpPr>
            <a:spLocks noGrp="1"/>
          </p:cNvSpPr>
          <p:nvPr>
            <p:ph type="sldNum" sz="quarter" idx="12"/>
          </p:nvPr>
        </p:nvSpPr>
        <p:spPr/>
        <p:txBody>
          <a:bodyPr/>
          <a:lstStyle/>
          <a:p>
            <a:fld id="{312CC964-A50B-4C29-B4E4-2C30BB34CCF3}" type="slidenum">
              <a:rPr lang="en-US" smtClean="0"/>
              <a:t>4</a:t>
            </a:fld>
            <a:endParaRPr lang="en-US" dirty="0"/>
          </a:p>
        </p:txBody>
      </p:sp>
      <p:sp>
        <p:nvSpPr>
          <p:cNvPr id="6" name="TextBox 5">
            <a:extLst>
              <a:ext uri="{FF2B5EF4-FFF2-40B4-BE49-F238E27FC236}">
                <a16:creationId xmlns:a16="http://schemas.microsoft.com/office/drawing/2014/main" id="{23412778-77EA-80F8-540C-3A3B7219A984}"/>
              </a:ext>
            </a:extLst>
          </p:cNvPr>
          <p:cNvSpPr txBox="1"/>
          <p:nvPr/>
        </p:nvSpPr>
        <p:spPr>
          <a:xfrm>
            <a:off x="823307" y="0"/>
            <a:ext cx="10779170" cy="6093976"/>
          </a:xfrm>
          <a:prstGeom prst="rect">
            <a:avLst/>
          </a:prstGeom>
          <a:noFill/>
        </p:spPr>
        <p:txBody>
          <a:bodyPr wrap="square">
            <a:spAutoFit/>
          </a:bodyPr>
          <a:lstStyle/>
          <a:p>
            <a:endParaRPr lang="en-US" b="1" i="0" dirty="0">
              <a:solidFill>
                <a:srgbClr val="212529"/>
              </a:solidFill>
              <a:effectLst/>
              <a:latin typeface="montserratregular"/>
            </a:endParaRPr>
          </a:p>
          <a:p>
            <a:pPr algn="ctr"/>
            <a:r>
              <a:rPr lang="en-US" sz="4800" b="1" i="1" dirty="0">
                <a:solidFill>
                  <a:srgbClr val="212529"/>
                </a:solidFill>
                <a:latin typeface="montserratregular"/>
              </a:rPr>
              <a:t>WHY ?</a:t>
            </a:r>
          </a:p>
          <a:p>
            <a:endParaRPr lang="en-US" b="1" i="0" dirty="0">
              <a:solidFill>
                <a:srgbClr val="212529"/>
              </a:solidFill>
              <a:effectLst/>
              <a:latin typeface="montserratregular"/>
            </a:endParaRPr>
          </a:p>
          <a:p>
            <a:r>
              <a:rPr lang="en-US" b="1" i="0" dirty="0">
                <a:solidFill>
                  <a:srgbClr val="212529"/>
                </a:solidFill>
                <a:effectLst/>
                <a:latin typeface="montserratregular"/>
              </a:rPr>
              <a:t>We know that the technology is changing fast and so are the devices used in Power Systems network. The hardware devices used in the sector are also having fast processing capacity and are intelligent. They also communicate data either periodically or on request or if some logic is met or at programmed intervals, to control centers or to local / zonal SCADA system.</a:t>
            </a:r>
          </a:p>
          <a:p>
            <a:endParaRPr lang="en-US" b="1" i="0" dirty="0">
              <a:solidFill>
                <a:srgbClr val="212529"/>
              </a:solidFill>
              <a:effectLst/>
              <a:latin typeface="montserratregular"/>
            </a:endParaRPr>
          </a:p>
          <a:p>
            <a:r>
              <a:rPr lang="en-US" b="1" i="0" dirty="0">
                <a:solidFill>
                  <a:srgbClr val="212529"/>
                </a:solidFill>
                <a:effectLst/>
                <a:latin typeface="montserratregular"/>
              </a:rPr>
              <a:t> The devices could be </a:t>
            </a:r>
            <a:r>
              <a:rPr lang="en-US" b="1" dirty="0">
                <a:solidFill>
                  <a:srgbClr val="212529"/>
                </a:solidFill>
                <a:effectLst/>
                <a:latin typeface="Yu Gothic Medium" panose="020B0500000000000000" pitchFamily="34" charset="-128"/>
                <a:ea typeface="Yu Gothic Medium" panose="020B0500000000000000" pitchFamily="34" charset="-128"/>
              </a:rPr>
              <a:t>Intelligent</a:t>
            </a:r>
            <a:r>
              <a:rPr lang="en-US" b="1" i="0" dirty="0">
                <a:solidFill>
                  <a:srgbClr val="212529"/>
                </a:solidFill>
                <a:effectLst/>
                <a:latin typeface="montserratregular"/>
              </a:rPr>
              <a:t> Electronic Devices (IEDs) like Relay, BCU, Smart Meters, or Remote Terminal Units (RTU) etc. As these are electronic devices, they are prone to security threats. </a:t>
            </a:r>
          </a:p>
          <a:p>
            <a:endParaRPr lang="en-US" b="1" dirty="0">
              <a:solidFill>
                <a:srgbClr val="212529"/>
              </a:solidFill>
              <a:latin typeface="montserratregular"/>
            </a:endParaRPr>
          </a:p>
          <a:p>
            <a:r>
              <a:rPr lang="en-US" b="1" i="0" dirty="0">
                <a:solidFill>
                  <a:srgbClr val="212529"/>
                </a:solidFill>
                <a:effectLst/>
                <a:latin typeface="montserratregular"/>
              </a:rPr>
              <a:t>To make sure these devices are free from security threats, it is required to test them for malware / Trojan or alike of malicious codes present in the devices/ hardware systems (like System on Chip/ Microcontrollers / Microprocessors/ DSP /FPGA based products) which has inbuilt firmware and dedicated application programs running within available and constraint memory.</a:t>
            </a:r>
          </a:p>
          <a:p>
            <a:r>
              <a:rPr lang="en-US" b="1" i="0" dirty="0">
                <a:solidFill>
                  <a:srgbClr val="212529"/>
                </a:solidFill>
                <a:effectLst/>
                <a:latin typeface="montserratregular"/>
              </a:rPr>
              <a:t> </a:t>
            </a:r>
          </a:p>
          <a:p>
            <a:r>
              <a:rPr lang="en-US" b="1" i="0" dirty="0">
                <a:solidFill>
                  <a:srgbClr val="212529"/>
                </a:solidFill>
                <a:effectLst/>
                <a:latin typeface="montserratregular"/>
              </a:rPr>
              <a:t>The challenge is to validate such electronic equipment for vulnerability assessment tests and for presence of suspicious or malicious codes present if any, in the devices; such codes could otherwise exploit specific attacks which may cause damage to process/ system or harm the environment and living beings on certain conditions or may trigger on logics including the zero day attack.</a:t>
            </a:r>
            <a:endParaRPr lang="en-IN" b="1" dirty="0"/>
          </a:p>
        </p:txBody>
      </p:sp>
    </p:spTree>
    <p:extLst>
      <p:ext uri="{BB962C8B-B14F-4D97-AF65-F5344CB8AC3E}">
        <p14:creationId xmlns:p14="http://schemas.microsoft.com/office/powerpoint/2010/main" val="277520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9A7D0C-715D-1ADC-94D7-1E9663ABB792}"/>
              </a:ext>
            </a:extLst>
          </p:cNvPr>
          <p:cNvSpPr>
            <a:spLocks noGrp="1"/>
          </p:cNvSpPr>
          <p:nvPr>
            <p:ph type="sldNum" sz="quarter" idx="12"/>
          </p:nvPr>
        </p:nvSpPr>
        <p:spPr/>
        <p:txBody>
          <a:bodyPr/>
          <a:lstStyle/>
          <a:p>
            <a:fld id="{312CC964-A50B-4C29-B4E4-2C30BB34CCF3}" type="slidenum">
              <a:rPr lang="en-US" smtClean="0"/>
              <a:t>5</a:t>
            </a:fld>
            <a:endParaRPr lang="en-US" dirty="0"/>
          </a:p>
        </p:txBody>
      </p:sp>
      <p:pic>
        <p:nvPicPr>
          <p:cNvPr id="6" name="Picture 5">
            <a:extLst>
              <a:ext uri="{FF2B5EF4-FFF2-40B4-BE49-F238E27FC236}">
                <a16:creationId xmlns:a16="http://schemas.microsoft.com/office/drawing/2014/main" id="{174FC4FA-D1BA-EF51-CF4E-82FFDCD5A776}"/>
              </a:ext>
            </a:extLst>
          </p:cNvPr>
          <p:cNvPicPr>
            <a:picLocks noChangeAspect="1"/>
          </p:cNvPicPr>
          <p:nvPr/>
        </p:nvPicPr>
        <p:blipFill>
          <a:blip r:embed="rId2"/>
          <a:stretch>
            <a:fillRect/>
          </a:stretch>
        </p:blipFill>
        <p:spPr>
          <a:xfrm>
            <a:off x="1363027" y="419100"/>
            <a:ext cx="8695373" cy="6019800"/>
          </a:xfrm>
          <a:prstGeom prst="rect">
            <a:avLst/>
          </a:prstGeom>
        </p:spPr>
      </p:pic>
    </p:spTree>
    <p:extLst>
      <p:ext uri="{BB962C8B-B14F-4D97-AF65-F5344CB8AC3E}">
        <p14:creationId xmlns:p14="http://schemas.microsoft.com/office/powerpoint/2010/main" val="40361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6B329-B4D5-5C5C-4F0F-3D16572FCA26}"/>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128A3066-5F83-08B7-4DAB-6DE3A6934B50}"/>
              </a:ext>
            </a:extLst>
          </p:cNvPr>
          <p:cNvSpPr>
            <a:spLocks noGrp="1"/>
          </p:cNvSpPr>
          <p:nvPr>
            <p:ph type="sldNum" sz="quarter" idx="12"/>
          </p:nvPr>
        </p:nvSpPr>
        <p:spPr/>
        <p:txBody>
          <a:bodyPr/>
          <a:lstStyle/>
          <a:p>
            <a:fld id="{312CC964-A50B-4C29-B4E4-2C30BB34CCF3}" type="slidenum">
              <a:rPr lang="en-US" smtClean="0"/>
              <a:t>6</a:t>
            </a:fld>
            <a:endParaRPr lang="en-US" dirty="0"/>
          </a:p>
        </p:txBody>
      </p:sp>
      <p:sp>
        <p:nvSpPr>
          <p:cNvPr id="6" name="TextBox 5">
            <a:extLst>
              <a:ext uri="{FF2B5EF4-FFF2-40B4-BE49-F238E27FC236}">
                <a16:creationId xmlns:a16="http://schemas.microsoft.com/office/drawing/2014/main" id="{0FCC8D53-E7E7-F644-9166-8EDD2C4157B8}"/>
              </a:ext>
            </a:extLst>
          </p:cNvPr>
          <p:cNvSpPr txBox="1"/>
          <p:nvPr/>
        </p:nvSpPr>
        <p:spPr>
          <a:xfrm>
            <a:off x="1035730" y="797510"/>
            <a:ext cx="10495280" cy="5262979"/>
          </a:xfrm>
          <a:prstGeom prst="rect">
            <a:avLst/>
          </a:prstGeom>
          <a:noFill/>
        </p:spPr>
        <p:txBody>
          <a:bodyPr wrap="square">
            <a:spAutoFit/>
          </a:bodyPr>
          <a:lstStyle/>
          <a:p>
            <a:r>
              <a:rPr lang="en-US" sz="2400" b="1" dirty="0"/>
              <a:t>Computer security does not rely just on software security, but it also depends on hardware security. Earlier, it was considered that the hardware used in the computer system is fully secure but due to the emergence of hardware Trojan attacks, it is clear that we cannot consider all the hardware components to be secure without testing them.</a:t>
            </a:r>
          </a:p>
          <a:p>
            <a:endParaRPr lang="en-US" sz="2400" b="1" dirty="0"/>
          </a:p>
          <a:p>
            <a:r>
              <a:rPr lang="en-US" sz="2400" b="1" dirty="0"/>
              <a:t>The hardware Trojan attacks directly violate the root of trust. The hardware Trojan attacks can inject malicious code in the chip and modify how that chips works and process the information. These attacks can gain access to sensitive information and data which poses major security concerns. </a:t>
            </a:r>
          </a:p>
          <a:p>
            <a:endParaRPr lang="en-US" sz="2400" b="1" dirty="0"/>
          </a:p>
          <a:p>
            <a:r>
              <a:rPr lang="en-US" sz="2400" b="1" dirty="0"/>
              <a:t>The other major concern with these attacks is that they can be used to cause a complete operational failure of a working machine. Information security for any company or organization is crucial and important to keep this data safe and encrypted from unauthorized access. </a:t>
            </a:r>
            <a:endParaRPr lang="en-IN" sz="2400" b="1" dirty="0"/>
          </a:p>
        </p:txBody>
      </p:sp>
    </p:spTree>
    <p:extLst>
      <p:ext uri="{BB962C8B-B14F-4D97-AF65-F5344CB8AC3E}">
        <p14:creationId xmlns:p14="http://schemas.microsoft.com/office/powerpoint/2010/main" val="325941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202B18D-8E65-7586-28DB-A92C5CE4CF28}"/>
              </a:ext>
            </a:extLst>
          </p:cNvPr>
          <p:cNvSpPr>
            <a:spLocks noGrp="1"/>
          </p:cNvSpPr>
          <p:nvPr>
            <p:ph type="sldNum" sz="quarter" idx="12"/>
          </p:nvPr>
        </p:nvSpPr>
        <p:spPr/>
        <p:txBody>
          <a:bodyPr/>
          <a:lstStyle/>
          <a:p>
            <a:fld id="{312CC964-A50B-4C29-B4E4-2C30BB34CCF3}" type="slidenum">
              <a:rPr lang="en-US" smtClean="0"/>
              <a:t>7</a:t>
            </a:fld>
            <a:endParaRPr lang="en-US" dirty="0"/>
          </a:p>
        </p:txBody>
      </p:sp>
      <p:pic>
        <p:nvPicPr>
          <p:cNvPr id="9" name="Picture 8">
            <a:extLst>
              <a:ext uri="{FF2B5EF4-FFF2-40B4-BE49-F238E27FC236}">
                <a16:creationId xmlns:a16="http://schemas.microsoft.com/office/drawing/2014/main" id="{3533508C-FB64-A2CE-3BDE-03B929CA40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619760"/>
            <a:ext cx="5466080" cy="6072682"/>
          </a:xfrm>
          <a:prstGeom prst="rect">
            <a:avLst/>
          </a:prstGeom>
        </p:spPr>
      </p:pic>
      <p:pic>
        <p:nvPicPr>
          <p:cNvPr id="12" name="Picture 11">
            <a:extLst>
              <a:ext uri="{FF2B5EF4-FFF2-40B4-BE49-F238E27FC236}">
                <a16:creationId xmlns:a16="http://schemas.microsoft.com/office/drawing/2014/main" id="{D9415793-E9B4-0AD7-9F39-878F0BE6AB9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29920" y="2267683"/>
            <a:ext cx="5118339" cy="1651735"/>
          </a:xfrm>
          <a:prstGeom prst="rect">
            <a:avLst/>
          </a:prstGeom>
        </p:spPr>
      </p:pic>
      <p:sp>
        <p:nvSpPr>
          <p:cNvPr id="14" name="TextBox 13">
            <a:extLst>
              <a:ext uri="{FF2B5EF4-FFF2-40B4-BE49-F238E27FC236}">
                <a16:creationId xmlns:a16="http://schemas.microsoft.com/office/drawing/2014/main" id="{7AD56E03-8B93-21BB-FACA-E9520E2A39E0}"/>
              </a:ext>
            </a:extLst>
          </p:cNvPr>
          <p:cNvSpPr txBox="1"/>
          <p:nvPr/>
        </p:nvSpPr>
        <p:spPr>
          <a:xfrm>
            <a:off x="629920" y="196038"/>
            <a:ext cx="6005022" cy="646331"/>
          </a:xfrm>
          <a:prstGeom prst="rect">
            <a:avLst/>
          </a:prstGeom>
          <a:noFill/>
        </p:spPr>
        <p:txBody>
          <a:bodyPr wrap="square" rtlCol="0">
            <a:spAutoFit/>
          </a:bodyPr>
          <a:lstStyle/>
          <a:p>
            <a:r>
              <a:rPr lang="en-US" sz="3600" b="1" dirty="0">
                <a:latin typeface="Bahnschrift Condensed" panose="020B0502040204020203" pitchFamily="34" charset="0"/>
              </a:rPr>
              <a:t>Action Mechanism of Hardware Trojan</a:t>
            </a:r>
            <a:endParaRPr lang="en-IN" sz="3600" b="1" dirty="0">
              <a:latin typeface="Bahnschrift Condensed" panose="020B0502040204020203" pitchFamily="34" charset="0"/>
            </a:endParaRPr>
          </a:p>
        </p:txBody>
      </p:sp>
    </p:spTree>
    <p:extLst>
      <p:ext uri="{BB962C8B-B14F-4D97-AF65-F5344CB8AC3E}">
        <p14:creationId xmlns:p14="http://schemas.microsoft.com/office/powerpoint/2010/main" val="414482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4C43800-C27B-C90B-2A6C-E6674F279F99}"/>
              </a:ext>
            </a:extLst>
          </p:cNvPr>
          <p:cNvSpPr>
            <a:spLocks noGrp="1"/>
          </p:cNvSpPr>
          <p:nvPr>
            <p:ph type="subTitle" idx="1"/>
          </p:nvPr>
        </p:nvSpPr>
        <p:spPr/>
        <p:txBody>
          <a:bodyPr/>
          <a:lstStyle/>
          <a:p>
            <a:endParaRPr lang="en-IN"/>
          </a:p>
        </p:txBody>
      </p:sp>
      <p:sp>
        <p:nvSpPr>
          <p:cNvPr id="4" name="Picture Placeholder 3">
            <a:extLst>
              <a:ext uri="{FF2B5EF4-FFF2-40B4-BE49-F238E27FC236}">
                <a16:creationId xmlns:a16="http://schemas.microsoft.com/office/drawing/2014/main" id="{25759196-F707-03FF-F1C8-1249A5102E19}"/>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19C4911-2850-8041-EE00-F9EFD8877285}"/>
              </a:ext>
            </a:extLst>
          </p:cNvPr>
          <p:cNvSpPr>
            <a:spLocks noGrp="1"/>
          </p:cNvSpPr>
          <p:nvPr>
            <p:ph type="pic" sz="quarter" idx="15"/>
          </p:nvPr>
        </p:nvSpPr>
        <p:spPr/>
      </p:sp>
      <p:sp>
        <p:nvSpPr>
          <p:cNvPr id="6" name="Title 5">
            <a:extLst>
              <a:ext uri="{FF2B5EF4-FFF2-40B4-BE49-F238E27FC236}">
                <a16:creationId xmlns:a16="http://schemas.microsoft.com/office/drawing/2014/main" id="{F2667B35-8562-96FB-D9B6-22CFB6E63230}"/>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CCDF9663-E6E6-CBFC-A9F6-DCADA153755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5248"/>
            <a:ext cx="12192000" cy="6858000"/>
          </a:xfrm>
          <a:prstGeom prst="rect">
            <a:avLst/>
          </a:prstGeom>
        </p:spPr>
      </p:pic>
    </p:spTree>
    <p:extLst>
      <p:ext uri="{BB962C8B-B14F-4D97-AF65-F5344CB8AC3E}">
        <p14:creationId xmlns:p14="http://schemas.microsoft.com/office/powerpoint/2010/main" val="299643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0EC294-11DC-4C24-2A26-66E154E5DB96}"/>
              </a:ext>
            </a:extLst>
          </p:cNvPr>
          <p:cNvSpPr>
            <a:spLocks noGrp="1"/>
          </p:cNvSpPr>
          <p:nvPr>
            <p:ph type="subTitle" idx="1"/>
          </p:nvPr>
        </p:nvSpPr>
        <p:spPr/>
        <p:txBody>
          <a:bodyPr/>
          <a:lstStyle/>
          <a:p>
            <a:endParaRPr lang="en-IN"/>
          </a:p>
        </p:txBody>
      </p:sp>
      <p:sp>
        <p:nvSpPr>
          <p:cNvPr id="3" name="Picture Placeholder 2">
            <a:extLst>
              <a:ext uri="{FF2B5EF4-FFF2-40B4-BE49-F238E27FC236}">
                <a16:creationId xmlns:a16="http://schemas.microsoft.com/office/drawing/2014/main" id="{16ED4A9E-A455-DC3F-1B94-5E45DDF3899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942CA43C-0A07-F580-CEFC-AB757EB28C89}"/>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D7016B71-AF1C-AFA2-9D95-D8D063D2895F}"/>
              </a:ext>
            </a:extLst>
          </p:cNvPr>
          <p:cNvSpPr>
            <a:spLocks noGrp="1"/>
          </p:cNvSpPr>
          <p:nvPr>
            <p:ph type="pic" sz="quarter" idx="15"/>
          </p:nvPr>
        </p:nvSpPr>
        <p:spPr/>
      </p:sp>
      <p:sp>
        <p:nvSpPr>
          <p:cNvPr id="6" name="Title 5">
            <a:extLst>
              <a:ext uri="{FF2B5EF4-FFF2-40B4-BE49-F238E27FC236}">
                <a16:creationId xmlns:a16="http://schemas.microsoft.com/office/drawing/2014/main" id="{965E48FE-2960-8572-EE23-28DCC8602CA1}"/>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7E4F5646-9500-1EED-A7E1-76213BBDA0A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456720" cy="6857997"/>
          </a:xfrm>
          <a:prstGeom prst="rect">
            <a:avLst/>
          </a:prstGeom>
        </p:spPr>
      </p:pic>
    </p:spTree>
    <p:extLst>
      <p:ext uri="{BB962C8B-B14F-4D97-AF65-F5344CB8AC3E}">
        <p14:creationId xmlns:p14="http://schemas.microsoft.com/office/powerpoint/2010/main" val="279118099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CABE4-909F-4611-A0E1-6E45080B3C9E}">
  <ds:schemaRef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71af3243-3dd4-4a8d-8c0d-dd76da1f02a5"/>
    <ds:schemaRef ds:uri="16c05727-aa75-4e4a-9b5f-8a80a1165891"/>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2252</TotalTime>
  <Words>1070</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Yu Gothic Medium</vt:lpstr>
      <vt:lpstr>Aharoni</vt:lpstr>
      <vt:lpstr>Arial</vt:lpstr>
      <vt:lpstr>Bahnschrift Condensed</vt:lpstr>
      <vt:lpstr>Calibri</vt:lpstr>
      <vt:lpstr>montserratregular</vt:lpstr>
      <vt:lpstr>Univers Condensed Light</vt:lpstr>
      <vt:lpstr>Walbaum Display Light</vt:lpstr>
      <vt:lpstr>AngleLinesVTI</vt:lpstr>
      <vt:lpstr>Detection of Embedded  malware /trojan in Hardware devices used in power sector</vt:lpstr>
      <vt:lpstr>Agenda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Embedded  malware /trojan in Hardware devices used in power sector</dc:title>
  <dc:creator>Pooja L H</dc:creator>
  <cp:lastModifiedBy>Pooja L H</cp:lastModifiedBy>
  <cp:revision>7</cp:revision>
  <dcterms:created xsi:type="dcterms:W3CDTF">2023-12-19T07:26:05Z</dcterms:created>
  <dcterms:modified xsi:type="dcterms:W3CDTF">2023-12-23T12:22:42Z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