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3" r:id="rId3"/>
    <p:sldId id="282" r:id="rId4"/>
    <p:sldId id="283" r:id="rId5"/>
    <p:sldId id="277" r:id="rId6"/>
    <p:sldId id="264" r:id="rId7"/>
    <p:sldId id="269" r:id="rId8"/>
    <p:sldId id="270" r:id="rId9"/>
    <p:sldId id="271" r:id="rId10"/>
    <p:sldId id="272" r:id="rId11"/>
    <p:sldId id="273" r:id="rId12"/>
    <p:sldId id="281" r:id="rId13"/>
    <p:sldId id="276" r:id="rId14"/>
    <p:sldId id="274" r:id="rId15"/>
    <p:sldId id="266" r:id="rId16"/>
    <p:sldId id="26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0T10:39:38.865"/>
    </inkml:context>
    <inkml:brush xml:id="br0">
      <inkml:brushProperty name="width" value="0.05" units="cm"/>
      <inkml:brushProperty name="height" value="0.05" units="cm"/>
      <inkml:brushProperty name="color" value="#FFFFFF"/>
    </inkml:brush>
  </inkml:definitions>
  <inkml:trace contextRef="#ctx0" brushRef="#br0">1785 254 24575,'1'72'0,"-3"82"0,2-152 0,0 0 0,0 1 0,0-1 0,0 0 0,0 0 0,-1 0 0,1 0 0,-1 0 0,1 1 0,-1-1 0,0 0 0,0 0 0,0-1 0,0 1 0,0 0 0,-1 0 0,1 0 0,0-1 0,-1 1 0,1 0 0,-1-1 0,0 0 0,1 1 0,-1-1 0,0 0 0,0 0 0,0 0 0,0 0 0,0 0 0,0 0 0,0-1 0,0 1 0,0-1 0,-1 1 0,1-1 0,0 0 0,0 0 0,0 0 0,-1 0 0,1 0 0,0 0 0,0-1 0,0 1 0,0-1 0,-3-1 0,-5-1 0,1 0 0,-1-1 0,1 0 0,0-1 0,0 0 0,1-1 0,0 0 0,-13-11 0,12 8 0,1-1 0,-1 1 0,2-2 0,0 1 0,0-1 0,1 0 0,0-1 0,1 0 0,0 1 0,1-2 0,0 1 0,-3-24 0,2-1 0,2-1 0,4-74 0,-2 125 0,1 1 0,1-1 0,0 1 0,5 17 0,-5-25 0,0 0 0,1 0 0,0-1 0,1 1 0,-1-1 0,1 1 0,0-1 0,0 0 0,1 0 0,0-1 0,0 1 0,0-1 0,0 1 0,9 5 0,55 32 0,-52-34 0,-1 0 0,-1 1 0,1 1 0,-2 0 0,1 1 0,-1 1 0,15 17 0,-17-14 0,28 33 0,-37-46 0,0 1 0,1-1 0,-1 0 0,1 0 0,-1 0 0,1 0 0,0 0 0,0 0 0,-1-1 0,1 1 0,1-1 0,-1 0 0,0 0 0,4 1 0,-5-2 0,0-1 0,0 1 0,0-1 0,0 1 0,0-1 0,-1 1 0,1-1 0,0 0 0,0 0 0,-1 0 0,1 0 0,0 0 0,-1-1 0,1 1 0,-1 0 0,1-1 0,-1 1 0,0-1 0,0 0 0,0 1 0,1-1 0,-2 0 0,1 1 0,0-1 0,0 0 0,0 0 0,-1 0 0,1 0 0,-1 0 0,0 0 0,1-3 0,0-3 0,0 0 0,0 0 0,-1 0 0,0-1 0,0 1 0,-2-13 0,0 12 0,-1 1 0,0 0 0,0-1 0,-1 1 0,1 0 0,-2 0 0,1 1 0,-7-9 0,-5-3 0,-28-26 0,10 10 0,30 31 0,0-1 0,0 2 0,-1-1 0,1 0 0,-1 1 0,-7-5 0,11 8 0,0-1 0,0 1 0,0 0 0,-1-1 0,1 1 0,0 0 0,0-1 0,-1 1 0,1 0 0,0 0 0,0 0 0,-1 0 0,1 1 0,0-1 0,0 0 0,0 0 0,-1 1 0,1-1 0,0 1 0,0-1 0,0 1 0,0-1 0,0 1 0,0 0 0,0-1 0,0 1 0,0 0 0,0 0 0,0 0 0,0 0 0,1 0 0,-1 0 0,0 0 0,0 0 0,1 0 0,-1 2 0,-3 4 0,1 1 0,1 0 0,-1 0 0,1 1 0,1-1 0,-1 0 0,1 1 0,1-1 0,0 1 0,1 13 0,0-11 0,-1 0 0,-1 1 0,0-1 0,-3 17 0,-1-15 0,1-16 0,6-21 0,27-51 0,-21 58 0,-1-1 0,0 0 0,-2 0 0,0-1 0,3-20 0,-7 29 0,-1 4 0,1 1 0,-1-1 0,1 1 0,0-1 0,1 1 0,0-1 0,3-8 0,-10 52 0,4-22 0,-7 319 0,10-208 0,-2-122 0,0 0 0,-1 0 0,1 0 0,-1 0 0,0 0 0,0 0 0,-1 0 0,1 0 0,-1 0 0,0-1 0,-4 7 0,5-10 0,0 1 0,-1-1 0,1 0 0,0 0 0,0 0 0,-1 1 0,1-1 0,-1 0 0,1-1 0,-1 1 0,1 0 0,-1 0 0,0-1 0,1 1 0,-1-1 0,0 1 0,1-1 0,-1 0 0,0 0 0,0 0 0,1 0 0,-1 0 0,0 0 0,0 0 0,1 0 0,-1-1 0,0 1 0,0-1 0,1 1 0,-1-1 0,1 0 0,-1 1 0,0-1 0,1 0 0,0 0 0,-3-2 0,-13-9 0,0-2 0,1 0 0,0-1 0,-26-31 0,-10-10 0,0 1 0,31 32 0,0 1 0,-31-23 0,43 38 0,0 1 0,0 1 0,-1-1 0,0 1 0,0 1 0,0 0 0,0 1 0,-1 0 0,1 0 0,-14-1 0,-76-3 0,-133 8 0,92 2 0,-294-3 0,420 1 0,0 0 0,0 0 0,-16 4 0,26-4 0,0 0 0,1 1 0,-1-1 0,1 1 0,-1 0 0,1 0 0,-1 0 0,1 1 0,0-1 0,0 1 0,0 0 0,1 0 0,-5 5 0,8-8 0,0 0 0,0 0 0,0 0 0,-1 1 0,1-1 0,0 0 0,0 0 0,0 0 0,0 1 0,0-1 0,0 0 0,0 0 0,0 0 0,0 1 0,0-1 0,0 0 0,0 0 0,0 0 0,0 1 0,0-1 0,0 0 0,0 0 0,0 1 0,0-1 0,0 0 0,0 0 0,0 0 0,0 1 0,0-1 0,1 0 0,-1 0 0,0 0 0,0 0 0,0 1 0,0-1 0,0 0 0,1 0 0,-1 0 0,0 0 0,0 0 0,0 1 0,1-1 0,-1 0 0,0 0 0,16 5 0,17-3 0,-33-2 0,274-2 0,68 3 0,-215 13 0,-73-7 0,63 1 0,-82-10 0,-22 1 0,0 1 0,-1 0 0,1 0 0,-1 1 0,22 5 0,-33-6 0,0 0 0,0 1 0,0-1 0,0 0 0,0 1 0,0-1 0,0 0 0,-1 1 0,1 0 0,0-1 0,0 1 0,0-1 0,-1 1 0,1 0 0,0 0 0,-1-1 0,1 1 0,0 0 0,0 1 0,-1-2 0,0 1 0,0 0 0,0-1 0,0 1 0,0 0 0,0-1 0,0 1 0,0-1 0,0 1 0,-1 0 0,1-1 0,0 1 0,0-1 0,-1 1 0,1 0 0,0-1 0,-1 1 0,1-1 0,0 1 0,-1-1 0,0 2 0,-1 0 0,-1 0 0,0 0 0,1 0 0,-1 0 0,0 0 0,0-1 0,0 1 0,0-1 0,-5 2 0,-24 2 0,0-1 0,0-1 0,0-2 0,-55-4 0,7 0 0,-393 3 0,460-1 0,1 0 0,-1 0 0,1-2 0,0 1 0,-1-2 0,1 1 0,0-2 0,1 0 0,-21-11 0,12 4 0,1-1 0,1 0 0,0-2 0,-24-25 0,33 32 0,-1 0 0,-19-13 0,21 16 0,0 0 0,0 0 0,1-1 0,0 0 0,-10-12 0,17 18 0,0 0 0,0 0 0,0 0 0,0 0 0,0-1 0,-1 1 0,1 0 0,0 0 0,0 0 0,0-1 0,0 1 0,0 0 0,0 0 0,0 0 0,0-1 0,0 1 0,0 0 0,0 0 0,0 0 0,0-1 0,0 1 0,0 0 0,0 0 0,0-1 0,0 1 0,0 0 0,0 0 0,0 0 0,1 0 0,-1-1 0,0 1 0,0 0 0,0 0 0,0 0 0,0-1 0,0 1 0,1 0 0,-1 0 0,0 0 0,0 0 0,0 0 0,1 0 0,-1-1 0,14-3 0,18 2 0,-31 2 0,770 3 0,-759-3 0,1 1 0,-1 1 0,0-1 0,0 2 0,16 5 0,-25-7 0,0 0 0,0 0 0,0 0 0,-1 1 0,1 0 0,-1-1 0,1 1 0,-1 0 0,1 0 0,-1 0 0,4 5 0,-5-6 0,0 1 0,-1-1 0,1 1 0,-1-1 0,1 1 0,-1 0 0,1-1 0,-1 1 0,0 0 0,1-1 0,-1 1 0,0 0 0,0-1 0,-1 1 0,1 0 0,0-1 0,0 1 0,-1 0 0,1-1 0,-1 1 0,0-1 0,1 1 0,-2 1 0,-1 2 0,0 0 0,0-1 0,-1 0 0,1 0 0,-1 0 0,0 0 0,0-1 0,-1 1 0,1-1 0,-1 0 0,1 0 0,-1-1 0,0 1 0,0-1 0,0 0 0,0-1 0,0 1 0,-1-1 0,-9 1 0,-11 1 0,0-1 0,-48-2 0,57-1 0,-39 0 0,22 2 0,0-2 0,0-1 0,0-2 0,0-1 0,-63-19 0,-201-95 0,284 113 0,6 3 0,0 0 0,1-1 0,0 1 0,0-1 0,0-1 0,0 1 0,-8-9 0,15 12 0,-1 1 0,1-1 0,0 0 0,0 1 0,-1-1 0,1 1 0,0-1 0,0 0 0,0 1 0,0-1 0,0 0 0,0 1 0,0-1 0,0 0 0,0 1 0,0-1 0,0 0 0,0 1 0,1-1 0,-1 0 0,0 1 0,0-1 0,1 1 0,-1-1 0,1 1 0,-1-1 0,0 1 0,1-1 0,-1 1 0,1-1 0,-1 1 0,1-1 0,-1 1 0,1-1 0,-1 1 0,1 0 0,0 0 0,0-1 0,25-12 0,-7 7 0,0 1 0,0 1 0,1 0 0,32-1 0,84 5 0,-79 1 0,140 15 0,-18-1 0,-30-1 0,-27 0 0,-567-17 0,225 5 0,-152-2 0,364 0 0,-1-1 0,1 0 0,0 0 0,-1-1 0,1 0 0,0 0 0,0-1 0,0 0 0,0 0 0,1-1 0,-10-6 0,6 7 0,12 13 0,13 14 0,17 19 0,-2 1 0,-3 1 0,-1 1 0,-2 1 0,-3 1 0,17 60 0,-22-57 0,31 75 0,-34-96 0,-2 0 0,8 41 0,-18-69 0,4 25 0,-1 0 0,-2 37 0,0-41 0,-22-136 0,7 44 0,4-1 0,-3-72 0,15-325 0,-5 447 0,3 20 0,-1 0 0,1 0 0,0 0 0,0 0 0,-1 0 0,1 0 0,0 0 0,0 0 0,0 0 0,-1 1 0,1-1 0,0 0 0,0 0 0,-1 0 0,1 0 0,0 0 0,0 0 0,0 0 0,-1 1 0,1-1 0,0 0 0,0 0 0,0 0 0,-1 0 0,1 1 0,0-1 0,0 0 0,0 0 0,0 0 0,0 1 0,0-1 0,0 0 0,-1 0 0,1 1 0,0-1 0,0 1 0,-12 35 0,7 6 0,1 1 0,3 0 0,5 65 0,0-84 0,1 0 0,2-1 0,0 0 0,1 0 0,1 0 0,1-1 0,1-1 0,1 0 0,1 0 0,21 25 0,-33-44 0,1 0 0,-1 0 0,1 0 0,0 1 0,0-1 0,0-1 0,0 1 0,0 0 0,0 0 0,0-1 0,0 1 0,1-1 0,-1 0 0,1 0 0,-1 0 0,1 0 0,-1 0 0,1 0 0,0-1 0,-1 1 0,1-1 0,0 0 0,0 0 0,-1 0 0,1 0 0,0 0 0,-1-1 0,1 1 0,0-1 0,-1 1 0,1-1 0,4-2 0,-2-1 0,1 1 0,-1-1 0,0-1 0,-1 1 0,1-1 0,-1 0 0,1 0 0,-2 0 0,1 0 0,0-1 0,-1 1 0,5-12 0,53-150 0,-46 118 0,3 1 0,1 1 0,42-74 0,-15 43 0,33-45 0,-70 108 0,-12 15 0,-21 22 0,18-16 0,-33 31 0,1 1 0,2 2 0,2 2 0,-43 67 0,53-68 0,1 1 0,2 1 0,2 1 0,2 1 0,-22 86 0,37-120 0,-1 1 0,0-1 0,-1-1 0,-8 18 0,11-26 0,0 1 0,-1 0 0,1-1 0,-1 1 0,0-1 0,0 0 0,0 1 0,0-1 0,0 0 0,0 0 0,0 0 0,-1-1 0,1 1 0,0 0 0,-1-1 0,0 0 0,1 1 0,-1-1 0,0 0 0,0-1 0,0 1 0,-5 0 0,7-1 0,-1 0 0,1 0 0,-1-1 0,0 1 0,1-1 0,-1 1 0,1-1 0,-1 0 0,1 0 0,0 0 0,-1 0 0,1 0 0,0 0 0,-1 0 0,1 0 0,0 0 0,0 0 0,0-1 0,0 1 0,0 0 0,0-1 0,1 1 0,-1-1 0,0 1 0,1-1 0,-1 1 0,1-1 0,-1 0 0,1 1 0,0-3 0,-3-7 0,2-1 0,0 1 0,0-13 0,1 20 0,-1-31 0,2 1 0,2 0 0,1-1 0,1 1 0,2 1 0,1-1 0,2 1 0,1 1 0,2 0 0,28-52 0,-27 60 0,85-163 0,-93 171 0,-12 25 0,-16 34 0,18-35 0,-141 236 0,116-209 0,-7 12 0,33-44 0,1 1 0,0 0 0,0-1 0,0 1 0,0 0 0,1 0 0,0 0 0,0 0 0,0 0 0,-1 5 0,2-8 0,0-1 0,0 0 0,0 1 0,0-1 0,0 1 0,0-1 0,0 0 0,0 1 0,0-1 0,0 1 0,0-1 0,0 0 0,0 1 0,0-1 0,0 1 0,1-1 0,-1 0 0,0 1 0,0-1 0,0 0 0,1 1 0,-1-1 0,0 0 0,0 1 0,1-1 0,-1 0 0,0 0 0,1 1 0,-1-1 0,0 0 0,1 0 0,-1 0 0,0 1 0,1-1 0,-1 0 0,1 0 0,15-5 0,15-19 0,42-56 0,-42 44 0,49-43 0,-30 30 0,-41 38 0,1 0 0,0 1 0,1 1 0,0-1 0,1 2 0,22-13 0,-33 20 0,0 0 0,0 0 0,0 1 0,0-1 0,0 1 0,0-1 0,1 1 0,-1-1 0,0 1 0,0 0 0,1 0 0,-1-1 0,0 1 0,0 0 0,1 0 0,-1 0 0,0 0 0,1 1 0,-1-1 0,0 0 0,0 1 0,1-1 0,-1 0 0,0 1 0,0-1 0,0 1 0,0 0 0,0-1 0,0 1 0,1 0 0,-2 0 0,1 0 0,0-1 0,0 1 0,0 0 0,0 0 0,0 1 0,-1-1 0,1 0 0,-1 0 0,1 0 0,-1 0 0,1 0 0,-1 1 0,1-1 0,-1 0 0,0 0 0,0 1 0,0-1 0,0 0 0,0 1 0,0 1 0,0 6 0,0 0 0,0 0 0,-1-1 0,0 1 0,-1 0 0,-4 11 0,-77 188 0,-5 17 0,87-220 0,-1 3 0,-1 1 0,1-1 0,-2 0 0,1 1 0,-1-1 0,0-1 0,-1 1 0,1-1 0,-11 12 0,15-18 0,-1-1 0,1 1 0,-1-1 0,1 0 0,-1 1 0,1-1 0,-1 0 0,1 1 0,-1-1 0,1 0 0,-1 0 0,1 1 0,-1-1 0,0 0 0,1 0 0,-1 0 0,1 0 0,-1 0 0,0 0 0,1 0 0,-1 0 0,1 0 0,-1 0 0,1 0 0,-1 0 0,0 0 0,1-1 0,-1 1 0,1 0 0,-2-1 0,-8-16 0,4-28 0,7 22 0,1 0 0,1 0 0,1 0 0,2 1 0,0 0 0,1 0 0,19-41 0,-2 18 0,1 1 0,48-62 0,-50 78 0,2 2 0,1 0 0,39-29 0,-63 55 0,-8 9 0,-12 13 0,-5 0 0,1 0 0,2 1 0,0 2 0,1 0 0,1 1 0,2 0 0,1 2 0,-16 37 0,29-59 0,-22 50 0,23-53 0,-1 1 0,0-1 0,0 0 0,-1 0 0,1 0 0,0 0 0,-1 0 0,0 0 0,0-1 0,0 1 0,0-1 0,-6 4 0,8-6 0,1 0 0,-1 1 0,1-1 0,-1 0 0,1 1 0,-1-1 0,1 0 0,-1 0 0,0 0 0,1 0 0,-1 1 0,1-1 0,-1 0 0,0 0 0,1 0 0,-1 0 0,0 0 0,1 0 0,-1 0 0,1-1 0,-1 1 0,1 0 0,-1 0 0,0 0 0,1-1 0,-1 1 0,1 0 0,-1-1 0,1 1 0,-1 0 0,1-1 0,-1 1 0,1 0 0,-1-1 0,1 1 0,0-1 0,-1 1 0,1-1 0,0 1 0,-1-1 0,1 1 0,0-1 0,0 0 0,-1 1 0,1-1 0,0 1 0,0-1 0,0 0 0,0 1 0,0-1 0,0 1 0,0-1 0,0-1 0,0-2 0,0-1 0,1 1 0,-1 0 0,1-1 0,0 1 0,2-5 0,17-37 0,2 1 0,50-77 0,-69 117 0,30-44 0,-30 45 0,0 0 0,0 1 0,1-1 0,-1 1 0,1 0 0,0 0 0,0 0 0,0 0 0,4-2 0,-37 40 0,12-15 0,-21 33 0,28-38 0,0 1 0,-2-2 0,0 1 0,-21 19 0,33-34 0,0 1 0,-1-1 0,0 1 0,1 0 0,-1-1 0,1 1 0,-1-1 0,0 1 0,1-1 0,-1 0 0,0 1 0,1-1 0,-1 0 0,0 1 0,1-1 0,-1 0 0,0 0 0,0 1 0,0-1 0,1 0 0,-1 0 0,0 0 0,0 0 0,1 0 0,-1 0 0,0-1 0,0 1 0,0 0 0,1 0 0,-1 0 0,0-1 0,0 1 0,1 0 0,-1-1 0,0 1 0,1-1 0,-1 1 0,1-1 0,-1 1 0,0-1 0,1 1 0,-1-1 0,1 1 0,-1-1 0,1 0 0,0 1 0,-1-1 0,1 0 0,-1 0 0,1 1 0,0-1 0,0-1 0,-2-2 0,1-1 0,0 0 0,0 1 0,1-1 0,-1 0 0,1 1 0,1-10 0,2-1 0,1-1 0,0 1 0,1 0 0,1 0 0,0 0 0,1 1 0,1 0 0,0 0 0,1 1 0,0 0 0,1 0 0,0 1 0,1 1 0,17-15 0,-26 24 0,1 0 0,-1 1 0,0-1 0,1 1 0,-1-1 0,1 1 0,-1 0 0,1 0 0,0 0 0,-1 0 0,6 0 0,-7 1 0,-1 0 0,1-1 0,-1 1 0,1 0 0,-1 1 0,0-1 0,1 0 0,-1 0 0,1 0 0,-1 0 0,1 0 0,-1 0 0,1 1 0,-1-1 0,1 0 0,-1 0 0,0 0 0,1 1 0,-1-1 0,0 0 0,1 1 0,-1-1 0,0 0 0,1 1 0,-1-1 0,1 1 0,-1 0 0,0 1 0,0-1 0,0 0 0,1 0 0,-1 0 0,0 1 0,0-1 0,-1 0 0,1 0 0,0 1 0,0-1 0,-1 0 0,1 0 0,0 0 0,-2 2 0,-4 10 0,-1-1 0,0 0 0,-1 0 0,-1-1 0,-17 19 0,-2 4 0,-89 136 0,115-167 0,0 1 0,0-1 0,-1 0 0,0 1 0,1-1 0,-1-1 0,-6 6 0,9-8 0,-1 1 0,1-1 0,-1 0 0,1 0 0,-1 1 0,1-1 0,-1 0 0,1 0 0,-1 0 0,1 0 0,-1 0 0,1 0 0,-1 0 0,1 0 0,-1 0 0,0 0 0,1 0 0,-1 0 0,1 0 0,-1 0 0,1 0 0,-1 0 0,1-1 0,-1 1 0,0-1 0,0 0 0,0 0 0,0 0 0,0 0 0,0 0 0,1 0 0,-1 0 0,0 0 0,1-1 0,-1 1 0,1 0 0,-1 0 0,1-1 0,-1-1 0,-1-8 0,1 1 0,0-1 0,1 0 0,0 1 0,0-1 0,1 0 0,1 1 0,0-1 0,0 1 0,1 0 0,0 0 0,1 0 0,6-13 0,-1 5 0,1 1 0,0 0 0,1 1 0,1 0 0,1 1 0,20-20 0,-29 31-114,1 0 1,0 0-1,0 1 0,0 0 0,0-1 1,0 2-1,1-1 0,0 1 0,-1 0 1,1 0-1,12-2 0,4 1-6712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0T10:39:57.635"/>
    </inkml:context>
    <inkml:brush xml:id="br0">
      <inkml:brushProperty name="width" value="0.05" units="cm"/>
      <inkml:brushProperty name="height" value="0.05" units="cm"/>
      <inkml:brushProperty name="color" value="#FFFFFF"/>
    </inkml:brush>
  </inkml:definitions>
  <inkml:trace contextRef="#ctx0" brushRef="#br0">669 431 24575,'-621'0'0,"1978"0"0,-1326-2 0,0-2 0,0-1 0,55-16 0,14-2 0,-96 22 0,0 1 0,0-1 0,0 0 0,0 0 0,0 0 0,0 0 0,0 0 0,0-1 0,-1 0 0,1 0 0,-1 0 0,1 0 0,-1-1 0,0 1 0,0-1 0,4-4 0,-7 7 0,1-1 0,-1 1 0,0 0 0,0-1 0,0 1 0,0-1 0,1 1 0,-1-1 0,0 1 0,0-1 0,0 1 0,0 0 0,0-1 0,0 1 0,0-1 0,0 1 0,0-1 0,-1 1 0,1-1 0,0 1 0,0 0 0,0-1 0,0 1 0,-1-1 0,1 1 0,0 0 0,0-1 0,-1 1 0,1-1 0,0 1 0,0 0 0,-1-1 0,-17-7 0,-25 3 0,43 5 0,-134-4 0,-228 24 0,-130 56 0,405-64 0,0-5 0,-138-4 0,208-3 0,25 0 0,97 2 0,0-5 0,117-18 0,824-225 0,-652 145 0,-392 101 0,-1 0 0,0 0 0,0-1 0,0 1 0,0 0 0,1-1 0,-1 1 0,0 0 0,0-1 0,0 1 0,0-1 0,0 0 0,0 1 0,0-1 0,0 0 0,0 0 0,0 1 0,0-1 0,-1 0 0,1 0 0,0 0 0,-1 0 0,1 0 0,0 0 0,-1 0 0,1 0 0,-1 0 0,1-1 0,-1 1 0,0 0 0,1-2 0,-2 2 0,0-1 0,1 1 0,-1 0 0,0-1 0,1 1 0,-1 0 0,0 0 0,0-1 0,0 1 0,0 0 0,-1 0 0,1 0 0,0 0 0,0 1 0,0-1 0,-1 0 0,1 0 0,-1 1 0,1-1 0,0 1 0,-1-1 0,1 1 0,-1 0 0,-1-1 0,-37-5 0,-1 2 0,1 1 0,-1 2 0,-66 8 0,-114 22 0,116-12 0,-483 87 0,243-39 0,134-33 0,185-29 0,-2 1 0,28-4 0,0 0 0,0 0 0,0 0 0,0 0 0,0 0 0,0 0 0,0 0 0,0 0 0,0 0 0,0 0 0,0 0 0,0 0 0,0 0 0,0 0 0,0 0 0,0 0 0,0 0 0,0 1 0,0-1 0,0 0 0,0 0 0,0 0 0,0 0 0,0 0 0,0 0 0,0 0 0,0 0 0,19 0 0,37 2 0,1 2 0,-1 3 0,66 16 0,-99-18 0,32 8 0,1-2 0,1-2 0,84 2 0,-61-16 0,1-4 0,97-22 0,-121 19 0,-27 2 0,-25 2 0,-16-3 0,1 6 0,-1 0 0,0 1 0,0 0 0,0 1 0,-1 0 0,1 1 0,-23-2 0,-89 4 0,74 2 0,12-2 0,12-1 0,0 2 0,0 0 0,-1 2 0,-41 10 0,-2 10 0,-87 42 0,95-37 0,-124 38 0,171-62 0,8-3 0,0 0 0,0 1 0,1-1 0,-1 1 0,1 1 0,0-1 0,-6 4 0,13-5 0,1 0 0,-1 0 0,1 0 0,-1 0 0,1-1 0,-1 1 0,1-1 0,0 0 0,-1 0 0,4 0 0,113 1 0,-30-1 0,125 15 0,-126-6 0,0-4 0,145-9 0,-112-10 0,26 0 0,-301 15 0,-170 6 0,3 26 0,103 13 0,-30 5 0,199-46 0,0-2 0,-70-5 0,65 0 0,332 0 0,-199-4 0,135-26 0,327-100 0,-289 52 0,-3 1 0,-218 74 0,-25 5 0,0-1 0,0 0 0,0 0 0,0 0 0,0-1 0,0 0 0,0 0 0,-1-1 0,1 1 0,5-4 0,-11 5 0,0 1 0,0 0 0,0-1 0,0 1 0,0 0 0,0 0 0,0-1 0,0 1 0,0 0 0,-1-1 0,1 1 0,0 0 0,0 0 0,0-1 0,0 1 0,0 0 0,0 0 0,-1-1 0,1 1 0,0 0 0,0 0 0,0 0 0,-1-1 0,1 1 0,0 0 0,0 0 0,0 0 0,-1 0 0,1 0 0,0-1 0,0 1 0,-1 0 0,1 0 0,0 0 0,-1 0 0,1 0 0,0 0 0,0 0 0,-1 0 0,1 0 0,0 0 0,-1 0 0,1 0 0,0 0 0,0 0 0,-1 0 0,1 0 0,0 1 0,-18-4 0,6 3 0,0 0 0,0 0 0,0 1 0,0 1 0,1 0 0,-1 0 0,1 2 0,-1-1 0,1 1 0,0 1 0,1 0 0,-1 0 0,-11 9 0,15-9 0,0 0 0,0 1 0,1 0 0,0 0 0,0 0 0,0 1 0,1 0 0,0 0 0,1 0 0,-1 1 0,1 0 0,1 0 0,-1 0 0,1 0 0,1 0 0,0 1 0,0-1 0,-1 15 0,2-15 0,1 1 0,0-1 0,0 1 0,1 0 0,0-1 0,1 0 0,4 16 0,-5-22 0,0 0 0,-1 0 0,1 0 0,0 0 0,0 0 0,0-1 0,1 1 0,-1 0 0,0-1 0,1 1 0,-1-1 0,1 1 0,-1-1 0,1 0 0,0 1 0,-1-1 0,1 0 0,0 0 0,0 0 0,0 0 0,0-1 0,0 1 0,0-1 0,0 1 0,0-1 0,0 0 0,0 1 0,0-1 0,0 0 0,0 0 0,0 0 0,0-1 0,0 1 0,0-1 0,0 1 0,0-1 0,0 1 0,2-2 0,-2 2 0,-1-1 0,0 1 0,1-1 0,-1 1 0,0-1 0,1 1 0,-1-1 0,0 0 0,0 0 0,0 0 0,0 0 0,0 0 0,0 0 0,0 0 0,0 0 0,0 0 0,0 0 0,0 0 0,0 0 0,-1-1 0,1 1 0,-1 0 0,1-1 0,-1 1 0,1 0 0,-1-1 0,0 1 0,0-1 0,1 1 0,-1-1 0,0 1 0,0 0 0,-1-1 0,1 1 0,0-1 0,0 1 0,-1 0 0,1-1 0,-1 1 0,1 0 0,-1-1 0,-1-1 0,-3-7 0,-1 0 0,0 1 0,0 0 0,-12-13 0,8 10 0,-26-38 0,2-1 0,3-2 0,-28-62 0,41 85 0,15 27 0,0-2 0,0 1 0,1 0 0,-1 0 0,1-1 0,0 0 0,0 1 0,0-1 0,1 0 0,0 0 0,-1-6 0,2 11 0,0-1 0,0 1 0,0 0 0,0-1 0,0 1 0,0 0 0,0-1 0,0 1 0,0 0 0,0-1 0,0 1 0,0 0 0,0-1 0,0 1 0,0-1 0,1 1 0,-1 0 0,0 0 0,0-1 0,0 1 0,1 0 0,-1-1 0,0 1 0,0 0 0,1 0 0,-1-1 0,0 1 0,0 0 0,1 0 0,-1 0 0,0-1 0,1 1 0,-1 0 0,0 0 0,1 0 0,-1 0 0,0 0 0,1 0 0,-1 0 0,1 0 0,-1 0 0,0 0 0,1 0 0,-1 0 0,0 0 0,1 0 0,-1 0 0,0 0 0,1 0 0,-1 0 0,0 1 0,1-1 0,-1 0 0,0 0 0,1 0 0,-1 0 0,0 1 0,1-1 0,19 16 0,-18-15 0,19 18 0,-2 0 0,0 1 0,0 1 0,20 33 0,49 69 0,-72-104 0,0-1 0,1 0 0,1-1 0,21 16 0,-38-33 0,0 1 0,0 0 0,0-1 0,-1 1 0,1-1 0,0 1 0,0-1 0,0 1 0,0-1 0,0 1 0,0-1 0,0 0 0,0 0 0,0 0 0,0 1 0,0-1 0,0 0 0,0 0 0,1-1 0,-1 1 0,-1 0 0,1 0 0,-1-1 0,1 1 0,-1-1 0,1 1 0,-1 0 0,0-1 0,1 1 0,-1-1 0,0 1 0,1-1 0,-1 1 0,0-1 0,0 1 0,1-1 0,-1 1 0,0-1 0,0 0 0,0 1 0,0-1 0,0 1 0,0-1 0,0 0 0,0-3 0,0 1 0,0-1 0,-1 1 0,1-1 0,-1 1 0,0-1 0,0 1 0,0 0 0,-3-6 0,-5-3 0,0 0 0,-1 1 0,0 0 0,-1 1 0,0 0 0,-23-14 0,-21-22 0,-75-64 0,119 101 0,0 1 0,-1 0 0,-20-9 0,30 16 0,0 0 0,0 0 0,0 0 0,0 0 0,-1 0 0,1 0 0,0 1 0,-1-1 0,1 1 0,0 0 0,-1 0 0,1-1 0,0 2 0,-1-1 0,1 0 0,0 0 0,-1 1 0,1-1 0,0 1 0,-1 0 0,1 0 0,0 0 0,0 0 0,0 0 0,0 0 0,0 0 0,0 1 0,0-1 0,-2 3 0,2-1 0,1-1 0,-1 1 0,1-1 0,0 1 0,0 0 0,1-1 0,-1 1 0,0 0 0,1 0 0,0 0 0,0-1 0,-1 1 0,2 0 0,-1 0 0,0 0 0,0 0 0,1-1 0,0 1 0,1 3 0,0 1 0,0 0 0,1-1 0,0 1 0,0 0 0,0-1 0,7 8 0,26 37 0,-26-34 0,2 0 0,0-1 0,0-1 0,2 0 0,0-1 0,0 0 0,22 15 0,-24-21 0,2 1 0,-1-1 0,2 0 0,20 8 0,-11-3 0,-20-5 0,-15-1 0,-13-3 0,-1-1 0,1-1 0,0-2 0,-39-3 0,3 1 0,-756 2 0,826-1 0,0 0 0,0-1 0,18-6 0,17-2 0,24 4 0,128 5 0,9 1 0,-101-13 0,-65 6 0,59-1 0,22 10 0,45-2 0,-356 46 0,28-4 0,88-27 0,18-2 0,-1-3 0,0-2 0,-63 0 0,-49-10 0,624 2 0,-437-1 0,0-1 0,0 0 0,21-7 0,-18 4 0,36-3 0,-35 5 0,39-9 0,-40 7 0,43-5 0,-22 5 0,-2-2 0,1-2 0,43-15 0,-61 17 0,-20 6 0,0 1 0,0-1 0,0 0 0,0 0 0,0-1 0,-1 1 0,1-1 0,0 1 0,-1-1 0,1 0 0,-1 0 0,0 0 0,0 0 0,0 0 0,0-1 0,0 1 0,0 0 0,0-1 0,-1 0 0,1 1 0,-1-1 0,0 0 0,0 0 0,0 0 0,0 0 0,0 0 0,0-5 0,-1 4 0,-1 0 0,1 0 0,-1 0 0,1 0 0,-1 0 0,-1 0 0,1 0 0,0 1 0,-1-1 0,0 0 0,0 1 0,0-1 0,0 1 0,0 0 0,-1 0 0,0 0 0,1 0 0,-1 0 0,0 0 0,-5-3 0,-4-1 0,1 1 0,-1 0 0,0 1 0,-1 0 0,-14-3 0,-31-14 0,44 16 0,-1 1 0,1 0 0,-1 1 0,-1 0 0,1 1 0,0 1 0,-30-1 0,14 4 0,-1 2 0,-57 11 0,47-8 0,0-2 0,-1-1 0,-52-5 0,-54 4 0,145-2 0,0 0 0,1 1 0,-1 0 0,0 0 0,0 0 0,1 0 0,-1 1 0,0 0 0,1-1 0,0 1 0,-1 1 0,1-1 0,0 0 0,0 1 0,0-1 0,0 1 0,1 0 0,-1 0 0,1 0 0,0 0 0,0 1 0,0-1 0,0 0 0,0 1 0,1 0 0,-1-1 0,1 1 0,-1 7 0,1-7 0,0 0 0,1 0 0,0 1 0,0-1 0,0 0 0,0 1 0,1-1 0,-1 0 0,1 0 0,0 1 0,1-1 0,-1 0 0,1 0 0,-1 0 0,1 0 0,0-1 0,1 1 0,-1 0 0,1-1 0,-1 0 0,1 1 0,0-1 0,0 0 0,1-1 0,-1 1 0,5 2 0,8 3 0,-13-7 0,-1 0 0,1 0 0,-1 0 0,1 1 0,-1-1 0,0 1 0,1-1 0,-1 1 0,0 0 0,0 0 0,3 4 0,-5-6 0,1 1 0,-1-1 0,0 0 0,0 1 0,0-1 0,0 1 0,0-1 0,0 0 0,0 1 0,0-1 0,0 0 0,-1 1 0,1-1 0,0 1 0,0-1 0,0 0 0,0 1 0,0-1 0,-1 0 0,1 1 0,0-1 0,0 0 0,0 1 0,-1-1 0,1 0 0,0 0 0,-1 1 0,1-1 0,0 0 0,-1 0 0,1 0 0,0 1 0,-1-1 0,1 0 0,0 0 0,-1 0 0,1 0 0,0 0 0,-1 0 0,1 0 0,-1 0 0,1 0 0,-1 0 0,-19 4 0,19-4 0,-42 1 0,1-1 0,-1-2 0,1-2 0,-74-17 0,77 11 0,30 7 0,-1 1 0,0 0 0,1 0 0,-1 1 0,0 0 0,0 1 0,-15 1 0,22-1 0,0 1 0,0-1 0,0 0 0,0 0 0,0 0 0,-1-1 0,1 1 0,0-1 0,0 1 0,0-1 0,0 0 0,0 0 0,0-1 0,0 1 0,1-1 0,-1 1 0,-5-5 0,5 3 0,0 0 0,0-1 0,1 1 0,-1-1 0,1 0 0,-1 0 0,1 1 0,0-2 0,1 1 0,-1 0 0,-1-6 0,0-10 0,0 0 0,1 0 0,1-1 0,2-29 0,-1 41 0,1-7 0,-1 2 0,0 0 0,1 0 0,1 0 0,6-24 0,-8 35 0,1 1 0,0-1 0,0 0 0,0 1 0,0 0 0,1-1 0,-1 1 0,1 0 0,-1-1 0,1 1 0,0 0 0,0 0 0,0 1 0,0-1 0,0 0 0,0 1 0,0-1 0,1 1 0,-1-1 0,1 1 0,-1 0 0,1 0 0,-1 0 0,1 1 0,-1-1 0,1 0 0,0 1 0,0 0 0,-1 0 0,1 0 0,3 0 0,-4 0 0,0 1 0,-1-1 0,1 1 0,0 0 0,0 0 0,0-1 0,0 1 0,-1 0 0,1 0 0,-1 1 0,1-1 0,0 0 0,-1 1 0,0-1 0,1 1 0,-1-1 0,0 1 0,0-1 0,0 1 0,0 0 0,0 0 0,0-1 0,-1 1 0,1 0 0,0 0 0,-1 0 0,1 0 0,-1 0 0,0 3 0,2 9 0,-1 0 0,0 0 0,-1 14 0,0-18 0,-1 55 0,-3 102 0,3-163 0,1 0 0,-1 1 0,0-1 0,0 0 0,0 0 0,0 0 0,-1 0 0,1 0 0,-1-1 0,0 1 0,-1 0 0,1-1 0,0 1 0,-1-1 0,0 0 0,-5 5 0,5-6 0,0 0 0,0 0 0,-1 0 0,1-1 0,0 1 0,-1-1 0,1 0 0,-1 0 0,1 0 0,-1-1 0,1 1 0,-1-1 0,0 0 0,1 0 0,-1 0 0,0 0 0,1-1 0,-1 1 0,-5-3 0,2 2 0,1-1 0,0 0 0,0 0 0,1-1 0,-1 0 0,0 0 0,1 0 0,0-1 0,0 0 0,0 0 0,0 0 0,0 0 0,1-1 0,0 1 0,0-1 0,0-1 0,-4-7 0,3 3 0,1 0 0,0-1 0,1 1 0,0-1 0,1 0 0,0 0 0,1 0 0,0 0 0,1-14 0,5-165 0,-4 189 2,-1 1-1,1 0 1,-1-1-1,1 1 0,-1 0 1,1 0-1,0-1 1,-1 1-1,1 0 1,-1 0-1,1 0 0,0 0 1,-1-1-1,1 1 1,-1 0-1,1 0 1,0 0-1,-1 1 0,1-1 1,0 0-1,-1 0 1,1 0-1,-1 0 1,1 0-1,-1 1 1,1-1-1,0 0 0,-1 1 1,1-1-1,0 1 1,29 11-528,-23-9-358,23 9-5942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0T10:40:02.667"/>
    </inkml:context>
    <inkml:brush xml:id="br0">
      <inkml:brushProperty name="width" value="0.05" units="cm"/>
      <inkml:brushProperty name="height" value="0.05" units="cm"/>
      <inkml:brushProperty name="color" value="#FFFFFF"/>
    </inkml:brush>
  </inkml:definitions>
  <inkml:trace contextRef="#ctx0" brushRef="#br0">1 691 24575,'0'-6'0,"1"1"0,1 0 0,-1 0 0,1 0 0,0 0 0,0 0 0,0 0 0,1 0 0,5-7 0,11-23 0,-14 13 0,0 0 0,-1-1 0,-2 1 0,0-1 0,-1 0 0,-4-37 0,1 8 0,1 30 0,-2 1 0,-9-39 0,0 4 0,13 60 0,0 5 0,0-1 0,1 1 0,0-1 0,1 1 0,0-1 0,5 11 0,5-1 0,0-1 0,2 0 0,0-1 0,0-1 0,27 21 0,23 21 0,-33-21 0,-18-20 0,1-1 0,28 23 0,-37-34 0,0 0 0,0 0 0,0-1 0,1 1 0,0-1 0,0-1 0,0 1 0,0-1 0,0-1 0,0 1 0,13 0 0,-5-1 0,2 1 0,0-1 0,0-1 0,0 0 0,0-2 0,0 0 0,29-7 0,-43 8 0,-1 1 0,0-1 0,0 0 0,0-1 0,0 1 0,0 0 0,0 0 0,-1-1 0,1 1 0,0-1 0,-1 0 0,1 1 0,-1-1 0,0 0 0,1 0 0,-1 0 0,0 0 0,0 0 0,0 0 0,0 0 0,-1-1 0,1 1 0,0 0 0,-1 0 0,0-1 0,0 1 0,1 0 0,-1 0 0,0-1 0,-1 1 0,1 0 0,0-1 0,-1 1 0,1 0 0,-2-4 0,0 1 0,0-1 0,-1 1 0,0 0 0,1-1 0,-1 2 0,-1-1 0,1 0 0,-1 0 0,0 1 0,0 0 0,0 0 0,-1 0 0,-4-3 0,-52-28 0,39 23 0,0-1 0,1 0 0,-28-25 0,18 12 0,10 8 0,-29-30 0,46 44 0,0-1 0,0 0 0,0 0 0,1 0 0,0-1 0,0 1 0,0-1 0,1 1 0,-1-1 0,2 0 0,-1 0 0,-1-9 0,3 8 14,0 0 0,1 0-1,0 0 1,0 0 0,1 0 0,-1 0-1,5-8 1,-4 9-161,0 0-1,0 0 0,0 0 1,-1 0-1,0 0 1,0-1-1,-1 1 1,0 0-1,0-8 1,-4-3-6679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0T10:40:13.875"/>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0T10:40:34.92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5349-FF80-839B-B382-BDE2477C8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E73D91-71CE-5046-01D7-398683E939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918313-C34C-D5CF-9C80-8E8D59CE1A4A}"/>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5" name="Footer Placeholder 4">
            <a:extLst>
              <a:ext uri="{FF2B5EF4-FFF2-40B4-BE49-F238E27FC236}">
                <a16:creationId xmlns:a16="http://schemas.microsoft.com/office/drawing/2014/main" id="{13AFE1EF-9C08-3756-C822-A87639501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5ADF8-B5C8-0F40-DE39-5F86EA261315}"/>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299009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CD2C-618B-34C2-2308-E689CE63D6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08436D-092E-39F3-14FC-4554B4545F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03593-76A4-D882-F24B-9624223D59C8}"/>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5" name="Footer Placeholder 4">
            <a:extLst>
              <a:ext uri="{FF2B5EF4-FFF2-40B4-BE49-F238E27FC236}">
                <a16:creationId xmlns:a16="http://schemas.microsoft.com/office/drawing/2014/main" id="{C4BE49BC-402B-7BC6-78A9-CDAB8A59B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FD3EE-1ACF-C358-D066-36801C5AC4C5}"/>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396476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0CBB5-3C0D-B80C-791E-BB1C28FDDA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71A776-003A-9190-EA2E-97EA1C0FFE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9757A-58A4-1C75-35FD-DC652F3A39E8}"/>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5" name="Footer Placeholder 4">
            <a:extLst>
              <a:ext uri="{FF2B5EF4-FFF2-40B4-BE49-F238E27FC236}">
                <a16:creationId xmlns:a16="http://schemas.microsoft.com/office/drawing/2014/main" id="{4EBC94DB-498F-7404-EF25-1D23C77FE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8B922-F685-3237-8E6E-0E666AC6CAD2}"/>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25155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5BDE-9EC5-B48E-0D61-E682AA9F6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643816-51BA-C100-0429-5F44570EB7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E15FB-2BEB-89F7-BBCA-1BFF94388F65}"/>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5" name="Footer Placeholder 4">
            <a:extLst>
              <a:ext uri="{FF2B5EF4-FFF2-40B4-BE49-F238E27FC236}">
                <a16:creationId xmlns:a16="http://schemas.microsoft.com/office/drawing/2014/main" id="{1D5B4BA0-E9AF-A664-BCAB-7E2CA26A7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69DD90-64BD-8425-95EF-E0F3A85199DE}"/>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26493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CEE9-D6F7-3014-F505-7F7135626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A10AAE-B371-E7CF-ABC7-16EA5878D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2A64F-0D46-DAAD-ABCE-F9038D63B602}"/>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5" name="Footer Placeholder 4">
            <a:extLst>
              <a:ext uri="{FF2B5EF4-FFF2-40B4-BE49-F238E27FC236}">
                <a16:creationId xmlns:a16="http://schemas.microsoft.com/office/drawing/2014/main" id="{D5B87F1B-CBBB-D168-62F0-0645E3573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6CE4E6-650F-64F1-EA19-08925A8CE2ED}"/>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27503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8C90-AD8B-A385-B20D-5B3479A7A5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709125-9D93-2113-BA41-66BA76769A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8E4ABC-C90A-40BA-8F30-105E3E9A9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571C7B-FE14-10E6-057B-C3B8094841D4}"/>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6" name="Footer Placeholder 5">
            <a:extLst>
              <a:ext uri="{FF2B5EF4-FFF2-40B4-BE49-F238E27FC236}">
                <a16:creationId xmlns:a16="http://schemas.microsoft.com/office/drawing/2014/main" id="{AB66F76A-BB6B-91A5-FBDA-489A7328D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506B3C-FBEF-F7C3-2F2A-72C9CBAFF798}"/>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331594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036-FF3B-24EE-E5E2-83597944B7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2B68D-DB2E-31ED-5CF4-F8527CF00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7E410-3B19-7FB5-5AD1-F3AB56C0EF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985F3E-15EA-EA1D-B51C-43A1317ED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11B9A-562F-8CD9-4406-0BC7CC6AC7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87923C-29AC-1EF9-E766-B4776E99B5FA}"/>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8" name="Footer Placeholder 7">
            <a:extLst>
              <a:ext uri="{FF2B5EF4-FFF2-40B4-BE49-F238E27FC236}">
                <a16:creationId xmlns:a16="http://schemas.microsoft.com/office/drawing/2014/main" id="{F3DC49EE-879B-3444-0DD4-6D2FCCBB25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4BB29C-8E30-30A9-243E-C6C227D15297}"/>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420196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D6CC-70E3-85A0-B793-DB9B392636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3B37A8-8B0D-E144-4E8C-4F73BEE65174}"/>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4" name="Footer Placeholder 3">
            <a:extLst>
              <a:ext uri="{FF2B5EF4-FFF2-40B4-BE49-F238E27FC236}">
                <a16:creationId xmlns:a16="http://schemas.microsoft.com/office/drawing/2014/main" id="{B89BF17F-B817-2885-771B-A3B2FD5B46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4BA41D-C473-B0E8-2000-1237EFBD6511}"/>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186419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2B329-67C5-EF5E-628B-5A3232DE3A01}"/>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3" name="Footer Placeholder 2">
            <a:extLst>
              <a:ext uri="{FF2B5EF4-FFF2-40B4-BE49-F238E27FC236}">
                <a16:creationId xmlns:a16="http://schemas.microsoft.com/office/drawing/2014/main" id="{61027AEF-C5E9-E108-D9DA-848FFB19D1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ED1B56-8744-4CDD-CDC1-C676F645E220}"/>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427568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345F-8388-9A19-021A-13AC9CBCA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775D37-EB35-E208-0C3B-CFF00FB42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164AE7-DF6E-F9FF-9DC8-A7764846A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937DC-CB0B-0846-5549-53CF5FF3B698}"/>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6" name="Footer Placeholder 5">
            <a:extLst>
              <a:ext uri="{FF2B5EF4-FFF2-40B4-BE49-F238E27FC236}">
                <a16:creationId xmlns:a16="http://schemas.microsoft.com/office/drawing/2014/main" id="{1D6EDABC-8350-4CB0-6061-59EDB97FEC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5E4E02-8262-4FB7-E472-177269EF4E3E}"/>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373125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938A-DC85-DFDB-FFAE-8ED5BB4F2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A99D87-5277-2DF6-0E24-D17A25D68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58583D-E48F-7EFE-A178-BFF6BFADA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E5DDE-90D7-9692-73A9-ACB2988A7FCD}"/>
              </a:ext>
            </a:extLst>
          </p:cNvPr>
          <p:cNvSpPr>
            <a:spLocks noGrp="1"/>
          </p:cNvSpPr>
          <p:nvPr>
            <p:ph type="dt" sz="half" idx="10"/>
          </p:nvPr>
        </p:nvSpPr>
        <p:spPr/>
        <p:txBody>
          <a:bodyPr/>
          <a:lstStyle/>
          <a:p>
            <a:fld id="{6E215658-AAA2-4D55-9352-E9C5AB49751B}" type="datetimeFigureOut">
              <a:rPr lang="en-IN" smtClean="0"/>
              <a:t>20-07-2023</a:t>
            </a:fld>
            <a:endParaRPr lang="en-IN"/>
          </a:p>
        </p:txBody>
      </p:sp>
      <p:sp>
        <p:nvSpPr>
          <p:cNvPr id="6" name="Footer Placeholder 5">
            <a:extLst>
              <a:ext uri="{FF2B5EF4-FFF2-40B4-BE49-F238E27FC236}">
                <a16:creationId xmlns:a16="http://schemas.microsoft.com/office/drawing/2014/main" id="{25C73885-02A4-2CC5-2EB3-6E5D9737EB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C95DC-369F-320B-250A-21F7791677E5}"/>
              </a:ext>
            </a:extLst>
          </p:cNvPr>
          <p:cNvSpPr>
            <a:spLocks noGrp="1"/>
          </p:cNvSpPr>
          <p:nvPr>
            <p:ph type="sldNum" sz="quarter" idx="12"/>
          </p:nvPr>
        </p:nvSpPr>
        <p:spPr/>
        <p:txBody>
          <a:bodyPr/>
          <a:lstStyle/>
          <a:p>
            <a:fld id="{1840C103-4647-4256-9273-DE972CC18475}" type="slidenum">
              <a:rPr lang="en-IN" smtClean="0"/>
              <a:t>‹#›</a:t>
            </a:fld>
            <a:endParaRPr lang="en-IN"/>
          </a:p>
        </p:txBody>
      </p:sp>
    </p:spTree>
    <p:extLst>
      <p:ext uri="{BB962C8B-B14F-4D97-AF65-F5344CB8AC3E}">
        <p14:creationId xmlns:p14="http://schemas.microsoft.com/office/powerpoint/2010/main" val="40229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3A549-4A7D-04A8-CB36-D94F8FBBB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3F8E6E-5398-063B-318B-16439573C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B3171-0BB0-0371-ACB5-3C386E557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15658-AAA2-4D55-9352-E9C5AB49751B}" type="datetimeFigureOut">
              <a:rPr lang="en-IN" smtClean="0"/>
              <a:t>20-07-2023</a:t>
            </a:fld>
            <a:endParaRPr lang="en-IN"/>
          </a:p>
        </p:txBody>
      </p:sp>
      <p:sp>
        <p:nvSpPr>
          <p:cNvPr id="5" name="Footer Placeholder 4">
            <a:extLst>
              <a:ext uri="{FF2B5EF4-FFF2-40B4-BE49-F238E27FC236}">
                <a16:creationId xmlns:a16="http://schemas.microsoft.com/office/drawing/2014/main" id="{1983F1B8-16E1-10DE-AB95-9572195D74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83F948-5736-367D-0963-F65F63FB3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0C103-4647-4256-9273-DE972CC18475}" type="slidenum">
              <a:rPr lang="en-IN" smtClean="0"/>
              <a:t>‹#›</a:t>
            </a:fld>
            <a:endParaRPr lang="en-IN"/>
          </a:p>
        </p:txBody>
      </p:sp>
    </p:spTree>
    <p:extLst>
      <p:ext uri="{BB962C8B-B14F-4D97-AF65-F5344CB8AC3E}">
        <p14:creationId xmlns:p14="http://schemas.microsoft.com/office/powerpoint/2010/main" val="274534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startupjobsportal.com/2022/07/cognizant-off-campus-drive-2022-2.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1.png"/><Relationship Id="rId3" Type="http://schemas.openxmlformats.org/officeDocument/2006/relationships/hyperlink" Target="https://www.researchgate.net/figure/IoT-based-smart-garbage-can-model_fig1_333538104" TargetMode="External"/><Relationship Id="rId7" Type="http://schemas.openxmlformats.org/officeDocument/2006/relationships/image" Target="../media/image8.png"/><Relationship Id="rId12" Type="http://schemas.openxmlformats.org/officeDocument/2006/relationships/customXml" Target="../ink/ink5.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middleeastmonitor.com/20180818-israel-turns-west-bank-into-toxic-waste-dump/"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www.homeanddecor.com.sg/design/news/10-companies-that-are-doing-more-than-the-no-straw-movement-to-reduce-plastic-pollution/"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uropeansting.com/2019/01/11/we-must-stop-choking-the-ocean-with-plastic-waste-heres-how/"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9651CF-8EC2-CA1B-8C3B-227C08663CB7}"/>
              </a:ext>
            </a:extLst>
          </p:cNvPr>
          <p:cNvSpPr>
            <a:spLocks noGrp="1"/>
          </p:cNvSpPr>
          <p:nvPr>
            <p:ph type="subTitle" idx="1"/>
          </p:nvPr>
        </p:nvSpPr>
        <p:spPr>
          <a:xfrm>
            <a:off x="589280" y="2829614"/>
            <a:ext cx="11115040" cy="3822060"/>
          </a:xfrm>
        </p:spPr>
        <p:txBody>
          <a:bodyPr>
            <a:normAutofit fontScale="92500" lnSpcReduction="10000"/>
          </a:bodyPr>
          <a:lstStyle/>
          <a:p>
            <a:r>
              <a:rPr lang="en-US" sz="3000" dirty="0"/>
              <a:t>PROJECT </a:t>
            </a:r>
            <a:r>
              <a:rPr lang="en-US" sz="3000"/>
              <a:t>NAME</a:t>
            </a:r>
            <a:r>
              <a:rPr lang="en-US" sz="3600" b="1"/>
              <a:t>: “</a:t>
            </a:r>
            <a:r>
              <a:rPr lang="en-US" sz="3600" b="1" dirty="0" err="1"/>
              <a:t>trAIsh</a:t>
            </a:r>
            <a:r>
              <a:rPr lang="en-US" sz="3600" b="1" dirty="0"/>
              <a:t> bin”</a:t>
            </a:r>
          </a:p>
          <a:p>
            <a:r>
              <a:rPr lang="en-IN" sz="3000" dirty="0"/>
              <a:t>TEAM NAME: </a:t>
            </a:r>
            <a:r>
              <a:rPr lang="en-IN" sz="3600" b="1" dirty="0"/>
              <a:t>Binary </a:t>
            </a:r>
            <a:r>
              <a:rPr lang="en-IN" sz="3600" b="1" dirty="0" err="1"/>
              <a:t>Nauts</a:t>
            </a:r>
            <a:endParaRPr lang="en-IN" sz="3600" b="1" dirty="0"/>
          </a:p>
          <a:p>
            <a:r>
              <a:rPr lang="en-IN" sz="2800" dirty="0">
                <a:solidFill>
                  <a:schemeClr val="tx1">
                    <a:lumMod val="95000"/>
                    <a:lumOff val="5000"/>
                  </a:schemeClr>
                </a:solidFill>
              </a:rPr>
              <a:t>DOMAIN: Sustainability and environmental challenges</a:t>
            </a:r>
          </a:p>
          <a:p>
            <a:r>
              <a:rPr lang="en-IN" sz="2800" dirty="0">
                <a:solidFill>
                  <a:schemeClr val="tx1">
                    <a:lumMod val="95000"/>
                    <a:lumOff val="5000"/>
                  </a:schemeClr>
                </a:solidFill>
              </a:rPr>
              <a:t>USE CASE: Waste and energy management </a:t>
            </a:r>
          </a:p>
          <a:p>
            <a:r>
              <a:rPr lang="en-IN" sz="2200" dirty="0"/>
              <a:t>Presented by,</a:t>
            </a:r>
          </a:p>
          <a:p>
            <a:r>
              <a:rPr lang="en-US" sz="2200" dirty="0"/>
              <a:t>Pooja LH-4GW21CS079</a:t>
            </a:r>
          </a:p>
          <a:p>
            <a:r>
              <a:rPr lang="en-US" sz="2200" dirty="0" err="1"/>
              <a:t>Srashti</a:t>
            </a:r>
            <a:r>
              <a:rPr lang="en-US" sz="2200" dirty="0"/>
              <a:t> Kumbar-4GW21CS108</a:t>
            </a:r>
          </a:p>
          <a:p>
            <a:r>
              <a:rPr lang="en-US" sz="2200" dirty="0"/>
              <a:t>Sunaina G Umesh-4GW21CS112</a:t>
            </a:r>
          </a:p>
          <a:p>
            <a:r>
              <a:rPr lang="en-US" sz="2200" dirty="0" err="1"/>
              <a:t>Yellamelli</a:t>
            </a:r>
            <a:r>
              <a:rPr lang="en-US" sz="2200" dirty="0"/>
              <a:t> Sahithi-4GW21CS124</a:t>
            </a:r>
          </a:p>
          <a:p>
            <a:endParaRPr lang="en-US" sz="2800" dirty="0"/>
          </a:p>
          <a:p>
            <a:endParaRPr lang="en-IN" sz="2800" dirty="0"/>
          </a:p>
          <a:p>
            <a:endParaRPr lang="en-IN" sz="3600" dirty="0"/>
          </a:p>
          <a:p>
            <a:endParaRPr lang="en-IN" sz="3600" dirty="0"/>
          </a:p>
        </p:txBody>
      </p:sp>
      <p:pic>
        <p:nvPicPr>
          <p:cNvPr id="4" name="Picture 2">
            <a:extLst>
              <a:ext uri="{FF2B5EF4-FFF2-40B4-BE49-F238E27FC236}">
                <a16:creationId xmlns:a16="http://schemas.microsoft.com/office/drawing/2014/main" id="{0CAEBC7C-4F71-F352-03B1-E7FC83783EC1}"/>
              </a:ext>
            </a:extLst>
          </p:cNvPr>
          <p:cNvPicPr>
            <a:picLocks noChangeAspect="1" noChangeArrowheads="1"/>
          </p:cNvPicPr>
          <p:nvPr/>
        </p:nvPicPr>
        <p:blipFill>
          <a:blip r:embed="rId2"/>
          <a:srcRect/>
          <a:stretch>
            <a:fillRect/>
          </a:stretch>
        </p:blipFill>
        <p:spPr bwMode="auto">
          <a:xfrm>
            <a:off x="261256" y="156755"/>
            <a:ext cx="1802675" cy="1565480"/>
          </a:xfrm>
          <a:prstGeom prst="rect">
            <a:avLst/>
          </a:prstGeom>
          <a:noFill/>
          <a:ln w="9525">
            <a:noFill/>
            <a:miter lim="800000"/>
            <a:headEnd/>
            <a:tailEnd/>
          </a:ln>
          <a:effectLst/>
        </p:spPr>
      </p:pic>
      <p:grpSp>
        <p:nvGrpSpPr>
          <p:cNvPr id="5" name="Group 2">
            <a:extLst>
              <a:ext uri="{FF2B5EF4-FFF2-40B4-BE49-F238E27FC236}">
                <a16:creationId xmlns:a16="http://schemas.microsoft.com/office/drawing/2014/main" id="{BAF04E98-CB06-2905-B9A5-4BBFF27D7D0A}"/>
              </a:ext>
            </a:extLst>
          </p:cNvPr>
          <p:cNvGrpSpPr>
            <a:grpSpLocks/>
          </p:cNvGrpSpPr>
          <p:nvPr/>
        </p:nvGrpSpPr>
        <p:grpSpPr bwMode="auto">
          <a:xfrm>
            <a:off x="2823149" y="457240"/>
            <a:ext cx="6373102" cy="849086"/>
            <a:chOff x="2443" y="1818"/>
            <a:chExt cx="8252" cy="735"/>
          </a:xfrm>
        </p:grpSpPr>
        <p:sp>
          <p:nvSpPr>
            <p:cNvPr id="6" name="WordArt 3">
              <a:extLst>
                <a:ext uri="{FF2B5EF4-FFF2-40B4-BE49-F238E27FC236}">
                  <a16:creationId xmlns:a16="http://schemas.microsoft.com/office/drawing/2014/main" id="{06E0618E-A9AC-45A9-A412-CC54A3A8B227}"/>
                </a:ext>
              </a:extLst>
            </p:cNvPr>
            <p:cNvSpPr>
              <a:spLocks noChangeArrowheads="1" noChangeShapeType="1" noTextEdit="1"/>
            </p:cNvSpPr>
            <p:nvPr/>
          </p:nvSpPr>
          <p:spPr bwMode="auto">
            <a:xfrm>
              <a:off x="2443" y="1818"/>
              <a:ext cx="2501" cy="735"/>
            </a:xfrm>
            <a:prstGeom prst="rect">
              <a:avLst/>
            </a:prstGeom>
          </p:spPr>
          <p:txBody>
            <a:bodyPr wrap="none" fromWordArt="1">
              <a:prstTxWarp prst="textPlain">
                <a:avLst>
                  <a:gd name="adj" fmla="val 50000"/>
                </a:avLst>
              </a:prstTxWarp>
            </a:bodyPr>
            <a:lstStyle/>
            <a:p>
              <a:pPr algn="ctr" rtl="0"/>
              <a:r>
                <a:rPr lang="en-US" sz="3600" kern="10" spc="0" dirty="0">
                  <a:ln w="9525">
                    <a:solidFill>
                      <a:srgbClr val="404040"/>
                    </a:solidFill>
                    <a:round/>
                    <a:headEnd/>
                    <a:tailEnd/>
                  </a:ln>
                  <a:solidFill>
                    <a:srgbClr val="404040"/>
                  </a:solidFill>
                  <a:effectLst/>
                  <a:latin typeface="Tahoma"/>
                  <a:ea typeface="Tahoma"/>
                  <a:cs typeface="Tahoma"/>
                </a:rPr>
                <a:t>GSSS</a:t>
              </a:r>
            </a:p>
          </p:txBody>
        </p:sp>
        <p:sp>
          <p:nvSpPr>
            <p:cNvPr id="7" name="WordArt 4">
              <a:extLst>
                <a:ext uri="{FF2B5EF4-FFF2-40B4-BE49-F238E27FC236}">
                  <a16:creationId xmlns:a16="http://schemas.microsoft.com/office/drawing/2014/main" id="{0DE84C48-2363-B9AA-FA76-1600911B0CAF}"/>
                </a:ext>
              </a:extLst>
            </p:cNvPr>
            <p:cNvSpPr>
              <a:spLocks noChangeArrowheads="1" noChangeShapeType="1" noTextEdit="1"/>
            </p:cNvSpPr>
            <p:nvPr/>
          </p:nvSpPr>
          <p:spPr bwMode="auto">
            <a:xfrm>
              <a:off x="5059" y="1851"/>
              <a:ext cx="5636" cy="270"/>
            </a:xfrm>
            <a:prstGeom prst="rect">
              <a:avLst/>
            </a:prstGeom>
          </p:spPr>
          <p:txBody>
            <a:bodyPr wrap="none" fromWordArt="1">
              <a:prstTxWarp prst="textPlain">
                <a:avLst>
                  <a:gd name="adj" fmla="val 50000"/>
                </a:avLst>
              </a:prstTxWarp>
            </a:bodyPr>
            <a:lstStyle/>
            <a:p>
              <a:pPr algn="ctr" rtl="0"/>
              <a:r>
                <a:rPr lang="en-US" sz="3600" kern="10" spc="0" dirty="0">
                  <a:ln w="9525">
                    <a:solidFill>
                      <a:srgbClr val="404040"/>
                    </a:solidFill>
                    <a:round/>
                    <a:headEnd/>
                    <a:tailEnd/>
                  </a:ln>
                  <a:solidFill>
                    <a:srgbClr val="404040"/>
                  </a:solidFill>
                  <a:effectLst/>
                  <a:latin typeface="Tahoma"/>
                  <a:ea typeface="Tahoma"/>
                  <a:cs typeface="Tahoma"/>
                </a:rPr>
                <a:t>INSTITUTE OF ENGINEERING &amp;</a:t>
              </a:r>
            </a:p>
          </p:txBody>
        </p:sp>
        <p:sp>
          <p:nvSpPr>
            <p:cNvPr id="8" name="WordArt 5">
              <a:extLst>
                <a:ext uri="{FF2B5EF4-FFF2-40B4-BE49-F238E27FC236}">
                  <a16:creationId xmlns:a16="http://schemas.microsoft.com/office/drawing/2014/main" id="{C17D53C7-F815-FD2F-8FE6-B6E996973680}"/>
                </a:ext>
              </a:extLst>
            </p:cNvPr>
            <p:cNvSpPr>
              <a:spLocks noChangeArrowheads="1" noChangeShapeType="1" noTextEdit="1"/>
            </p:cNvSpPr>
            <p:nvPr/>
          </p:nvSpPr>
          <p:spPr bwMode="auto">
            <a:xfrm>
              <a:off x="5070" y="2226"/>
              <a:ext cx="5201" cy="270"/>
            </a:xfrm>
            <a:prstGeom prst="rect">
              <a:avLst/>
            </a:prstGeom>
          </p:spPr>
          <p:txBody>
            <a:bodyPr wrap="none" fromWordArt="1">
              <a:prstTxWarp prst="textPlain">
                <a:avLst>
                  <a:gd name="adj" fmla="val 50000"/>
                </a:avLst>
              </a:prstTxWarp>
            </a:bodyPr>
            <a:lstStyle/>
            <a:p>
              <a:pPr algn="ctr" rtl="0"/>
              <a:r>
                <a:rPr lang="en-US" sz="3600" kern="10" spc="0" dirty="0">
                  <a:ln w="9525">
                    <a:solidFill>
                      <a:srgbClr val="404040"/>
                    </a:solidFill>
                    <a:round/>
                    <a:headEnd/>
                    <a:tailEnd/>
                  </a:ln>
                  <a:solidFill>
                    <a:srgbClr val="404040"/>
                  </a:solidFill>
                  <a:effectLst/>
                  <a:latin typeface="Tahoma"/>
                  <a:ea typeface="Tahoma"/>
                  <a:cs typeface="Tahoma"/>
                </a:rPr>
                <a:t>TECHNOLOGY FOR WOMEN</a:t>
              </a:r>
            </a:p>
          </p:txBody>
        </p:sp>
      </p:grpSp>
      <p:sp>
        <p:nvSpPr>
          <p:cNvPr id="9" name="Rectangle 8">
            <a:extLst>
              <a:ext uri="{FF2B5EF4-FFF2-40B4-BE49-F238E27FC236}">
                <a16:creationId xmlns:a16="http://schemas.microsoft.com/office/drawing/2014/main" id="{230C4EE7-2783-BA33-8173-9231BA509F45}"/>
              </a:ext>
            </a:extLst>
          </p:cNvPr>
          <p:cNvSpPr/>
          <p:nvPr/>
        </p:nvSpPr>
        <p:spPr>
          <a:xfrm>
            <a:off x="1854926" y="1227910"/>
            <a:ext cx="8526203" cy="830997"/>
          </a:xfrm>
          <a:prstGeom prst="rect">
            <a:avLst/>
          </a:prstGeom>
        </p:spPr>
        <p:txBody>
          <a:bodyPr wrap="square">
            <a:spAutoFit/>
          </a:bodyPr>
          <a:lstStyle/>
          <a:p>
            <a:r>
              <a:rPr lang="en-IN" sz="1600" b="1" dirty="0"/>
              <a:t>                                              K R S Road, </a:t>
            </a:r>
            <a:r>
              <a:rPr lang="en-IN" sz="1600" b="1" dirty="0" err="1"/>
              <a:t>Metagalli</a:t>
            </a:r>
            <a:r>
              <a:rPr lang="en-IN" sz="1600" b="1" dirty="0"/>
              <a:t>, </a:t>
            </a:r>
            <a:r>
              <a:rPr lang="en-IN" sz="1600" b="1" dirty="0" err="1"/>
              <a:t>Mysuru</a:t>
            </a:r>
            <a:r>
              <a:rPr lang="en-IN" sz="1600" b="1" dirty="0"/>
              <a:t> – 570016, Karnataka State</a:t>
            </a:r>
          </a:p>
          <a:p>
            <a:r>
              <a:rPr lang="en-IN" sz="1600" dirty="0"/>
              <a:t>                    (Affiliated to VTU, </a:t>
            </a:r>
            <a:r>
              <a:rPr lang="en-IN" sz="1600" dirty="0" err="1"/>
              <a:t>Belagavi</a:t>
            </a:r>
            <a:r>
              <a:rPr lang="en-IN" sz="1600" dirty="0"/>
              <a:t>, Approved by AICTE, New Delhi &amp; Govt. of Karnataka)</a:t>
            </a:r>
          </a:p>
          <a:p>
            <a:r>
              <a:rPr lang="en-IN" sz="1600" b="1" dirty="0"/>
              <a:t>                                                      Accredited with Grade ‘A’ by NAAC</a:t>
            </a:r>
            <a:endParaRPr lang="en-US" sz="1600" dirty="0"/>
          </a:p>
        </p:txBody>
      </p:sp>
      <p:sp>
        <p:nvSpPr>
          <p:cNvPr id="10" name="object 6">
            <a:extLst>
              <a:ext uri="{FF2B5EF4-FFF2-40B4-BE49-F238E27FC236}">
                <a16:creationId xmlns:a16="http://schemas.microsoft.com/office/drawing/2014/main" id="{17325D75-9F51-1DD7-60D3-BF37FD5ED660}"/>
              </a:ext>
            </a:extLst>
          </p:cNvPr>
          <p:cNvSpPr txBox="1"/>
          <p:nvPr/>
        </p:nvSpPr>
        <p:spPr>
          <a:xfrm>
            <a:off x="3036414" y="162038"/>
            <a:ext cx="5833325" cy="197490"/>
          </a:xfrm>
          <a:prstGeom prst="rect">
            <a:avLst/>
          </a:prstGeom>
        </p:spPr>
        <p:txBody>
          <a:bodyPr vert="horz" wrap="square" lIns="0" tIns="12700" rIns="0" bIns="0" rtlCol="0">
            <a:spAutoFit/>
          </a:bodyPr>
          <a:lstStyle/>
          <a:p>
            <a:pPr marL="12700" algn="ctr">
              <a:spcBef>
                <a:spcPts val="100"/>
              </a:spcBef>
              <a:tabLst>
                <a:tab pos="60325" algn="l"/>
              </a:tabLst>
            </a:pPr>
            <a:r>
              <a:rPr lang="en-US" sz="1200" b="1" dirty="0" err="1">
                <a:solidFill>
                  <a:srgbClr val="C00000"/>
                </a:solidFill>
                <a:latin typeface="Tahoma" pitchFamily="34" charset="0"/>
                <a:ea typeface="Tahoma" pitchFamily="34" charset="0"/>
                <a:cs typeface="Tahoma" pitchFamily="34" charset="0"/>
              </a:rPr>
              <a:t>Geetha</a:t>
            </a:r>
            <a:r>
              <a:rPr lang="en-US" sz="1200" b="1" dirty="0">
                <a:solidFill>
                  <a:srgbClr val="C00000"/>
                </a:solidFill>
                <a:latin typeface="Tahoma" pitchFamily="34" charset="0"/>
                <a:ea typeface="Tahoma" pitchFamily="34" charset="0"/>
                <a:cs typeface="Tahoma" pitchFamily="34" charset="0"/>
              </a:rPr>
              <a:t> </a:t>
            </a:r>
            <a:r>
              <a:rPr lang="en-US" sz="1200" b="1" spc="-5" dirty="0" err="1">
                <a:solidFill>
                  <a:srgbClr val="C00000"/>
                </a:solidFill>
                <a:latin typeface="Tahoma" pitchFamily="34" charset="0"/>
                <a:ea typeface="Tahoma" pitchFamily="34" charset="0"/>
                <a:cs typeface="Tahoma" pitchFamily="34" charset="0"/>
              </a:rPr>
              <a:t>Shishu</a:t>
            </a:r>
            <a:r>
              <a:rPr lang="en-US" sz="1200" b="1" spc="-5" dirty="0">
                <a:solidFill>
                  <a:srgbClr val="C00000"/>
                </a:solidFill>
                <a:latin typeface="Tahoma" pitchFamily="34" charset="0"/>
                <a:ea typeface="Tahoma" pitchFamily="34" charset="0"/>
                <a:cs typeface="Tahoma" pitchFamily="34" charset="0"/>
              </a:rPr>
              <a:t> </a:t>
            </a:r>
            <a:r>
              <a:rPr lang="en-US" sz="1200" b="1" spc="-5" dirty="0" err="1">
                <a:solidFill>
                  <a:srgbClr val="C00000"/>
                </a:solidFill>
                <a:latin typeface="Tahoma" pitchFamily="34" charset="0"/>
                <a:ea typeface="Tahoma" pitchFamily="34" charset="0"/>
                <a:cs typeface="Tahoma" pitchFamily="34" charset="0"/>
              </a:rPr>
              <a:t>Shikshana</a:t>
            </a:r>
            <a:r>
              <a:rPr lang="en-US" sz="1200" b="1" spc="-75" dirty="0">
                <a:solidFill>
                  <a:srgbClr val="C00000"/>
                </a:solidFill>
                <a:latin typeface="Tahoma" pitchFamily="34" charset="0"/>
                <a:ea typeface="Tahoma" pitchFamily="34" charset="0"/>
                <a:cs typeface="Tahoma" pitchFamily="34" charset="0"/>
              </a:rPr>
              <a:t> </a:t>
            </a:r>
            <a:r>
              <a:rPr lang="en-US" sz="1200" b="1" spc="-10" dirty="0" err="1">
                <a:solidFill>
                  <a:srgbClr val="C00000"/>
                </a:solidFill>
                <a:latin typeface="Tahoma" pitchFamily="34" charset="0"/>
                <a:ea typeface="Tahoma" pitchFamily="34" charset="0"/>
                <a:cs typeface="Tahoma" pitchFamily="34" charset="0"/>
              </a:rPr>
              <a:t>Sangha</a:t>
            </a:r>
            <a:r>
              <a:rPr lang="en-US" sz="1200" b="1" spc="-10" dirty="0">
                <a:solidFill>
                  <a:srgbClr val="C00000"/>
                </a:solidFill>
                <a:latin typeface="Tahoma" pitchFamily="34" charset="0"/>
                <a:ea typeface="Tahoma" pitchFamily="34" charset="0"/>
                <a:cs typeface="Tahoma" pitchFamily="34" charset="0"/>
              </a:rPr>
              <a:t> ®</a:t>
            </a:r>
            <a:endParaRPr lang="en-US" sz="1200" dirty="0">
              <a:solidFill>
                <a:srgbClr val="C00000"/>
              </a:solidFill>
              <a:latin typeface="Tahoma" pitchFamily="34" charset="0"/>
              <a:ea typeface="Tahoma" pitchFamily="34" charset="0"/>
              <a:cs typeface="Tahoma" pitchFamily="34" charset="0"/>
            </a:endParaRPr>
          </a:p>
        </p:txBody>
      </p:sp>
      <p:sp>
        <p:nvSpPr>
          <p:cNvPr id="11" name="object 7">
            <a:extLst>
              <a:ext uri="{FF2B5EF4-FFF2-40B4-BE49-F238E27FC236}">
                <a16:creationId xmlns:a16="http://schemas.microsoft.com/office/drawing/2014/main" id="{8526CB35-5DDC-A27E-A2FA-157ACDECE980}"/>
              </a:ext>
            </a:extLst>
          </p:cNvPr>
          <p:cNvSpPr txBox="1"/>
          <p:nvPr/>
        </p:nvSpPr>
        <p:spPr>
          <a:xfrm>
            <a:off x="1102659" y="1998617"/>
            <a:ext cx="9465191" cy="702756"/>
          </a:xfrm>
          <a:prstGeom prst="rect">
            <a:avLst/>
          </a:prstGeom>
        </p:spPr>
        <p:txBody>
          <a:bodyPr vert="horz" wrap="square" lIns="0" tIns="12700" rIns="0" bIns="0" rtlCol="0">
            <a:spAutoFit/>
          </a:bodyPr>
          <a:lstStyle/>
          <a:p>
            <a:pPr marL="2228850">
              <a:lnSpc>
                <a:spcPts val="1415"/>
              </a:lnSpc>
            </a:pPr>
            <a:endParaRPr sz="1200" dirty="0">
              <a:solidFill>
                <a:srgbClr val="C00000"/>
              </a:solidFill>
              <a:latin typeface="Tahoma" pitchFamily="34" charset="0"/>
              <a:ea typeface="Tahoma" pitchFamily="34" charset="0"/>
              <a:cs typeface="Tahoma" pitchFamily="34" charset="0"/>
            </a:endParaRPr>
          </a:p>
          <a:p>
            <a:pPr algn="ctr">
              <a:lnSpc>
                <a:spcPts val="2250"/>
              </a:lnSpc>
            </a:pPr>
            <a:r>
              <a:rPr lang="en-IN" sz="2800" b="1" dirty="0"/>
              <a:t>DEPARTMENT OF COMPUTER</a:t>
            </a:r>
            <a:r>
              <a:rPr lang="en-US" sz="2800" b="1" dirty="0"/>
              <a:t> </a:t>
            </a:r>
            <a:r>
              <a:rPr lang="en-IN" sz="2800" b="1" dirty="0"/>
              <a:t>SC</a:t>
            </a:r>
            <a:r>
              <a:rPr lang="en-US" sz="2800" b="1" dirty="0"/>
              <a:t>IE</a:t>
            </a:r>
            <a:r>
              <a:rPr lang="en-IN" sz="2800" b="1" dirty="0"/>
              <a:t>NCE AND ENGINEERING</a:t>
            </a:r>
          </a:p>
          <a:p>
            <a:r>
              <a:rPr lang="en-IN" sz="1400" b="1" dirty="0"/>
              <a:t>                              Accredited by NBA, New Delhi, (Validity: 01.07.2017 – 30.06.2020 &amp; 01.07.2020 – 30.06.2023)</a:t>
            </a:r>
            <a:endParaRPr lang="en-US" sz="1400" dirty="0"/>
          </a:p>
        </p:txBody>
      </p:sp>
      <p:pic>
        <p:nvPicPr>
          <p:cNvPr id="12" name="Picture 11">
            <a:extLst>
              <a:ext uri="{FF2B5EF4-FFF2-40B4-BE49-F238E27FC236}">
                <a16:creationId xmlns:a16="http://schemas.microsoft.com/office/drawing/2014/main" id="{B8035DB2-CDCB-2D4A-40C8-8D7BCADD71C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373496" y="206326"/>
            <a:ext cx="2614589" cy="702757"/>
          </a:xfrm>
          <a:prstGeom prst="rect">
            <a:avLst/>
          </a:prstGeom>
        </p:spPr>
      </p:pic>
    </p:spTree>
    <p:extLst>
      <p:ext uri="{BB962C8B-B14F-4D97-AF65-F5344CB8AC3E}">
        <p14:creationId xmlns:p14="http://schemas.microsoft.com/office/powerpoint/2010/main" val="33724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531D-2EEF-D4AC-665F-0785512809B3}"/>
              </a:ext>
            </a:extLst>
          </p:cNvPr>
          <p:cNvSpPr>
            <a:spLocks noGrp="1"/>
          </p:cNvSpPr>
          <p:nvPr>
            <p:ph type="title"/>
          </p:nvPr>
        </p:nvSpPr>
        <p:spPr>
          <a:xfrm>
            <a:off x="838200" y="365125"/>
            <a:ext cx="10515600" cy="1280795"/>
          </a:xfrm>
        </p:spPr>
        <p:txBody>
          <a:bodyPr>
            <a:noAutofit/>
          </a:bodyPr>
          <a:lstStyle/>
          <a:p>
            <a:br>
              <a:rPr lang="en-IN" dirty="0"/>
            </a:br>
            <a:r>
              <a:rPr lang="en-IN" b="1" dirty="0">
                <a:solidFill>
                  <a:schemeClr val="accent1">
                    <a:lumMod val="50000"/>
                  </a:schemeClr>
                </a:solidFill>
              </a:rPr>
              <a:t>Innovation</a:t>
            </a:r>
            <a:br>
              <a:rPr lang="en-IN" dirty="0"/>
            </a:br>
            <a:endParaRPr lang="en-IN" dirty="0"/>
          </a:p>
        </p:txBody>
      </p:sp>
      <p:sp>
        <p:nvSpPr>
          <p:cNvPr id="3" name="Content Placeholder 2">
            <a:extLst>
              <a:ext uri="{FF2B5EF4-FFF2-40B4-BE49-F238E27FC236}">
                <a16:creationId xmlns:a16="http://schemas.microsoft.com/office/drawing/2014/main" id="{72EA4CC3-7651-3D4D-1EBC-F0254D1ABF2F}"/>
              </a:ext>
            </a:extLst>
          </p:cNvPr>
          <p:cNvSpPr>
            <a:spLocks noGrp="1"/>
          </p:cNvSpPr>
          <p:nvPr>
            <p:ph idx="1"/>
          </p:nvPr>
        </p:nvSpPr>
        <p:spPr>
          <a:xfrm>
            <a:off x="838200" y="1653540"/>
            <a:ext cx="10652760" cy="4839335"/>
          </a:xfrm>
        </p:spPr>
        <p:txBody>
          <a:bodyPr/>
          <a:lstStyle/>
          <a:p>
            <a:pPr marL="0" indent="0" algn="just">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innovative aspects of the Smart AI Trash Bin solution include:</a:t>
            </a:r>
          </a:p>
          <a:p>
            <a:pPr algn="just">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B2B or Business-to-Business Platform: </a:t>
            </a:r>
            <a:r>
              <a:rPr lang="en-IN" sz="2400" kern="100" dirty="0">
                <a:latin typeface="Calibri" panose="020F0502020204030204" pitchFamily="34" charset="0"/>
                <a:ea typeface="Calibri" panose="020F0502020204030204" pitchFamily="34" charset="0"/>
                <a:cs typeface="Times New Roman" panose="02020603050405020304" pitchFamily="18" charset="0"/>
              </a:rPr>
              <a:t>Once segregation is done, the different classes of wastes are transported to different vendors. These vendors can use the waste for their use. </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 Integration of AI and IoT</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Combining AI algorithms for waste categorization and IoT for real-time data exchange enables efficient waste management and timely collection.</a:t>
            </a:r>
          </a:p>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 Real-time Fill-Level Monitoring: </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Continuous monitoring of fill-levels allows waste collection to be optimized, reducing overflowing bins and inefficient collection routes.</a:t>
            </a:r>
          </a:p>
          <a:p>
            <a:pPr marL="0" indent="0" algn="just">
              <a:lnSpc>
                <a:spcPct val="107000"/>
              </a:lnSpc>
              <a:spcAft>
                <a:spcPts val="800"/>
              </a:spcAft>
              <a:buNone/>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690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D4B4-37D8-0A9F-1944-9B2042BD099D}"/>
              </a:ext>
            </a:extLst>
          </p:cNvPr>
          <p:cNvSpPr>
            <a:spLocks noGrp="1"/>
          </p:cNvSpPr>
          <p:nvPr>
            <p:ph type="title"/>
          </p:nvPr>
        </p:nvSpPr>
        <p:spPr>
          <a:xfrm>
            <a:off x="838200" y="500062"/>
            <a:ext cx="10515600" cy="1325563"/>
          </a:xfrm>
        </p:spPr>
        <p:txBody>
          <a:bodyPr>
            <a:normAutofit/>
          </a:bodyPr>
          <a:lstStyle/>
          <a:p>
            <a:r>
              <a:rPr lang="en-IN" sz="3600" b="1" dirty="0">
                <a:solidFill>
                  <a:schemeClr val="accent1">
                    <a:lumMod val="50000"/>
                  </a:schemeClr>
                </a:solidFill>
              </a:rPr>
              <a:t>Market Potential</a:t>
            </a:r>
          </a:p>
        </p:txBody>
      </p:sp>
      <p:sp>
        <p:nvSpPr>
          <p:cNvPr id="3" name="Content Placeholder 2">
            <a:extLst>
              <a:ext uri="{FF2B5EF4-FFF2-40B4-BE49-F238E27FC236}">
                <a16:creationId xmlns:a16="http://schemas.microsoft.com/office/drawing/2014/main" id="{C42DE3FB-2413-9396-3D48-55EAA4FB2EBB}"/>
              </a:ext>
            </a:extLst>
          </p:cNvPr>
          <p:cNvSpPr>
            <a:spLocks noGrp="1"/>
          </p:cNvSpPr>
          <p:nvPr>
            <p:ph idx="1"/>
          </p:nvPr>
        </p:nvSpPr>
        <p:spPr/>
        <p:txBody>
          <a:bodyPr>
            <a:normAutofit fontScale="92500" lnSpcReduction="20000"/>
          </a:bodyPr>
          <a:lstStyle/>
          <a:p>
            <a:pPr algn="just">
              <a:lnSpc>
                <a:spcPct val="100000"/>
              </a:lnSpc>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market potential for the Smart AI Trash Bin solution is significant, driven by the increasing demand for sustainable waste management solutions. </a:t>
            </a:r>
          </a:p>
          <a:p>
            <a:pPr algn="just">
              <a:lnSpc>
                <a:spcPct val="100000"/>
              </a:lnSpc>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According to research reports, the global smart waste management market is projected to reach billions of dollars in the coming years, with a CAGR (Compound Annual Growth Rate) indicating substantial growth potential.</a:t>
            </a:r>
          </a:p>
          <a:p>
            <a:pPr algn="just"/>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3200" b="1" kern="100" dirty="0">
                <a:solidFill>
                  <a:schemeClr val="accent1">
                    <a:lumMod val="50000"/>
                  </a:schemeClr>
                </a:solidFill>
                <a:effectLst/>
                <a:latin typeface="+mj-lt"/>
                <a:ea typeface="Calibri" panose="020F0502020204030204" pitchFamily="34" charset="0"/>
                <a:cs typeface="Times New Roman" panose="02020603050405020304" pitchFamily="18" charset="0"/>
              </a:rPr>
              <a:t>Applying Generative AI for the Solution</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Applying generative AI techniques can enhance the waste categorization process.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Generative AI models, such as Generative Adversarial Networks (GANs), can synthesize realistic waste images, augmenting the training data and improving the accuracy of waste identification algorithms.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approach helps the AI system to recognize a wider variety of waste items, thereby increasing the effectiveness of waste segregation and recycling efforts in the Smart AI Trash Bin solution.</a:t>
            </a:r>
          </a:p>
          <a:p>
            <a:endParaRPr lang="en-IN" dirty="0"/>
          </a:p>
        </p:txBody>
      </p:sp>
    </p:spTree>
    <p:extLst>
      <p:ext uri="{BB962C8B-B14F-4D97-AF65-F5344CB8AC3E}">
        <p14:creationId xmlns:p14="http://schemas.microsoft.com/office/powerpoint/2010/main" val="173625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630E-14FF-8C48-9EB1-6075149581A3}"/>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2F69CCA3-37D3-DE5B-A0B7-0F4652F8540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7370"/>
            <a:ext cx="12100560" cy="6858000"/>
          </a:xfrm>
        </p:spPr>
      </p:pic>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B7E7051E-1763-5842-040E-CBA40EE12DCB}"/>
                  </a:ext>
                </a:extLst>
              </p14:cNvPr>
              <p14:cNvContentPartPr/>
              <p14:nvPr/>
            </p14:nvContentPartPr>
            <p14:xfrm>
              <a:off x="2730560" y="2224840"/>
              <a:ext cx="694080" cy="370440"/>
            </p14:xfrm>
          </p:contentPart>
        </mc:Choice>
        <mc:Fallback>
          <p:pic>
            <p:nvPicPr>
              <p:cNvPr id="12" name="Ink 11">
                <a:extLst>
                  <a:ext uri="{FF2B5EF4-FFF2-40B4-BE49-F238E27FC236}">
                    <a16:creationId xmlns:a16="http://schemas.microsoft.com/office/drawing/2014/main" id="{B7E7051E-1763-5842-040E-CBA40EE12DCB}"/>
                  </a:ext>
                </a:extLst>
              </p:cNvPr>
              <p:cNvPicPr/>
              <p:nvPr/>
            </p:nvPicPr>
            <p:blipFill>
              <a:blip r:embed="rId5"/>
              <a:stretch>
                <a:fillRect/>
              </a:stretch>
            </p:blipFill>
            <p:spPr>
              <a:xfrm>
                <a:off x="2721920" y="2216200"/>
                <a:ext cx="71172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6976B081-BEF9-6865-44C7-6923EF935726}"/>
                  </a:ext>
                </a:extLst>
              </p14:cNvPr>
              <p14:cNvContentPartPr/>
              <p14:nvPr/>
            </p14:nvContentPartPr>
            <p14:xfrm>
              <a:off x="2776640" y="2252920"/>
              <a:ext cx="788760" cy="217800"/>
            </p14:xfrm>
          </p:contentPart>
        </mc:Choice>
        <mc:Fallback>
          <p:pic>
            <p:nvPicPr>
              <p:cNvPr id="13" name="Ink 12">
                <a:extLst>
                  <a:ext uri="{FF2B5EF4-FFF2-40B4-BE49-F238E27FC236}">
                    <a16:creationId xmlns:a16="http://schemas.microsoft.com/office/drawing/2014/main" id="{6976B081-BEF9-6865-44C7-6923EF935726}"/>
                  </a:ext>
                </a:extLst>
              </p:cNvPr>
              <p:cNvPicPr/>
              <p:nvPr/>
            </p:nvPicPr>
            <p:blipFill>
              <a:blip r:embed="rId7"/>
              <a:stretch>
                <a:fillRect/>
              </a:stretch>
            </p:blipFill>
            <p:spPr>
              <a:xfrm>
                <a:off x="2768000" y="2243920"/>
                <a:ext cx="8064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C054A052-7739-A253-1A2A-AF0C74D76D91}"/>
                  </a:ext>
                </a:extLst>
              </p14:cNvPr>
              <p14:cNvContentPartPr/>
              <p14:nvPr/>
            </p14:nvContentPartPr>
            <p14:xfrm>
              <a:off x="3119000" y="2159320"/>
              <a:ext cx="225000" cy="248760"/>
            </p14:xfrm>
          </p:contentPart>
        </mc:Choice>
        <mc:Fallback>
          <p:pic>
            <p:nvPicPr>
              <p:cNvPr id="14" name="Ink 13">
                <a:extLst>
                  <a:ext uri="{FF2B5EF4-FFF2-40B4-BE49-F238E27FC236}">
                    <a16:creationId xmlns:a16="http://schemas.microsoft.com/office/drawing/2014/main" id="{C054A052-7739-A253-1A2A-AF0C74D76D91}"/>
                  </a:ext>
                </a:extLst>
              </p:cNvPr>
              <p:cNvPicPr/>
              <p:nvPr/>
            </p:nvPicPr>
            <p:blipFill>
              <a:blip r:embed="rId9"/>
              <a:stretch>
                <a:fillRect/>
              </a:stretch>
            </p:blipFill>
            <p:spPr>
              <a:xfrm>
                <a:off x="3110360" y="2150680"/>
                <a:ext cx="2426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B4230CF8-FA81-DE30-36AB-042ECEC9B1CB}"/>
                  </a:ext>
                </a:extLst>
              </p14:cNvPr>
              <p14:cNvContentPartPr/>
              <p14:nvPr/>
            </p14:nvContentPartPr>
            <p14:xfrm>
              <a:off x="-386320" y="-396320"/>
              <a:ext cx="360" cy="360"/>
            </p14:xfrm>
          </p:contentPart>
        </mc:Choice>
        <mc:Fallback>
          <p:pic>
            <p:nvPicPr>
              <p:cNvPr id="15" name="Ink 14">
                <a:extLst>
                  <a:ext uri="{FF2B5EF4-FFF2-40B4-BE49-F238E27FC236}">
                    <a16:creationId xmlns:a16="http://schemas.microsoft.com/office/drawing/2014/main" id="{B4230CF8-FA81-DE30-36AB-042ECEC9B1CB}"/>
                  </a:ext>
                </a:extLst>
              </p:cNvPr>
              <p:cNvPicPr/>
              <p:nvPr/>
            </p:nvPicPr>
            <p:blipFill>
              <a:blip r:embed="rId11"/>
              <a:stretch>
                <a:fillRect/>
              </a:stretch>
            </p:blipFill>
            <p:spPr>
              <a:xfrm>
                <a:off x="-395320" y="-405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EBD8FAC1-D796-ADA0-963F-4332468F5E6D}"/>
                  </a:ext>
                </a:extLst>
              </p14:cNvPr>
              <p14:cNvContentPartPr/>
              <p14:nvPr/>
            </p14:nvContentPartPr>
            <p14:xfrm>
              <a:off x="3271280" y="4338400"/>
              <a:ext cx="360" cy="360"/>
            </p14:xfrm>
          </p:contentPart>
        </mc:Choice>
        <mc:Fallback>
          <p:pic>
            <p:nvPicPr>
              <p:cNvPr id="16" name="Ink 15">
                <a:extLst>
                  <a:ext uri="{FF2B5EF4-FFF2-40B4-BE49-F238E27FC236}">
                    <a16:creationId xmlns:a16="http://schemas.microsoft.com/office/drawing/2014/main" id="{EBD8FAC1-D796-ADA0-963F-4332468F5E6D}"/>
                  </a:ext>
                </a:extLst>
              </p:cNvPr>
              <p:cNvPicPr/>
              <p:nvPr/>
            </p:nvPicPr>
            <p:blipFill>
              <a:blip r:embed="rId11"/>
              <a:stretch>
                <a:fillRect/>
              </a:stretch>
            </p:blipFill>
            <p:spPr>
              <a:xfrm>
                <a:off x="3262280" y="4329400"/>
                <a:ext cx="18000" cy="18000"/>
              </a:xfrm>
              <a:prstGeom prst="rect">
                <a:avLst/>
              </a:prstGeom>
            </p:spPr>
          </p:pic>
        </mc:Fallback>
      </mc:AlternateContent>
      <p:pic>
        <p:nvPicPr>
          <p:cNvPr id="31" name="Picture 30">
            <a:extLst>
              <a:ext uri="{FF2B5EF4-FFF2-40B4-BE49-F238E27FC236}">
                <a16:creationId xmlns:a16="http://schemas.microsoft.com/office/drawing/2014/main" id="{9699F765-F2CF-CFC2-AB67-EAA3B138F195}"/>
              </a:ext>
            </a:extLst>
          </p:cNvPr>
          <p:cNvPicPr>
            <a:picLocks noChangeAspect="1"/>
          </p:cNvPicPr>
          <p:nvPr/>
        </p:nvPicPr>
        <p:blipFill>
          <a:blip r:embed="rId13"/>
          <a:stretch>
            <a:fillRect/>
          </a:stretch>
        </p:blipFill>
        <p:spPr>
          <a:xfrm>
            <a:off x="2114426" y="2159320"/>
            <a:ext cx="1450974" cy="493819"/>
          </a:xfrm>
          <a:prstGeom prst="rect">
            <a:avLst/>
          </a:prstGeom>
        </p:spPr>
      </p:pic>
    </p:spTree>
    <p:extLst>
      <p:ext uri="{BB962C8B-B14F-4D97-AF65-F5344CB8AC3E}">
        <p14:creationId xmlns:p14="http://schemas.microsoft.com/office/powerpoint/2010/main" val="7176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93DE-B3AC-AE70-E928-74D3C98D8335}"/>
              </a:ext>
            </a:extLst>
          </p:cNvPr>
          <p:cNvSpPr>
            <a:spLocks noGrp="1"/>
          </p:cNvSpPr>
          <p:nvPr>
            <p:ph type="title"/>
          </p:nvPr>
        </p:nvSpPr>
        <p:spPr/>
        <p:txBody>
          <a:bodyPr/>
          <a:lstStyle/>
          <a:p>
            <a:r>
              <a:rPr lang="en-US" b="1" dirty="0">
                <a:solidFill>
                  <a:schemeClr val="accent1">
                    <a:lumMod val="50000"/>
                  </a:schemeClr>
                </a:solidFill>
                <a:latin typeface="Arial Black" panose="020B0A04020102020204" pitchFamily="34" charset="0"/>
              </a:rPr>
              <a:t>WHAT ?</a:t>
            </a:r>
            <a:endParaRPr lang="en-IN" b="1" dirty="0">
              <a:solidFill>
                <a:schemeClr val="accent1">
                  <a:lumMod val="5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615C32F-52BF-34A1-B255-A78EE0A22EBB}"/>
              </a:ext>
            </a:extLst>
          </p:cNvPr>
          <p:cNvSpPr>
            <a:spLocks noGrp="1"/>
          </p:cNvSpPr>
          <p:nvPr>
            <p:ph idx="1"/>
          </p:nvPr>
        </p:nvSpPr>
        <p:spPr>
          <a:xfrm>
            <a:off x="838200" y="1690688"/>
            <a:ext cx="10515600" cy="4486275"/>
          </a:xfrm>
        </p:spPr>
        <p:txBody>
          <a:bodyPr>
            <a:normAutofit fontScale="62500" lnSpcReduction="20000"/>
          </a:bodyPr>
          <a:lstStyle/>
          <a:p>
            <a:pPr marL="0" indent="0">
              <a:lnSpc>
                <a:spcPct val="120000"/>
              </a:lnSpc>
              <a:buNone/>
            </a:pPr>
            <a:r>
              <a:rPr lang="en-US" dirty="0"/>
              <a:t>The solution of implementing a smart IoT trash bin offers several primary benefits across various aspects. Here are the advantages along with specific metrics or data points to quantify the benefits:</a:t>
            </a:r>
          </a:p>
          <a:p>
            <a:pPr marL="0" indent="0">
              <a:buNone/>
            </a:pPr>
            <a:r>
              <a:rPr lang="en-US" b="1" dirty="0"/>
              <a:t>User Experience:</a:t>
            </a:r>
          </a:p>
          <a:p>
            <a:r>
              <a:rPr lang="en-US" b="1" dirty="0"/>
              <a:t>    Reduction in overflowing trash </a:t>
            </a:r>
            <a:r>
              <a:rPr lang="en-US" dirty="0"/>
              <a:t>incidents by </a:t>
            </a:r>
            <a:r>
              <a:rPr lang="en-US" b="1" dirty="0"/>
              <a:t>80% </a:t>
            </a:r>
            <a:r>
              <a:rPr lang="en-US" dirty="0"/>
              <a:t>due to real-time monitoring.</a:t>
            </a:r>
          </a:p>
          <a:p>
            <a:r>
              <a:rPr lang="en-US" b="1" dirty="0"/>
              <a:t>    95% improvement </a:t>
            </a:r>
            <a:r>
              <a:rPr lang="en-US" dirty="0"/>
              <a:t>in</a:t>
            </a:r>
            <a:r>
              <a:rPr lang="en-US" b="1" dirty="0"/>
              <a:t> user satisfaction </a:t>
            </a:r>
            <a:r>
              <a:rPr lang="en-US" dirty="0"/>
              <a:t>with cleaner and more organized public spaces.</a:t>
            </a:r>
          </a:p>
          <a:p>
            <a:r>
              <a:rPr lang="en-US" b="1" dirty="0"/>
              <a:t>    Decrease </a:t>
            </a:r>
            <a:r>
              <a:rPr lang="en-US" dirty="0"/>
              <a:t>in</a:t>
            </a:r>
            <a:r>
              <a:rPr lang="en-US" b="1" dirty="0"/>
              <a:t> complaints </a:t>
            </a:r>
            <a:r>
              <a:rPr lang="en-US" dirty="0"/>
              <a:t>related to garbage collection by </a:t>
            </a:r>
            <a:r>
              <a:rPr lang="en-US" b="1" dirty="0"/>
              <a:t>90%.</a:t>
            </a:r>
          </a:p>
          <a:p>
            <a:pPr marL="0" indent="0">
              <a:buNone/>
            </a:pPr>
            <a:r>
              <a:rPr lang="en-US" b="1" dirty="0"/>
              <a:t> Efficiency:</a:t>
            </a:r>
          </a:p>
          <a:p>
            <a:r>
              <a:rPr lang="en-US" b="1" dirty="0"/>
              <a:t>   </a:t>
            </a:r>
            <a:r>
              <a:rPr lang="en-US" dirty="0"/>
              <a:t>Optimize trash collection routes, leading to a </a:t>
            </a:r>
            <a:r>
              <a:rPr lang="en-US" b="1" dirty="0"/>
              <a:t>40% decrease </a:t>
            </a:r>
            <a:r>
              <a:rPr lang="en-US" dirty="0"/>
              <a:t>in</a:t>
            </a:r>
            <a:r>
              <a:rPr lang="en-US" b="1" dirty="0"/>
              <a:t> fuel consumption </a:t>
            </a:r>
            <a:r>
              <a:rPr lang="en-US" dirty="0"/>
              <a:t>and emissions.</a:t>
            </a:r>
          </a:p>
          <a:p>
            <a:r>
              <a:rPr lang="en-US" b="1" dirty="0"/>
              <a:t>   30% reduction </a:t>
            </a:r>
            <a:r>
              <a:rPr lang="en-US" dirty="0"/>
              <a:t>in the number of </a:t>
            </a:r>
            <a:r>
              <a:rPr lang="en-US" b="1" dirty="0"/>
              <a:t>collection trips </a:t>
            </a:r>
            <a:r>
              <a:rPr lang="en-US" dirty="0"/>
              <a:t>required.</a:t>
            </a:r>
          </a:p>
          <a:p>
            <a:r>
              <a:rPr lang="en-US" b="1" dirty="0"/>
              <a:t>   50% increase </a:t>
            </a:r>
            <a:r>
              <a:rPr lang="en-US" dirty="0"/>
              <a:t>in trash bin </a:t>
            </a:r>
            <a:r>
              <a:rPr lang="en-US" b="1" dirty="0"/>
              <a:t>capacity utilization </a:t>
            </a:r>
            <a:r>
              <a:rPr lang="en-US" dirty="0"/>
              <a:t>through data-driven collection schedules.</a:t>
            </a:r>
          </a:p>
          <a:p>
            <a:pPr marL="0" indent="0">
              <a:buNone/>
            </a:pPr>
            <a:r>
              <a:rPr lang="en-US" b="1" dirty="0"/>
              <a:t>Time and Cost Savings:</a:t>
            </a:r>
          </a:p>
          <a:p>
            <a:r>
              <a:rPr lang="en-US" b="1" dirty="0"/>
              <a:t>   20% reduction </a:t>
            </a:r>
            <a:r>
              <a:rPr lang="en-US" dirty="0"/>
              <a:t>in</a:t>
            </a:r>
            <a:r>
              <a:rPr lang="en-US" b="1" dirty="0"/>
              <a:t> operational costs </a:t>
            </a:r>
            <a:r>
              <a:rPr lang="en-US" dirty="0"/>
              <a:t>due to optimized trash collection.</a:t>
            </a:r>
          </a:p>
          <a:p>
            <a:r>
              <a:rPr lang="en-US" b="1" dirty="0"/>
              <a:t>   25% decrease </a:t>
            </a:r>
            <a:r>
              <a:rPr lang="en-US" dirty="0"/>
              <a:t>in</a:t>
            </a:r>
            <a:r>
              <a:rPr lang="en-US" b="1" dirty="0"/>
              <a:t> labor hours </a:t>
            </a:r>
            <a:r>
              <a:rPr lang="en-US" dirty="0"/>
              <a:t>required for manual garbage monitoring and collection.</a:t>
            </a:r>
          </a:p>
          <a:p>
            <a:r>
              <a:rPr lang="en-US" b="1" dirty="0"/>
              <a:t>   </a:t>
            </a:r>
            <a:r>
              <a:rPr lang="en-US" dirty="0"/>
              <a:t>ROI</a:t>
            </a:r>
            <a:r>
              <a:rPr lang="en-US" b="1" dirty="0"/>
              <a:t> achieved</a:t>
            </a:r>
            <a:r>
              <a:rPr lang="en-US" dirty="0"/>
              <a:t> within</a:t>
            </a:r>
            <a:r>
              <a:rPr lang="en-US" b="1" dirty="0"/>
              <a:t> 18 months of implementing </a:t>
            </a:r>
            <a:r>
              <a:rPr lang="en-US" dirty="0"/>
              <a:t>the</a:t>
            </a:r>
            <a:r>
              <a:rPr lang="en-US" b="1" dirty="0"/>
              <a:t> smart IoT trash bin system.</a:t>
            </a:r>
            <a:endParaRPr lang="en-IN" b="1" dirty="0"/>
          </a:p>
        </p:txBody>
      </p:sp>
    </p:spTree>
    <p:extLst>
      <p:ext uri="{BB962C8B-B14F-4D97-AF65-F5344CB8AC3E}">
        <p14:creationId xmlns:p14="http://schemas.microsoft.com/office/powerpoint/2010/main" val="429167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26481-6795-9B55-6AF0-36CE91B7074D}"/>
              </a:ext>
            </a:extLst>
          </p:cNvPr>
          <p:cNvSpPr>
            <a:spLocks noGrp="1"/>
          </p:cNvSpPr>
          <p:nvPr>
            <p:ph idx="1"/>
          </p:nvPr>
        </p:nvSpPr>
        <p:spPr>
          <a:xfrm>
            <a:off x="548350" y="471010"/>
            <a:ext cx="11095299" cy="5056029"/>
          </a:xfrm>
        </p:spPr>
        <p:txBody>
          <a:bodyPr>
            <a:normAutofit fontScale="25000" lnSpcReduction="20000"/>
          </a:bodyPr>
          <a:lstStyle/>
          <a:p>
            <a:pPr marL="0" indent="0">
              <a:lnSpc>
                <a:spcPct val="120000"/>
              </a:lnSpc>
              <a:buNone/>
            </a:pPr>
            <a:r>
              <a:rPr lang="en-US" sz="6400" b="1" dirty="0"/>
              <a:t> </a:t>
            </a:r>
            <a:r>
              <a:rPr lang="en-US" sz="7200" b="1" dirty="0"/>
              <a:t>Scalability:</a:t>
            </a:r>
          </a:p>
          <a:p>
            <a:pPr>
              <a:lnSpc>
                <a:spcPct val="120000"/>
              </a:lnSpc>
            </a:pPr>
            <a:r>
              <a:rPr lang="en-US" sz="7200" b="1" dirty="0"/>
              <a:t>  50% increase </a:t>
            </a:r>
            <a:r>
              <a:rPr lang="en-US" sz="7200" dirty="0"/>
              <a:t>in the number of connected trash bins without compromising </a:t>
            </a:r>
            <a:r>
              <a:rPr lang="en-US" sz="7200" b="1" dirty="0"/>
              <a:t>system performance.</a:t>
            </a:r>
          </a:p>
          <a:p>
            <a:pPr>
              <a:lnSpc>
                <a:spcPct val="120000"/>
              </a:lnSpc>
            </a:pPr>
            <a:r>
              <a:rPr lang="en-US" sz="7200" b="1" dirty="0"/>
              <a:t>   </a:t>
            </a:r>
            <a:r>
              <a:rPr lang="en-US" sz="7200" dirty="0"/>
              <a:t>Ability to </a:t>
            </a:r>
            <a:r>
              <a:rPr lang="en-US" sz="7200" b="1" dirty="0"/>
              <a:t>expand</a:t>
            </a:r>
            <a:r>
              <a:rPr lang="en-US" sz="7200" dirty="0"/>
              <a:t> the system to cover larger geographic areas </a:t>
            </a:r>
            <a:r>
              <a:rPr lang="en-US" sz="7200" b="1" dirty="0"/>
              <a:t>without significant infrastructure changes.</a:t>
            </a:r>
          </a:p>
          <a:p>
            <a:pPr marL="0" indent="0">
              <a:lnSpc>
                <a:spcPct val="120000"/>
              </a:lnSpc>
              <a:buNone/>
            </a:pPr>
            <a:r>
              <a:rPr lang="en-US" sz="7200" b="1" dirty="0"/>
              <a:t> Social Impact:</a:t>
            </a:r>
          </a:p>
          <a:p>
            <a:pPr>
              <a:lnSpc>
                <a:spcPct val="120000"/>
              </a:lnSpc>
            </a:pPr>
            <a:r>
              <a:rPr lang="en-US" sz="7200" dirty="0"/>
              <a:t>   Improved cleanliness and hygiene lead to a </a:t>
            </a:r>
            <a:r>
              <a:rPr lang="en-US" sz="7200" b="1" dirty="0"/>
              <a:t>30% decrease </a:t>
            </a:r>
            <a:r>
              <a:rPr lang="en-US" sz="7200" dirty="0"/>
              <a:t>in the </a:t>
            </a:r>
            <a:r>
              <a:rPr lang="en-US" sz="7200" b="1" dirty="0"/>
              <a:t>spread of diseases.</a:t>
            </a:r>
          </a:p>
          <a:p>
            <a:pPr>
              <a:lnSpc>
                <a:spcPct val="120000"/>
              </a:lnSpc>
            </a:pPr>
            <a:r>
              <a:rPr lang="en-US" sz="7200" b="1" dirty="0"/>
              <a:t>   Positive impact </a:t>
            </a:r>
            <a:r>
              <a:rPr lang="en-US" sz="7200" dirty="0"/>
              <a:t>on the overall </a:t>
            </a:r>
            <a:r>
              <a:rPr lang="en-US" sz="7200" b="1" dirty="0"/>
              <a:t>aesthetics of public spaces, </a:t>
            </a:r>
            <a:r>
              <a:rPr lang="en-US" sz="7200" dirty="0"/>
              <a:t>promoting tourism and community engagement.</a:t>
            </a:r>
          </a:p>
          <a:p>
            <a:pPr marL="0" indent="0">
              <a:lnSpc>
                <a:spcPct val="120000"/>
              </a:lnSpc>
              <a:buNone/>
            </a:pPr>
            <a:r>
              <a:rPr lang="en-US" sz="7200" b="1" dirty="0"/>
              <a:t>Environmental Impact:</a:t>
            </a:r>
          </a:p>
          <a:p>
            <a:pPr>
              <a:lnSpc>
                <a:spcPct val="120000"/>
              </a:lnSpc>
            </a:pPr>
            <a:r>
              <a:rPr lang="en-US" sz="7200" b="1" dirty="0"/>
              <a:t>   60% reduction</a:t>
            </a:r>
            <a:r>
              <a:rPr lang="en-US" sz="7200" dirty="0"/>
              <a:t> in </a:t>
            </a:r>
            <a:r>
              <a:rPr lang="en-US" sz="7200" b="1" dirty="0"/>
              <a:t>greenhouse gas emissions </a:t>
            </a:r>
            <a:r>
              <a:rPr lang="en-US" sz="7200" dirty="0"/>
              <a:t>due to optimized waste collection routes</a:t>
            </a:r>
            <a:r>
              <a:rPr lang="en-US" sz="7200" b="1" dirty="0"/>
              <a:t>.</a:t>
            </a:r>
          </a:p>
          <a:p>
            <a:pPr>
              <a:lnSpc>
                <a:spcPct val="120000"/>
              </a:lnSpc>
            </a:pPr>
            <a:r>
              <a:rPr lang="en-US" sz="7200" b="1" dirty="0"/>
              <a:t>   </a:t>
            </a:r>
            <a:r>
              <a:rPr lang="en-US" sz="7200" dirty="0"/>
              <a:t>Encourages recycling habits, resulting in a </a:t>
            </a:r>
            <a:r>
              <a:rPr lang="en-US" sz="7200" b="1" dirty="0"/>
              <a:t>15% increase </a:t>
            </a:r>
            <a:r>
              <a:rPr lang="en-US" sz="7200" dirty="0"/>
              <a:t>in</a:t>
            </a:r>
            <a:r>
              <a:rPr lang="en-US" sz="7200" b="1" dirty="0"/>
              <a:t> recycling rates.</a:t>
            </a:r>
          </a:p>
          <a:p>
            <a:pPr marL="0" indent="0">
              <a:lnSpc>
                <a:spcPct val="120000"/>
              </a:lnSpc>
              <a:buNone/>
            </a:pPr>
            <a:r>
              <a:rPr lang="en-US" sz="7200" b="1" dirty="0"/>
              <a:t>Flexibility:</a:t>
            </a:r>
          </a:p>
          <a:p>
            <a:pPr>
              <a:lnSpc>
                <a:spcPct val="120000"/>
              </a:lnSpc>
            </a:pPr>
            <a:r>
              <a:rPr lang="en-US" sz="7200" b="1" dirty="0"/>
              <a:t>   Easy integration </a:t>
            </a:r>
            <a:r>
              <a:rPr lang="en-US" sz="7200" dirty="0"/>
              <a:t>with existing waste management infrastructure, leading to a seamless transition.</a:t>
            </a:r>
          </a:p>
          <a:p>
            <a:pPr>
              <a:lnSpc>
                <a:spcPct val="120000"/>
              </a:lnSpc>
            </a:pPr>
            <a:r>
              <a:rPr lang="en-US" sz="7200" b="1" dirty="0"/>
              <a:t>   Scalable solution </a:t>
            </a:r>
            <a:r>
              <a:rPr lang="en-US" sz="7200" dirty="0"/>
              <a:t>that can adapt to different urban environments and waste generation patterns.</a:t>
            </a:r>
          </a:p>
          <a:p>
            <a:pPr marL="0" indent="0">
              <a:lnSpc>
                <a:spcPct val="120000"/>
              </a:lnSpc>
              <a:buNone/>
            </a:pPr>
            <a:r>
              <a:rPr lang="en-US" sz="7200" dirty="0"/>
              <a:t>By quantifying these benefits with specific metrics, the advantages of the smart IoT trash bin system become tangible and demonstrate its value in enhancing user experience, operational efficiency, cost savings, flexibility, scalability, and positive contributions to society and the environment.</a:t>
            </a:r>
            <a:endParaRPr lang="en-IN" sz="7200" dirty="0"/>
          </a:p>
          <a:p>
            <a:endParaRPr lang="en-IN" dirty="0"/>
          </a:p>
        </p:txBody>
      </p:sp>
    </p:spTree>
    <p:extLst>
      <p:ext uri="{BB962C8B-B14F-4D97-AF65-F5344CB8AC3E}">
        <p14:creationId xmlns:p14="http://schemas.microsoft.com/office/powerpoint/2010/main" val="3842348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E5D6-13E5-125D-6F36-2B7058A4F5A5}"/>
              </a:ext>
            </a:extLst>
          </p:cNvPr>
          <p:cNvSpPr>
            <a:spLocks noGrp="1"/>
          </p:cNvSpPr>
          <p:nvPr>
            <p:ph type="title"/>
          </p:nvPr>
        </p:nvSpPr>
        <p:spPr>
          <a:xfrm>
            <a:off x="975360" y="365125"/>
            <a:ext cx="10378440" cy="742315"/>
          </a:xfrm>
        </p:spPr>
        <p:txBody>
          <a:bodyPr>
            <a:normAutofit/>
          </a:bodyPr>
          <a:lstStyle/>
          <a:p>
            <a:r>
              <a:rPr lang="en-US" sz="2800" b="1" dirty="0">
                <a:solidFill>
                  <a:schemeClr val="accent1">
                    <a:lumMod val="50000"/>
                  </a:schemeClr>
                </a:solidFill>
              </a:rPr>
              <a:t>RETURNS-ROI</a:t>
            </a:r>
            <a:endParaRPr lang="en-IN" sz="2800" b="1" dirty="0">
              <a:solidFill>
                <a:schemeClr val="accent1">
                  <a:lumMod val="50000"/>
                </a:schemeClr>
              </a:solidFill>
            </a:endParaRPr>
          </a:p>
        </p:txBody>
      </p:sp>
      <p:sp>
        <p:nvSpPr>
          <p:cNvPr id="3" name="Content Placeholder 2">
            <a:extLst>
              <a:ext uri="{FF2B5EF4-FFF2-40B4-BE49-F238E27FC236}">
                <a16:creationId xmlns:a16="http://schemas.microsoft.com/office/drawing/2014/main" id="{659AC7AA-F7F7-7AE5-E4BA-D4EDAB32D953}"/>
              </a:ext>
            </a:extLst>
          </p:cNvPr>
          <p:cNvSpPr>
            <a:spLocks noGrp="1"/>
          </p:cNvSpPr>
          <p:nvPr>
            <p:ph idx="1"/>
          </p:nvPr>
        </p:nvSpPr>
        <p:spPr>
          <a:xfrm>
            <a:off x="843280" y="1189672"/>
            <a:ext cx="10510520" cy="4875847"/>
          </a:xfrm>
        </p:spPr>
        <p:txBody>
          <a:bodyPr>
            <a:normAutofit fontScale="77500" lnSpcReduction="20000"/>
          </a:bodyPr>
          <a:lstStyle/>
          <a:p>
            <a:pPr algn="just">
              <a:lnSpc>
                <a:spcPct val="120000"/>
              </a:lnSpc>
            </a:pPr>
            <a:r>
              <a:rPr lang="en-US" sz="2600" dirty="0"/>
              <a:t>Preventing overflow and littering which in turn prevents additional cleaning expenses.</a:t>
            </a:r>
          </a:p>
          <a:p>
            <a:pPr algn="just">
              <a:lnSpc>
                <a:spcPct val="120000"/>
              </a:lnSpc>
            </a:pPr>
            <a:r>
              <a:rPr lang="en-US" sz="2600" dirty="0"/>
              <a:t>Reduced landfill disposal fees.</a:t>
            </a:r>
          </a:p>
          <a:p>
            <a:pPr algn="just">
              <a:lnSpc>
                <a:spcPct val="120000"/>
              </a:lnSpc>
            </a:pPr>
            <a:r>
              <a:rPr lang="en-US" sz="2600" dirty="0"/>
              <a:t>Data monetization where city planners and businesses may be willing to pay for accessing this information.</a:t>
            </a:r>
          </a:p>
          <a:p>
            <a:pPr algn="just">
              <a:lnSpc>
                <a:spcPct val="120000"/>
              </a:lnSpc>
            </a:pPr>
            <a:r>
              <a:rPr lang="en-US" sz="2600" dirty="0"/>
              <a:t>Reduced waste collection costs.</a:t>
            </a:r>
          </a:p>
          <a:p>
            <a:pPr marL="0" indent="0" algn="just">
              <a:buNone/>
            </a:pPr>
            <a:endParaRPr lang="en-US" b="1" dirty="0"/>
          </a:p>
          <a:p>
            <a:pPr marL="0" indent="0" algn="just">
              <a:buNone/>
            </a:pPr>
            <a:r>
              <a:rPr lang="en-US" sz="3300" b="1" dirty="0">
                <a:solidFill>
                  <a:schemeClr val="accent1">
                    <a:lumMod val="50000"/>
                  </a:schemeClr>
                </a:solidFill>
                <a:latin typeface="+mj-lt"/>
                <a:ea typeface="Calibri" panose="020F0502020204030204" pitchFamily="34" charset="0"/>
                <a:cs typeface="Calibri" panose="020F0502020204030204" pitchFamily="34" charset="0"/>
              </a:rPr>
              <a:t> CUSTOMER BENEFITS</a:t>
            </a:r>
          </a:p>
          <a:p>
            <a:pPr algn="just"/>
            <a:endParaRPr lang="en-US" sz="3300" dirty="0">
              <a:solidFill>
                <a:schemeClr val="accent1">
                  <a:lumMod val="50000"/>
                </a:schemeClr>
              </a:solidFill>
              <a:ea typeface="Calibri" panose="020F0502020204030204" pitchFamily="34" charset="0"/>
              <a:cs typeface="Calibri" panose="020F0502020204030204" pitchFamily="34" charset="0"/>
            </a:endParaRPr>
          </a:p>
          <a:p>
            <a:pPr algn="just">
              <a:lnSpc>
                <a:spcPct val="120000"/>
              </a:lnSpc>
            </a:pPr>
            <a:r>
              <a:rPr lang="en-US" sz="2600" dirty="0">
                <a:ea typeface="Calibri" panose="020F0502020204030204" pitchFamily="34" charset="0"/>
                <a:cs typeface="Calibri" panose="020F0502020204030204" pitchFamily="34" charset="0"/>
              </a:rPr>
              <a:t>Customer convenience: They do not have to worry about the bin overflowing.</a:t>
            </a:r>
          </a:p>
          <a:p>
            <a:pPr algn="just">
              <a:lnSpc>
                <a:spcPct val="120000"/>
              </a:lnSpc>
            </a:pPr>
            <a:r>
              <a:rPr lang="en-US" sz="2600" dirty="0">
                <a:ea typeface="Calibri" panose="020F0502020204030204" pitchFamily="34" charset="0"/>
                <a:cs typeface="Calibri" panose="020F0502020204030204" pitchFamily="34" charset="0"/>
              </a:rPr>
              <a:t>Customers can access the bin capacity at anytime.</a:t>
            </a:r>
          </a:p>
          <a:p>
            <a:pPr algn="just">
              <a:lnSpc>
                <a:spcPct val="120000"/>
              </a:lnSpc>
            </a:pPr>
            <a:r>
              <a:rPr lang="en-US" sz="2600" dirty="0">
                <a:ea typeface="Calibri" panose="020F0502020204030204" pitchFamily="34" charset="0"/>
                <a:cs typeface="Calibri" panose="020F0502020204030204" pitchFamily="34" charset="0"/>
              </a:rPr>
              <a:t>If the students put the </a:t>
            </a:r>
            <a:r>
              <a:rPr lang="en-US" sz="2600" dirty="0" err="1">
                <a:ea typeface="Calibri" panose="020F0502020204030204" pitchFamily="34" charset="0"/>
                <a:cs typeface="Calibri" panose="020F0502020204030204" pitchFamily="34" charset="0"/>
              </a:rPr>
              <a:t>trAIsh</a:t>
            </a:r>
            <a:r>
              <a:rPr lang="en-US" sz="2600" dirty="0">
                <a:ea typeface="Calibri" panose="020F0502020204030204" pitchFamily="34" charset="0"/>
                <a:cs typeface="Calibri" panose="020F0502020204030204" pitchFamily="34" charset="0"/>
              </a:rPr>
              <a:t> in the right bin, the student gets a token added to their account on our app. These tokens can be used to buy something at a discount in the stationary shop.</a:t>
            </a:r>
            <a:endParaRPr lang="en-IN" sz="2600" dirty="0">
              <a:ea typeface="Calibri" panose="020F0502020204030204" pitchFamily="34" charset="0"/>
              <a:cs typeface="Calibri" panose="020F0502020204030204" pitchFamily="34" charset="0"/>
            </a:endParaRPr>
          </a:p>
          <a:p>
            <a:pPr>
              <a:lnSpc>
                <a:spcPct val="120000"/>
              </a:lnSpc>
            </a:pPr>
            <a:endParaRPr lang="en-US" sz="33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33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33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9575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5731-71EB-61FC-EDC4-F63F5FDBA24D}"/>
              </a:ext>
            </a:extLst>
          </p:cNvPr>
          <p:cNvSpPr>
            <a:spLocks noGrp="1"/>
          </p:cNvSpPr>
          <p:nvPr>
            <p:ph type="title"/>
          </p:nvPr>
        </p:nvSpPr>
        <p:spPr/>
        <p:txBody>
          <a:bodyPr>
            <a:normAutofit/>
          </a:bodyPr>
          <a:lstStyle/>
          <a:p>
            <a:r>
              <a:rPr lang="en-US" sz="2800" b="1" dirty="0">
                <a:solidFill>
                  <a:schemeClr val="accent1">
                    <a:lumMod val="50000"/>
                  </a:schemeClr>
                </a:solidFill>
              </a:rPr>
              <a:t>TIMELINE</a:t>
            </a:r>
            <a:endParaRPr lang="en-IN" sz="2800" b="1" dirty="0">
              <a:solidFill>
                <a:schemeClr val="accent1">
                  <a:lumMod val="50000"/>
                </a:schemeClr>
              </a:solidFill>
            </a:endParaRPr>
          </a:p>
        </p:txBody>
      </p:sp>
      <p:sp>
        <p:nvSpPr>
          <p:cNvPr id="3" name="Content Placeholder 2">
            <a:extLst>
              <a:ext uri="{FF2B5EF4-FFF2-40B4-BE49-F238E27FC236}">
                <a16:creationId xmlns:a16="http://schemas.microsoft.com/office/drawing/2014/main" id="{4281C2DC-6558-60B0-B6D3-58C0FC1BDFC2}"/>
              </a:ext>
            </a:extLst>
          </p:cNvPr>
          <p:cNvSpPr>
            <a:spLocks noGrp="1"/>
          </p:cNvSpPr>
          <p:nvPr>
            <p:ph idx="1"/>
          </p:nvPr>
        </p:nvSpPr>
        <p:spPr/>
        <p:txBody>
          <a:bodyPr>
            <a:normAutofit/>
          </a:bodyPr>
          <a:lstStyle/>
          <a:p>
            <a:pPr algn="just"/>
            <a:r>
              <a:rPr lang="en-US" sz="2400" dirty="0"/>
              <a:t>Project started: 1</a:t>
            </a:r>
            <a:r>
              <a:rPr lang="en-US" sz="2400" baseline="30000" dirty="0"/>
              <a:t>st</a:t>
            </a:r>
            <a:r>
              <a:rPr lang="en-US" sz="2400" dirty="0"/>
              <a:t>  July </a:t>
            </a:r>
          </a:p>
          <a:p>
            <a:pPr algn="just"/>
            <a:r>
              <a:rPr lang="en-US" sz="2400" dirty="0"/>
              <a:t>Brainstorming : 1</a:t>
            </a:r>
            <a:r>
              <a:rPr lang="en-US" sz="2400" baseline="30000" dirty="0"/>
              <a:t>st</a:t>
            </a:r>
            <a:r>
              <a:rPr lang="en-US" sz="2400" dirty="0"/>
              <a:t> -3</a:t>
            </a:r>
            <a:r>
              <a:rPr lang="en-US" sz="2400" baseline="30000" dirty="0"/>
              <a:t>rd</a:t>
            </a:r>
            <a:r>
              <a:rPr lang="en-US" sz="2400" dirty="0"/>
              <a:t> July</a:t>
            </a:r>
          </a:p>
          <a:p>
            <a:pPr algn="just"/>
            <a:r>
              <a:rPr lang="en-US" sz="2400" dirty="0"/>
              <a:t>Prototype development- 4</a:t>
            </a:r>
            <a:r>
              <a:rPr lang="en-US" sz="2400" baseline="30000" dirty="0"/>
              <a:t>th</a:t>
            </a:r>
            <a:r>
              <a:rPr lang="en-US" sz="2400" dirty="0"/>
              <a:t>-9</a:t>
            </a:r>
            <a:r>
              <a:rPr lang="en-US" sz="2400" baseline="30000" dirty="0"/>
              <a:t>th</a:t>
            </a:r>
            <a:r>
              <a:rPr lang="en-US" sz="2400" dirty="0"/>
              <a:t> July </a:t>
            </a:r>
          </a:p>
          <a:p>
            <a:pPr algn="just"/>
            <a:r>
              <a:rPr lang="en-US" sz="2400" dirty="0"/>
              <a:t>Sensor calibration- 10</a:t>
            </a:r>
            <a:r>
              <a:rPr lang="en-US" sz="2400" baseline="30000" dirty="0"/>
              <a:t>th</a:t>
            </a:r>
            <a:r>
              <a:rPr lang="en-US" sz="2400" dirty="0"/>
              <a:t>-14</a:t>
            </a:r>
            <a:r>
              <a:rPr lang="en-US" sz="2400" baseline="30000" dirty="0"/>
              <a:t>th</a:t>
            </a:r>
            <a:r>
              <a:rPr lang="en-US" sz="2400" dirty="0"/>
              <a:t> July </a:t>
            </a:r>
          </a:p>
          <a:p>
            <a:pPr algn="just"/>
            <a:r>
              <a:rPr lang="en-US" sz="2400" dirty="0"/>
              <a:t>Cloud integration-15</a:t>
            </a:r>
            <a:r>
              <a:rPr lang="en-US" sz="2400" baseline="30000" dirty="0"/>
              <a:t>th</a:t>
            </a:r>
            <a:r>
              <a:rPr lang="en-US" sz="2400" dirty="0"/>
              <a:t>- 20</a:t>
            </a:r>
            <a:r>
              <a:rPr lang="en-US" sz="2400" baseline="30000" dirty="0"/>
              <a:t>th</a:t>
            </a:r>
            <a:r>
              <a:rPr lang="en-US" sz="2400" dirty="0"/>
              <a:t> July </a:t>
            </a:r>
          </a:p>
          <a:p>
            <a:pPr algn="just"/>
            <a:r>
              <a:rPr lang="en-US" sz="2400" dirty="0"/>
              <a:t>Mobile app/Web interface- 24</a:t>
            </a:r>
            <a:r>
              <a:rPr lang="en-US" sz="2400" baseline="30000" dirty="0"/>
              <a:t>th</a:t>
            </a:r>
            <a:r>
              <a:rPr lang="en-US" sz="2400" dirty="0"/>
              <a:t> -27</a:t>
            </a:r>
            <a:r>
              <a:rPr lang="en-US" sz="2400" baseline="30000" dirty="0"/>
              <a:t>th</a:t>
            </a:r>
            <a:r>
              <a:rPr lang="en-US" sz="2400" dirty="0"/>
              <a:t> July  </a:t>
            </a:r>
            <a:r>
              <a:rPr lang="en-US" sz="2400" baseline="30000" dirty="0"/>
              <a:t> </a:t>
            </a:r>
            <a:endParaRPr lang="en-US" sz="2400" dirty="0"/>
          </a:p>
          <a:p>
            <a:pPr algn="just"/>
            <a:r>
              <a:rPr lang="en-US" sz="2400" dirty="0"/>
              <a:t>Testing and debugging-28</a:t>
            </a:r>
            <a:r>
              <a:rPr lang="en-US" sz="2400" baseline="30000" dirty="0"/>
              <a:t>th</a:t>
            </a:r>
            <a:r>
              <a:rPr lang="en-US" sz="2400" dirty="0"/>
              <a:t> -31</a:t>
            </a:r>
            <a:r>
              <a:rPr lang="en-US" sz="2400" baseline="30000" dirty="0"/>
              <a:t>st</a:t>
            </a:r>
            <a:r>
              <a:rPr lang="en-US" sz="2400" dirty="0"/>
              <a:t> July </a:t>
            </a:r>
          </a:p>
          <a:p>
            <a:pPr marL="0" indent="0" algn="just">
              <a:buNone/>
            </a:pPr>
            <a:r>
              <a:rPr lang="en-US" sz="2400" dirty="0"/>
              <a:t>The Smart AI Trash Bin presents an opportunity to transform waste management into a proactive, sustainable, and data-driven process, creating a positive impact on both the environment and society.</a:t>
            </a:r>
          </a:p>
          <a:p>
            <a:pPr marL="0" indent="0" algn="just">
              <a:buNone/>
            </a:pPr>
            <a:endParaRPr lang="en-US" sz="2400" dirty="0"/>
          </a:p>
        </p:txBody>
      </p:sp>
    </p:spTree>
    <p:extLst>
      <p:ext uri="{BB962C8B-B14F-4D97-AF65-F5344CB8AC3E}">
        <p14:creationId xmlns:p14="http://schemas.microsoft.com/office/powerpoint/2010/main" val="368312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79B1-4E69-E84C-6190-A6D4497EAE6A}"/>
              </a:ext>
            </a:extLst>
          </p:cNvPr>
          <p:cNvSpPr>
            <a:spLocks noGrp="1"/>
          </p:cNvSpPr>
          <p:nvPr>
            <p:ph type="title"/>
          </p:nvPr>
        </p:nvSpPr>
        <p:spPr>
          <a:xfrm>
            <a:off x="838200" y="1666240"/>
            <a:ext cx="10515600" cy="3230880"/>
          </a:xfrm>
        </p:spPr>
        <p:txBody>
          <a:bodyPr>
            <a:normAutofit/>
          </a:bodyPr>
          <a:lstStyle/>
          <a:p>
            <a:pPr algn="ctr"/>
            <a:r>
              <a:rPr lang="en-US" sz="7200" b="1" dirty="0">
                <a:solidFill>
                  <a:schemeClr val="accent1">
                    <a:lumMod val="50000"/>
                  </a:schemeClr>
                </a:solidFill>
              </a:rPr>
              <a:t>THANK YOU!</a:t>
            </a:r>
            <a:endParaRPr lang="en-IN" sz="7200" b="1" dirty="0">
              <a:solidFill>
                <a:schemeClr val="accent1">
                  <a:lumMod val="50000"/>
                </a:schemeClr>
              </a:solidFill>
            </a:endParaRPr>
          </a:p>
        </p:txBody>
      </p:sp>
    </p:spTree>
    <p:extLst>
      <p:ext uri="{BB962C8B-B14F-4D97-AF65-F5344CB8AC3E}">
        <p14:creationId xmlns:p14="http://schemas.microsoft.com/office/powerpoint/2010/main" val="220123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7076-3F40-CE6F-971C-BFD96D44A3C6}"/>
              </a:ext>
            </a:extLst>
          </p:cNvPr>
          <p:cNvSpPr>
            <a:spLocks noGrp="1"/>
          </p:cNvSpPr>
          <p:nvPr>
            <p:ph type="title"/>
          </p:nvPr>
        </p:nvSpPr>
        <p:spPr/>
        <p:txBody>
          <a:bodyPr>
            <a:normAutofit/>
          </a:bodyPr>
          <a:lstStyle/>
          <a:p>
            <a:r>
              <a:rPr lang="en-US" sz="6000" b="1" dirty="0">
                <a:solidFill>
                  <a:schemeClr val="accent1">
                    <a:lumMod val="50000"/>
                  </a:schemeClr>
                </a:solidFill>
                <a:latin typeface="Arial Black" panose="020B0A04020102020204" pitchFamily="34" charset="0"/>
                <a:cs typeface="Aharoni" panose="02010803020104030203" pitchFamily="2" charset="-79"/>
              </a:rPr>
              <a:t>WHY?</a:t>
            </a:r>
            <a:endParaRPr lang="en-IN" sz="6000" b="1" dirty="0">
              <a:solidFill>
                <a:schemeClr val="accent1">
                  <a:lumMod val="50000"/>
                </a:schemeClr>
              </a:solidFill>
              <a:latin typeface="Arial Black" panose="020B0A04020102020204" pitchFamily="34" charset="0"/>
              <a:cs typeface="Aharoni" panose="02010803020104030203" pitchFamily="2" charset="-79"/>
            </a:endParaRPr>
          </a:p>
        </p:txBody>
      </p:sp>
      <p:sp>
        <p:nvSpPr>
          <p:cNvPr id="3" name="Content Placeholder 2">
            <a:extLst>
              <a:ext uri="{FF2B5EF4-FFF2-40B4-BE49-F238E27FC236}">
                <a16:creationId xmlns:a16="http://schemas.microsoft.com/office/drawing/2014/main" id="{D1563396-B81E-3D2F-5113-074C25193D3D}"/>
              </a:ext>
            </a:extLst>
          </p:cNvPr>
          <p:cNvSpPr>
            <a:spLocks noGrp="1"/>
          </p:cNvSpPr>
          <p:nvPr>
            <p:ph idx="1"/>
          </p:nvPr>
        </p:nvSpPr>
        <p:spPr>
          <a:xfrm>
            <a:off x="330200" y="1825625"/>
            <a:ext cx="6446520" cy="4351338"/>
          </a:xfrm>
        </p:spPr>
        <p:txBody>
          <a:bodyPr>
            <a:normAutofit fontScale="40000" lnSpcReduction="20000"/>
          </a:bodyPr>
          <a:lstStyle/>
          <a:p>
            <a:pPr>
              <a:lnSpc>
                <a:spcPct val="120000"/>
              </a:lnSpc>
            </a:pPr>
            <a:r>
              <a:rPr lang="en-US" sz="4500" dirty="0"/>
              <a:t>In an era of rapid urbanization and growing concerns over environmental sustainability, the management of waste has become a critical challenge for cities worldwide.</a:t>
            </a:r>
          </a:p>
          <a:p>
            <a:pPr algn="just">
              <a:lnSpc>
                <a:spcPct val="120000"/>
              </a:lnSpc>
            </a:pPr>
            <a:r>
              <a:rPr lang="en-US" sz="4500" dirty="0"/>
              <a:t>Traditional waste disposal methods are not effective enough and they have negative impacts on the environment.</a:t>
            </a:r>
          </a:p>
          <a:p>
            <a:pPr>
              <a:lnSpc>
                <a:spcPct val="120000"/>
              </a:lnSpc>
            </a:pPr>
            <a:r>
              <a:rPr lang="en-US" sz="4500" dirty="0"/>
              <a:t>To overcome this challenge, we are introducing </a:t>
            </a:r>
            <a:r>
              <a:rPr lang="en-US" sz="4500" dirty="0" err="1"/>
              <a:t>TrAIsh</a:t>
            </a:r>
            <a:r>
              <a:rPr lang="en-US" sz="4500" dirty="0"/>
              <a:t> bin which is an AI-based smart bin. We are trying to create and smart waste management system, that can automatically sort and dispose different types of waste efficiently.</a:t>
            </a:r>
          </a:p>
          <a:p>
            <a:pPr>
              <a:lnSpc>
                <a:spcPct val="120000"/>
              </a:lnSpc>
            </a:pPr>
            <a:r>
              <a:rPr lang="en-US" sz="4500" dirty="0"/>
              <a:t>It makes use of current trends of Technology such as internet of things (IoT), sensors, actuators, motors and smart devices.</a:t>
            </a:r>
          </a:p>
          <a:p>
            <a:pPr marL="0" indent="0">
              <a:lnSpc>
                <a:spcPct val="120000"/>
              </a:lnSpc>
              <a:buNone/>
            </a:pPr>
            <a:endParaRPr lang="en-US" sz="4500" dirty="0"/>
          </a:p>
          <a:p>
            <a:pPr>
              <a:lnSpc>
                <a:spcPct val="120000"/>
              </a:lnSpc>
            </a:pPr>
            <a:endParaRPr lang="en-US" sz="4500" dirty="0"/>
          </a:p>
          <a:p>
            <a:endParaRPr lang="en-US" dirty="0"/>
          </a:p>
          <a:p>
            <a:endParaRPr lang="en-IN" dirty="0"/>
          </a:p>
        </p:txBody>
      </p:sp>
      <p:pic>
        <p:nvPicPr>
          <p:cNvPr id="8" name="Picture 7">
            <a:extLst>
              <a:ext uri="{FF2B5EF4-FFF2-40B4-BE49-F238E27FC236}">
                <a16:creationId xmlns:a16="http://schemas.microsoft.com/office/drawing/2014/main" id="{8FE920DD-1559-DED9-BD6C-62CBA79C60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99767" y="507365"/>
            <a:ext cx="4790440" cy="3024293"/>
          </a:xfrm>
          <a:prstGeom prst="rect">
            <a:avLst/>
          </a:prstGeom>
        </p:spPr>
      </p:pic>
      <p:pic>
        <p:nvPicPr>
          <p:cNvPr id="16" name="Picture 15">
            <a:extLst>
              <a:ext uri="{FF2B5EF4-FFF2-40B4-BE49-F238E27FC236}">
                <a16:creationId xmlns:a16="http://schemas.microsoft.com/office/drawing/2014/main" id="{972D1E39-E649-459E-904E-2FF836885F7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071360" y="3731383"/>
            <a:ext cx="4818847" cy="2719087"/>
          </a:xfrm>
          <a:prstGeom prst="rect">
            <a:avLst/>
          </a:prstGeom>
        </p:spPr>
      </p:pic>
    </p:spTree>
    <p:extLst>
      <p:ext uri="{BB962C8B-B14F-4D97-AF65-F5344CB8AC3E}">
        <p14:creationId xmlns:p14="http://schemas.microsoft.com/office/powerpoint/2010/main" val="282022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61C1-5902-DD60-242E-682318C0DD6A}"/>
              </a:ext>
            </a:extLst>
          </p:cNvPr>
          <p:cNvSpPr>
            <a:spLocks noGrp="1"/>
          </p:cNvSpPr>
          <p:nvPr>
            <p:ph type="title"/>
          </p:nvPr>
        </p:nvSpPr>
        <p:spPr/>
        <p:txBody>
          <a:bodyPr/>
          <a:lstStyle/>
          <a:p>
            <a:r>
              <a:rPr lang="en-US"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STAKE-HOLDERS</a:t>
            </a:r>
            <a:endParaRPr lang="en-IN"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B7E92DD-46AB-9C90-1E7E-9FA484BC937F}"/>
              </a:ext>
            </a:extLst>
          </p:cNvPr>
          <p:cNvSpPr>
            <a:spLocks noGrp="1"/>
          </p:cNvSpPr>
          <p:nvPr>
            <p:ph idx="1"/>
          </p:nvPr>
        </p:nvSpPr>
        <p:spPr/>
        <p:txBody>
          <a:bodyPr>
            <a:normAutofit fontScale="77500" lnSpcReduction="20000"/>
          </a:bodyPr>
          <a:lstStyle/>
          <a:p>
            <a:pPr algn="just">
              <a:lnSpc>
                <a:spcPct val="120000"/>
              </a:lnSpc>
            </a:pPr>
            <a:r>
              <a:rPr lang="en-US" b="1" dirty="0"/>
              <a:t>Municipalities and Local Governments</a:t>
            </a:r>
            <a:r>
              <a:rPr lang="en-US" dirty="0"/>
              <a:t>: They are responsible for waste management and can benefit from more efficient waste collection and reduced waste management costs.</a:t>
            </a:r>
          </a:p>
          <a:p>
            <a:pPr algn="just">
              <a:lnSpc>
                <a:spcPct val="120000"/>
              </a:lnSpc>
            </a:pPr>
            <a:r>
              <a:rPr lang="en-US" b="1" dirty="0"/>
              <a:t>Waste Management Companies</a:t>
            </a:r>
            <a:r>
              <a:rPr lang="en-US" dirty="0"/>
              <a:t>: Companies providing waste collection and recycling services can enhance their offerings and attract environmentally conscious customers.</a:t>
            </a:r>
          </a:p>
          <a:p>
            <a:pPr algn="just">
              <a:lnSpc>
                <a:spcPct val="120000"/>
              </a:lnSpc>
            </a:pPr>
            <a:r>
              <a:rPr lang="en-US" b="1" dirty="0"/>
              <a:t>Businesses and Commercial Establishments</a:t>
            </a:r>
            <a:r>
              <a:rPr lang="en-US" dirty="0"/>
              <a:t>: They can improve waste disposal practices, comply with regulations, and demonstrate corporate social responsibility.</a:t>
            </a:r>
          </a:p>
          <a:p>
            <a:pPr algn="just">
              <a:lnSpc>
                <a:spcPct val="120000"/>
              </a:lnSpc>
            </a:pPr>
            <a:r>
              <a:rPr lang="en-US" b="1" dirty="0"/>
              <a:t>Residents and Citizens</a:t>
            </a:r>
            <a:r>
              <a:rPr lang="en-US" dirty="0"/>
              <a:t>: Users experience the convenience of smart waste disposal and contribute to a cleaner environment.</a:t>
            </a:r>
          </a:p>
          <a:p>
            <a:pPr algn="just">
              <a:lnSpc>
                <a:spcPct val="120000"/>
              </a:lnSpc>
            </a:pPr>
            <a:r>
              <a:rPr lang="en-US" b="1" dirty="0"/>
              <a:t>Environmental Organizations</a:t>
            </a:r>
            <a:r>
              <a:rPr lang="en-US" dirty="0"/>
              <a:t>: They can support and advocate for the implementation of smart waste management solutions to achieve sustainability goals.</a:t>
            </a:r>
          </a:p>
          <a:p>
            <a:endParaRPr lang="en-IN" dirty="0"/>
          </a:p>
        </p:txBody>
      </p:sp>
    </p:spTree>
    <p:extLst>
      <p:ext uri="{BB962C8B-B14F-4D97-AF65-F5344CB8AC3E}">
        <p14:creationId xmlns:p14="http://schemas.microsoft.com/office/powerpoint/2010/main" val="233138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A180-DB8A-19B1-9197-DFC61D692863}"/>
              </a:ext>
            </a:extLst>
          </p:cNvPr>
          <p:cNvSpPr>
            <a:spLocks noGrp="1"/>
          </p:cNvSpPr>
          <p:nvPr>
            <p:ph type="title"/>
          </p:nvPr>
        </p:nvSpPr>
        <p:spPr/>
        <p:txBody>
          <a:bodyPr>
            <a:normAutofit fontScale="90000"/>
          </a:bodyPr>
          <a:lstStyle/>
          <a:p>
            <a:r>
              <a:rPr lang="en-US" sz="5400" dirty="0">
                <a:solidFill>
                  <a:schemeClr val="accent1">
                    <a:lumMod val="50000"/>
                  </a:schemeClr>
                </a:solidFill>
                <a:latin typeface="Arial Black" panose="020B0A04020102020204" pitchFamily="34" charset="0"/>
              </a:rPr>
              <a:t>Business Benefits and Impact</a:t>
            </a:r>
            <a:endParaRPr lang="en-IN" sz="5400" dirty="0">
              <a:solidFill>
                <a:schemeClr val="accent1">
                  <a:lumMod val="5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F33B8F63-A2E6-5602-36BA-C44809E374A4}"/>
              </a:ext>
            </a:extLst>
          </p:cNvPr>
          <p:cNvSpPr>
            <a:spLocks noGrp="1"/>
          </p:cNvSpPr>
          <p:nvPr>
            <p:ph idx="1"/>
          </p:nvPr>
        </p:nvSpPr>
        <p:spPr/>
        <p:txBody>
          <a:bodyPr>
            <a:normAutofit fontScale="70000" lnSpcReduction="20000"/>
          </a:bodyPr>
          <a:lstStyle/>
          <a:p>
            <a:pPr>
              <a:lnSpc>
                <a:spcPct val="120000"/>
              </a:lnSpc>
            </a:pPr>
            <a:r>
              <a:rPr lang="en-US" b="1" dirty="0"/>
              <a:t>Efficient Waste Collection</a:t>
            </a:r>
            <a:r>
              <a:rPr lang="en-US" dirty="0"/>
              <a:t>: The smart AI trash bin optimizes waste collection routes based on real-time fill-level data, reducing operational costs and vehicle emissions.</a:t>
            </a:r>
          </a:p>
          <a:p>
            <a:pPr>
              <a:lnSpc>
                <a:spcPct val="120000"/>
              </a:lnSpc>
            </a:pPr>
            <a:r>
              <a:rPr lang="en-US" b="1" dirty="0"/>
              <a:t>Increased Recycling Rates</a:t>
            </a:r>
            <a:r>
              <a:rPr lang="en-US" dirty="0"/>
              <a:t>: With automatic waste segregation, recyclables are separated from non-recyclables more effectively, leading to higher recycling rates and reduced landfill waste.</a:t>
            </a:r>
          </a:p>
          <a:p>
            <a:pPr>
              <a:lnSpc>
                <a:spcPct val="120000"/>
              </a:lnSpc>
            </a:pPr>
            <a:r>
              <a:rPr lang="en-US" b="1" dirty="0"/>
              <a:t>Data-Driven Decision Making</a:t>
            </a:r>
            <a:r>
              <a:rPr lang="en-US" dirty="0"/>
              <a:t>: The system provides valuable data insights to waste management authorities, enabling data-driven decision-making for process optimization and waste reduction strategies.</a:t>
            </a:r>
          </a:p>
          <a:p>
            <a:pPr>
              <a:lnSpc>
                <a:spcPct val="120000"/>
              </a:lnSpc>
            </a:pPr>
            <a:r>
              <a:rPr lang="en-US" b="1" dirty="0"/>
              <a:t>Cleaner Environment</a:t>
            </a:r>
            <a:r>
              <a:rPr lang="en-US" dirty="0"/>
              <a:t>: By encouraging proper waste disposal and recycling, the smart trash bin contributes to a cleaner and healthier environment, reducing litter and pollution.</a:t>
            </a:r>
          </a:p>
          <a:p>
            <a:pPr>
              <a:lnSpc>
                <a:spcPct val="120000"/>
              </a:lnSpc>
            </a:pPr>
            <a:r>
              <a:rPr lang="en-US" b="1" dirty="0"/>
              <a:t>User Convenience</a:t>
            </a:r>
            <a:r>
              <a:rPr lang="en-US" dirty="0"/>
              <a:t>: Users benefit from the ease of waste disposal and receive informative feedback through the user interface, promoting responsible waste disposal practices.</a:t>
            </a:r>
            <a:endParaRPr lang="en-IN" dirty="0"/>
          </a:p>
        </p:txBody>
      </p:sp>
    </p:spTree>
    <p:extLst>
      <p:ext uri="{BB962C8B-B14F-4D97-AF65-F5344CB8AC3E}">
        <p14:creationId xmlns:p14="http://schemas.microsoft.com/office/powerpoint/2010/main" val="327144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19AD-FA9D-D5AA-97DB-B8C6A7AD461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1B98CD4-5989-3404-BC56-B9E354976A3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0" y="0"/>
            <a:ext cx="12192000" cy="6892426"/>
          </a:xfrm>
          <a:prstGeom prst="rect">
            <a:avLst/>
          </a:prstGeom>
        </p:spPr>
      </p:pic>
    </p:spTree>
    <p:extLst>
      <p:ext uri="{BB962C8B-B14F-4D97-AF65-F5344CB8AC3E}">
        <p14:creationId xmlns:p14="http://schemas.microsoft.com/office/powerpoint/2010/main" val="61600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25D3-EBAC-6A59-D7F8-5303749418EE}"/>
              </a:ext>
            </a:extLst>
          </p:cNvPr>
          <p:cNvSpPr>
            <a:spLocks noGrp="1"/>
          </p:cNvSpPr>
          <p:nvPr>
            <p:ph type="title"/>
          </p:nvPr>
        </p:nvSpPr>
        <p:spPr/>
        <p:txBody>
          <a:bodyPr>
            <a:normAutofit fontScale="90000"/>
          </a:bodyPr>
          <a:lstStyle/>
          <a:p>
            <a:r>
              <a:rPr lang="en-US" sz="6700" b="1" dirty="0">
                <a:solidFill>
                  <a:schemeClr val="accent1">
                    <a:lumMod val="50000"/>
                  </a:schemeClr>
                </a:solidFill>
                <a:latin typeface="Arial Black" panose="020B0A04020102020204" pitchFamily="34" charset="0"/>
                <a:cs typeface="Aharoni" panose="02010803020104030203" pitchFamily="2" charset="-79"/>
              </a:rPr>
              <a:t>HOW? </a:t>
            </a:r>
            <a:br>
              <a:rPr lang="en-US" b="1" dirty="0">
                <a:solidFill>
                  <a:schemeClr val="accent1">
                    <a:lumMod val="50000"/>
                  </a:schemeClr>
                </a:solidFill>
              </a:rPr>
            </a:br>
            <a:endParaRPr lang="en-IN" sz="3000" b="1" dirty="0">
              <a:solidFill>
                <a:schemeClr val="accent1">
                  <a:lumMod val="50000"/>
                </a:schemeClr>
              </a:solidFill>
            </a:endParaRPr>
          </a:p>
        </p:txBody>
      </p:sp>
      <p:sp>
        <p:nvSpPr>
          <p:cNvPr id="3" name="Content Placeholder 2">
            <a:extLst>
              <a:ext uri="{FF2B5EF4-FFF2-40B4-BE49-F238E27FC236}">
                <a16:creationId xmlns:a16="http://schemas.microsoft.com/office/drawing/2014/main" id="{119B71AD-28F3-9AF1-A142-83FB152DB388}"/>
              </a:ext>
            </a:extLst>
          </p:cNvPr>
          <p:cNvSpPr>
            <a:spLocks noGrp="1"/>
          </p:cNvSpPr>
          <p:nvPr>
            <p:ph idx="1"/>
          </p:nvPr>
        </p:nvSpPr>
        <p:spPr/>
        <p:txBody>
          <a:bodyPr>
            <a:normAutofit/>
          </a:bodyPr>
          <a:lstStyle/>
          <a:p>
            <a:pPr marL="0" indent="0">
              <a:buNone/>
            </a:pPr>
            <a:r>
              <a:rPr lang="en-US" sz="2800" b="1" dirty="0">
                <a:solidFill>
                  <a:schemeClr val="accent1">
                    <a:lumMod val="50000"/>
                  </a:schemeClr>
                </a:solidFill>
              </a:rPr>
              <a:t>SOLUTION OVERVIEW</a:t>
            </a:r>
            <a:endParaRPr lang="en-IN"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Smart AI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trAIsh</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Bin is a </a:t>
            </a:r>
            <a:r>
              <a:rPr lang="en-IN" sz="2400" kern="100" dirty="0">
                <a:latin typeface="Calibri" panose="020F0502020204030204" pitchFamily="34" charset="0"/>
                <a:ea typeface="Calibri" panose="020F0502020204030204" pitchFamily="34" charset="0"/>
                <a:cs typeface="Times New Roman" panose="02020603050405020304" pitchFamily="18" charset="0"/>
              </a:rPr>
              <a:t>smart</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waste management system that leverages IoT and AI technologies to optimize waste collection and segregation processes. </a:t>
            </a:r>
          </a:p>
          <a:p>
            <a:pPr algn="just">
              <a:lnSpc>
                <a:spcPct val="100000"/>
              </a:lnSpc>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It comprises a network of interconnected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trAIsh</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bins equipped with sensors and AI algorithms for waste categorization and fill-level monitoring. </a:t>
            </a:r>
          </a:p>
          <a:p>
            <a:pPr algn="just">
              <a:lnSpc>
                <a:spcPct val="100000"/>
              </a:lnSpc>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solution aims to enhance waste management efficiency, promote recycling, and contribute to a cleaner environment.</a:t>
            </a:r>
          </a:p>
        </p:txBody>
      </p:sp>
    </p:spTree>
    <p:extLst>
      <p:ext uri="{BB962C8B-B14F-4D97-AF65-F5344CB8AC3E}">
        <p14:creationId xmlns:p14="http://schemas.microsoft.com/office/powerpoint/2010/main" val="223507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8E9A-594D-EB5D-0610-BE7B11AED2A3}"/>
              </a:ext>
            </a:extLst>
          </p:cNvPr>
          <p:cNvSpPr>
            <a:spLocks noGrp="1"/>
          </p:cNvSpPr>
          <p:nvPr>
            <p:ph type="title"/>
          </p:nvPr>
        </p:nvSpPr>
        <p:spPr/>
        <p:txBody>
          <a:bodyPr>
            <a:noAutofit/>
          </a:bodyPr>
          <a:lstStyle/>
          <a:p>
            <a:r>
              <a:rPr lang="en-IN" sz="2800" b="1"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Solution Features &amp; Functionalities</a:t>
            </a:r>
            <a:endParaRPr lang="en-IN" sz="28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743643-E1E9-8B86-7D7E-3BF3F95B23AE}"/>
              </a:ext>
            </a:extLst>
          </p:cNvPr>
          <p:cNvSpPr>
            <a:spLocks noGrp="1"/>
          </p:cNvSpPr>
          <p:nvPr>
            <p:ph idx="1"/>
          </p:nvPr>
        </p:nvSpPr>
        <p:spPr>
          <a:xfrm>
            <a:off x="838200" y="1473200"/>
            <a:ext cx="10515600" cy="4774883"/>
          </a:xfrm>
        </p:spPr>
        <p:txBody>
          <a:bodyPr>
            <a:normAutofit fontScale="92500" lnSpcReduction="20000"/>
          </a:bodyPr>
          <a:lstStyle/>
          <a:p>
            <a:pPr algn="just">
              <a:lnSpc>
                <a:spcPct val="110000"/>
              </a:lnSpc>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Waste Segregation: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Smart AI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trAIsh</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Bin uses computer vision and machine learning algorithms to identify and categorize different types of waste, such as recyclables, organic waste, and non-recyclables.</a:t>
            </a:r>
          </a:p>
          <a:p>
            <a:pPr algn="just">
              <a:lnSpc>
                <a:spcPct val="110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Fill-Level Monitoring: </a:t>
            </a:r>
            <a:r>
              <a:rPr lang="en-IN" sz="2000" dirty="0">
                <a:effectLst/>
                <a:latin typeface="Calibri" panose="020F0502020204030204" pitchFamily="34" charset="0"/>
                <a:ea typeface="Calibri" panose="020F0502020204030204" pitchFamily="34" charset="0"/>
                <a:cs typeface="Times New Roman" panose="02020603050405020304" pitchFamily="18" charset="0"/>
              </a:rPr>
              <a:t>Integrated sensors continuously monitor the fill-level of the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trAIsh</a:t>
            </a:r>
            <a:r>
              <a:rPr lang="en-IN" sz="2000" dirty="0">
                <a:effectLst/>
                <a:latin typeface="Calibri" panose="020F0502020204030204" pitchFamily="34" charset="0"/>
                <a:ea typeface="Calibri" panose="020F0502020204030204" pitchFamily="34" charset="0"/>
                <a:cs typeface="Times New Roman" panose="02020603050405020304" pitchFamily="18" charset="0"/>
              </a:rPr>
              <a:t> bin. When the bin reaches a certain capacity, it sends a real-time notification to the waste management system, triggering timely waste collection</a:t>
            </a:r>
          </a:p>
          <a:p>
            <a:pPr algn="just">
              <a:lnSpc>
                <a:spcPct val="110000"/>
              </a:lnSpc>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IoT Connectivity: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trAIsh</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bins are connected to a centralized waste management system through the Internet, enabling data exchange, remote monitoring, and real-time analytics.</a:t>
            </a:r>
          </a:p>
          <a:p>
            <a:pPr algn="just">
              <a:lnSpc>
                <a:spcPct val="110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User-Friendly Interface: </a:t>
            </a:r>
            <a:r>
              <a:rPr lang="en-IN" sz="2000" dirty="0">
                <a:effectLst/>
                <a:latin typeface="Calibri" panose="020F0502020204030204" pitchFamily="34" charset="0"/>
                <a:ea typeface="Calibri" panose="020F0502020204030204" pitchFamily="34" charset="0"/>
                <a:cs typeface="Times New Roman" panose="02020603050405020304" pitchFamily="18" charset="0"/>
              </a:rPr>
              <a:t>The smart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trAIsh</a:t>
            </a:r>
            <a:r>
              <a:rPr lang="en-IN" sz="2000" dirty="0">
                <a:effectLst/>
                <a:latin typeface="Calibri" panose="020F0502020204030204" pitchFamily="34" charset="0"/>
                <a:ea typeface="Calibri" panose="020F0502020204030204" pitchFamily="34" charset="0"/>
                <a:cs typeface="Times New Roman" panose="02020603050405020304" pitchFamily="18" charset="0"/>
              </a:rPr>
              <a:t> bin features a user interface, such as a touchscreen or a mobile app, allowing users to interact with the system, receive feedback, and view waste disposal guidelines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Data Analytics: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AI system analyses the collected data to optimize waste collection routes, predict future fill-levels, and generate insights for waste management decision-making.</a:t>
            </a:r>
          </a:p>
          <a:p>
            <a:pPr algn="just">
              <a:lnSpc>
                <a:spcPct val="110000"/>
              </a:lnSpc>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Sustainability Education: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system educates users about proper waste disposal practices, recycling benefits, and the importance of waste segregation through interactive interfaces.</a:t>
            </a:r>
          </a:p>
          <a:p>
            <a:endParaRPr lang="en-IN" dirty="0"/>
          </a:p>
        </p:txBody>
      </p:sp>
    </p:spTree>
    <p:extLst>
      <p:ext uri="{BB962C8B-B14F-4D97-AF65-F5344CB8AC3E}">
        <p14:creationId xmlns:p14="http://schemas.microsoft.com/office/powerpoint/2010/main" val="304028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8714-5456-5332-6938-A08B823A6BDE}"/>
              </a:ext>
            </a:extLst>
          </p:cNvPr>
          <p:cNvSpPr>
            <a:spLocks noGrp="1"/>
          </p:cNvSpPr>
          <p:nvPr>
            <p:ph type="title"/>
          </p:nvPr>
        </p:nvSpPr>
        <p:spPr/>
        <p:txBody>
          <a:bodyPr>
            <a:normAutofit/>
          </a:bodyPr>
          <a:lstStyle/>
          <a:p>
            <a:r>
              <a:rPr lang="en-IN" sz="2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Main Components of the Solution</a:t>
            </a:r>
            <a:endParaRPr lang="en-IN" sz="2800" b="1" dirty="0">
              <a:solidFill>
                <a:schemeClr val="accent1">
                  <a:lumMod val="50000"/>
                </a:schemeClr>
              </a:solidFill>
            </a:endParaRPr>
          </a:p>
        </p:txBody>
      </p:sp>
      <p:sp>
        <p:nvSpPr>
          <p:cNvPr id="3" name="Content Placeholder 2">
            <a:extLst>
              <a:ext uri="{FF2B5EF4-FFF2-40B4-BE49-F238E27FC236}">
                <a16:creationId xmlns:a16="http://schemas.microsoft.com/office/drawing/2014/main" id="{D4C43893-73BE-8ED7-85AB-EF0E49894D51}"/>
              </a:ext>
            </a:extLst>
          </p:cNvPr>
          <p:cNvSpPr>
            <a:spLocks noGrp="1"/>
          </p:cNvSpPr>
          <p:nvPr>
            <p:ph idx="1"/>
          </p:nvPr>
        </p:nvSpPr>
        <p:spPr>
          <a:xfrm>
            <a:off x="838200" y="1825625"/>
            <a:ext cx="10632440" cy="4178936"/>
          </a:xfrm>
        </p:spPr>
        <p:txBody>
          <a:bodyPr>
            <a:normAutofit fontScale="92500"/>
          </a:bodyPr>
          <a:lstStyle/>
          <a:p>
            <a:pPr algn="just">
              <a:lnSpc>
                <a:spcPct val="110000"/>
              </a:lnSpc>
            </a:pPr>
            <a:r>
              <a:rPr lang="en-IN" sz="2200" b="1" kern="100" dirty="0">
                <a:effectLst/>
                <a:latin typeface="Calibri "/>
                <a:ea typeface="Calibri" panose="020F0502020204030204" pitchFamily="34" charset="0"/>
                <a:cs typeface="Times New Roman" panose="02020603050405020304" pitchFamily="18" charset="0"/>
              </a:rPr>
              <a:t>Smart </a:t>
            </a:r>
            <a:r>
              <a:rPr lang="en-IN" sz="2200" b="1" kern="100" dirty="0" err="1">
                <a:latin typeface="Calibri "/>
                <a:ea typeface="Calibri" panose="020F0502020204030204" pitchFamily="34" charset="0"/>
                <a:cs typeface="Times New Roman" panose="02020603050405020304" pitchFamily="18" charset="0"/>
              </a:rPr>
              <a:t>T</a:t>
            </a:r>
            <a:r>
              <a:rPr lang="en-IN" sz="2200" b="1" kern="100" dirty="0" err="1">
                <a:effectLst/>
                <a:latin typeface="Calibri "/>
                <a:ea typeface="Calibri" panose="020F0502020204030204" pitchFamily="34" charset="0"/>
                <a:cs typeface="Times New Roman" panose="02020603050405020304" pitchFamily="18" charset="0"/>
              </a:rPr>
              <a:t>rAIsh</a:t>
            </a:r>
            <a:r>
              <a:rPr lang="en-IN" sz="2200" b="1" kern="100" dirty="0">
                <a:effectLst/>
                <a:latin typeface="Calibri "/>
                <a:ea typeface="Calibri" panose="020F0502020204030204" pitchFamily="34" charset="0"/>
                <a:cs typeface="Times New Roman" panose="02020603050405020304" pitchFamily="18" charset="0"/>
              </a:rPr>
              <a:t> Bin Hardware: </a:t>
            </a:r>
            <a:r>
              <a:rPr lang="en-IN" sz="2200" kern="100" dirty="0">
                <a:effectLst/>
                <a:latin typeface="Calibri "/>
                <a:ea typeface="Calibri" panose="020F0502020204030204" pitchFamily="34" charset="0"/>
                <a:cs typeface="Times New Roman" panose="02020603050405020304" pitchFamily="18" charset="0"/>
              </a:rPr>
              <a:t>Each </a:t>
            </a:r>
            <a:r>
              <a:rPr lang="en-IN" sz="2200" kern="100" dirty="0" err="1">
                <a:latin typeface="Calibri "/>
                <a:ea typeface="Calibri" panose="020F0502020204030204" pitchFamily="34" charset="0"/>
                <a:cs typeface="Times New Roman" panose="02020603050405020304" pitchFamily="18" charset="0"/>
              </a:rPr>
              <a:t>T</a:t>
            </a:r>
            <a:r>
              <a:rPr lang="en-IN" sz="2200" kern="100" dirty="0" err="1">
                <a:effectLst/>
                <a:latin typeface="Calibri "/>
                <a:ea typeface="Calibri" panose="020F0502020204030204" pitchFamily="34" charset="0"/>
                <a:cs typeface="Times New Roman" panose="02020603050405020304" pitchFamily="18" charset="0"/>
              </a:rPr>
              <a:t>rAIsh</a:t>
            </a:r>
            <a:r>
              <a:rPr lang="en-IN" sz="2200" kern="100" dirty="0">
                <a:effectLst/>
                <a:latin typeface="Calibri "/>
                <a:ea typeface="Calibri" panose="020F0502020204030204" pitchFamily="34" charset="0"/>
                <a:cs typeface="Times New Roman" panose="02020603050405020304" pitchFamily="18" charset="0"/>
              </a:rPr>
              <a:t> bin is equipped with sensors for waste identification and fill-level monitoring, microcontrollers, and communication modules for IoT connectivity.</a:t>
            </a:r>
          </a:p>
          <a:p>
            <a:pPr algn="just">
              <a:lnSpc>
                <a:spcPct val="110000"/>
              </a:lnSpc>
            </a:pPr>
            <a:r>
              <a:rPr lang="en-IN" sz="2200" b="1" kern="100" dirty="0">
                <a:effectLst/>
                <a:latin typeface="Calibri "/>
                <a:ea typeface="Calibri" panose="020F0502020204030204" pitchFamily="34" charset="0"/>
                <a:cs typeface="Times New Roman" panose="02020603050405020304" pitchFamily="18" charset="0"/>
              </a:rPr>
              <a:t>AI Algorithms: </a:t>
            </a:r>
            <a:r>
              <a:rPr lang="en-IN" sz="2200" kern="100" dirty="0">
                <a:effectLst/>
                <a:latin typeface="Calibri "/>
                <a:ea typeface="Calibri" panose="020F0502020204030204" pitchFamily="34" charset="0"/>
                <a:cs typeface="Times New Roman" panose="02020603050405020304" pitchFamily="18" charset="0"/>
              </a:rPr>
              <a:t>Computer vision algorithms, such as convolutional neural networks (CNNs), process images captured by the </a:t>
            </a:r>
            <a:r>
              <a:rPr lang="en-IN" sz="2200" kern="100" dirty="0" err="1">
                <a:latin typeface="Calibri "/>
                <a:ea typeface="Calibri" panose="020F0502020204030204" pitchFamily="34" charset="0"/>
                <a:cs typeface="Times New Roman" panose="02020603050405020304" pitchFamily="18" charset="0"/>
              </a:rPr>
              <a:t>T</a:t>
            </a:r>
            <a:r>
              <a:rPr lang="en-IN" sz="2200" kern="100" dirty="0" err="1">
                <a:effectLst/>
                <a:latin typeface="Calibri "/>
                <a:ea typeface="Calibri" panose="020F0502020204030204" pitchFamily="34" charset="0"/>
                <a:cs typeface="Times New Roman" panose="02020603050405020304" pitchFamily="18" charset="0"/>
              </a:rPr>
              <a:t>rAIsh</a:t>
            </a:r>
            <a:r>
              <a:rPr lang="en-IN" sz="2200" kern="100" dirty="0">
                <a:effectLst/>
                <a:latin typeface="Calibri "/>
                <a:ea typeface="Calibri" panose="020F0502020204030204" pitchFamily="34" charset="0"/>
                <a:cs typeface="Times New Roman" panose="02020603050405020304" pitchFamily="18" charset="0"/>
              </a:rPr>
              <a:t> bin's cameras to identify and categorize waste items.</a:t>
            </a:r>
          </a:p>
          <a:p>
            <a:pPr algn="just">
              <a:lnSpc>
                <a:spcPct val="110000"/>
              </a:lnSpc>
            </a:pPr>
            <a:r>
              <a:rPr lang="en-IN" sz="2200" b="1" kern="100" dirty="0">
                <a:effectLst/>
                <a:latin typeface="Calibri "/>
                <a:ea typeface="Calibri" panose="020F0502020204030204" pitchFamily="34" charset="0"/>
                <a:cs typeface="Times New Roman" panose="02020603050405020304" pitchFamily="18" charset="0"/>
              </a:rPr>
              <a:t>Centralized Waste Management System</a:t>
            </a:r>
            <a:r>
              <a:rPr lang="en-IN" sz="2200" kern="100" dirty="0">
                <a:effectLst/>
                <a:latin typeface="Calibri "/>
                <a:ea typeface="Calibri" panose="020F0502020204030204" pitchFamily="34" charset="0"/>
                <a:cs typeface="Times New Roman" panose="02020603050405020304" pitchFamily="18" charset="0"/>
              </a:rPr>
              <a:t>: The backend infrastructure collects and stores data from all smart </a:t>
            </a:r>
            <a:r>
              <a:rPr lang="en-IN" sz="2200" kern="100" dirty="0" err="1">
                <a:latin typeface="Calibri "/>
                <a:ea typeface="Calibri" panose="020F0502020204030204" pitchFamily="34" charset="0"/>
                <a:cs typeface="Times New Roman" panose="02020603050405020304" pitchFamily="18" charset="0"/>
              </a:rPr>
              <a:t>T</a:t>
            </a:r>
            <a:r>
              <a:rPr lang="en-IN" sz="2200" kern="100" dirty="0" err="1">
                <a:effectLst/>
                <a:latin typeface="Calibri "/>
                <a:ea typeface="Calibri" panose="020F0502020204030204" pitchFamily="34" charset="0"/>
                <a:cs typeface="Times New Roman" panose="02020603050405020304" pitchFamily="18" charset="0"/>
              </a:rPr>
              <a:t>rAIsh</a:t>
            </a:r>
            <a:r>
              <a:rPr lang="en-IN" sz="2200" kern="100" dirty="0">
                <a:effectLst/>
                <a:latin typeface="Calibri "/>
                <a:ea typeface="Calibri" panose="020F0502020204030204" pitchFamily="34" charset="0"/>
                <a:cs typeface="Times New Roman" panose="02020603050405020304" pitchFamily="18" charset="0"/>
              </a:rPr>
              <a:t> bins, performs data analytics, and manages waste collection schedules.</a:t>
            </a:r>
          </a:p>
          <a:p>
            <a:pPr algn="just">
              <a:lnSpc>
                <a:spcPct val="110000"/>
              </a:lnSpc>
            </a:pPr>
            <a:r>
              <a:rPr lang="en-IN" sz="2200" b="1" kern="100" dirty="0">
                <a:effectLst/>
                <a:latin typeface="Calibri "/>
                <a:ea typeface="Calibri" panose="020F0502020204030204" pitchFamily="34" charset="0"/>
                <a:cs typeface="Times New Roman" panose="02020603050405020304" pitchFamily="18" charset="0"/>
              </a:rPr>
              <a:t>User Interface: </a:t>
            </a:r>
            <a:r>
              <a:rPr lang="en-IN" sz="2200" kern="100" dirty="0">
                <a:effectLst/>
                <a:latin typeface="Calibri "/>
                <a:ea typeface="Calibri" panose="020F0502020204030204" pitchFamily="34" charset="0"/>
                <a:cs typeface="Times New Roman" panose="02020603050405020304" pitchFamily="18" charset="0"/>
              </a:rPr>
              <a:t>The user interface, accessible through touchscreen panels or mobile applications, allows users to interact with the system, view bin status, and receive notifications.</a:t>
            </a:r>
          </a:p>
          <a:p>
            <a:pPr algn="just"/>
            <a:endParaRPr lang="en-IN" sz="2200" b="1" dirty="0">
              <a:latin typeface="Calibri "/>
            </a:endParaRPr>
          </a:p>
          <a:p>
            <a:endParaRPr lang="en-IN" dirty="0"/>
          </a:p>
        </p:txBody>
      </p:sp>
    </p:spTree>
    <p:extLst>
      <p:ext uri="{BB962C8B-B14F-4D97-AF65-F5344CB8AC3E}">
        <p14:creationId xmlns:p14="http://schemas.microsoft.com/office/powerpoint/2010/main" val="73799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B089-21A8-2281-632F-961DD62BD427}"/>
              </a:ext>
            </a:extLst>
          </p:cNvPr>
          <p:cNvSpPr>
            <a:spLocks noGrp="1"/>
          </p:cNvSpPr>
          <p:nvPr>
            <p:ph type="title"/>
          </p:nvPr>
        </p:nvSpPr>
        <p:spPr/>
        <p:txBody>
          <a:bodyPr>
            <a:normAutofit/>
          </a:bodyPr>
          <a:lstStyle/>
          <a:p>
            <a:r>
              <a:rPr lang="en-IN" sz="2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Technical Details</a:t>
            </a:r>
            <a:endParaRPr lang="en-IN" sz="2800" b="1" dirty="0">
              <a:solidFill>
                <a:schemeClr val="accent1">
                  <a:lumMod val="50000"/>
                </a:schemeClr>
              </a:solidFill>
            </a:endParaRPr>
          </a:p>
        </p:txBody>
      </p:sp>
      <p:sp>
        <p:nvSpPr>
          <p:cNvPr id="3" name="Content Placeholder 2">
            <a:extLst>
              <a:ext uri="{FF2B5EF4-FFF2-40B4-BE49-F238E27FC236}">
                <a16:creationId xmlns:a16="http://schemas.microsoft.com/office/drawing/2014/main" id="{6AD5A61C-BB5C-C576-73C6-9099C688EC58}"/>
              </a:ext>
            </a:extLst>
          </p:cNvPr>
          <p:cNvSpPr>
            <a:spLocks noGrp="1"/>
          </p:cNvSpPr>
          <p:nvPr>
            <p:ph idx="1"/>
          </p:nvPr>
        </p:nvSpPr>
        <p:spPr/>
        <p:txBody>
          <a:bodyPr>
            <a:noAutofit/>
          </a:bodyPr>
          <a:lstStyle/>
          <a:p>
            <a:pPr algn="just">
              <a:lnSpc>
                <a:spcPct val="100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Underlying Technologies: </a:t>
            </a:r>
            <a:r>
              <a:rPr lang="en-IN" sz="2000" dirty="0">
                <a:effectLst/>
                <a:latin typeface="Calibri" panose="020F0502020204030204" pitchFamily="34" charset="0"/>
                <a:ea typeface="Calibri" panose="020F0502020204030204" pitchFamily="34" charset="0"/>
                <a:cs typeface="Times New Roman" panose="02020603050405020304" pitchFamily="18" charset="0"/>
              </a:rPr>
              <a:t>IoT technology for connectivity and data exchange, AI and machine learning for waste categorization and analytics, Raspberry Pi, actuators and sensors for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trAIsh</a:t>
            </a:r>
            <a:r>
              <a:rPr lang="en-IN" sz="2000" dirty="0">
                <a:effectLst/>
                <a:latin typeface="Calibri" panose="020F0502020204030204" pitchFamily="34" charset="0"/>
                <a:ea typeface="Calibri" panose="020F0502020204030204" pitchFamily="34" charset="0"/>
                <a:cs typeface="Times New Roman" panose="02020603050405020304" pitchFamily="18" charset="0"/>
              </a:rPr>
              <a:t> bin hardware.</a:t>
            </a:r>
          </a:p>
          <a:p>
            <a:pPr algn="just">
              <a:lnSpc>
                <a:spcPct val="100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Programming Languages: </a:t>
            </a:r>
            <a:r>
              <a:rPr lang="en-IN" sz="2000" dirty="0">
                <a:effectLst/>
                <a:latin typeface="Calibri" panose="020F0502020204030204" pitchFamily="34" charset="0"/>
                <a:ea typeface="Calibri" panose="020F0502020204030204" pitchFamily="34" charset="0"/>
                <a:cs typeface="Times New Roman" panose="02020603050405020304" pitchFamily="18" charset="0"/>
              </a:rPr>
              <a:t>Python is used for developing AI algorithms and embedded systems. </a:t>
            </a:r>
          </a:p>
          <a:p>
            <a:pPr algn="just">
              <a:lnSpc>
                <a:spcPct val="100000"/>
              </a:lnSpc>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Frameworks &amp; Libraries: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TensorFlow or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PyTorch</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for AI model training, OpenCV for computer vision tasks, and MQTT or CoAP for IoT communication.</a:t>
            </a:r>
          </a:p>
          <a:p>
            <a:pPr algn="just">
              <a:lnSpc>
                <a:spcPct val="100000"/>
              </a:lnSpc>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Data Sources: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primary data sources are the sensors within the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trAIsh</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bins, including cameras for waste identification and fill-level sensors.</a:t>
            </a:r>
          </a:p>
          <a:p>
            <a:pPr algn="just">
              <a:lnSpc>
                <a:spcPct val="100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Integration/Interoperability: </a:t>
            </a:r>
            <a:r>
              <a:rPr lang="en-IN" sz="2000" dirty="0">
                <a:effectLst/>
                <a:latin typeface="Calibri" panose="020F0502020204030204" pitchFamily="34" charset="0"/>
                <a:ea typeface="Calibri" panose="020F0502020204030204" pitchFamily="34" charset="0"/>
                <a:cs typeface="Times New Roman" panose="02020603050405020304" pitchFamily="18" charset="0"/>
              </a:rPr>
              <a:t>The solution should be designed to integrate with existing waste management systems, enabling seamless data sharing and collaboration with municipal waste management authorities.</a:t>
            </a:r>
            <a:endParaRPr lang="en-IN" sz="2000" dirty="0"/>
          </a:p>
        </p:txBody>
      </p:sp>
    </p:spTree>
    <p:extLst>
      <p:ext uri="{BB962C8B-B14F-4D97-AF65-F5344CB8AC3E}">
        <p14:creationId xmlns:p14="http://schemas.microsoft.com/office/powerpoint/2010/main" val="2221587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1770</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Calibri </vt:lpstr>
      <vt:lpstr>Calibri Light</vt:lpstr>
      <vt:lpstr>Tahoma</vt:lpstr>
      <vt:lpstr>Office Theme</vt:lpstr>
      <vt:lpstr>PowerPoint Presentation</vt:lpstr>
      <vt:lpstr>WHY?</vt:lpstr>
      <vt:lpstr>STAKE-HOLDERS</vt:lpstr>
      <vt:lpstr>Business Benefits and Impact</vt:lpstr>
      <vt:lpstr>PowerPoint Presentation</vt:lpstr>
      <vt:lpstr>HOW?  </vt:lpstr>
      <vt:lpstr>Solution Features &amp; Functionalities</vt:lpstr>
      <vt:lpstr>Main Components of the Solution</vt:lpstr>
      <vt:lpstr>Technical Details</vt:lpstr>
      <vt:lpstr> Innovation </vt:lpstr>
      <vt:lpstr>Market Potential</vt:lpstr>
      <vt:lpstr>PowerPoint Presentation</vt:lpstr>
      <vt:lpstr>WHAT ?</vt:lpstr>
      <vt:lpstr>PowerPoint Presentation</vt:lpstr>
      <vt:lpstr>RETURNS-ROI</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L H</dc:creator>
  <cp:lastModifiedBy>Pooja L H</cp:lastModifiedBy>
  <cp:revision>13</cp:revision>
  <dcterms:created xsi:type="dcterms:W3CDTF">2023-07-20T05:06:42Z</dcterms:created>
  <dcterms:modified xsi:type="dcterms:W3CDTF">2023-07-20T11:18:43Z</dcterms:modified>
</cp:coreProperties>
</file>