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62" r:id="rId2"/>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86282DC-A83B-4A62-A06D-95F7239C8220}" type="datetimeFigureOut">
              <a:rPr lang="en-US" smtClean="0"/>
              <a:pPr/>
              <a:t>12/24/2019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91383D3-2A16-487C-8AC9-AE199D5194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383D3-2A16-487C-8AC9-AE199D5194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383D3-2A16-487C-8AC9-AE199D5194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86282DC-A83B-4A62-A06D-95F7239C8220}" type="datetimeFigureOut">
              <a:rPr lang="en-US" smtClean="0"/>
              <a:pPr/>
              <a:t>12/24/2019</a:t>
            </a:fld>
            <a:endParaRPr lang="en-US"/>
          </a:p>
        </p:txBody>
      </p:sp>
      <p:sp>
        <p:nvSpPr>
          <p:cNvPr id="9" name="Slide Number Placeholder 8"/>
          <p:cNvSpPr>
            <a:spLocks noGrp="1"/>
          </p:cNvSpPr>
          <p:nvPr>
            <p:ph type="sldNum" sz="quarter" idx="15"/>
          </p:nvPr>
        </p:nvSpPr>
        <p:spPr/>
        <p:txBody>
          <a:bodyPr rtlCol="0"/>
          <a:lstStyle/>
          <a:p>
            <a:fld id="{191383D3-2A16-487C-8AC9-AE199D5194E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86282DC-A83B-4A62-A06D-95F7239C8220}" type="datetimeFigureOut">
              <a:rPr lang="en-US" smtClean="0"/>
              <a:pPr/>
              <a:t>12/24/2019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91383D3-2A16-487C-8AC9-AE199D5194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383D3-2A16-487C-8AC9-AE199D5194E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383D3-2A16-487C-8AC9-AE199D5194E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86282DC-A83B-4A62-A06D-95F7239C8220}" type="datetimeFigureOut">
              <a:rPr lang="en-US" smtClean="0"/>
              <a:pPr/>
              <a:t>12/24/2019</a:t>
            </a:fld>
            <a:endParaRPr lang="en-US"/>
          </a:p>
        </p:txBody>
      </p:sp>
      <p:sp>
        <p:nvSpPr>
          <p:cNvPr id="7" name="Slide Number Placeholder 6"/>
          <p:cNvSpPr>
            <a:spLocks noGrp="1"/>
          </p:cNvSpPr>
          <p:nvPr>
            <p:ph type="sldNum" sz="quarter" idx="11"/>
          </p:nvPr>
        </p:nvSpPr>
        <p:spPr/>
        <p:txBody>
          <a:bodyPr rtlCol="0"/>
          <a:lstStyle/>
          <a:p>
            <a:fld id="{191383D3-2A16-487C-8AC9-AE199D5194E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282DC-A83B-4A62-A06D-95F7239C8220}" type="datetimeFigureOut">
              <a:rPr lang="en-US" smtClean="0"/>
              <a:pPr/>
              <a:t>12/24/2019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383D3-2A16-487C-8AC9-AE199D5194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86282DC-A83B-4A62-A06D-95F7239C8220}" type="datetimeFigureOut">
              <a:rPr lang="en-US" smtClean="0"/>
              <a:pPr/>
              <a:t>12/24/2019</a:t>
            </a:fld>
            <a:endParaRPr lang="en-US"/>
          </a:p>
        </p:txBody>
      </p:sp>
      <p:sp>
        <p:nvSpPr>
          <p:cNvPr id="22" name="Slide Number Placeholder 21"/>
          <p:cNvSpPr>
            <a:spLocks noGrp="1"/>
          </p:cNvSpPr>
          <p:nvPr>
            <p:ph type="sldNum" sz="quarter" idx="15"/>
          </p:nvPr>
        </p:nvSpPr>
        <p:spPr/>
        <p:txBody>
          <a:bodyPr rtlCol="0"/>
          <a:lstStyle/>
          <a:p>
            <a:fld id="{191383D3-2A16-487C-8AC9-AE199D5194E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86282DC-A83B-4A62-A06D-95F7239C8220}" type="datetimeFigureOut">
              <a:rPr lang="en-US" smtClean="0"/>
              <a:pPr/>
              <a:t>12/24/2019</a:t>
            </a:fld>
            <a:endParaRPr lang="en-US"/>
          </a:p>
        </p:txBody>
      </p:sp>
      <p:sp>
        <p:nvSpPr>
          <p:cNvPr id="18" name="Slide Number Placeholder 17"/>
          <p:cNvSpPr>
            <a:spLocks noGrp="1"/>
          </p:cNvSpPr>
          <p:nvPr>
            <p:ph type="sldNum" sz="quarter" idx="11"/>
          </p:nvPr>
        </p:nvSpPr>
        <p:spPr/>
        <p:txBody>
          <a:bodyPr rtlCol="0"/>
          <a:lstStyle/>
          <a:p>
            <a:fld id="{191383D3-2A16-487C-8AC9-AE199D5194E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86282DC-A83B-4A62-A06D-95F7239C8220}" type="datetimeFigureOut">
              <a:rPr lang="en-US" smtClean="0"/>
              <a:pPr/>
              <a:t>12/24/2019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91383D3-2A16-487C-8AC9-AE199D5194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27441" y="6429396"/>
            <a:ext cx="3116559" cy="415498"/>
          </a:xfrm>
          <a:prstGeom prst="rect">
            <a:avLst/>
          </a:prstGeom>
          <a:noFill/>
        </p:spPr>
        <p:txBody>
          <a:bodyPr wrap="square" rtlCol="0">
            <a:spAutoFit/>
          </a:bodyPr>
          <a:lstStyle/>
          <a:p>
            <a:pPr algn="r"/>
            <a:r>
              <a:rPr lang="en-IN" sz="1050" b="1" dirty="0" smtClean="0"/>
              <a:t>BHAVANA LAKHAPATE</a:t>
            </a:r>
          </a:p>
          <a:p>
            <a:pPr algn="r"/>
            <a:endParaRPr lang="en-IN" sz="1050" dirty="0"/>
          </a:p>
        </p:txBody>
      </p:sp>
      <p:sp>
        <p:nvSpPr>
          <p:cNvPr id="3" name="TextBox 2"/>
          <p:cNvSpPr txBox="1"/>
          <p:nvPr/>
        </p:nvSpPr>
        <p:spPr>
          <a:xfrm>
            <a:off x="3214678" y="2714620"/>
            <a:ext cx="5049780" cy="830997"/>
          </a:xfrm>
          <a:prstGeom prst="rect">
            <a:avLst/>
          </a:prstGeom>
          <a:noFill/>
        </p:spPr>
        <p:txBody>
          <a:bodyPr wrap="none" rtlCol="0">
            <a:spAutoFit/>
          </a:bodyPr>
          <a:lstStyle/>
          <a:p>
            <a:pPr algn="ctr"/>
            <a:r>
              <a:rPr lang="en-IN" sz="4800" b="1" dirty="0" smtClean="0"/>
              <a:t>Advanced Java</a:t>
            </a:r>
            <a:endParaRPr lang="en-IN" sz="4800" b="1" dirty="0"/>
          </a:p>
        </p:txBody>
      </p:sp>
    </p:spTree>
    <p:extLst>
      <p:ext uri="{BB962C8B-B14F-4D97-AF65-F5344CB8AC3E}">
        <p14:creationId xmlns="" xmlns:p14="http://schemas.microsoft.com/office/powerpoint/2010/main" val="167979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dirty="0" smtClean="0">
                <a:solidFill>
                  <a:schemeClr val="tx1"/>
                </a:solidFill>
              </a:rPr>
              <a:t>1.Write and explain steps for Java Database Connectivity ?</a:t>
            </a:r>
            <a:endParaRPr lang="en-US" sz="2000" b="1" dirty="0">
              <a:solidFill>
                <a:schemeClr val="tx1"/>
              </a:solidFill>
            </a:endParaRPr>
          </a:p>
        </p:txBody>
      </p:sp>
      <p:sp>
        <p:nvSpPr>
          <p:cNvPr id="5" name="Content Placeholder 4"/>
          <p:cNvSpPr>
            <a:spLocks noGrp="1"/>
          </p:cNvSpPr>
          <p:nvPr>
            <p:ph sz="quarter" idx="1"/>
          </p:nvPr>
        </p:nvSpPr>
        <p:spPr>
          <a:xfrm>
            <a:off x="656572" y="1524000"/>
            <a:ext cx="7420627" cy="4195481"/>
          </a:xfrm>
        </p:spPr>
        <p:txBody>
          <a:bodyPr>
            <a:normAutofit/>
          </a:bodyPr>
          <a:lstStyle/>
          <a:p>
            <a:pPr marL="0" indent="0">
              <a:buNone/>
            </a:pPr>
            <a:r>
              <a:rPr lang="en-US" sz="1600" dirty="0" smtClean="0"/>
              <a:t>To create JDBC connection to the database java.sql package should import into the program. </a:t>
            </a:r>
            <a:endParaRPr lang="en-US" sz="1600" dirty="0"/>
          </a:p>
          <a:p>
            <a:pPr marL="0" indent="0">
              <a:buNone/>
            </a:pPr>
            <a:r>
              <a:rPr lang="en-US" sz="1600" dirty="0" smtClean="0"/>
              <a:t>The steps for Java Database Connectivity:</a:t>
            </a:r>
          </a:p>
          <a:p>
            <a:pPr marL="0" indent="0">
              <a:buNone/>
            </a:pPr>
            <a:endParaRPr lang="en-US" sz="1600" dirty="0" smtClean="0"/>
          </a:p>
          <a:p>
            <a:pPr>
              <a:buAutoNum type="arabicPeriod"/>
            </a:pPr>
            <a:r>
              <a:rPr lang="en-US" sz="1600" dirty="0" smtClean="0"/>
              <a:t>Loading a database driver</a:t>
            </a:r>
          </a:p>
          <a:p>
            <a:pPr>
              <a:buAutoNum type="arabicPeriod"/>
            </a:pPr>
            <a:r>
              <a:rPr lang="en-US" sz="1600" dirty="0" smtClean="0"/>
              <a:t>Establishing Connection with the database</a:t>
            </a:r>
          </a:p>
          <a:p>
            <a:pPr>
              <a:buAutoNum type="arabicPeriod"/>
            </a:pPr>
            <a:r>
              <a:rPr lang="en-US" sz="1600" dirty="0" smtClean="0"/>
              <a:t>Creating a Statement object</a:t>
            </a:r>
          </a:p>
          <a:p>
            <a:pPr>
              <a:buAutoNum type="arabicPeriod"/>
            </a:pPr>
            <a:r>
              <a:rPr lang="en-US" sz="1600" dirty="0" smtClean="0"/>
              <a:t>Execute the SQL statement</a:t>
            </a:r>
          </a:p>
          <a:p>
            <a:pPr>
              <a:buAutoNum type="arabicPeriod"/>
            </a:pPr>
            <a:r>
              <a:rPr lang="en-US" sz="1600" dirty="0" smtClean="0"/>
              <a:t>Manipulate the </a:t>
            </a:r>
            <a:r>
              <a:rPr lang="en-US" sz="1600" dirty="0" err="1" smtClean="0"/>
              <a:t>ResultSet</a:t>
            </a:r>
            <a:endParaRPr lang="en-US" sz="1600" dirty="0" smtClean="0"/>
          </a:p>
          <a:p>
            <a:pPr>
              <a:buAutoNum type="arabicPeriod"/>
            </a:pPr>
            <a:r>
              <a:rPr lang="en-US" sz="1600" dirty="0" smtClean="0"/>
              <a:t>Closing the Database Connection</a:t>
            </a:r>
          </a:p>
        </p:txBody>
      </p:sp>
    </p:spTree>
    <p:extLst>
      <p:ext uri="{BB962C8B-B14F-4D97-AF65-F5344CB8AC3E}">
        <p14:creationId xmlns="" xmlns:p14="http://schemas.microsoft.com/office/powerpoint/2010/main" val="250445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620000" cy="5821363"/>
          </a:xfrm>
        </p:spPr>
        <p:txBody>
          <a:bodyPr>
            <a:normAutofit/>
          </a:bodyPr>
          <a:lstStyle/>
          <a:p>
            <a:r>
              <a:rPr lang="en-US" dirty="0" smtClean="0"/>
              <a:t>1.Loading a database driver</a:t>
            </a:r>
          </a:p>
          <a:p>
            <a:pPr marL="342900" indent="-342900">
              <a:buFont typeface="Arial" pitchFamily="34" charset="0"/>
              <a:buChar char="•"/>
            </a:pPr>
            <a:r>
              <a:rPr lang="en-US" sz="1600" b="0" dirty="0" smtClean="0"/>
              <a:t>Database driver can be loaded by calling </a:t>
            </a:r>
            <a:r>
              <a:rPr lang="en-US" sz="1600" b="0" dirty="0" err="1" smtClean="0"/>
              <a:t>Class.forName</a:t>
            </a:r>
            <a:r>
              <a:rPr lang="en-US" sz="1600" b="0" dirty="0" smtClean="0"/>
              <a:t>() method with driver-name as the argument.</a:t>
            </a:r>
          </a:p>
          <a:p>
            <a:pPr marL="342900" indent="-342900">
              <a:buFont typeface="Arial" pitchFamily="34" charset="0"/>
              <a:buChar char="•"/>
            </a:pPr>
            <a:r>
              <a:rPr lang="en-US" sz="1600" b="0" dirty="0" smtClean="0"/>
              <a:t>Once loaded, the Driver class create an instance of itself.</a:t>
            </a:r>
          </a:p>
          <a:p>
            <a:pPr marL="342900" indent="-342900">
              <a:buFont typeface="Arial" pitchFamily="34" charset="0"/>
              <a:buChar char="•"/>
            </a:pPr>
            <a:r>
              <a:rPr lang="en-US" sz="1600" b="0" dirty="0" smtClean="0"/>
              <a:t>Client can connect to a database server through JDBC Driver.</a:t>
            </a:r>
          </a:p>
          <a:p>
            <a:pPr marL="342900" indent="-342900">
              <a:buFont typeface="Arial" pitchFamily="34" charset="0"/>
              <a:buChar char="•"/>
            </a:pPr>
            <a:r>
              <a:rPr lang="en-US" sz="1600" b="0" dirty="0" err="1" smtClean="0"/>
              <a:t>Eg</a:t>
            </a:r>
            <a:r>
              <a:rPr lang="en-US" sz="1600" b="0" dirty="0" smtClean="0"/>
              <a:t>:- JDBC-ODBC Bridge driver can be loaded</a:t>
            </a:r>
          </a:p>
          <a:p>
            <a:r>
              <a:rPr lang="en-US" sz="1600" b="0" dirty="0" smtClean="0"/>
              <a:t>try{</a:t>
            </a:r>
          </a:p>
          <a:p>
            <a:r>
              <a:rPr lang="en-US" sz="1600" b="0" dirty="0" err="1" smtClean="0"/>
              <a:t>Class.forName</a:t>
            </a:r>
            <a:r>
              <a:rPr lang="en-US" sz="1600" b="0" dirty="0" smtClean="0"/>
              <a:t>(“</a:t>
            </a:r>
            <a:r>
              <a:rPr lang="en-US" sz="1600" b="0" dirty="0" err="1" smtClean="0"/>
              <a:t>sun.jdbc.odbc.JdbcOdbcDriver</a:t>
            </a:r>
            <a:r>
              <a:rPr lang="en-US" sz="1600" b="0" dirty="0" smtClean="0"/>
              <a:t>”);}</a:t>
            </a:r>
          </a:p>
          <a:p>
            <a:r>
              <a:rPr lang="en-US" sz="1600" b="0" dirty="0" smtClean="0"/>
              <a:t>Catch(Exception e){</a:t>
            </a:r>
            <a:r>
              <a:rPr lang="en-US" sz="1600" b="0" dirty="0" err="1" smtClean="0"/>
              <a:t>System.out.println</a:t>
            </a:r>
            <a:r>
              <a:rPr lang="en-US" sz="1600" b="0" dirty="0" smtClean="0"/>
              <a:t>(“Error1:” +</a:t>
            </a:r>
            <a:r>
              <a:rPr lang="en-US" sz="1600" b="0" dirty="0" err="1" smtClean="0"/>
              <a:t>e.getMessage</a:t>
            </a:r>
            <a:r>
              <a:rPr lang="en-US" sz="1600" b="0" dirty="0" smtClean="0"/>
              <a:t>());}</a:t>
            </a:r>
          </a:p>
          <a:p>
            <a:endParaRPr lang="en-US" sz="1600" dirty="0"/>
          </a:p>
          <a:p>
            <a:r>
              <a:rPr lang="en-US" dirty="0" smtClean="0"/>
              <a:t>2. Establishing Connection with the database</a:t>
            </a:r>
          </a:p>
          <a:p>
            <a:pPr marL="285750" indent="-285750">
              <a:buFont typeface="Arial" pitchFamily="34" charset="0"/>
              <a:buChar char="•"/>
            </a:pPr>
            <a:r>
              <a:rPr lang="en-US" sz="1600" b="0" dirty="0" smtClean="0"/>
              <a:t>Driver </a:t>
            </a:r>
            <a:r>
              <a:rPr lang="en-US" sz="1600" b="0" dirty="0" err="1" smtClean="0"/>
              <a:t>Manager.getConnection</a:t>
            </a:r>
            <a:r>
              <a:rPr lang="en-US" sz="1600" b="0" dirty="0" smtClean="0"/>
              <a:t>() method is used to establish connection with the database as:</a:t>
            </a:r>
          </a:p>
          <a:p>
            <a:r>
              <a:rPr lang="en-US" sz="1600" b="0" dirty="0" smtClean="0"/>
              <a:t>Connection con=</a:t>
            </a:r>
            <a:r>
              <a:rPr lang="en-US" sz="1600" b="0" dirty="0" err="1" smtClean="0"/>
              <a:t>DriverManager.getConnection</a:t>
            </a:r>
            <a:r>
              <a:rPr lang="en-US" sz="1600" b="0" dirty="0" smtClean="0"/>
              <a:t>(</a:t>
            </a:r>
            <a:r>
              <a:rPr lang="en-US" sz="1600" b="0" dirty="0" err="1" smtClean="0"/>
              <a:t>url</a:t>
            </a:r>
            <a:r>
              <a:rPr lang="en-US" sz="1600" b="0" dirty="0" smtClean="0"/>
              <a:t>,”</a:t>
            </a:r>
            <a:r>
              <a:rPr lang="en-US" sz="1600" b="0" dirty="0" err="1" smtClean="0"/>
              <a:t>loginname</a:t>
            </a:r>
            <a:r>
              <a:rPr lang="en-US" sz="1600" b="0" dirty="0" smtClean="0"/>
              <a:t>”,”password”) </a:t>
            </a:r>
          </a:p>
          <a:p>
            <a:r>
              <a:rPr lang="en-US" sz="1600" b="0" dirty="0" err="1" smtClean="0"/>
              <a:t>url</a:t>
            </a:r>
            <a:r>
              <a:rPr lang="en-US" sz="1600" b="0" dirty="0" smtClean="0"/>
              <a:t>- URL of the database, </a:t>
            </a:r>
            <a:r>
              <a:rPr lang="en-US" sz="1600" b="0" dirty="0" err="1" smtClean="0"/>
              <a:t>loginname</a:t>
            </a:r>
            <a:r>
              <a:rPr lang="en-US" sz="1600" b="0" dirty="0" smtClean="0"/>
              <a:t> – user name of the database,</a:t>
            </a:r>
          </a:p>
          <a:p>
            <a:r>
              <a:rPr lang="en-US" sz="1600" b="0" dirty="0" smtClean="0"/>
              <a:t> password-password of the database</a:t>
            </a:r>
          </a:p>
        </p:txBody>
      </p:sp>
    </p:spTree>
    <p:extLst>
      <p:ext uri="{BB962C8B-B14F-4D97-AF65-F5344CB8AC3E}">
        <p14:creationId xmlns="" xmlns:p14="http://schemas.microsoft.com/office/powerpoint/2010/main" val="387793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077200" cy="5973763"/>
          </a:xfrm>
        </p:spPr>
        <p:txBody>
          <a:bodyPr/>
          <a:lstStyle/>
          <a:p>
            <a:r>
              <a:rPr lang="en-US" dirty="0" smtClean="0"/>
              <a:t>3.Creatin a statement object</a:t>
            </a:r>
          </a:p>
          <a:p>
            <a:pPr marL="285750" indent="-285750">
              <a:buFont typeface="Arial" pitchFamily="34" charset="0"/>
              <a:buChar char="•"/>
            </a:pPr>
            <a:r>
              <a:rPr lang="en-US" sz="1600" b="0" dirty="0" smtClean="0"/>
              <a:t>A statement object is used to send and execute SQL statements.</a:t>
            </a:r>
          </a:p>
          <a:p>
            <a:pPr marL="285750" indent="-285750">
              <a:buFont typeface="Arial" pitchFamily="34" charset="0"/>
              <a:buChar char="•"/>
            </a:pPr>
            <a:r>
              <a:rPr lang="en-US" sz="1600" b="0" dirty="0" smtClean="0"/>
              <a:t>Established Connection can be used to interact with the database, by creating a statement object using </a:t>
            </a:r>
            <a:r>
              <a:rPr lang="en-US" sz="1600" b="0" dirty="0" err="1" smtClean="0"/>
              <a:t>createStatement</a:t>
            </a:r>
            <a:r>
              <a:rPr lang="en-US" sz="1600" b="0" dirty="0" smtClean="0"/>
              <a:t>() method.</a:t>
            </a:r>
          </a:p>
          <a:p>
            <a:pPr marL="285750" indent="-285750">
              <a:buFont typeface="Arial" pitchFamily="34" charset="0"/>
              <a:buChar char="•"/>
            </a:pPr>
            <a:r>
              <a:rPr lang="en-US" sz="1600" b="0" dirty="0" err="1" smtClean="0"/>
              <a:t>PreparedStatement</a:t>
            </a:r>
            <a:r>
              <a:rPr lang="en-US" sz="1600" b="0" dirty="0" smtClean="0"/>
              <a:t> object can be created from the Connection object using </a:t>
            </a:r>
            <a:r>
              <a:rPr lang="en-US" sz="1600" b="0" dirty="0" err="1" smtClean="0"/>
              <a:t>prepareStatement</a:t>
            </a:r>
            <a:r>
              <a:rPr lang="en-US" sz="1600" b="0" dirty="0" smtClean="0"/>
              <a:t>() method  by specifying the </a:t>
            </a:r>
            <a:r>
              <a:rPr lang="en-US" sz="1600" b="0" dirty="0" err="1" smtClean="0"/>
              <a:t>sql</a:t>
            </a:r>
            <a:r>
              <a:rPr lang="en-US" sz="1600" b="0" dirty="0" smtClean="0"/>
              <a:t> query.</a:t>
            </a:r>
          </a:p>
          <a:p>
            <a:pPr marL="285750" indent="-285750">
              <a:buFont typeface="Arial" pitchFamily="34" charset="0"/>
              <a:buChar char="•"/>
            </a:pPr>
            <a:r>
              <a:rPr lang="en-US" sz="1600" b="0" dirty="0" err="1" smtClean="0"/>
              <a:t>CallableStatement</a:t>
            </a:r>
            <a:r>
              <a:rPr lang="en-US" sz="1600" b="0" dirty="0" smtClean="0"/>
              <a:t> object can be created from the connection object using </a:t>
            </a:r>
            <a:r>
              <a:rPr lang="en-US" sz="1600" b="0" dirty="0" err="1" smtClean="0"/>
              <a:t>preapareCall</a:t>
            </a:r>
            <a:r>
              <a:rPr lang="en-US" sz="1600" b="0" dirty="0" smtClean="0"/>
              <a:t>() method by specifying the </a:t>
            </a:r>
            <a:r>
              <a:rPr lang="en-US" sz="1600" b="0" dirty="0" err="1" smtClean="0"/>
              <a:t>sql</a:t>
            </a:r>
            <a:r>
              <a:rPr lang="en-US" sz="1600" b="0" dirty="0" smtClean="0"/>
              <a:t> procedure call query.</a:t>
            </a:r>
          </a:p>
          <a:p>
            <a:pPr marL="285750" indent="-285750">
              <a:buFont typeface="Arial" pitchFamily="34" charset="0"/>
              <a:buChar char="•"/>
            </a:pPr>
            <a:endParaRPr lang="en-US" sz="1600" dirty="0"/>
          </a:p>
          <a:p>
            <a:r>
              <a:rPr lang="en-US" dirty="0" smtClean="0"/>
              <a:t>4. Execute the SQL statement</a:t>
            </a:r>
          </a:p>
          <a:p>
            <a:pPr marL="285750" indent="-285750">
              <a:buFont typeface="Arial" pitchFamily="34" charset="0"/>
              <a:buChar char="•"/>
            </a:pPr>
            <a:r>
              <a:rPr lang="en-US" sz="1600" b="0" dirty="0" smtClean="0"/>
              <a:t>Statement interface defines methods to execute the SQL queries.</a:t>
            </a:r>
          </a:p>
          <a:p>
            <a:pPr marL="285750" indent="-285750">
              <a:buFont typeface="Arial" pitchFamily="34" charset="0"/>
              <a:buChar char="•"/>
            </a:pPr>
            <a:r>
              <a:rPr lang="en-US" sz="1600" b="0" dirty="0" err="1" smtClean="0"/>
              <a:t>executQuery</a:t>
            </a:r>
            <a:r>
              <a:rPr lang="en-US" sz="1600" b="0" dirty="0" smtClean="0"/>
              <a:t>(), </a:t>
            </a:r>
            <a:r>
              <a:rPr lang="en-US" sz="1600" b="0" dirty="0" err="1" smtClean="0"/>
              <a:t>executeUpdate</a:t>
            </a:r>
            <a:r>
              <a:rPr lang="en-US" sz="1600" b="0" dirty="0" smtClean="0"/>
              <a:t>(), and execute() are the methods of statement object to SQL queries.</a:t>
            </a:r>
          </a:p>
          <a:p>
            <a:pPr marL="285750" indent="-285750">
              <a:buFont typeface="Arial" pitchFamily="34" charset="0"/>
              <a:buChar char="•"/>
            </a:pPr>
            <a:endParaRPr lang="en-US" sz="1600" dirty="0"/>
          </a:p>
          <a:p>
            <a:r>
              <a:rPr lang="en-US" dirty="0" smtClean="0"/>
              <a:t>5. Manipulate the </a:t>
            </a:r>
            <a:r>
              <a:rPr lang="en-US" dirty="0" err="1" smtClean="0"/>
              <a:t>ResultSet</a:t>
            </a:r>
            <a:endParaRPr lang="en-US" dirty="0" smtClean="0"/>
          </a:p>
          <a:p>
            <a:pPr marL="285750" indent="-285750">
              <a:buFont typeface="Arial" pitchFamily="34" charset="0"/>
              <a:buChar char="•"/>
            </a:pPr>
            <a:r>
              <a:rPr lang="en-US" sz="1600" b="0" dirty="0" err="1" smtClean="0"/>
              <a:t>ResultSet</a:t>
            </a:r>
            <a:r>
              <a:rPr lang="en-US" sz="1600" b="0" dirty="0" smtClean="0"/>
              <a:t>: </a:t>
            </a:r>
            <a:r>
              <a:rPr lang="en-US" sz="1600" b="0" dirty="0" err="1" smtClean="0"/>
              <a:t>TheResultSet</a:t>
            </a:r>
            <a:r>
              <a:rPr lang="en-US" sz="1600" b="0" dirty="0" smtClean="0"/>
              <a:t> stores table of data, that is generated by executing SQL select statements.</a:t>
            </a:r>
          </a:p>
          <a:p>
            <a:pPr marL="285750" indent="-285750">
              <a:buFont typeface="Arial" pitchFamily="34" charset="0"/>
              <a:buChar char="•"/>
            </a:pPr>
            <a:endParaRPr lang="en-US" sz="1600" b="0" dirty="0"/>
          </a:p>
        </p:txBody>
      </p:sp>
    </p:spTree>
    <p:extLst>
      <p:ext uri="{BB962C8B-B14F-4D97-AF65-F5344CB8AC3E}">
        <p14:creationId xmlns="" xmlns:p14="http://schemas.microsoft.com/office/powerpoint/2010/main" val="97164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153400" cy="6324600"/>
          </a:xfrm>
        </p:spPr>
        <p:txBody>
          <a:bodyPr>
            <a:normAutofit/>
          </a:bodyPr>
          <a:lstStyle/>
          <a:p>
            <a:pPr marL="285750" indent="-285750">
              <a:buFont typeface="Arial" pitchFamily="34" charset="0"/>
              <a:buChar char="•"/>
            </a:pPr>
            <a:r>
              <a:rPr lang="en-US" sz="1600" b="0" dirty="0" smtClean="0"/>
              <a:t>Cursor: A </a:t>
            </a:r>
            <a:r>
              <a:rPr lang="en-US" sz="1600" b="0" dirty="0" err="1" smtClean="0"/>
              <a:t>ResultSet</a:t>
            </a:r>
            <a:r>
              <a:rPr lang="en-US" sz="1600" b="0" dirty="0" smtClean="0"/>
              <a:t>  </a:t>
            </a:r>
            <a:r>
              <a:rPr lang="en-US" sz="1600" b="0" dirty="0" err="1" smtClean="0"/>
              <a:t>maintans</a:t>
            </a:r>
            <a:r>
              <a:rPr lang="en-US" sz="1600" b="0" dirty="0" smtClean="0"/>
              <a:t> a cursor point to the current row.</a:t>
            </a:r>
          </a:p>
          <a:p>
            <a:pPr marL="285750" indent="-285750">
              <a:buFont typeface="Arial" pitchFamily="34" charset="0"/>
              <a:buChar char="•"/>
            </a:pPr>
            <a:r>
              <a:rPr lang="en-US" sz="1600" b="0" dirty="0" smtClean="0"/>
              <a:t>Next() method is used to move forward through the rows of the </a:t>
            </a:r>
            <a:r>
              <a:rPr lang="en-US" sz="1600" b="0" dirty="0" err="1" smtClean="0"/>
              <a:t>resultset</a:t>
            </a:r>
            <a:r>
              <a:rPr lang="en-US" sz="1600" b="0" dirty="0" smtClean="0"/>
              <a:t>.</a:t>
            </a:r>
          </a:p>
          <a:p>
            <a:pPr marL="285750" indent="-285750">
              <a:buFont typeface="Arial" pitchFamily="34" charset="0"/>
              <a:buChar char="•"/>
            </a:pPr>
            <a:r>
              <a:rPr lang="en-US" sz="1600" b="0" dirty="0" err="1" smtClean="0"/>
              <a:t>ResultSetMetaData</a:t>
            </a:r>
            <a:r>
              <a:rPr lang="en-US" sz="1600" b="0" dirty="0" smtClean="0"/>
              <a:t>: It is used to fetch the meta-data about the table like type and property of the columns of a database table.</a:t>
            </a:r>
          </a:p>
          <a:p>
            <a:pPr marL="285750" indent="-285750">
              <a:buFont typeface="Arial" pitchFamily="34" charset="0"/>
              <a:buChar char="•"/>
            </a:pPr>
            <a:endParaRPr lang="en-US" sz="1600" b="0" dirty="0"/>
          </a:p>
          <a:p>
            <a:r>
              <a:rPr lang="en-US" dirty="0" smtClean="0"/>
              <a:t>6. Closing the Database Connection</a:t>
            </a:r>
          </a:p>
          <a:p>
            <a:pPr marL="285750" indent="-285750">
              <a:buFont typeface="Arial" pitchFamily="34" charset="0"/>
              <a:buChar char="•"/>
            </a:pPr>
            <a:r>
              <a:rPr lang="en-US" sz="1600" b="0" dirty="0" err="1" smtClean="0"/>
              <a:t>Connection.close</a:t>
            </a:r>
            <a:r>
              <a:rPr lang="en-US" sz="1600" b="0" dirty="0" smtClean="0"/>
              <a:t>() method can be used to close the database connection and release all the resources used.</a:t>
            </a:r>
          </a:p>
          <a:p>
            <a:pPr marL="285750" indent="-285750">
              <a:buFont typeface="Arial" pitchFamily="34" charset="0"/>
              <a:buChar char="•"/>
            </a:pPr>
            <a:r>
              <a:rPr lang="en-US" sz="1600" b="0" dirty="0" err="1" smtClean="0"/>
              <a:t>Eg</a:t>
            </a:r>
            <a:r>
              <a:rPr lang="en-US" sz="1600" b="0" dirty="0" smtClean="0"/>
              <a:t>.  </a:t>
            </a:r>
            <a:r>
              <a:rPr lang="en-US" sz="1600" b="0" dirty="0" err="1" smtClean="0"/>
              <a:t>con.close</a:t>
            </a:r>
            <a:r>
              <a:rPr lang="en-US" sz="1600" b="0" dirty="0" smtClean="0"/>
              <a:t>();</a:t>
            </a:r>
            <a:endParaRPr lang="en-US" sz="1600" b="0" dirty="0"/>
          </a:p>
        </p:txBody>
      </p:sp>
    </p:spTree>
    <p:extLst>
      <p:ext uri="{BB962C8B-B14F-4D97-AF65-F5344CB8AC3E}">
        <p14:creationId xmlns="" xmlns:p14="http://schemas.microsoft.com/office/powerpoint/2010/main" val="363885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chemeClr val="tx1"/>
                </a:solidFill>
              </a:rPr>
              <a:t>2. What is enterprise java beans? Explain its advantages?</a:t>
            </a:r>
            <a:endParaRPr lang="en-US" sz="2000" b="1" dirty="0">
              <a:solidFill>
                <a:schemeClr val="tx1"/>
              </a:solidFill>
            </a:endParaRPr>
          </a:p>
        </p:txBody>
      </p:sp>
      <p:sp>
        <p:nvSpPr>
          <p:cNvPr id="3" name="Content Placeholder 2"/>
          <p:cNvSpPr>
            <a:spLocks noGrp="1"/>
          </p:cNvSpPr>
          <p:nvPr>
            <p:ph sz="quarter" idx="1"/>
          </p:nvPr>
        </p:nvSpPr>
        <p:spPr>
          <a:xfrm>
            <a:off x="457200" y="1752600"/>
            <a:ext cx="7620000" cy="4525963"/>
          </a:xfrm>
        </p:spPr>
        <p:txBody>
          <a:bodyPr>
            <a:normAutofit/>
          </a:bodyPr>
          <a:lstStyle/>
          <a:p>
            <a:r>
              <a:rPr lang="en-US" sz="1600" dirty="0" smtClean="0"/>
              <a:t>Enterprise JavaBeans</a:t>
            </a:r>
          </a:p>
          <a:p>
            <a:pPr marL="285750" indent="-285750">
              <a:buFont typeface="Arial" pitchFamily="34" charset="0"/>
              <a:buChar char="•"/>
            </a:pPr>
            <a:r>
              <a:rPr lang="en-US" sz="1600" b="0" dirty="0" smtClean="0"/>
              <a:t>Enterprise JavaBeans provide developer with a distributed, object-oriented, component-based architecture.</a:t>
            </a:r>
          </a:p>
          <a:p>
            <a:pPr marL="285750" indent="-285750">
              <a:buFont typeface="Arial" pitchFamily="34" charset="0"/>
              <a:buChar char="•"/>
            </a:pPr>
            <a:r>
              <a:rPr lang="en-US" sz="1600" b="0" dirty="0" smtClean="0"/>
              <a:t>Developer can use an EJB to represent a business object or a table in a database.</a:t>
            </a:r>
          </a:p>
          <a:p>
            <a:pPr marL="285750" indent="-285750">
              <a:buFont typeface="Arial" pitchFamily="34" charset="0"/>
              <a:buChar char="•"/>
            </a:pPr>
            <a:r>
              <a:rPr lang="en-US" sz="1600" b="0" dirty="0" smtClean="0"/>
              <a:t>For developing an application some EJB can be created to model the different table in the database while other EJBs to handle the non-persistent business logic</a:t>
            </a:r>
          </a:p>
          <a:p>
            <a:pPr marL="285750" indent="-285750">
              <a:buFont typeface="Arial" pitchFamily="34" charset="0"/>
              <a:buChar char="•"/>
            </a:pPr>
            <a:endParaRPr lang="en-US" sz="1600" b="0" dirty="0"/>
          </a:p>
          <a:p>
            <a:r>
              <a:rPr lang="en-US" sz="1600" dirty="0" smtClean="0"/>
              <a:t>Advantages of Enterprise Java Beans</a:t>
            </a:r>
          </a:p>
          <a:p>
            <a:pPr marL="342900" indent="-342900">
              <a:buFont typeface="+mj-lt"/>
              <a:buAutoNum type="arabicPeriod"/>
            </a:pPr>
            <a:r>
              <a:rPr lang="en-US" sz="1600" dirty="0" smtClean="0"/>
              <a:t>Distributed application</a:t>
            </a:r>
            <a:r>
              <a:rPr lang="en-US" sz="1600" b="0" dirty="0" smtClean="0"/>
              <a:t>: EJB allow building distributed application by combining components developed from different vendors.</a:t>
            </a:r>
          </a:p>
        </p:txBody>
      </p:sp>
    </p:spTree>
    <p:extLst>
      <p:ext uri="{BB962C8B-B14F-4D97-AF65-F5344CB8AC3E}">
        <p14:creationId xmlns="" xmlns:p14="http://schemas.microsoft.com/office/powerpoint/2010/main" val="314447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077200" cy="5364163"/>
          </a:xfrm>
        </p:spPr>
        <p:txBody>
          <a:bodyPr>
            <a:normAutofit/>
          </a:bodyPr>
          <a:lstStyle/>
          <a:p>
            <a:r>
              <a:rPr lang="en-US" sz="1600" b="0" dirty="0" smtClean="0"/>
              <a:t>2. </a:t>
            </a:r>
            <a:r>
              <a:rPr lang="en-US" sz="1600" dirty="0" smtClean="0"/>
              <a:t>Easier </a:t>
            </a:r>
            <a:r>
              <a:rPr lang="en-US" sz="1600" dirty="0"/>
              <a:t>application development and improved developer productivity</a:t>
            </a:r>
            <a:r>
              <a:rPr lang="en-US" sz="1600" b="0" dirty="0"/>
              <a:t>: Programmers do not have to deal with low-level details of transaction and state management, multithreading and resource pooling</a:t>
            </a:r>
            <a:r>
              <a:rPr lang="en-US" sz="1600" b="0" dirty="0" smtClean="0"/>
              <a:t>.</a:t>
            </a:r>
            <a:endParaRPr lang="en-US" sz="1600" b="0" dirty="0"/>
          </a:p>
          <a:p>
            <a:r>
              <a:rPr lang="en-US" sz="1600" b="0" dirty="0" smtClean="0"/>
              <a:t>3. </a:t>
            </a:r>
            <a:r>
              <a:rPr lang="en-US" sz="1600" dirty="0" smtClean="0"/>
              <a:t>Architecture independence and multiple deployments</a:t>
            </a:r>
            <a:r>
              <a:rPr lang="en-US" sz="1600" b="0" dirty="0" smtClean="0"/>
              <a:t>: EJB architecture is independent of any specific platform. Proprietary protocol, or middleware infrastructures.</a:t>
            </a:r>
          </a:p>
          <a:p>
            <a:r>
              <a:rPr lang="en-US" sz="1600" b="0" dirty="0" smtClean="0"/>
              <a:t>4. </a:t>
            </a:r>
            <a:r>
              <a:rPr lang="en-US" sz="1600" dirty="0" smtClean="0"/>
              <a:t>Compatible</a:t>
            </a:r>
            <a:r>
              <a:rPr lang="en-US" sz="1600" b="0" dirty="0" smtClean="0"/>
              <a:t>: The EJB specification is compatible with other Java APIs and CORBA.</a:t>
            </a:r>
          </a:p>
          <a:p>
            <a:r>
              <a:rPr lang="en-US" sz="1600" b="0" dirty="0" smtClean="0"/>
              <a:t>5.</a:t>
            </a:r>
            <a:r>
              <a:rPr lang="en-US" sz="1600" dirty="0" smtClean="0"/>
              <a:t>Interoperable </a:t>
            </a:r>
            <a:r>
              <a:rPr lang="en-US" sz="1600" b="0" dirty="0" smtClean="0"/>
              <a:t>: provides interoperability between enterprise beans and non-Java application.</a:t>
            </a:r>
          </a:p>
          <a:p>
            <a:r>
              <a:rPr lang="en-US" sz="1600" b="0" dirty="0" smtClean="0"/>
              <a:t>6. </a:t>
            </a:r>
            <a:r>
              <a:rPr lang="en-US" sz="1600" dirty="0" smtClean="0"/>
              <a:t>Customization</a:t>
            </a:r>
            <a:r>
              <a:rPr lang="en-US" sz="1600" b="0" dirty="0" smtClean="0"/>
              <a:t>: Enterprise beans application can be customized without access to the source code. Application behavior and runtime setting are defined through attributes that can be changed when the enterprise bean is deployed.</a:t>
            </a:r>
          </a:p>
          <a:p>
            <a:endParaRPr lang="en-US" sz="1600" b="0" dirty="0"/>
          </a:p>
        </p:txBody>
      </p:sp>
    </p:spTree>
    <p:extLst>
      <p:ext uri="{BB962C8B-B14F-4D97-AF65-F5344CB8AC3E}">
        <p14:creationId xmlns="" xmlns:p14="http://schemas.microsoft.com/office/powerpoint/2010/main" val="1391899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322</TotalTime>
  <Words>594</Words>
  <Application>Microsoft Office PowerPoint</Application>
  <PresentationFormat>On-screen Show (4:3)</PresentationFormat>
  <Paragraphs>58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Slide 1</vt:lpstr>
      <vt:lpstr>1.Write and explain steps for Java Database Connectivity ?</vt:lpstr>
      <vt:lpstr>Slide 3</vt:lpstr>
      <vt:lpstr>Slide 4</vt:lpstr>
      <vt:lpstr>Slide 5</vt:lpstr>
      <vt:lpstr>2. What is enterprise java beans? Explain its advantages?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and explain steps for Java Database Connectivity</dc:title>
  <dc:creator>kalpesh</dc:creator>
  <cp:lastModifiedBy>Bhavna</cp:lastModifiedBy>
  <cp:revision>19</cp:revision>
  <dcterms:created xsi:type="dcterms:W3CDTF">2019-12-23T06:44:57Z</dcterms:created>
  <dcterms:modified xsi:type="dcterms:W3CDTF">2019-12-24T09:47:12Z</dcterms:modified>
</cp:coreProperties>
</file>