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72" r:id="rId16"/>
    <p:sldId id="273"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41EEA-3C53-45B6-A541-296337C1C932}" type="datetimeFigureOut">
              <a:rPr lang="en-IN" smtClean="0"/>
              <a:t>04-03-2021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03802-64C6-4D0C-AD02-7D4B5FD11A0F}" type="slidenum">
              <a:rPr lang="en-IN" smtClean="0"/>
              <a:t>‹#›</a:t>
            </a:fld>
            <a:endParaRPr lang="en-IN"/>
          </a:p>
        </p:txBody>
      </p:sp>
    </p:spTree>
    <p:extLst>
      <p:ext uri="{BB962C8B-B14F-4D97-AF65-F5344CB8AC3E}">
        <p14:creationId xmlns:p14="http://schemas.microsoft.com/office/powerpoint/2010/main" val="159847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6FCE-819A-4AD3-836D-937D814B1E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A824D8-12A5-4C3F-A9CA-6F638624B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DF4EEF-626E-4509-8A64-5604D4663073}"/>
              </a:ext>
            </a:extLst>
          </p:cNvPr>
          <p:cNvSpPr>
            <a:spLocks noGrp="1"/>
          </p:cNvSpPr>
          <p:nvPr>
            <p:ph type="dt" sz="half" idx="10"/>
          </p:nvPr>
        </p:nvSpPr>
        <p:spPr/>
        <p:txBody>
          <a:bodyPr/>
          <a:lstStyle/>
          <a:p>
            <a:fld id="{85B9993C-CAA2-4D26-92AB-5F6D6E93F9ED}" type="datetime1">
              <a:rPr lang="en-IN" smtClean="0"/>
              <a:t>04-03-2021</a:t>
            </a:fld>
            <a:endParaRPr lang="en-IN"/>
          </a:p>
        </p:txBody>
      </p:sp>
      <p:sp>
        <p:nvSpPr>
          <p:cNvPr id="5" name="Footer Placeholder 4">
            <a:extLst>
              <a:ext uri="{FF2B5EF4-FFF2-40B4-BE49-F238E27FC236}">
                <a16:creationId xmlns:a16="http://schemas.microsoft.com/office/drawing/2014/main" id="{0DCE5FD1-082D-4921-BC39-5B7A64CE5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C0924-B332-48F7-825D-EE3FDEB7FC6B}"/>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3687859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3679-414A-4F88-A6F8-394A9E75B9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9E63F8-8DF1-4EE5-93B4-D680F03348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BE905-ECA2-493A-BFA8-79D55E93C3F7}"/>
              </a:ext>
            </a:extLst>
          </p:cNvPr>
          <p:cNvSpPr>
            <a:spLocks noGrp="1"/>
          </p:cNvSpPr>
          <p:nvPr>
            <p:ph type="dt" sz="half" idx="10"/>
          </p:nvPr>
        </p:nvSpPr>
        <p:spPr/>
        <p:txBody>
          <a:bodyPr/>
          <a:lstStyle/>
          <a:p>
            <a:fld id="{F9748096-C84B-4D5A-8A3B-CBADCA616451}" type="datetime1">
              <a:rPr lang="en-IN" smtClean="0"/>
              <a:t>04-03-2021</a:t>
            </a:fld>
            <a:endParaRPr lang="en-IN"/>
          </a:p>
        </p:txBody>
      </p:sp>
      <p:sp>
        <p:nvSpPr>
          <p:cNvPr id="5" name="Footer Placeholder 4">
            <a:extLst>
              <a:ext uri="{FF2B5EF4-FFF2-40B4-BE49-F238E27FC236}">
                <a16:creationId xmlns:a16="http://schemas.microsoft.com/office/drawing/2014/main" id="{5EC12B97-9194-4594-B10F-C2E7B6E5C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64DB6E-928B-4EEA-A3FC-95C212834A0A}"/>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25040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564D7-D798-4471-8B45-F1685CD791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DEBE31-4688-43BB-87BB-947367F84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9F90B-C26A-47C4-8E41-04E5A25FB33E}"/>
              </a:ext>
            </a:extLst>
          </p:cNvPr>
          <p:cNvSpPr>
            <a:spLocks noGrp="1"/>
          </p:cNvSpPr>
          <p:nvPr>
            <p:ph type="dt" sz="half" idx="10"/>
          </p:nvPr>
        </p:nvSpPr>
        <p:spPr/>
        <p:txBody>
          <a:bodyPr/>
          <a:lstStyle/>
          <a:p>
            <a:fld id="{58FAE06E-EB67-4072-B21B-43D62FE0A5B5}" type="datetime1">
              <a:rPr lang="en-IN" smtClean="0"/>
              <a:t>04-03-2021</a:t>
            </a:fld>
            <a:endParaRPr lang="en-IN"/>
          </a:p>
        </p:txBody>
      </p:sp>
      <p:sp>
        <p:nvSpPr>
          <p:cNvPr id="5" name="Footer Placeholder 4">
            <a:extLst>
              <a:ext uri="{FF2B5EF4-FFF2-40B4-BE49-F238E27FC236}">
                <a16:creationId xmlns:a16="http://schemas.microsoft.com/office/drawing/2014/main" id="{5B840735-4220-46E6-BF65-44AC6DD2B8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94635-8C1E-461A-93CD-70C420FFBAB5}"/>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87891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8DDD-694E-41BF-AC8C-D594FA582A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46BC38-420F-41BE-9139-3D415063D8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817C0-9282-4462-870D-EB7AAE98C547}"/>
              </a:ext>
            </a:extLst>
          </p:cNvPr>
          <p:cNvSpPr>
            <a:spLocks noGrp="1"/>
          </p:cNvSpPr>
          <p:nvPr>
            <p:ph type="dt" sz="half" idx="10"/>
          </p:nvPr>
        </p:nvSpPr>
        <p:spPr/>
        <p:txBody>
          <a:bodyPr/>
          <a:lstStyle/>
          <a:p>
            <a:fld id="{A2FC1CBB-44CF-4846-BF57-A0D0B7F2F862}" type="datetime1">
              <a:rPr lang="en-IN" smtClean="0"/>
              <a:t>04-03-2021</a:t>
            </a:fld>
            <a:endParaRPr lang="en-IN"/>
          </a:p>
        </p:txBody>
      </p:sp>
      <p:sp>
        <p:nvSpPr>
          <p:cNvPr id="5" name="Footer Placeholder 4">
            <a:extLst>
              <a:ext uri="{FF2B5EF4-FFF2-40B4-BE49-F238E27FC236}">
                <a16:creationId xmlns:a16="http://schemas.microsoft.com/office/drawing/2014/main" id="{2B6A0F4E-FE32-4A14-9610-908C3600E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423DB8-1207-4B26-9072-A081D6C40724}"/>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190872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0C55-265A-4FE8-94CA-3629FA3C59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8F707F-32D0-44C9-8235-A4893E3AF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2A5692-9A70-4B06-BC3C-EC3EDD47322E}"/>
              </a:ext>
            </a:extLst>
          </p:cNvPr>
          <p:cNvSpPr>
            <a:spLocks noGrp="1"/>
          </p:cNvSpPr>
          <p:nvPr>
            <p:ph type="dt" sz="half" idx="10"/>
          </p:nvPr>
        </p:nvSpPr>
        <p:spPr/>
        <p:txBody>
          <a:bodyPr/>
          <a:lstStyle/>
          <a:p>
            <a:fld id="{6EBC577F-F305-4FD8-ACF8-9BD15896D2B0}" type="datetime1">
              <a:rPr lang="en-IN" smtClean="0"/>
              <a:t>04-03-2021</a:t>
            </a:fld>
            <a:endParaRPr lang="en-IN"/>
          </a:p>
        </p:txBody>
      </p:sp>
      <p:sp>
        <p:nvSpPr>
          <p:cNvPr id="5" name="Footer Placeholder 4">
            <a:extLst>
              <a:ext uri="{FF2B5EF4-FFF2-40B4-BE49-F238E27FC236}">
                <a16:creationId xmlns:a16="http://schemas.microsoft.com/office/drawing/2014/main" id="{31848192-6805-494F-8DE9-AD02B2C31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51388-C232-4AA2-A1BD-57034408285D}"/>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307760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FDCC-8F1A-4A03-8B65-85CFDAB28A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070AB-3459-49BD-A3E4-BBB03C60C0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AF4F65-3692-4475-8A56-FE19A9DC4D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4DF753-9098-4C81-A958-8E08F3439B62}"/>
              </a:ext>
            </a:extLst>
          </p:cNvPr>
          <p:cNvSpPr>
            <a:spLocks noGrp="1"/>
          </p:cNvSpPr>
          <p:nvPr>
            <p:ph type="dt" sz="half" idx="10"/>
          </p:nvPr>
        </p:nvSpPr>
        <p:spPr/>
        <p:txBody>
          <a:bodyPr/>
          <a:lstStyle/>
          <a:p>
            <a:fld id="{6D71F854-CB80-4E2D-91A4-D7EC5EE37135}" type="datetime1">
              <a:rPr lang="en-IN" smtClean="0"/>
              <a:t>04-03-2021</a:t>
            </a:fld>
            <a:endParaRPr lang="en-IN"/>
          </a:p>
        </p:txBody>
      </p:sp>
      <p:sp>
        <p:nvSpPr>
          <p:cNvPr id="6" name="Footer Placeholder 5">
            <a:extLst>
              <a:ext uri="{FF2B5EF4-FFF2-40B4-BE49-F238E27FC236}">
                <a16:creationId xmlns:a16="http://schemas.microsoft.com/office/drawing/2014/main" id="{5AFD0E64-5D09-43A1-A343-4611C86779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098290-FC6A-4F3E-AA1B-1DC94DA4FD68}"/>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228938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FC52-4950-41FB-9542-17C9BA25DA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B9DED0-2F9B-4104-9AC4-FEE23814DD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40CDFC-F0F5-4ECE-B1E6-012A78360A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68131B-7AE4-4B75-BED5-510BE9E1A8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8EA0E3-EC2B-4A0C-A701-A446776E2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CF9130-AB00-47A3-8EF2-B24956A19575}"/>
              </a:ext>
            </a:extLst>
          </p:cNvPr>
          <p:cNvSpPr>
            <a:spLocks noGrp="1"/>
          </p:cNvSpPr>
          <p:nvPr>
            <p:ph type="dt" sz="half" idx="10"/>
          </p:nvPr>
        </p:nvSpPr>
        <p:spPr/>
        <p:txBody>
          <a:bodyPr/>
          <a:lstStyle/>
          <a:p>
            <a:fld id="{0F907EE1-9B84-4F76-B01F-E99317B3FC32}" type="datetime1">
              <a:rPr lang="en-IN" smtClean="0"/>
              <a:t>04-03-2021</a:t>
            </a:fld>
            <a:endParaRPr lang="en-IN"/>
          </a:p>
        </p:txBody>
      </p:sp>
      <p:sp>
        <p:nvSpPr>
          <p:cNvPr id="8" name="Footer Placeholder 7">
            <a:extLst>
              <a:ext uri="{FF2B5EF4-FFF2-40B4-BE49-F238E27FC236}">
                <a16:creationId xmlns:a16="http://schemas.microsoft.com/office/drawing/2014/main" id="{40F4CA4F-3BCE-4F4F-AE25-39C5189027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FBCD41-34D2-4E5D-9757-4EBB8273694E}"/>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388040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CE1B-5FDA-4B43-A5DD-016FB57A4A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CDBE97-462F-44F1-AA3A-4492C660EA85}"/>
              </a:ext>
            </a:extLst>
          </p:cNvPr>
          <p:cNvSpPr>
            <a:spLocks noGrp="1"/>
          </p:cNvSpPr>
          <p:nvPr>
            <p:ph type="dt" sz="half" idx="10"/>
          </p:nvPr>
        </p:nvSpPr>
        <p:spPr/>
        <p:txBody>
          <a:bodyPr/>
          <a:lstStyle/>
          <a:p>
            <a:fld id="{2761824B-3ECC-468F-ABF3-81FD3CEC72D5}" type="datetime1">
              <a:rPr lang="en-IN" smtClean="0"/>
              <a:t>04-03-2021</a:t>
            </a:fld>
            <a:endParaRPr lang="en-IN"/>
          </a:p>
        </p:txBody>
      </p:sp>
      <p:sp>
        <p:nvSpPr>
          <p:cNvPr id="4" name="Footer Placeholder 3">
            <a:extLst>
              <a:ext uri="{FF2B5EF4-FFF2-40B4-BE49-F238E27FC236}">
                <a16:creationId xmlns:a16="http://schemas.microsoft.com/office/drawing/2014/main" id="{E85FDF84-595B-46B6-8D21-F4E01852E9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BA428D-65DE-4F25-8954-37B528F4F817}"/>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307803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F0A04-9B5F-4E9E-A015-DEA6C4376AE6}"/>
              </a:ext>
            </a:extLst>
          </p:cNvPr>
          <p:cNvSpPr>
            <a:spLocks noGrp="1"/>
          </p:cNvSpPr>
          <p:nvPr>
            <p:ph type="dt" sz="half" idx="10"/>
          </p:nvPr>
        </p:nvSpPr>
        <p:spPr/>
        <p:txBody>
          <a:bodyPr/>
          <a:lstStyle/>
          <a:p>
            <a:fld id="{4333754F-E186-4201-BBD3-5FE6AC8F6D86}" type="datetime1">
              <a:rPr lang="en-IN" smtClean="0"/>
              <a:t>04-03-2021</a:t>
            </a:fld>
            <a:endParaRPr lang="en-IN"/>
          </a:p>
        </p:txBody>
      </p:sp>
      <p:sp>
        <p:nvSpPr>
          <p:cNvPr id="3" name="Footer Placeholder 2">
            <a:extLst>
              <a:ext uri="{FF2B5EF4-FFF2-40B4-BE49-F238E27FC236}">
                <a16:creationId xmlns:a16="http://schemas.microsoft.com/office/drawing/2014/main" id="{7B38795C-E7B6-4D67-B996-E264D2730B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1F5FAD-5EB9-4080-9154-01DA3D71A05B}"/>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177199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6295-EB7B-4D27-B8FC-DAB5CC4AE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C1FF98-1E9F-45C8-9D96-3A7315A79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65F2C9-A8C0-406F-B894-D9FB36EDA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6DAEE-6B20-4E0E-BA6A-C5BC72B06696}"/>
              </a:ext>
            </a:extLst>
          </p:cNvPr>
          <p:cNvSpPr>
            <a:spLocks noGrp="1"/>
          </p:cNvSpPr>
          <p:nvPr>
            <p:ph type="dt" sz="half" idx="10"/>
          </p:nvPr>
        </p:nvSpPr>
        <p:spPr/>
        <p:txBody>
          <a:bodyPr/>
          <a:lstStyle/>
          <a:p>
            <a:fld id="{64D81F60-525C-41C8-9638-E152B2DCE870}" type="datetime1">
              <a:rPr lang="en-IN" smtClean="0"/>
              <a:t>04-03-2021</a:t>
            </a:fld>
            <a:endParaRPr lang="en-IN"/>
          </a:p>
        </p:txBody>
      </p:sp>
      <p:sp>
        <p:nvSpPr>
          <p:cNvPr id="6" name="Footer Placeholder 5">
            <a:extLst>
              <a:ext uri="{FF2B5EF4-FFF2-40B4-BE49-F238E27FC236}">
                <a16:creationId xmlns:a16="http://schemas.microsoft.com/office/drawing/2014/main" id="{FB6D9F4C-7DE3-4407-B9EB-89A5BC2A6C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364A58-66A4-4E33-BF9D-B559C8349066}"/>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89126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A56B-D75F-4445-9A39-CD28D510A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913832-245A-4622-BFAE-B331DE2FD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C4D373-F4AD-40D0-A36E-C0FD1FD2B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B2CCA-0C28-4502-A2B4-DD81435B01FC}"/>
              </a:ext>
            </a:extLst>
          </p:cNvPr>
          <p:cNvSpPr>
            <a:spLocks noGrp="1"/>
          </p:cNvSpPr>
          <p:nvPr>
            <p:ph type="dt" sz="half" idx="10"/>
          </p:nvPr>
        </p:nvSpPr>
        <p:spPr/>
        <p:txBody>
          <a:bodyPr/>
          <a:lstStyle/>
          <a:p>
            <a:fld id="{960B1427-69D3-444F-BC45-C93792CE6D14}" type="datetime1">
              <a:rPr lang="en-IN" smtClean="0"/>
              <a:t>04-03-2021</a:t>
            </a:fld>
            <a:endParaRPr lang="en-IN"/>
          </a:p>
        </p:txBody>
      </p:sp>
      <p:sp>
        <p:nvSpPr>
          <p:cNvPr id="6" name="Footer Placeholder 5">
            <a:extLst>
              <a:ext uri="{FF2B5EF4-FFF2-40B4-BE49-F238E27FC236}">
                <a16:creationId xmlns:a16="http://schemas.microsoft.com/office/drawing/2014/main" id="{42EC85A8-D3E0-457F-97D2-3F0134934C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60F59D-A221-4F3B-BF01-83F5F3AA7CBC}"/>
              </a:ext>
            </a:extLst>
          </p:cNvPr>
          <p:cNvSpPr>
            <a:spLocks noGrp="1"/>
          </p:cNvSpPr>
          <p:nvPr>
            <p:ph type="sldNum" sz="quarter" idx="12"/>
          </p:nvPr>
        </p:nvSpPr>
        <p:spPr/>
        <p:txBody>
          <a:bodyPr/>
          <a:lstStyle/>
          <a:p>
            <a:fld id="{3E303C2A-00DB-4481-BBA4-F3DA541384D9}" type="slidenum">
              <a:rPr lang="en-IN" smtClean="0"/>
              <a:t>‹#›</a:t>
            </a:fld>
            <a:endParaRPr lang="en-IN"/>
          </a:p>
        </p:txBody>
      </p:sp>
    </p:spTree>
    <p:extLst>
      <p:ext uri="{BB962C8B-B14F-4D97-AF65-F5344CB8AC3E}">
        <p14:creationId xmlns:p14="http://schemas.microsoft.com/office/powerpoint/2010/main" val="69742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8D34C-2648-4D52-A592-52AA8A482D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1DA776-34A2-4C09-9101-B06B09F3B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44C53-5461-4063-A0EC-2DBEF4B6C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B51D8-E0ED-44A0-9DCF-DDE1D3AABE2E}" type="datetime1">
              <a:rPr lang="en-IN" smtClean="0"/>
              <a:t>04-03-2021</a:t>
            </a:fld>
            <a:endParaRPr lang="en-IN"/>
          </a:p>
        </p:txBody>
      </p:sp>
      <p:sp>
        <p:nvSpPr>
          <p:cNvPr id="5" name="Footer Placeholder 4">
            <a:extLst>
              <a:ext uri="{FF2B5EF4-FFF2-40B4-BE49-F238E27FC236}">
                <a16:creationId xmlns:a16="http://schemas.microsoft.com/office/drawing/2014/main" id="{1302F15E-1BE1-4A65-9A9F-977C964F5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B0D314-76F9-4E7B-A7F6-08EAE0AE5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03C2A-00DB-4481-BBA4-F3DA541384D9}" type="slidenum">
              <a:rPr lang="en-IN" smtClean="0"/>
              <a:t>‹#›</a:t>
            </a:fld>
            <a:endParaRPr lang="en-IN"/>
          </a:p>
        </p:txBody>
      </p:sp>
    </p:spTree>
    <p:extLst>
      <p:ext uri="{BB962C8B-B14F-4D97-AF65-F5344CB8AC3E}">
        <p14:creationId xmlns:p14="http://schemas.microsoft.com/office/powerpoint/2010/main" val="382768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chinelearningmastery.com/how-to-develop-an-autoregression-forecast-model-for-household-electricity-consumption/" TargetMode="External"/><Relationship Id="rId7" Type="http://schemas.openxmlformats.org/officeDocument/2006/relationships/image" Target="../media/image3.jpeg"/><Relationship Id="rId2" Type="http://schemas.openxmlformats.org/officeDocument/2006/relationships/hyperlink" Target="https://towardsdatascience.com/time-series-analysis-in-python-an-introduction-70d5a5b1d52a" TargetMode="External"/><Relationship Id="rId1" Type="http://schemas.openxmlformats.org/officeDocument/2006/relationships/slideLayout" Target="../slideLayouts/slideLayout2.xml"/><Relationship Id="rId6" Type="http://schemas.openxmlformats.org/officeDocument/2006/relationships/hyperlink" Target="https://facebook.github.io/prophet/docs/quick_start.html" TargetMode="External"/><Relationship Id="rId5" Type="http://schemas.openxmlformats.org/officeDocument/2006/relationships/hyperlink" Target="https://research.fb.com/blog/2017/02/prophet-forecasting-at-scale/" TargetMode="External"/><Relationship Id="rId4" Type="http://schemas.openxmlformats.org/officeDocument/2006/relationships/hyperlink" Target="https://www.machinelearningplus.com/time-series/arima-model-time-series-forecasting-pyth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08CAFA-80BE-489A-BBA4-030250051AA2}"/>
              </a:ext>
            </a:extLst>
          </p:cNvPr>
          <p:cNvSpPr txBox="1">
            <a:spLocks noGrp="1"/>
          </p:cNvSpPr>
          <p:nvPr>
            <p:ph type="ctrTitle"/>
          </p:nvPr>
        </p:nvSpPr>
        <p:spPr>
          <a:xfrm>
            <a:off x="390525" y="1313698"/>
            <a:ext cx="11410950" cy="3582519"/>
          </a:xfrm>
          <a:prstGeom prst="rect">
            <a:avLst/>
          </a:prstGeom>
          <a:noFill/>
        </p:spPr>
        <p:txBody>
          <a:bodyPr wrap="square" rtlCol="0">
            <a:spAutoFit/>
          </a:bodyPr>
          <a:lstStyle/>
          <a:p>
            <a:pPr algn="ctr"/>
            <a:r>
              <a:rPr lang="en-IN" sz="3200" dirty="0">
                <a:latin typeface="Arial" panose="020B0604020202020204" pitchFamily="34" charset="0"/>
                <a:cs typeface="Arial" panose="020B0604020202020204" pitchFamily="34" charset="0"/>
              </a:rPr>
              <a:t>Data Mining &amp; Analysis Course Project</a:t>
            </a:r>
            <a:br>
              <a:rPr lang="en-IN" sz="3200" dirty="0">
                <a:latin typeface="Arial" panose="020B0604020202020204" pitchFamily="34" charset="0"/>
                <a:cs typeface="Arial" panose="020B0604020202020204" pitchFamily="34" charset="0"/>
              </a:rPr>
            </a:br>
            <a:r>
              <a:rPr lang="en-IN" sz="2400" dirty="0">
                <a:latin typeface="Arial" panose="020B0604020202020204" pitchFamily="34" charset="0"/>
                <a:cs typeface="Arial" panose="020B0604020202020204" pitchFamily="34" charset="0"/>
              </a:rPr>
              <a:t>On</a:t>
            </a:r>
            <a:br>
              <a:rPr lang="en-IN" sz="3200" dirty="0">
                <a:latin typeface="Arial" panose="020B0604020202020204" pitchFamily="34" charset="0"/>
                <a:cs typeface="Arial" panose="020B0604020202020204" pitchFamily="34" charset="0"/>
              </a:rPr>
            </a:br>
            <a:r>
              <a:rPr kumimoji="0" lang="en-IN" sz="4000" b="0" i="0" u="none" strike="noStrike" kern="1200" cap="none" spc="-50" normalizeH="0" baseline="0" noProof="0" dirty="0">
                <a:ln>
                  <a:noFill/>
                </a:ln>
                <a:effectLst/>
                <a:uLnTx/>
                <a:uFillTx/>
                <a:latin typeface="Arial" panose="020B0604020202020204" pitchFamily="34" charset="0"/>
                <a:cs typeface="Arial" panose="020B0604020202020204" pitchFamily="34" charset="0"/>
              </a:rPr>
              <a:t>Energy Prediction From Smart Meter Data</a:t>
            </a:r>
            <a:endParaRPr lang="en-IN" sz="4400" dirty="0">
              <a:latin typeface="Arial" panose="020B0604020202020204" pitchFamily="34" charset="0"/>
              <a:cs typeface="Arial" panose="020B0604020202020204" pitchFamily="34" charset="0"/>
            </a:endParaRPr>
          </a:p>
          <a:p>
            <a:pPr algn="ctr"/>
            <a:r>
              <a:rPr lang="en-IN" sz="2800" dirty="0">
                <a:latin typeface="Arial" panose="020B0604020202020204" pitchFamily="34" charset="0"/>
                <a:cs typeface="Arial" panose="020B0604020202020204" pitchFamily="34" charset="0"/>
              </a:rPr>
              <a:t>DMACP01</a:t>
            </a:r>
            <a:r>
              <a:rPr lang="en-IN" sz="3200" dirty="0">
                <a:latin typeface="Arial" panose="020B0604020202020204" pitchFamily="34" charset="0"/>
                <a:cs typeface="Arial" panose="020B0604020202020204" pitchFamily="34" charset="0"/>
              </a:rPr>
              <a:t> </a:t>
            </a:r>
            <a:br>
              <a:rPr lang="en-IN" sz="3200" dirty="0">
                <a:latin typeface="Arial" panose="020B0604020202020204" pitchFamily="34" charset="0"/>
                <a:cs typeface="Arial" panose="020B0604020202020204" pitchFamily="34" charset="0"/>
              </a:rPr>
            </a:br>
            <a:br>
              <a:rPr lang="en-IN" sz="3200" dirty="0">
                <a:latin typeface="Arial" panose="020B0604020202020204" pitchFamily="34" charset="0"/>
                <a:cs typeface="Arial" panose="020B0604020202020204" pitchFamily="34" charset="0"/>
              </a:rPr>
            </a:br>
            <a:r>
              <a:rPr lang="en-IN" sz="2400" dirty="0">
                <a:latin typeface="Arial" panose="020B0604020202020204" pitchFamily="34" charset="0"/>
                <a:cs typeface="Arial" panose="020B0604020202020204" pitchFamily="34" charset="0"/>
              </a:rPr>
              <a:t>Presented by -Team no. :14</a:t>
            </a:r>
            <a:endParaRPr lang="en-IN" sz="3200" dirty="0">
              <a:latin typeface="Arial" panose="020B0604020202020204" pitchFamily="34" charset="0"/>
              <a:cs typeface="Arial" panose="020B0604020202020204" pitchFamily="34" charset="0"/>
            </a:endParaRPr>
          </a:p>
          <a:p>
            <a:br>
              <a:rPr lang="en-IN" sz="3200" dirty="0">
                <a:latin typeface="Arial" panose="020B0604020202020204" pitchFamily="34" charset="0"/>
                <a:cs typeface="Arial" panose="020B0604020202020204" pitchFamily="34" charset="0"/>
              </a:rPr>
            </a:br>
            <a:endParaRPr lang="en-IN" sz="3200" dirty="0"/>
          </a:p>
        </p:txBody>
      </p:sp>
      <p:sp>
        <p:nvSpPr>
          <p:cNvPr id="6" name="Rectangle 5">
            <a:extLst>
              <a:ext uri="{FF2B5EF4-FFF2-40B4-BE49-F238E27FC236}">
                <a16:creationId xmlns:a16="http://schemas.microsoft.com/office/drawing/2014/main" id="{EA43F201-4643-4D9C-BB71-FB55365BA9C5}"/>
              </a:ext>
            </a:extLst>
          </p:cNvPr>
          <p:cNvSpPr/>
          <p:nvPr/>
        </p:nvSpPr>
        <p:spPr>
          <a:xfrm>
            <a:off x="390525" y="352425"/>
            <a:ext cx="11439525" cy="6143625"/>
          </a:xfrm>
          <a:prstGeom prst="rect">
            <a:avLst/>
          </a:prstGeom>
          <a:noFill/>
          <a:ln w="19050"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921C42-0947-46A2-BEA2-98CABF8F72C0}"/>
              </a:ext>
            </a:extLst>
          </p:cNvPr>
          <p:cNvPicPr>
            <a:picLocks noChangeAspect="1"/>
          </p:cNvPicPr>
          <p:nvPr/>
        </p:nvPicPr>
        <p:blipFill>
          <a:blip r:embed="rId2" cstate="print"/>
          <a:stretch>
            <a:fillRect/>
          </a:stretch>
        </p:blipFill>
        <p:spPr>
          <a:xfrm>
            <a:off x="4550166" y="375470"/>
            <a:ext cx="3454246" cy="947132"/>
          </a:xfrm>
          <a:prstGeom prst="rect">
            <a:avLst/>
          </a:prstGeom>
        </p:spPr>
      </p:pic>
      <p:pic>
        <p:nvPicPr>
          <p:cNvPr id="9" name="Picture 8">
            <a:extLst>
              <a:ext uri="{FF2B5EF4-FFF2-40B4-BE49-F238E27FC236}">
                <a16:creationId xmlns:a16="http://schemas.microsoft.com/office/drawing/2014/main" id="{2C31F20C-2D7B-42F0-A476-11A0F65E7328}"/>
              </a:ext>
            </a:extLst>
          </p:cNvPr>
          <p:cNvPicPr>
            <a:picLocks noChangeAspect="1"/>
          </p:cNvPicPr>
          <p:nvPr/>
        </p:nvPicPr>
        <p:blipFill>
          <a:blip r:embed="rId3"/>
          <a:stretch>
            <a:fillRect/>
          </a:stretch>
        </p:blipFill>
        <p:spPr>
          <a:xfrm>
            <a:off x="2924173" y="4003237"/>
            <a:ext cx="6953252" cy="2127688"/>
          </a:xfrm>
          <a:prstGeom prst="rect">
            <a:avLst/>
          </a:prstGeom>
        </p:spPr>
      </p:pic>
      <p:sp>
        <p:nvSpPr>
          <p:cNvPr id="11" name="TextBox 10">
            <a:extLst>
              <a:ext uri="{FF2B5EF4-FFF2-40B4-BE49-F238E27FC236}">
                <a16:creationId xmlns:a16="http://schemas.microsoft.com/office/drawing/2014/main" id="{DD21F67E-9A10-4992-8D03-BAEF47453621}"/>
              </a:ext>
            </a:extLst>
          </p:cNvPr>
          <p:cNvSpPr txBox="1"/>
          <p:nvPr/>
        </p:nvSpPr>
        <p:spPr>
          <a:xfrm>
            <a:off x="3047997" y="6113198"/>
            <a:ext cx="6953251" cy="369332"/>
          </a:xfrm>
          <a:prstGeom prst="rect">
            <a:avLst/>
          </a:prstGeom>
          <a:noFill/>
        </p:spPr>
        <p:txBody>
          <a:bodyPr wrap="square">
            <a:spAutoFit/>
          </a:bodyPr>
          <a:lstStyle/>
          <a:p>
            <a:pPr algn="ctr"/>
            <a:r>
              <a:rPr lang="en-IN" sz="1800" dirty="0"/>
              <a:t>Under the Guidance of: </a:t>
            </a:r>
            <a:r>
              <a:rPr lang="en-IN" sz="1800" dirty="0" err="1"/>
              <a:t>Dr.</a:t>
            </a:r>
            <a:r>
              <a:rPr lang="en-IN" sz="1800" dirty="0"/>
              <a:t> P G Sunita Hiremath</a:t>
            </a:r>
            <a:endParaRPr lang="en-IN" sz="1600" dirty="0"/>
          </a:p>
        </p:txBody>
      </p:sp>
      <p:sp>
        <p:nvSpPr>
          <p:cNvPr id="12" name="Slide Number Placeholder 11">
            <a:extLst>
              <a:ext uri="{FF2B5EF4-FFF2-40B4-BE49-F238E27FC236}">
                <a16:creationId xmlns:a16="http://schemas.microsoft.com/office/drawing/2014/main" id="{0347C1FC-661A-4156-B3D0-9C4D59B9C539}"/>
              </a:ext>
            </a:extLst>
          </p:cNvPr>
          <p:cNvSpPr>
            <a:spLocks noGrp="1"/>
          </p:cNvSpPr>
          <p:nvPr>
            <p:ph type="sldNum" sz="quarter" idx="12"/>
          </p:nvPr>
        </p:nvSpPr>
        <p:spPr>
          <a:xfrm>
            <a:off x="8629650" y="6482530"/>
            <a:ext cx="2743200" cy="365125"/>
          </a:xfrm>
        </p:spPr>
        <p:txBody>
          <a:bodyPr/>
          <a:lstStyle/>
          <a:p>
            <a:fld id="{3E303C2A-00DB-4481-BBA4-F3DA541384D9}" type="slidenum">
              <a:rPr lang="en-IN" smtClean="0"/>
              <a:t>1</a:t>
            </a:fld>
            <a:endParaRPr lang="en-IN"/>
          </a:p>
        </p:txBody>
      </p:sp>
      <p:sp>
        <p:nvSpPr>
          <p:cNvPr id="14" name="Date Placeholder 13">
            <a:extLst>
              <a:ext uri="{FF2B5EF4-FFF2-40B4-BE49-F238E27FC236}">
                <a16:creationId xmlns:a16="http://schemas.microsoft.com/office/drawing/2014/main" id="{9EB10640-5ACF-493C-AB03-D0B4C8C765B2}"/>
              </a:ext>
            </a:extLst>
          </p:cNvPr>
          <p:cNvSpPr>
            <a:spLocks noGrp="1"/>
          </p:cNvSpPr>
          <p:nvPr>
            <p:ph type="dt" sz="half" idx="10"/>
          </p:nvPr>
        </p:nvSpPr>
        <p:spPr>
          <a:xfrm>
            <a:off x="819150" y="6524625"/>
            <a:ext cx="2743200" cy="365125"/>
          </a:xfrm>
        </p:spPr>
        <p:txBody>
          <a:bodyPr/>
          <a:lstStyle/>
          <a:p>
            <a:fld id="{C346D665-9E3D-4001-B195-560B15771205}" type="datetime1">
              <a:rPr lang="en-IN" smtClean="0"/>
              <a:t>04-03-2021</a:t>
            </a:fld>
            <a:endParaRPr lang="en-IN" dirty="0"/>
          </a:p>
        </p:txBody>
      </p:sp>
    </p:spTree>
    <p:extLst>
      <p:ext uri="{BB962C8B-B14F-4D97-AF65-F5344CB8AC3E}">
        <p14:creationId xmlns:p14="http://schemas.microsoft.com/office/powerpoint/2010/main" val="1810865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E6AC-B683-4E42-9AF0-066FD6A5584C}"/>
              </a:ext>
            </a:extLst>
          </p:cNvPr>
          <p:cNvSpPr>
            <a:spLocks noGrp="1"/>
          </p:cNvSpPr>
          <p:nvPr>
            <p:ph type="title"/>
          </p:nvPr>
        </p:nvSpPr>
        <p:spPr/>
        <p:txBody>
          <a:bodyPr/>
          <a:lstStyle/>
          <a:p>
            <a:pPr algn="ctr"/>
            <a:r>
              <a:rPr lang="en-IN" sz="4000" u="sng" dirty="0">
                <a:latin typeface="Arial" panose="020B0604020202020204" pitchFamily="34" charset="0"/>
                <a:cs typeface="Arial" panose="020B0604020202020204" pitchFamily="34" charset="0"/>
              </a:rPr>
              <a:t>Auto-Regressor</a:t>
            </a:r>
            <a:r>
              <a:rPr lang="en-IN" sz="4400" u="sng" dirty="0">
                <a:latin typeface="Arial" panose="020B0604020202020204" pitchFamily="34" charset="0"/>
                <a:cs typeface="Arial" panose="020B0604020202020204" pitchFamily="34" charset="0"/>
              </a:rPr>
              <a:t> Model</a:t>
            </a:r>
            <a:endParaRPr lang="en-IN"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3BFFD9-9FE8-40C9-8B1B-875535EC5143}"/>
              </a:ext>
            </a:extLst>
          </p:cNvPr>
          <p:cNvSpPr>
            <a:spLocks noGrp="1"/>
          </p:cNvSpPr>
          <p:nvPr>
            <p:ph idx="1"/>
          </p:nvPr>
        </p:nvSpPr>
        <p:spPr>
          <a:xfrm>
            <a:off x="838200" y="1690687"/>
            <a:ext cx="10515600" cy="4486275"/>
          </a:xfrm>
        </p:spPr>
        <p:txBody>
          <a:bodyPr/>
          <a:lstStyle/>
          <a:p>
            <a:pPr marL="0" indent="0">
              <a:buNone/>
            </a:pPr>
            <a:r>
              <a:rPr lang="en-US" sz="1800" dirty="0">
                <a:latin typeface="Arial" panose="020B0604020202020204" pitchFamily="34" charset="0"/>
                <a:cs typeface="Arial" panose="020B0604020202020204" pitchFamily="34" charset="0"/>
              </a:rPr>
              <a:t>A forecasting algorithm based on the idea that previous values of time series can alone be used to predict the future values.</a:t>
            </a:r>
          </a:p>
          <a:p>
            <a:endParaRPr lang="en-IN" dirty="0"/>
          </a:p>
        </p:txBody>
      </p:sp>
      <p:sp>
        <p:nvSpPr>
          <p:cNvPr id="4" name="Rectangle 3">
            <a:extLst>
              <a:ext uri="{FF2B5EF4-FFF2-40B4-BE49-F238E27FC236}">
                <a16:creationId xmlns:a16="http://schemas.microsoft.com/office/drawing/2014/main" id="{FC11C91B-7005-4359-9AD5-97A61035F4B7}"/>
              </a:ext>
            </a:extLst>
          </p:cNvPr>
          <p:cNvSpPr/>
          <p:nvPr/>
        </p:nvSpPr>
        <p:spPr>
          <a:xfrm>
            <a:off x="376237" y="349250"/>
            <a:ext cx="11439525" cy="6143625"/>
          </a:xfrm>
          <a:prstGeom prst="rect">
            <a:avLst/>
          </a:prstGeom>
          <a:noFill/>
          <a:ln w="22225"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F3F9AB0-A67C-466D-9079-4FF1EDCD2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50" y="2445975"/>
            <a:ext cx="6280324" cy="3485931"/>
          </a:xfrm>
          <a:prstGeom prst="rect">
            <a:avLst/>
          </a:prstGeom>
        </p:spPr>
      </p:pic>
      <p:sp>
        <p:nvSpPr>
          <p:cNvPr id="8" name="TextBox 7">
            <a:extLst>
              <a:ext uri="{FF2B5EF4-FFF2-40B4-BE49-F238E27FC236}">
                <a16:creationId xmlns:a16="http://schemas.microsoft.com/office/drawing/2014/main" id="{37A962CB-BDA3-4615-B856-F45B03972AE2}"/>
              </a:ext>
            </a:extLst>
          </p:cNvPr>
          <p:cNvSpPr txBox="1"/>
          <p:nvPr/>
        </p:nvSpPr>
        <p:spPr>
          <a:xfrm>
            <a:off x="838200" y="5931906"/>
            <a:ext cx="6280324" cy="584775"/>
          </a:xfrm>
          <a:prstGeom prst="rect">
            <a:avLst/>
          </a:prstGeom>
          <a:noFill/>
        </p:spPr>
        <p:txBody>
          <a:bodyPr wrap="square">
            <a:spAutoFit/>
          </a:bodyPr>
          <a:lstStyle/>
          <a:p>
            <a:pPr algn="ctr"/>
            <a:r>
              <a:rPr lang="en-IN" sz="1600" b="1" dirty="0">
                <a:latin typeface="Arial" panose="020B0604020202020204" pitchFamily="34" charset="0"/>
                <a:cs typeface="Arial" panose="020B0604020202020204" pitchFamily="34" charset="0"/>
              </a:rPr>
              <a:t>Figure 4. </a:t>
            </a:r>
            <a:r>
              <a:rPr lang="en-US" sz="1600" b="0" dirty="0">
                <a:solidFill>
                  <a:schemeClr val="tx1">
                    <a:lumMod val="85000"/>
                    <a:lumOff val="15000"/>
                  </a:schemeClr>
                </a:solidFill>
                <a:latin typeface="Arial" panose="020B0604020202020204" pitchFamily="34" charset="0"/>
                <a:cs typeface="Arial" panose="020B0604020202020204" pitchFamily="34" charset="0"/>
              </a:rPr>
              <a:t>Predictions for a smart meter for the year 2018 using the Auto-Regressor model</a:t>
            </a:r>
            <a:r>
              <a:rPr lang="en-IN" sz="1600" b="0" dirty="0">
                <a:solidFill>
                  <a:schemeClr val="tx1">
                    <a:lumMod val="85000"/>
                    <a:lumOff val="15000"/>
                  </a:schemeClr>
                </a:solidFill>
                <a:latin typeface="Arial" panose="020B0604020202020204" pitchFamily="34" charset="0"/>
                <a:cs typeface="Arial" panose="020B0604020202020204" pitchFamily="34" charset="0"/>
              </a:rPr>
              <a:t>. (X-axis: Date, Y-axis: Energy(kWh))</a:t>
            </a:r>
            <a:endParaRPr lang="en-IN"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130127D-6A07-4DC6-BAC9-CC41F4EAD29A}"/>
              </a:ext>
            </a:extLst>
          </p:cNvPr>
          <p:cNvSpPr txBox="1"/>
          <p:nvPr/>
        </p:nvSpPr>
        <p:spPr>
          <a:xfrm>
            <a:off x="7510138" y="2588787"/>
            <a:ext cx="3986074" cy="1477328"/>
          </a:xfrm>
          <a:prstGeom prst="rect">
            <a:avLst/>
          </a:prstGeom>
          <a:noFill/>
        </p:spPr>
        <p:txBody>
          <a:bodyPr wrap="square" rtlCol="0">
            <a:spAutoFit/>
          </a:bodyPr>
          <a:lstStyle/>
          <a:p>
            <a:endParaRPr lang="en-US" dirty="0"/>
          </a:p>
          <a:p>
            <a:r>
              <a:rPr lang="en-US" dirty="0"/>
              <a:t>          : History of energy consumed by a smart meter in the year 2017.</a:t>
            </a:r>
          </a:p>
          <a:p>
            <a:r>
              <a:rPr lang="en-US" dirty="0"/>
              <a:t>          : Energy consumption forecast by AR Model for the year 2018.</a:t>
            </a:r>
            <a:endParaRPr lang="en-IN" dirty="0"/>
          </a:p>
        </p:txBody>
      </p:sp>
      <p:sp>
        <p:nvSpPr>
          <p:cNvPr id="10" name="Rectangle 9">
            <a:extLst>
              <a:ext uri="{FF2B5EF4-FFF2-40B4-BE49-F238E27FC236}">
                <a16:creationId xmlns:a16="http://schemas.microsoft.com/office/drawing/2014/main" id="{864AF3A5-47B3-40D9-92D7-7E6E67C7AFC4}"/>
              </a:ext>
            </a:extLst>
          </p:cNvPr>
          <p:cNvSpPr/>
          <p:nvPr/>
        </p:nvSpPr>
        <p:spPr>
          <a:xfrm>
            <a:off x="7600024" y="3035022"/>
            <a:ext cx="47717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59D8A5B-DF8C-469C-A351-2BF8AA593E4A}"/>
              </a:ext>
            </a:extLst>
          </p:cNvPr>
          <p:cNvSpPr/>
          <p:nvPr/>
        </p:nvSpPr>
        <p:spPr>
          <a:xfrm>
            <a:off x="7600024" y="3559180"/>
            <a:ext cx="470516" cy="45719"/>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Content Placeholder 4">
            <a:extLst>
              <a:ext uri="{FF2B5EF4-FFF2-40B4-BE49-F238E27FC236}">
                <a16:creationId xmlns:a16="http://schemas.microsoft.com/office/drawing/2014/main" id="{8A352A4B-E5A5-464C-A803-C3A4E48CF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350" y="361950"/>
            <a:ext cx="1381125" cy="1208882"/>
          </a:xfrm>
          <a:prstGeom prst="rect">
            <a:avLst/>
          </a:prstGeom>
        </p:spPr>
      </p:pic>
      <p:sp>
        <p:nvSpPr>
          <p:cNvPr id="13" name="Slide Number Placeholder 12">
            <a:extLst>
              <a:ext uri="{FF2B5EF4-FFF2-40B4-BE49-F238E27FC236}">
                <a16:creationId xmlns:a16="http://schemas.microsoft.com/office/drawing/2014/main" id="{C842EA7E-C1FD-4E92-AFB3-99361762326E}"/>
              </a:ext>
            </a:extLst>
          </p:cNvPr>
          <p:cNvSpPr>
            <a:spLocks noGrp="1"/>
          </p:cNvSpPr>
          <p:nvPr>
            <p:ph type="sldNum" sz="quarter" idx="12"/>
          </p:nvPr>
        </p:nvSpPr>
        <p:spPr>
          <a:xfrm>
            <a:off x="8610600" y="6492875"/>
            <a:ext cx="2743200" cy="365125"/>
          </a:xfrm>
        </p:spPr>
        <p:txBody>
          <a:bodyPr/>
          <a:lstStyle/>
          <a:p>
            <a:fld id="{3E303C2A-00DB-4481-BBA4-F3DA541384D9}" type="slidenum">
              <a:rPr lang="en-IN" smtClean="0"/>
              <a:t>10</a:t>
            </a:fld>
            <a:endParaRPr lang="en-IN" dirty="0"/>
          </a:p>
        </p:txBody>
      </p:sp>
      <p:sp>
        <p:nvSpPr>
          <p:cNvPr id="15" name="Date Placeholder 14">
            <a:extLst>
              <a:ext uri="{FF2B5EF4-FFF2-40B4-BE49-F238E27FC236}">
                <a16:creationId xmlns:a16="http://schemas.microsoft.com/office/drawing/2014/main" id="{8161B384-B884-4D86-8BD0-3B26C882AEFD}"/>
              </a:ext>
            </a:extLst>
          </p:cNvPr>
          <p:cNvSpPr>
            <a:spLocks noGrp="1"/>
          </p:cNvSpPr>
          <p:nvPr>
            <p:ph type="dt" sz="half" idx="10"/>
          </p:nvPr>
        </p:nvSpPr>
        <p:spPr>
          <a:xfrm>
            <a:off x="832950" y="6468269"/>
            <a:ext cx="2743200" cy="365125"/>
          </a:xfrm>
        </p:spPr>
        <p:txBody>
          <a:bodyPr/>
          <a:lstStyle/>
          <a:p>
            <a:fld id="{A995C25A-DA2A-4407-8220-D9349A6F0FB6}" type="datetime1">
              <a:rPr lang="en-IN" smtClean="0"/>
              <a:t>04-03-2021</a:t>
            </a:fld>
            <a:endParaRPr lang="en-IN"/>
          </a:p>
        </p:txBody>
      </p:sp>
    </p:spTree>
    <p:extLst>
      <p:ext uri="{BB962C8B-B14F-4D97-AF65-F5344CB8AC3E}">
        <p14:creationId xmlns:p14="http://schemas.microsoft.com/office/powerpoint/2010/main" val="225323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E1C53-40CD-4C92-9401-8C57CCFB4385}"/>
              </a:ext>
            </a:extLst>
          </p:cNvPr>
          <p:cNvSpPr>
            <a:spLocks noGrp="1"/>
          </p:cNvSpPr>
          <p:nvPr>
            <p:ph idx="1"/>
          </p:nvPr>
        </p:nvSpPr>
        <p:spPr/>
        <p:txBody>
          <a:bodyPr>
            <a:normAutofit/>
          </a:bodyPr>
          <a:lstStyle/>
          <a:p>
            <a:pPr marL="0" indent="0">
              <a:buNone/>
            </a:pPr>
            <a:r>
              <a:rPr lang="en-IN" sz="2000" dirty="0">
                <a:solidFill>
                  <a:schemeClr val="tx1">
                    <a:lumMod val="85000"/>
                    <a:lumOff val="15000"/>
                  </a:schemeClr>
                </a:solidFill>
                <a:latin typeface="Arial" panose="020B0604020202020204" pitchFamily="34" charset="0"/>
                <a:cs typeface="Arial" panose="020B0604020202020204" pitchFamily="34" charset="0"/>
              </a:rPr>
              <a:t>The balance between the bias error and the variance error is the bias-variance trade-off. </a:t>
            </a:r>
          </a:p>
          <a:p>
            <a:pPr marL="0" indent="0">
              <a:buNone/>
            </a:pPr>
            <a:endParaRPr lang="en-IN" sz="2000" b="1"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Evaluation Metric: </a:t>
            </a:r>
            <a:r>
              <a:rPr lang="en-IN" sz="2000" dirty="0">
                <a:latin typeface="Arial" panose="020B0604020202020204" pitchFamily="34" charset="0"/>
                <a:cs typeface="Arial" panose="020B0604020202020204" pitchFamily="34" charset="0"/>
              </a:rPr>
              <a:t>Relative Absolute Error (RAE)</a:t>
            </a:r>
            <a:endParaRPr lang="en-IN" sz="20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800" b="0" dirty="0">
                <a:solidFill>
                  <a:schemeClr val="tx1">
                    <a:lumMod val="85000"/>
                    <a:lumOff val="15000"/>
                  </a:schemeClr>
                </a:solidFill>
                <a:latin typeface="Arial" panose="020B0604020202020204" pitchFamily="34" charset="0"/>
                <a:cs typeface="Arial" panose="020B0604020202020204" pitchFamily="34" charset="0"/>
              </a:rPr>
              <a:t>    Relative Absolute Error for the year: </a:t>
            </a:r>
            <a:r>
              <a:rPr lang="en-IN" sz="1800" dirty="0">
                <a:solidFill>
                  <a:schemeClr val="tx1">
                    <a:lumMod val="85000"/>
                    <a:lumOff val="15000"/>
                  </a:schemeClr>
                </a:solidFill>
                <a:latin typeface="Arial" panose="020B0604020202020204" pitchFamily="34" charset="0"/>
                <a:cs typeface="Arial" panose="020B0604020202020204" pitchFamily="34" charset="0"/>
              </a:rPr>
              <a:t> </a:t>
            </a:r>
            <a:r>
              <a:rPr lang="en-IN" sz="1800" b="1" dirty="0" err="1">
                <a:solidFill>
                  <a:schemeClr val="tx1">
                    <a:lumMod val="85000"/>
                    <a:lumOff val="15000"/>
                  </a:schemeClr>
                </a:solidFill>
                <a:latin typeface="Arial" panose="020B0604020202020204" pitchFamily="34" charset="0"/>
                <a:cs typeface="Arial" panose="020B0604020202020204" pitchFamily="34" charset="0"/>
              </a:rPr>
              <a:t>Year_RAE</a:t>
            </a:r>
            <a:r>
              <a:rPr lang="en-IN" sz="1800" dirty="0">
                <a:solidFill>
                  <a:schemeClr val="tx1">
                    <a:lumMod val="85000"/>
                    <a:lumOff val="15000"/>
                  </a:schemeClr>
                </a:solidFill>
                <a:latin typeface="Arial" panose="020B0604020202020204" pitchFamily="34" charset="0"/>
                <a:cs typeface="Arial" panose="020B0604020202020204" pitchFamily="34" charset="0"/>
              </a:rPr>
              <a:t> = 0.5655</a:t>
            </a:r>
          </a:p>
          <a:p>
            <a:pPr>
              <a:buFont typeface="Wingdings" panose="05000000000000000000" pitchFamily="2" charset="2"/>
              <a:buChar char="Ø"/>
            </a:pPr>
            <a:r>
              <a:rPr lang="en-IN" sz="1800" b="0" dirty="0">
                <a:solidFill>
                  <a:schemeClr val="tx1">
                    <a:lumMod val="85000"/>
                    <a:lumOff val="15000"/>
                  </a:schemeClr>
                </a:solidFill>
                <a:latin typeface="Arial" panose="020B0604020202020204" pitchFamily="34" charset="0"/>
                <a:cs typeface="Arial" panose="020B0604020202020204" pitchFamily="34" charset="0"/>
              </a:rPr>
              <a:t>    Relative Absolute Error for months: </a:t>
            </a:r>
            <a:r>
              <a:rPr lang="en-IN" sz="1800" b="1" dirty="0" err="1">
                <a:solidFill>
                  <a:schemeClr val="tx1">
                    <a:lumMod val="85000"/>
                    <a:lumOff val="15000"/>
                  </a:schemeClr>
                </a:solidFill>
                <a:latin typeface="Arial" panose="020B0604020202020204" pitchFamily="34" charset="0"/>
                <a:cs typeface="Arial" panose="020B0604020202020204" pitchFamily="34" charset="0"/>
              </a:rPr>
              <a:t>Month_RAE</a:t>
            </a:r>
            <a:r>
              <a:rPr lang="en-IN" sz="1800" dirty="0">
                <a:solidFill>
                  <a:schemeClr val="tx1">
                    <a:lumMod val="85000"/>
                    <a:lumOff val="15000"/>
                  </a:schemeClr>
                </a:solidFill>
                <a:latin typeface="Arial" panose="020B0604020202020204" pitchFamily="34" charset="0"/>
                <a:cs typeface="Arial" panose="020B0604020202020204" pitchFamily="34" charset="0"/>
              </a:rPr>
              <a:t> = 5.3595</a:t>
            </a:r>
          </a:p>
          <a:p>
            <a:pPr>
              <a:buFont typeface="Wingdings" panose="05000000000000000000" pitchFamily="2" charset="2"/>
              <a:buChar char="Ø"/>
            </a:pPr>
            <a:r>
              <a:rPr lang="en-IN" sz="1800" b="0" dirty="0">
                <a:solidFill>
                  <a:schemeClr val="tx1">
                    <a:lumMod val="85000"/>
                    <a:lumOff val="15000"/>
                  </a:schemeClr>
                </a:solidFill>
                <a:latin typeface="Arial" panose="020B0604020202020204" pitchFamily="34" charset="0"/>
                <a:cs typeface="Arial" panose="020B0604020202020204" pitchFamily="34" charset="0"/>
              </a:rPr>
              <a:t>    Total Relative Absolute Error: </a:t>
            </a:r>
            <a:r>
              <a:rPr lang="en-IN" sz="1800" b="1" dirty="0" err="1">
                <a:solidFill>
                  <a:schemeClr val="tx1">
                    <a:lumMod val="85000"/>
                    <a:lumOff val="15000"/>
                  </a:schemeClr>
                </a:solidFill>
                <a:latin typeface="Arial" panose="020B0604020202020204" pitchFamily="34" charset="0"/>
                <a:cs typeface="Arial" panose="020B0604020202020204" pitchFamily="34" charset="0"/>
              </a:rPr>
              <a:t>Total_RAE</a:t>
            </a:r>
            <a:r>
              <a:rPr lang="en-IN" sz="1800" dirty="0">
                <a:solidFill>
                  <a:schemeClr val="tx1">
                    <a:lumMod val="85000"/>
                    <a:lumOff val="15000"/>
                  </a:schemeClr>
                </a:solidFill>
                <a:latin typeface="Arial" panose="020B0604020202020204" pitchFamily="34" charset="0"/>
                <a:cs typeface="Arial" panose="020B0604020202020204" pitchFamily="34" charset="0"/>
              </a:rPr>
              <a:t> = 2.9625</a:t>
            </a:r>
          </a:p>
          <a:p>
            <a:pPr marL="0" indent="0">
              <a:buNone/>
            </a:pPr>
            <a:endParaRPr lang="en-IN" sz="1800" dirty="0"/>
          </a:p>
        </p:txBody>
      </p:sp>
      <p:sp>
        <p:nvSpPr>
          <p:cNvPr id="4" name="Rectangle 3">
            <a:extLst>
              <a:ext uri="{FF2B5EF4-FFF2-40B4-BE49-F238E27FC236}">
                <a16:creationId xmlns:a16="http://schemas.microsoft.com/office/drawing/2014/main" id="{4CC479BE-2C96-4BD2-BAA7-EB050EC54172}"/>
              </a:ext>
            </a:extLst>
          </p:cNvPr>
          <p:cNvSpPr/>
          <p:nvPr/>
        </p:nvSpPr>
        <p:spPr>
          <a:xfrm>
            <a:off x="376237" y="349250"/>
            <a:ext cx="11439525" cy="6146800"/>
          </a:xfrm>
          <a:prstGeom prst="rect">
            <a:avLst/>
          </a:prstGeom>
          <a:noFill/>
          <a:ln w="22225"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8D652ED5-712D-4740-9E60-0C804A63B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0" y="361950"/>
            <a:ext cx="1381125" cy="1208882"/>
          </a:xfrm>
          <a:prstGeom prst="rect">
            <a:avLst/>
          </a:prstGeom>
        </p:spPr>
      </p:pic>
      <p:sp>
        <p:nvSpPr>
          <p:cNvPr id="6" name="Title 1">
            <a:extLst>
              <a:ext uri="{FF2B5EF4-FFF2-40B4-BE49-F238E27FC236}">
                <a16:creationId xmlns:a16="http://schemas.microsoft.com/office/drawing/2014/main" id="{96DF3ABE-3120-4338-9AA5-994DA48C4F5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u="sng" dirty="0">
                <a:latin typeface="Arial" panose="020B0604020202020204" pitchFamily="34" charset="0"/>
                <a:cs typeface="Arial" panose="020B0604020202020204" pitchFamily="34" charset="0"/>
              </a:rPr>
              <a:t>Bias-Variance Trade-Off</a:t>
            </a:r>
            <a:endParaRPr lang="en-IN" u="sng" dirty="0">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F3E148EC-D6C0-4376-8BA3-8795E7191A41}"/>
              </a:ext>
            </a:extLst>
          </p:cNvPr>
          <p:cNvSpPr>
            <a:spLocks noGrp="1"/>
          </p:cNvSpPr>
          <p:nvPr>
            <p:ph type="sldNum" sz="quarter" idx="12"/>
          </p:nvPr>
        </p:nvSpPr>
        <p:spPr>
          <a:xfrm>
            <a:off x="8610600" y="6411118"/>
            <a:ext cx="2743200" cy="365125"/>
          </a:xfrm>
        </p:spPr>
        <p:txBody>
          <a:bodyPr/>
          <a:lstStyle/>
          <a:p>
            <a:fld id="{3E303C2A-00DB-4481-BBA4-F3DA541384D9}" type="slidenum">
              <a:rPr lang="en-IN" smtClean="0"/>
              <a:t>11</a:t>
            </a:fld>
            <a:endParaRPr lang="en-IN" dirty="0"/>
          </a:p>
        </p:txBody>
      </p:sp>
      <p:sp>
        <p:nvSpPr>
          <p:cNvPr id="11" name="Date Placeholder 10">
            <a:extLst>
              <a:ext uri="{FF2B5EF4-FFF2-40B4-BE49-F238E27FC236}">
                <a16:creationId xmlns:a16="http://schemas.microsoft.com/office/drawing/2014/main" id="{32AF772A-D2CF-489C-BE30-A7EC4E815746}"/>
              </a:ext>
            </a:extLst>
          </p:cNvPr>
          <p:cNvSpPr>
            <a:spLocks noGrp="1"/>
          </p:cNvSpPr>
          <p:nvPr>
            <p:ph type="dt" sz="half" idx="10"/>
          </p:nvPr>
        </p:nvSpPr>
        <p:spPr>
          <a:xfrm>
            <a:off x="838200" y="6496050"/>
            <a:ext cx="2743200" cy="365125"/>
          </a:xfrm>
        </p:spPr>
        <p:txBody>
          <a:bodyPr/>
          <a:lstStyle/>
          <a:p>
            <a:fld id="{DB801356-C775-4D72-B463-674D69026D3A}" type="datetime1">
              <a:rPr lang="en-IN" smtClean="0"/>
              <a:t>04-03-2021</a:t>
            </a:fld>
            <a:endParaRPr lang="en-IN" dirty="0"/>
          </a:p>
        </p:txBody>
      </p:sp>
    </p:spTree>
    <p:extLst>
      <p:ext uri="{BB962C8B-B14F-4D97-AF65-F5344CB8AC3E}">
        <p14:creationId xmlns:p14="http://schemas.microsoft.com/office/powerpoint/2010/main" val="189190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4104-917F-4D26-BEE9-270EC8F1B671}"/>
              </a:ext>
            </a:extLst>
          </p:cNvPr>
          <p:cNvSpPr>
            <a:spLocks noGrp="1"/>
          </p:cNvSpPr>
          <p:nvPr>
            <p:ph type="title"/>
          </p:nvPr>
        </p:nvSpPr>
        <p:spPr/>
        <p:txBody>
          <a:bodyPr>
            <a:normAutofit/>
          </a:bodyPr>
          <a:lstStyle/>
          <a:p>
            <a:pPr algn="ctr"/>
            <a:r>
              <a:rPr lang="en-IN" sz="4000" u="sng" dirty="0">
                <a:latin typeface="Arial" panose="020B0604020202020204" pitchFamily="34" charset="0"/>
                <a:cs typeface="Arial" panose="020B0604020202020204" pitchFamily="34" charset="0"/>
              </a:rPr>
              <a:t>Data Pre-processing - 2 </a:t>
            </a:r>
          </a:p>
        </p:txBody>
      </p:sp>
      <p:sp>
        <p:nvSpPr>
          <p:cNvPr id="3" name="Content Placeholder 2">
            <a:extLst>
              <a:ext uri="{FF2B5EF4-FFF2-40B4-BE49-F238E27FC236}">
                <a16:creationId xmlns:a16="http://schemas.microsoft.com/office/drawing/2014/main" id="{45D25555-C685-4035-8889-A38F28A1D580}"/>
              </a:ext>
            </a:extLst>
          </p:cNvPr>
          <p:cNvSpPr>
            <a:spLocks noGrp="1"/>
          </p:cNvSpPr>
          <p:nvPr>
            <p:ph idx="1"/>
          </p:nvPr>
        </p:nvSpPr>
        <p:spPr>
          <a:xfrm>
            <a:off x="838200" y="1583532"/>
            <a:ext cx="10515600" cy="4351338"/>
          </a:xfrm>
        </p:spPr>
        <p:txBody>
          <a:bodyPr/>
          <a:lstStyle/>
          <a:p>
            <a:pPr marL="0" indent="0">
              <a:buNone/>
            </a:pPr>
            <a:r>
              <a:rPr lang="en-US" sz="2000" b="1"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fill_missing</a:t>
            </a:r>
            <a:r>
              <a:rPr lang="en-US" sz="20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:The missing values are filled by locally defined function definition </a:t>
            </a:r>
            <a:r>
              <a:rPr lang="en-US" sz="1800" dirty="0" err="1">
                <a:latin typeface="Arial" panose="020B0604020202020204" pitchFamily="34" charset="0"/>
                <a:cs typeface="Arial" panose="020B0604020202020204" pitchFamily="34" charset="0"/>
              </a:rPr>
              <a:t>fill_missing</a:t>
            </a:r>
            <a:r>
              <a:rPr lang="en-US" sz="1800"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The missing data is filled by energy consumed by the same meter during the same interval of next day</a:t>
            </a:r>
          </a:p>
          <a:p>
            <a:pPr marL="0" indent="0">
              <a:buNone/>
            </a:pPr>
            <a:endParaRPr lang="en-IN"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45FDC17D-A183-4D92-906E-FC3B997FDAC8}"/>
              </a:ext>
            </a:extLst>
          </p:cNvPr>
          <p:cNvSpPr/>
          <p:nvPr/>
        </p:nvSpPr>
        <p:spPr>
          <a:xfrm>
            <a:off x="376237" y="349250"/>
            <a:ext cx="11439525" cy="6318250"/>
          </a:xfrm>
          <a:prstGeom prst="rect">
            <a:avLst/>
          </a:prstGeom>
          <a:noFill/>
          <a:ln w="22225"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E6486F83-5955-4617-BF28-948908646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0" y="361950"/>
            <a:ext cx="1381125" cy="1208882"/>
          </a:xfrm>
          <a:prstGeom prst="rect">
            <a:avLst/>
          </a:prstGeom>
        </p:spPr>
      </p:pic>
      <p:pic>
        <p:nvPicPr>
          <p:cNvPr id="6" name="Content Placeholder 4">
            <a:extLst>
              <a:ext uri="{FF2B5EF4-FFF2-40B4-BE49-F238E27FC236}">
                <a16:creationId xmlns:a16="http://schemas.microsoft.com/office/drawing/2014/main" id="{DE3FAD43-6C5D-42B5-BF2F-BDA4204FB1EE}"/>
              </a:ext>
            </a:extLst>
          </p:cNvPr>
          <p:cNvPicPr>
            <a:picLocks noGrp="1" noChangeAspect="1"/>
          </p:cNvPicPr>
          <p:nvPr/>
        </p:nvPicPr>
        <p:blipFill>
          <a:blip r:embed="rId3"/>
          <a:stretch>
            <a:fillRect/>
          </a:stretch>
        </p:blipFill>
        <p:spPr>
          <a:xfrm>
            <a:off x="838200" y="2537324"/>
            <a:ext cx="8439150" cy="3530895"/>
          </a:xfrm>
          <a:prstGeom prst="rect">
            <a:avLst/>
          </a:prstGeom>
        </p:spPr>
      </p:pic>
      <p:sp>
        <p:nvSpPr>
          <p:cNvPr id="8" name="TextBox 7">
            <a:extLst>
              <a:ext uri="{FF2B5EF4-FFF2-40B4-BE49-F238E27FC236}">
                <a16:creationId xmlns:a16="http://schemas.microsoft.com/office/drawing/2014/main" id="{5BB9C08A-3FA8-4934-B254-E743253933C8}"/>
              </a:ext>
            </a:extLst>
          </p:cNvPr>
          <p:cNvSpPr txBox="1"/>
          <p:nvPr/>
        </p:nvSpPr>
        <p:spPr>
          <a:xfrm>
            <a:off x="1057277" y="6029614"/>
            <a:ext cx="8124824" cy="646331"/>
          </a:xfrm>
          <a:prstGeom prst="rect">
            <a:avLst/>
          </a:prstGeom>
          <a:noFill/>
        </p:spPr>
        <p:txBody>
          <a:bodyPr wrap="square">
            <a:spAutoFit/>
          </a:bodyPr>
          <a:lstStyle/>
          <a:p>
            <a:pPr algn="ctr"/>
            <a:r>
              <a:rPr lang="en-IN" sz="1800" b="1" dirty="0"/>
              <a:t>Figure 5. </a:t>
            </a:r>
            <a:r>
              <a:rPr lang="en-IN" sz="1800" b="0" dirty="0">
                <a:solidFill>
                  <a:schemeClr val="tx1">
                    <a:lumMod val="85000"/>
                    <a:lumOff val="15000"/>
                  </a:schemeClr>
                </a:solidFill>
              </a:rPr>
              <a:t>The missing values for the consumption data of a smart meter filled by </a:t>
            </a:r>
            <a:r>
              <a:rPr lang="en-IN" sz="1800" b="0" i="1" dirty="0" err="1">
                <a:solidFill>
                  <a:schemeClr val="tx1">
                    <a:lumMod val="85000"/>
                    <a:lumOff val="15000"/>
                  </a:schemeClr>
                </a:solidFill>
              </a:rPr>
              <a:t>fill_missing</a:t>
            </a:r>
            <a:r>
              <a:rPr lang="en-IN" sz="1800" b="0" i="1" dirty="0">
                <a:solidFill>
                  <a:schemeClr val="tx1">
                    <a:lumMod val="85000"/>
                    <a:lumOff val="15000"/>
                  </a:schemeClr>
                </a:solidFill>
              </a:rPr>
              <a:t>()</a:t>
            </a:r>
            <a:r>
              <a:rPr lang="en-IN" sz="1800" b="0" dirty="0">
                <a:solidFill>
                  <a:schemeClr val="tx1">
                    <a:lumMod val="85000"/>
                    <a:lumOff val="15000"/>
                  </a:schemeClr>
                </a:solidFill>
              </a:rPr>
              <a:t>. (</a:t>
            </a:r>
            <a:r>
              <a:rPr lang="en-IN" sz="1800" dirty="0">
                <a:solidFill>
                  <a:schemeClr val="tx1">
                    <a:lumMod val="85000"/>
                    <a:lumOff val="15000"/>
                  </a:schemeClr>
                </a:solidFill>
              </a:rPr>
              <a:t>X-axis: Date, Y-axis: Energy (kWh).</a:t>
            </a:r>
            <a:endParaRPr lang="en-IN" sz="1800" dirty="0"/>
          </a:p>
        </p:txBody>
      </p:sp>
      <p:sp>
        <p:nvSpPr>
          <p:cNvPr id="9" name="Slide Number Placeholder 8">
            <a:extLst>
              <a:ext uri="{FF2B5EF4-FFF2-40B4-BE49-F238E27FC236}">
                <a16:creationId xmlns:a16="http://schemas.microsoft.com/office/drawing/2014/main" id="{D2551940-F089-436D-9D6D-4233EFF79B47}"/>
              </a:ext>
            </a:extLst>
          </p:cNvPr>
          <p:cNvSpPr>
            <a:spLocks noGrp="1"/>
          </p:cNvSpPr>
          <p:nvPr>
            <p:ph type="sldNum" sz="quarter" idx="12"/>
          </p:nvPr>
        </p:nvSpPr>
        <p:spPr>
          <a:xfrm>
            <a:off x="8801100" y="6598943"/>
            <a:ext cx="2743200" cy="365125"/>
          </a:xfrm>
        </p:spPr>
        <p:txBody>
          <a:bodyPr/>
          <a:lstStyle/>
          <a:p>
            <a:fld id="{3E303C2A-00DB-4481-BBA4-F3DA541384D9}" type="slidenum">
              <a:rPr lang="en-IN" smtClean="0"/>
              <a:t>12</a:t>
            </a:fld>
            <a:endParaRPr lang="en-IN" dirty="0"/>
          </a:p>
        </p:txBody>
      </p:sp>
      <p:sp>
        <p:nvSpPr>
          <p:cNvPr id="11" name="Date Placeholder 10">
            <a:extLst>
              <a:ext uri="{FF2B5EF4-FFF2-40B4-BE49-F238E27FC236}">
                <a16:creationId xmlns:a16="http://schemas.microsoft.com/office/drawing/2014/main" id="{76BCF43E-368C-4673-8F02-8310ABBD3BBC}"/>
              </a:ext>
            </a:extLst>
          </p:cNvPr>
          <p:cNvSpPr>
            <a:spLocks noGrp="1"/>
          </p:cNvSpPr>
          <p:nvPr>
            <p:ph type="dt" sz="half" idx="10"/>
          </p:nvPr>
        </p:nvSpPr>
        <p:spPr>
          <a:xfrm>
            <a:off x="723900" y="6579681"/>
            <a:ext cx="2743200" cy="365125"/>
          </a:xfrm>
        </p:spPr>
        <p:txBody>
          <a:bodyPr/>
          <a:lstStyle/>
          <a:p>
            <a:fld id="{B5EBC464-570C-4E67-8EB2-B8015E6F1DED}" type="datetime1">
              <a:rPr lang="en-IN" smtClean="0"/>
              <a:t>04-03-2021</a:t>
            </a:fld>
            <a:endParaRPr lang="en-IN"/>
          </a:p>
        </p:txBody>
      </p:sp>
    </p:spTree>
    <p:extLst>
      <p:ext uri="{BB962C8B-B14F-4D97-AF65-F5344CB8AC3E}">
        <p14:creationId xmlns:p14="http://schemas.microsoft.com/office/powerpoint/2010/main" val="136535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6641B-33C2-4C9E-B84A-8B89C43810DF}"/>
              </a:ext>
            </a:extLst>
          </p:cNvPr>
          <p:cNvSpPr>
            <a:spLocks noGrp="1"/>
          </p:cNvSpPr>
          <p:nvPr>
            <p:ph idx="1"/>
          </p:nvPr>
        </p:nvSpPr>
        <p:spPr>
          <a:xfrm>
            <a:off x="702469" y="813383"/>
            <a:ext cx="10515600" cy="5595938"/>
          </a:xfrm>
        </p:spPr>
        <p:txBody>
          <a:bodyPr/>
          <a:lstStyle/>
          <a:p>
            <a:pPr marL="0" indent="0">
              <a:buNone/>
            </a:pPr>
            <a:r>
              <a:rPr lang="en-IN" sz="2000" b="1" dirty="0">
                <a:latin typeface="Arial" panose="020B0604020202020204" pitchFamily="34" charset="0"/>
                <a:cs typeface="Arial" panose="020B0604020202020204" pitchFamily="34" charset="0"/>
              </a:rPr>
              <a:t>2. Backward Filling:</a:t>
            </a:r>
          </a:p>
          <a:p>
            <a:pPr>
              <a:buFont typeface="Wingdings" panose="05000000000000000000" pitchFamily="2" charset="2"/>
              <a:buChar char="§"/>
            </a:pPr>
            <a:r>
              <a:rPr lang="en-US" sz="20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44.57% missing values remained after filling the missing data using </a:t>
            </a:r>
            <a:r>
              <a:rPr lang="en-US" sz="1800" dirty="0" err="1">
                <a:latin typeface="Arial" panose="020B0604020202020204" pitchFamily="34" charset="0"/>
                <a:cs typeface="Arial" panose="020B0604020202020204" pitchFamily="34" charset="0"/>
              </a:rPr>
              <a:t>fill_missing</a:t>
            </a:r>
            <a:r>
              <a:rPr lang="en-US" sz="1800" dirty="0">
                <a:latin typeface="Arial" panose="020B0604020202020204" pitchFamily="34" charset="0"/>
                <a:cs typeface="Arial" panose="020B0604020202020204" pitchFamily="34" charset="0"/>
              </a:rPr>
              <a:t>() method.</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    The consumption data is then resampled to obtain daily consumption data.</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    The remaining missing values are then filled by backward filling. </a:t>
            </a:r>
          </a:p>
          <a:p>
            <a:pPr>
              <a:buFont typeface="Wingdings" panose="05000000000000000000" pitchFamily="2" charset="2"/>
              <a:buChar char="§"/>
            </a:pPr>
            <a:endParaRPr lang="en-IN" sz="1800" dirty="0">
              <a:latin typeface="Arial" panose="020B0604020202020204" pitchFamily="34" charset="0"/>
              <a:cs typeface="Arial" panose="020B0604020202020204" pitchFamily="34" charset="0"/>
            </a:endParaRPr>
          </a:p>
          <a:p>
            <a:pPr marL="0" indent="0">
              <a:buNone/>
            </a:pPr>
            <a:endParaRPr lang="en-IN" sz="2000" b="1" dirty="0">
              <a:latin typeface="Arial" panose="020B0604020202020204" pitchFamily="34" charset="0"/>
              <a:cs typeface="Arial" panose="020B0604020202020204" pitchFamily="34" charset="0"/>
            </a:endParaRPr>
          </a:p>
          <a:p>
            <a:endParaRPr lang="en-IN" dirty="0"/>
          </a:p>
        </p:txBody>
      </p:sp>
      <p:sp>
        <p:nvSpPr>
          <p:cNvPr id="4" name="Rectangle 3">
            <a:extLst>
              <a:ext uri="{FF2B5EF4-FFF2-40B4-BE49-F238E27FC236}">
                <a16:creationId xmlns:a16="http://schemas.microsoft.com/office/drawing/2014/main" id="{B73F4171-31BD-4EE4-A6DE-B2984B71EDC1}"/>
              </a:ext>
            </a:extLst>
          </p:cNvPr>
          <p:cNvSpPr/>
          <p:nvPr/>
        </p:nvSpPr>
        <p:spPr>
          <a:xfrm>
            <a:off x="390525" y="407412"/>
            <a:ext cx="11439525" cy="6126738"/>
          </a:xfrm>
          <a:prstGeom prst="rect">
            <a:avLst/>
          </a:prstGeom>
          <a:noFill/>
          <a:ln w="22225"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A146C76F-C566-42FE-AA60-3C6B8E2D5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0" y="436060"/>
            <a:ext cx="1381125" cy="1208882"/>
          </a:xfrm>
          <a:prstGeom prst="rect">
            <a:avLst/>
          </a:prstGeom>
        </p:spPr>
      </p:pic>
      <p:pic>
        <p:nvPicPr>
          <p:cNvPr id="6" name="Picture 5">
            <a:extLst>
              <a:ext uri="{FF2B5EF4-FFF2-40B4-BE49-F238E27FC236}">
                <a16:creationId xmlns:a16="http://schemas.microsoft.com/office/drawing/2014/main" id="{40F2E8B3-17C2-4D62-A7BA-E603E9BAA2E5}"/>
              </a:ext>
            </a:extLst>
          </p:cNvPr>
          <p:cNvPicPr/>
          <p:nvPr/>
        </p:nvPicPr>
        <p:blipFill>
          <a:blip r:embed="rId3"/>
          <a:stretch>
            <a:fillRect/>
          </a:stretch>
        </p:blipFill>
        <p:spPr>
          <a:xfrm>
            <a:off x="6099016" y="2476500"/>
            <a:ext cx="5485765" cy="3308667"/>
          </a:xfrm>
          <a:prstGeom prst="rect">
            <a:avLst/>
          </a:prstGeom>
        </p:spPr>
      </p:pic>
      <p:pic>
        <p:nvPicPr>
          <p:cNvPr id="7" name="Picture 6">
            <a:extLst>
              <a:ext uri="{FF2B5EF4-FFF2-40B4-BE49-F238E27FC236}">
                <a16:creationId xmlns:a16="http://schemas.microsoft.com/office/drawing/2014/main" id="{306AE8C5-0BD7-487E-9A9B-0B0F05952096}"/>
              </a:ext>
            </a:extLst>
          </p:cNvPr>
          <p:cNvPicPr/>
          <p:nvPr/>
        </p:nvPicPr>
        <p:blipFill>
          <a:blip r:embed="rId4"/>
          <a:stretch>
            <a:fillRect/>
          </a:stretch>
        </p:blipFill>
        <p:spPr>
          <a:xfrm>
            <a:off x="607219" y="2476500"/>
            <a:ext cx="5353050" cy="3235007"/>
          </a:xfrm>
          <a:prstGeom prst="rect">
            <a:avLst/>
          </a:prstGeom>
        </p:spPr>
      </p:pic>
      <p:sp>
        <p:nvSpPr>
          <p:cNvPr id="9" name="TextBox 8">
            <a:extLst>
              <a:ext uri="{FF2B5EF4-FFF2-40B4-BE49-F238E27FC236}">
                <a16:creationId xmlns:a16="http://schemas.microsoft.com/office/drawing/2014/main" id="{766774E5-2153-4303-BBD2-7DA67BA2B86B}"/>
              </a:ext>
            </a:extLst>
          </p:cNvPr>
          <p:cNvSpPr txBox="1"/>
          <p:nvPr/>
        </p:nvSpPr>
        <p:spPr>
          <a:xfrm>
            <a:off x="534035" y="5678274"/>
            <a:ext cx="5334000" cy="634533"/>
          </a:xfrm>
          <a:prstGeom prst="rect">
            <a:avLst/>
          </a:prstGeom>
          <a:noFill/>
        </p:spPr>
        <p:txBody>
          <a:bodyPr wrap="square">
            <a:spAutoFit/>
          </a:bodyPr>
          <a:lstStyle/>
          <a:p>
            <a:pPr algn="ctr">
              <a:lnSpc>
                <a:spcPct val="115000"/>
              </a:lnSpc>
            </a:pPr>
            <a:r>
              <a:rPr lang="en-US" sz="1600" b="1" dirty="0">
                <a:effectLst/>
                <a:latin typeface="Arial" panose="020B0604020202020204" pitchFamily="34" charset="0"/>
                <a:ea typeface="Times New Roman" panose="02020603050405020304" pitchFamily="18" charset="0"/>
                <a:cs typeface="Arial" panose="020B0604020202020204" pitchFamily="34" charset="0"/>
              </a:rPr>
              <a:t>Figure 6</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en-IN" sz="1600" dirty="0">
                <a:effectLst/>
                <a:latin typeface="Arial" panose="020B0604020202020204" pitchFamily="34" charset="0"/>
                <a:ea typeface="Calibri" panose="020F0502020204030204" pitchFamily="34" charset="0"/>
                <a:cs typeface="Arial" panose="020B0604020202020204" pitchFamily="34" charset="0"/>
              </a:rPr>
              <a:t>Energy consumption graph for the meter in the year of 2017 (before backward filling)</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1" name="TextBox 10">
            <a:extLst>
              <a:ext uri="{FF2B5EF4-FFF2-40B4-BE49-F238E27FC236}">
                <a16:creationId xmlns:a16="http://schemas.microsoft.com/office/drawing/2014/main" id="{E1B6A05F-C47D-4119-8E49-4E7CDD190D20}"/>
              </a:ext>
            </a:extLst>
          </p:cNvPr>
          <p:cNvSpPr txBox="1"/>
          <p:nvPr/>
        </p:nvSpPr>
        <p:spPr>
          <a:xfrm>
            <a:off x="5847716" y="5693501"/>
            <a:ext cx="5953759" cy="634533"/>
          </a:xfrm>
          <a:prstGeom prst="rect">
            <a:avLst/>
          </a:prstGeom>
          <a:noFill/>
        </p:spPr>
        <p:txBody>
          <a:bodyPr wrap="square">
            <a:spAutoFit/>
          </a:bodyPr>
          <a:lstStyle/>
          <a:p>
            <a:pPr marL="457200">
              <a:lnSpc>
                <a:spcPct val="115000"/>
              </a:lnSpc>
              <a:spcAft>
                <a:spcPts val="800"/>
              </a:spcAft>
            </a:pPr>
            <a:r>
              <a:rPr lang="en-US" sz="1600" b="1" dirty="0">
                <a:effectLst/>
                <a:latin typeface="Arial" panose="020B0604020202020204" pitchFamily="34" charset="0"/>
                <a:ea typeface="Times New Roman" panose="02020603050405020304" pitchFamily="18" charset="0"/>
                <a:cs typeface="Arial" panose="020B0604020202020204" pitchFamily="34" charset="0"/>
              </a:rPr>
              <a:t>Figure 7</a:t>
            </a:r>
            <a:r>
              <a:rPr lang="en-US" sz="1600" dirty="0">
                <a:effectLst/>
                <a:latin typeface="Arial" panose="020B0604020202020204" pitchFamily="34" charset="0"/>
                <a:ea typeface="Times New Roman" panose="02020603050405020304" pitchFamily="18" charset="0"/>
                <a:cs typeface="Arial" panose="020B0604020202020204" pitchFamily="34" charset="0"/>
              </a:rPr>
              <a:t>: Energy Plotting the energy consumption graph for the meter (after backward filling)</a:t>
            </a:r>
            <a:endParaRPr lang="en-IN"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2" name="Slide Number Placeholder 11">
            <a:extLst>
              <a:ext uri="{FF2B5EF4-FFF2-40B4-BE49-F238E27FC236}">
                <a16:creationId xmlns:a16="http://schemas.microsoft.com/office/drawing/2014/main" id="{21EA183F-1841-41D2-BB3E-AA979B12C438}"/>
              </a:ext>
            </a:extLst>
          </p:cNvPr>
          <p:cNvSpPr>
            <a:spLocks noGrp="1"/>
          </p:cNvSpPr>
          <p:nvPr>
            <p:ph type="sldNum" sz="quarter" idx="12"/>
          </p:nvPr>
        </p:nvSpPr>
        <p:spPr>
          <a:xfrm>
            <a:off x="8610600" y="6490607"/>
            <a:ext cx="2743200" cy="365125"/>
          </a:xfrm>
        </p:spPr>
        <p:txBody>
          <a:bodyPr/>
          <a:lstStyle/>
          <a:p>
            <a:fld id="{3E303C2A-00DB-4481-BBA4-F3DA541384D9}" type="slidenum">
              <a:rPr lang="en-IN" smtClean="0"/>
              <a:t>13</a:t>
            </a:fld>
            <a:endParaRPr lang="en-IN" dirty="0"/>
          </a:p>
        </p:txBody>
      </p:sp>
      <p:sp>
        <p:nvSpPr>
          <p:cNvPr id="14" name="Date Placeholder 13">
            <a:extLst>
              <a:ext uri="{FF2B5EF4-FFF2-40B4-BE49-F238E27FC236}">
                <a16:creationId xmlns:a16="http://schemas.microsoft.com/office/drawing/2014/main" id="{694ED3BC-5699-4B63-9B64-EF287351DDE2}"/>
              </a:ext>
            </a:extLst>
          </p:cNvPr>
          <p:cNvSpPr>
            <a:spLocks noGrp="1"/>
          </p:cNvSpPr>
          <p:nvPr>
            <p:ph type="dt" sz="half" idx="10"/>
          </p:nvPr>
        </p:nvSpPr>
        <p:spPr>
          <a:xfrm>
            <a:off x="702469" y="6450588"/>
            <a:ext cx="2743200" cy="365125"/>
          </a:xfrm>
        </p:spPr>
        <p:txBody>
          <a:bodyPr/>
          <a:lstStyle/>
          <a:p>
            <a:fld id="{3837DF56-09EB-4884-97A1-3D13CB94048A}" type="datetime1">
              <a:rPr lang="en-IN" smtClean="0"/>
              <a:t>04-03-2021</a:t>
            </a:fld>
            <a:endParaRPr lang="en-IN" dirty="0"/>
          </a:p>
        </p:txBody>
      </p:sp>
    </p:spTree>
    <p:extLst>
      <p:ext uri="{BB962C8B-B14F-4D97-AF65-F5344CB8AC3E}">
        <p14:creationId xmlns:p14="http://schemas.microsoft.com/office/powerpoint/2010/main" val="31318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EA67-4884-4DBC-8508-4E827293FB7C}"/>
              </a:ext>
            </a:extLst>
          </p:cNvPr>
          <p:cNvSpPr>
            <a:spLocks noGrp="1"/>
          </p:cNvSpPr>
          <p:nvPr>
            <p:ph type="title"/>
          </p:nvPr>
        </p:nvSpPr>
        <p:spPr/>
        <p:txBody>
          <a:bodyPr>
            <a:normAutofit/>
          </a:bodyPr>
          <a:lstStyle/>
          <a:p>
            <a:pPr algn="ctr"/>
            <a:r>
              <a:rPr lang="en-IN" sz="4000" u="sng" dirty="0">
                <a:latin typeface="Arial" panose="020B0604020202020204" pitchFamily="34" charset="0"/>
                <a:cs typeface="Arial" panose="020B0604020202020204" pitchFamily="34" charset="0"/>
              </a:rPr>
              <a:t>1. ARIMA Model</a:t>
            </a:r>
          </a:p>
        </p:txBody>
      </p:sp>
      <p:sp>
        <p:nvSpPr>
          <p:cNvPr id="3" name="Content Placeholder 2">
            <a:extLst>
              <a:ext uri="{FF2B5EF4-FFF2-40B4-BE49-F238E27FC236}">
                <a16:creationId xmlns:a16="http://schemas.microsoft.com/office/drawing/2014/main" id="{01608E1E-A821-4E03-80C3-8095074E8490}"/>
              </a:ext>
            </a:extLst>
          </p:cNvPr>
          <p:cNvSpPr>
            <a:spLocks noGrp="1"/>
          </p:cNvSpPr>
          <p:nvPr>
            <p:ph idx="1"/>
          </p:nvPr>
        </p:nvSpPr>
        <p:spPr/>
        <p:txBody>
          <a:bodyPr/>
          <a:lstStyle/>
          <a:p>
            <a:pPr>
              <a:buFont typeface="Wingdings" panose="05000000000000000000" pitchFamily="2" charset="2"/>
              <a:buChar char="§"/>
            </a:pPr>
            <a:r>
              <a:rPr lang="en-US" sz="1800" b="1" dirty="0">
                <a:latin typeface="Arial" panose="020B0604020202020204" pitchFamily="34" charset="0"/>
                <a:cs typeface="Arial" panose="020B0604020202020204" pitchFamily="34" charset="0"/>
              </a:rPr>
              <a:t>Auto-Regressive Integrated Moving Average </a:t>
            </a:r>
            <a:r>
              <a:rPr lang="en-US" sz="1800" dirty="0">
                <a:latin typeface="Arial" panose="020B0604020202020204" pitchFamily="34" charset="0"/>
                <a:cs typeface="Arial" panose="020B0604020202020204" pitchFamily="34" charset="0"/>
              </a:rPr>
              <a:t>(ARIMA) Model. </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It takes time-series data as input, performs statistical analysis to interpret the data and make future predictions. </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The model involves three parameters: AR + I + MA.</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Auto-Regressive (p): </a:t>
            </a:r>
            <a:r>
              <a:rPr lang="en-US" sz="1800" dirty="0">
                <a:latin typeface="Arial" panose="020B0604020202020204" pitchFamily="34" charset="0"/>
                <a:cs typeface="Arial" panose="020B0604020202020204" pitchFamily="34" charset="0"/>
              </a:rPr>
              <a:t>Number of Auto-Regressive terms.</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Integrated (d): </a:t>
            </a:r>
            <a:r>
              <a:rPr lang="en-US" sz="1800" dirty="0">
                <a:latin typeface="Arial" panose="020B0604020202020204" pitchFamily="34" charset="0"/>
                <a:cs typeface="Arial" panose="020B0604020202020204" pitchFamily="34" charset="0"/>
              </a:rPr>
              <a:t>Number of non-seasonal differences needed for stationarity.</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Moving Average (q):</a:t>
            </a:r>
            <a:r>
              <a:rPr lang="en-US" sz="1800" dirty="0">
                <a:latin typeface="Arial" panose="020B0604020202020204" pitchFamily="34" charset="0"/>
                <a:cs typeface="Arial" panose="020B0604020202020204" pitchFamily="34" charset="0"/>
              </a:rPr>
              <a:t> Number of lagged forecast errors in the prediction equation. </a:t>
            </a:r>
            <a:endParaRPr lang="en-IN" sz="1800" dirty="0">
              <a:latin typeface="Arial" panose="020B0604020202020204" pitchFamily="34" charset="0"/>
              <a:cs typeface="Arial" panose="020B0604020202020204" pitchFamily="34" charset="0"/>
            </a:endParaRPr>
          </a:p>
          <a:p>
            <a:endParaRPr lang="en-IN" dirty="0"/>
          </a:p>
        </p:txBody>
      </p:sp>
      <p:sp>
        <p:nvSpPr>
          <p:cNvPr id="4" name="Rectangle 3">
            <a:extLst>
              <a:ext uri="{FF2B5EF4-FFF2-40B4-BE49-F238E27FC236}">
                <a16:creationId xmlns:a16="http://schemas.microsoft.com/office/drawing/2014/main" id="{744A3C41-73F8-4D4C-B626-07B24CF80250}"/>
              </a:ext>
            </a:extLst>
          </p:cNvPr>
          <p:cNvSpPr/>
          <p:nvPr/>
        </p:nvSpPr>
        <p:spPr>
          <a:xfrm>
            <a:off x="376237" y="349249"/>
            <a:ext cx="11439525" cy="6143625"/>
          </a:xfrm>
          <a:prstGeom prst="rect">
            <a:avLst/>
          </a:prstGeom>
          <a:noFill/>
          <a:ln w="22225"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DEC9B5DC-A4F3-4C65-86BF-14893E068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637" y="365125"/>
            <a:ext cx="1381125" cy="1208882"/>
          </a:xfrm>
          <a:prstGeom prst="rect">
            <a:avLst/>
          </a:prstGeom>
        </p:spPr>
      </p:pic>
      <p:sp>
        <p:nvSpPr>
          <p:cNvPr id="6" name="Slide Number Placeholder 5">
            <a:extLst>
              <a:ext uri="{FF2B5EF4-FFF2-40B4-BE49-F238E27FC236}">
                <a16:creationId xmlns:a16="http://schemas.microsoft.com/office/drawing/2014/main" id="{1A0C20C9-B731-4975-B410-58C9D3184D5A}"/>
              </a:ext>
            </a:extLst>
          </p:cNvPr>
          <p:cNvSpPr>
            <a:spLocks noGrp="1"/>
          </p:cNvSpPr>
          <p:nvPr>
            <p:ph type="sldNum" sz="quarter" idx="12"/>
          </p:nvPr>
        </p:nvSpPr>
        <p:spPr>
          <a:xfrm>
            <a:off x="8610600" y="6441063"/>
            <a:ext cx="2743200" cy="365125"/>
          </a:xfrm>
        </p:spPr>
        <p:txBody>
          <a:bodyPr/>
          <a:lstStyle/>
          <a:p>
            <a:fld id="{3E303C2A-00DB-4481-BBA4-F3DA541384D9}" type="slidenum">
              <a:rPr lang="en-IN" smtClean="0"/>
              <a:t>14</a:t>
            </a:fld>
            <a:endParaRPr lang="en-IN" dirty="0"/>
          </a:p>
        </p:txBody>
      </p:sp>
      <p:sp>
        <p:nvSpPr>
          <p:cNvPr id="8" name="Date Placeholder 7">
            <a:extLst>
              <a:ext uri="{FF2B5EF4-FFF2-40B4-BE49-F238E27FC236}">
                <a16:creationId xmlns:a16="http://schemas.microsoft.com/office/drawing/2014/main" id="{03B315A8-4E45-4824-9570-72EEB3C71422}"/>
              </a:ext>
            </a:extLst>
          </p:cNvPr>
          <p:cNvSpPr>
            <a:spLocks noGrp="1"/>
          </p:cNvSpPr>
          <p:nvPr>
            <p:ph type="dt" sz="half" idx="10"/>
          </p:nvPr>
        </p:nvSpPr>
        <p:spPr>
          <a:xfrm>
            <a:off x="838200" y="6508750"/>
            <a:ext cx="2743200" cy="365125"/>
          </a:xfrm>
        </p:spPr>
        <p:txBody>
          <a:bodyPr/>
          <a:lstStyle/>
          <a:p>
            <a:fld id="{7E5FE2ED-1684-4829-8014-46BD06EFCDCA}" type="datetime1">
              <a:rPr lang="en-IN" smtClean="0"/>
              <a:t>04-03-2021</a:t>
            </a:fld>
            <a:endParaRPr lang="en-IN"/>
          </a:p>
        </p:txBody>
      </p:sp>
    </p:spTree>
    <p:extLst>
      <p:ext uri="{BB962C8B-B14F-4D97-AF65-F5344CB8AC3E}">
        <p14:creationId xmlns:p14="http://schemas.microsoft.com/office/powerpoint/2010/main" val="163958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2DA7-3485-4CB8-8E8F-92FB64B1B9E5}"/>
              </a:ext>
            </a:extLst>
          </p:cNvPr>
          <p:cNvSpPr>
            <a:spLocks noGrp="1"/>
          </p:cNvSpPr>
          <p:nvPr>
            <p:ph type="title"/>
          </p:nvPr>
        </p:nvSpPr>
        <p:spPr>
          <a:xfrm>
            <a:off x="838200" y="365126"/>
            <a:ext cx="10515600" cy="904656"/>
          </a:xfrm>
        </p:spPr>
        <p:txBody>
          <a:bodyPr>
            <a:normAutofit/>
          </a:bodyPr>
          <a:lstStyle/>
          <a:p>
            <a:pPr algn="ctr"/>
            <a:r>
              <a:rPr lang="en-IN" sz="4000" u="sng" dirty="0">
                <a:latin typeface="Arial" panose="020B0604020202020204" pitchFamily="34" charset="0"/>
                <a:cs typeface="Arial" panose="020B0604020202020204" pitchFamily="34" charset="0"/>
              </a:rPr>
              <a:t>Result and Analysis</a:t>
            </a:r>
          </a:p>
        </p:txBody>
      </p:sp>
      <p:sp>
        <p:nvSpPr>
          <p:cNvPr id="6" name="TextBox 5">
            <a:extLst>
              <a:ext uri="{FF2B5EF4-FFF2-40B4-BE49-F238E27FC236}">
                <a16:creationId xmlns:a16="http://schemas.microsoft.com/office/drawing/2014/main" id="{4B37AD9F-917C-4245-9603-0FE7F912051A}"/>
              </a:ext>
            </a:extLst>
          </p:cNvPr>
          <p:cNvSpPr txBox="1"/>
          <p:nvPr/>
        </p:nvSpPr>
        <p:spPr>
          <a:xfrm>
            <a:off x="838200" y="1269781"/>
            <a:ext cx="10020300" cy="646331"/>
          </a:xfrm>
          <a:prstGeom prst="rect">
            <a:avLst/>
          </a:prstGeom>
          <a:noFill/>
        </p:spPr>
        <p:txBody>
          <a:bodyPr wrap="square">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The trend and seasonality observed in the energy consumption data in the year 2017 is not carried forward in the forecast for the year 2018.</a:t>
            </a:r>
          </a:p>
        </p:txBody>
      </p:sp>
      <p:sp>
        <p:nvSpPr>
          <p:cNvPr id="7" name="Rectangle 6">
            <a:extLst>
              <a:ext uri="{FF2B5EF4-FFF2-40B4-BE49-F238E27FC236}">
                <a16:creationId xmlns:a16="http://schemas.microsoft.com/office/drawing/2014/main" id="{0C6732D4-C8BB-49A6-B0AC-78A7BCCCE780}"/>
              </a:ext>
            </a:extLst>
          </p:cNvPr>
          <p:cNvSpPr/>
          <p:nvPr/>
        </p:nvSpPr>
        <p:spPr>
          <a:xfrm>
            <a:off x="233362" y="209550"/>
            <a:ext cx="11725275" cy="6429375"/>
          </a:xfrm>
          <a:prstGeom prst="rect">
            <a:avLst/>
          </a:prstGeom>
          <a:noFill/>
          <a:ln w="22225"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Content Placeholder 4">
            <a:extLst>
              <a:ext uri="{FF2B5EF4-FFF2-40B4-BE49-F238E27FC236}">
                <a16:creationId xmlns:a16="http://schemas.microsoft.com/office/drawing/2014/main" id="{37C0F371-BE36-4A90-8192-FE63E0BB4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887" y="219075"/>
            <a:ext cx="1381125" cy="1208882"/>
          </a:xfrm>
          <a:prstGeom prst="rect">
            <a:avLst/>
          </a:prstGeom>
        </p:spPr>
      </p:pic>
      <p:sp>
        <p:nvSpPr>
          <p:cNvPr id="10" name="TextBox 9">
            <a:extLst>
              <a:ext uri="{FF2B5EF4-FFF2-40B4-BE49-F238E27FC236}">
                <a16:creationId xmlns:a16="http://schemas.microsoft.com/office/drawing/2014/main" id="{40586411-5BCC-4C7A-8450-7B33F23E3F95}"/>
              </a:ext>
            </a:extLst>
          </p:cNvPr>
          <p:cNvSpPr txBox="1"/>
          <p:nvPr/>
        </p:nvSpPr>
        <p:spPr>
          <a:xfrm>
            <a:off x="900112" y="5868659"/>
            <a:ext cx="7610475" cy="646331"/>
          </a:xfrm>
          <a:prstGeom prst="rect">
            <a:avLst/>
          </a:prstGeom>
          <a:noFill/>
        </p:spPr>
        <p:txBody>
          <a:bodyPr wrap="square">
            <a:spAutoFit/>
          </a:bodyPr>
          <a:lstStyle/>
          <a:p>
            <a:pPr algn="ctr"/>
            <a:r>
              <a:rPr lang="en-IN" sz="1800" b="1" dirty="0"/>
              <a:t>Figure 8. </a:t>
            </a:r>
            <a:r>
              <a:rPr lang="en-IN" sz="1800" dirty="0"/>
              <a:t>Energy consumption forecast for a smart meter for the year 2018 using ARIMA Model. </a:t>
            </a:r>
            <a:r>
              <a:rPr lang="en-IN" sz="1800" b="0" dirty="0">
                <a:solidFill>
                  <a:schemeClr val="tx1">
                    <a:lumMod val="85000"/>
                    <a:lumOff val="15000"/>
                  </a:schemeClr>
                </a:solidFill>
              </a:rPr>
              <a:t>(</a:t>
            </a:r>
            <a:r>
              <a:rPr lang="en-IN" sz="1800" dirty="0">
                <a:solidFill>
                  <a:schemeClr val="tx1">
                    <a:lumMod val="85000"/>
                    <a:lumOff val="15000"/>
                  </a:schemeClr>
                </a:solidFill>
              </a:rPr>
              <a:t>X-axis: Date, Y-axis: Energy (kWh).</a:t>
            </a:r>
            <a:endParaRPr lang="en-IN" sz="1800" dirty="0"/>
          </a:p>
        </p:txBody>
      </p:sp>
      <p:sp>
        <p:nvSpPr>
          <p:cNvPr id="12" name="TextBox 11">
            <a:extLst>
              <a:ext uri="{FF2B5EF4-FFF2-40B4-BE49-F238E27FC236}">
                <a16:creationId xmlns:a16="http://schemas.microsoft.com/office/drawing/2014/main" id="{CBE2958B-5A92-497E-B1D1-BA373A410E18}"/>
              </a:ext>
            </a:extLst>
          </p:cNvPr>
          <p:cNvSpPr txBox="1"/>
          <p:nvPr/>
        </p:nvSpPr>
        <p:spPr>
          <a:xfrm>
            <a:off x="8510587" y="2922886"/>
            <a:ext cx="3143252" cy="923330"/>
          </a:xfrm>
          <a:prstGeom prst="rect">
            <a:avLst/>
          </a:prstGeom>
          <a:noFill/>
        </p:spPr>
        <p:txBody>
          <a:bodyPr wrap="square">
            <a:spAutoFit/>
          </a:bodyPr>
          <a:lstStyle/>
          <a:p>
            <a:r>
              <a:rPr lang="en-US" dirty="0"/>
              <a:t>        : History of energy consumed by a smart meter in the year 2017.</a:t>
            </a:r>
          </a:p>
        </p:txBody>
      </p:sp>
      <p:sp>
        <p:nvSpPr>
          <p:cNvPr id="14" name="TextBox 13">
            <a:extLst>
              <a:ext uri="{FF2B5EF4-FFF2-40B4-BE49-F238E27FC236}">
                <a16:creationId xmlns:a16="http://schemas.microsoft.com/office/drawing/2014/main" id="{41F360E5-A5F1-44F0-908E-7C9BE85B1FCA}"/>
              </a:ext>
            </a:extLst>
          </p:cNvPr>
          <p:cNvSpPr txBox="1"/>
          <p:nvPr/>
        </p:nvSpPr>
        <p:spPr>
          <a:xfrm>
            <a:off x="8536780" y="3872706"/>
            <a:ext cx="3143252" cy="923330"/>
          </a:xfrm>
          <a:prstGeom prst="rect">
            <a:avLst/>
          </a:prstGeom>
          <a:noFill/>
        </p:spPr>
        <p:txBody>
          <a:bodyPr wrap="square">
            <a:spAutoFit/>
          </a:bodyPr>
          <a:lstStyle/>
          <a:p>
            <a:r>
              <a:rPr lang="en-US" dirty="0"/>
              <a:t>          :Energy consumption forecast by ARIMA Model for the year 2018.</a:t>
            </a:r>
            <a:endParaRPr lang="en-IN" dirty="0"/>
          </a:p>
        </p:txBody>
      </p:sp>
      <p:cxnSp>
        <p:nvCxnSpPr>
          <p:cNvPr id="16" name="Straight Connector 15">
            <a:extLst>
              <a:ext uri="{FF2B5EF4-FFF2-40B4-BE49-F238E27FC236}">
                <a16:creationId xmlns:a16="http://schemas.microsoft.com/office/drawing/2014/main" id="{6152F5B7-29BE-4B2F-A7F5-90496FC018D7}"/>
              </a:ext>
            </a:extLst>
          </p:cNvPr>
          <p:cNvCxnSpPr/>
          <p:nvPr/>
        </p:nvCxnSpPr>
        <p:spPr>
          <a:xfrm>
            <a:off x="8658219" y="3130188"/>
            <a:ext cx="34290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B1BD0AD0-8BED-4D3C-89F9-B2F37F8779EF}"/>
              </a:ext>
            </a:extLst>
          </p:cNvPr>
          <p:cNvCxnSpPr/>
          <p:nvPr/>
        </p:nvCxnSpPr>
        <p:spPr>
          <a:xfrm>
            <a:off x="8762994" y="4063638"/>
            <a:ext cx="342903" cy="0"/>
          </a:xfrm>
          <a:prstGeom prst="line">
            <a:avLst/>
          </a:prstGeom>
        </p:spPr>
        <p:style>
          <a:lnRef idx="3">
            <a:schemeClr val="accent6"/>
          </a:lnRef>
          <a:fillRef idx="0">
            <a:schemeClr val="accent6"/>
          </a:fillRef>
          <a:effectRef idx="2">
            <a:schemeClr val="accent6"/>
          </a:effectRef>
          <a:fontRef idx="minor">
            <a:schemeClr val="tx1"/>
          </a:fontRef>
        </p:style>
      </p:cxnSp>
      <p:sp>
        <p:nvSpPr>
          <p:cNvPr id="22" name="Slide Number Placeholder 21">
            <a:extLst>
              <a:ext uri="{FF2B5EF4-FFF2-40B4-BE49-F238E27FC236}">
                <a16:creationId xmlns:a16="http://schemas.microsoft.com/office/drawing/2014/main" id="{B7121231-552D-4219-A1FA-52DFF926DF34}"/>
              </a:ext>
            </a:extLst>
          </p:cNvPr>
          <p:cNvSpPr>
            <a:spLocks noGrp="1"/>
          </p:cNvSpPr>
          <p:nvPr>
            <p:ph type="sldNum" sz="quarter" idx="12"/>
          </p:nvPr>
        </p:nvSpPr>
        <p:spPr>
          <a:xfrm>
            <a:off x="8762994" y="6594624"/>
            <a:ext cx="2743200" cy="365125"/>
          </a:xfrm>
        </p:spPr>
        <p:txBody>
          <a:bodyPr/>
          <a:lstStyle/>
          <a:p>
            <a:fld id="{3E303C2A-00DB-4481-BBA4-F3DA541384D9}" type="slidenum">
              <a:rPr lang="en-IN" smtClean="0"/>
              <a:t>15</a:t>
            </a:fld>
            <a:endParaRPr lang="en-IN" dirty="0"/>
          </a:p>
        </p:txBody>
      </p:sp>
      <p:sp>
        <p:nvSpPr>
          <p:cNvPr id="24" name="Date Placeholder 23">
            <a:extLst>
              <a:ext uri="{FF2B5EF4-FFF2-40B4-BE49-F238E27FC236}">
                <a16:creationId xmlns:a16="http://schemas.microsoft.com/office/drawing/2014/main" id="{DFB31760-B24C-41CE-A1D7-30F3710B449E}"/>
              </a:ext>
            </a:extLst>
          </p:cNvPr>
          <p:cNvSpPr>
            <a:spLocks noGrp="1"/>
          </p:cNvSpPr>
          <p:nvPr>
            <p:ph type="dt" sz="half" idx="10"/>
          </p:nvPr>
        </p:nvSpPr>
        <p:spPr>
          <a:xfrm>
            <a:off x="685807" y="6534886"/>
            <a:ext cx="2743200" cy="365125"/>
          </a:xfrm>
        </p:spPr>
        <p:txBody>
          <a:bodyPr/>
          <a:lstStyle/>
          <a:p>
            <a:fld id="{6632AF41-CB85-458A-BA58-FA0EB29EE3DC}" type="datetime1">
              <a:rPr lang="en-IN" smtClean="0"/>
              <a:t>04-03-2021</a:t>
            </a:fld>
            <a:endParaRPr lang="en-IN" dirty="0"/>
          </a:p>
        </p:txBody>
      </p:sp>
      <p:pic>
        <p:nvPicPr>
          <p:cNvPr id="15" name="Picture 14">
            <a:extLst>
              <a:ext uri="{FF2B5EF4-FFF2-40B4-BE49-F238E27FC236}">
                <a16:creationId xmlns:a16="http://schemas.microsoft.com/office/drawing/2014/main" id="{6C5A0CAE-C02A-45A1-BE45-1AA775C3A71E}"/>
              </a:ext>
            </a:extLst>
          </p:cNvPr>
          <p:cNvPicPr/>
          <p:nvPr/>
        </p:nvPicPr>
        <p:blipFill>
          <a:blip r:embed="rId3"/>
          <a:stretch>
            <a:fillRect/>
          </a:stretch>
        </p:blipFill>
        <p:spPr>
          <a:xfrm>
            <a:off x="1383030" y="2099194"/>
            <a:ext cx="6389370" cy="3645530"/>
          </a:xfrm>
          <a:prstGeom prst="rect">
            <a:avLst/>
          </a:prstGeom>
        </p:spPr>
      </p:pic>
    </p:spTree>
    <p:extLst>
      <p:ext uri="{BB962C8B-B14F-4D97-AF65-F5344CB8AC3E}">
        <p14:creationId xmlns:p14="http://schemas.microsoft.com/office/powerpoint/2010/main" val="22084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D0DF-9DBA-47A2-858E-0E81B2D18275}"/>
              </a:ext>
            </a:extLst>
          </p:cNvPr>
          <p:cNvSpPr>
            <a:spLocks noGrp="1"/>
          </p:cNvSpPr>
          <p:nvPr>
            <p:ph type="title"/>
          </p:nvPr>
        </p:nvSpPr>
        <p:spPr/>
        <p:txBody>
          <a:bodyPr>
            <a:normAutofit/>
          </a:bodyPr>
          <a:lstStyle/>
          <a:p>
            <a:pPr algn="ctr"/>
            <a:r>
              <a:rPr lang="en-US" sz="4000" u="sng" dirty="0">
                <a:latin typeface="Arial" panose="020B0604020202020204" pitchFamily="34" charset="0"/>
                <a:cs typeface="Arial" panose="020B0604020202020204" pitchFamily="34" charset="0"/>
              </a:rPr>
              <a:t>2. Prophet Model</a:t>
            </a:r>
            <a:endParaRPr lang="en-IN" sz="4000"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1D82ED-9AE7-4D7B-B76E-3298759E7C5F}"/>
              </a:ext>
            </a:extLst>
          </p:cNvPr>
          <p:cNvSpPr>
            <a:spLocks noGrp="1"/>
          </p:cNvSpPr>
          <p:nvPr>
            <p:ph idx="1"/>
          </p:nvPr>
        </p:nvSpPr>
        <p:spPr>
          <a:xfrm>
            <a:off x="838200" y="1835150"/>
            <a:ext cx="10515600" cy="4351338"/>
          </a:xfrm>
        </p:spPr>
        <p:txBody>
          <a:bodyPr>
            <a:normAutofit/>
          </a:bodyPr>
          <a:lstStyle/>
          <a:p>
            <a:pPr>
              <a:buFont typeface="Wingdings" panose="05000000000000000000" pitchFamily="2" charset="2"/>
              <a:buChar char="§"/>
            </a:pPr>
            <a:r>
              <a:rPr lang="en-US" sz="1800" dirty="0">
                <a:latin typeface="Arial" panose="020B0604020202020204" pitchFamily="34" charset="0"/>
                <a:cs typeface="Arial" panose="020B0604020202020204" pitchFamily="34" charset="0"/>
              </a:rPr>
              <a:t>      Prophet forecasting works best for the data having following characteristics: </a:t>
            </a:r>
          </a:p>
          <a:p>
            <a:pPr marL="0" indent="0">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hourly, daily, or weekly observations with at least few months of history.</a:t>
            </a:r>
          </a:p>
          <a:p>
            <a:pPr marL="0" indent="0">
              <a:buNone/>
            </a:pPr>
            <a:r>
              <a:rPr lang="en-US" sz="1800" dirty="0">
                <a:latin typeface="Arial" panose="020B0604020202020204" pitchFamily="34" charset="0"/>
                <a:cs typeface="Arial" panose="020B0604020202020204" pitchFamily="34" charset="0"/>
              </a:rPr>
              <a:t>	(ii) trends that are non-linear growth curves. </a:t>
            </a:r>
          </a:p>
          <a:p>
            <a:pPr marL="0" indent="0">
              <a:buNone/>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      Prophet procedure is an additive regression model with three main components: </a:t>
            </a:r>
          </a:p>
          <a:p>
            <a:pPr marL="0" indent="0">
              <a:lnSpc>
                <a:spcPct val="100000"/>
              </a:lnSpc>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A piecewise linear or logistic growth curve trend. </a:t>
            </a:r>
          </a:p>
          <a:p>
            <a:pPr marL="0" indent="0">
              <a:lnSpc>
                <a:spcPct val="100000"/>
              </a:lnSpc>
              <a:buNone/>
            </a:pPr>
            <a:r>
              <a:rPr lang="en-US" sz="1800" dirty="0">
                <a:latin typeface="Arial" panose="020B0604020202020204" pitchFamily="34" charset="0"/>
                <a:cs typeface="Arial" panose="020B0604020202020204" pitchFamily="34" charset="0"/>
              </a:rPr>
              <a:t>	(ii)  A yearly seasonal component modeled using Fourier Series. </a:t>
            </a:r>
          </a:p>
          <a:p>
            <a:pPr marL="0" indent="0">
              <a:lnSpc>
                <a:spcPct val="100000"/>
              </a:lnSpc>
              <a:buNone/>
            </a:pPr>
            <a:r>
              <a:rPr lang="en-US" sz="1800" dirty="0">
                <a:latin typeface="Arial" panose="020B0604020202020204" pitchFamily="34" charset="0"/>
                <a:cs typeface="Arial" panose="020B0604020202020204" pitchFamily="34" charset="0"/>
              </a:rPr>
              <a:t>	(iii) A weekly seasonal component modeled using dummy variables. </a:t>
            </a:r>
          </a:p>
        </p:txBody>
      </p:sp>
      <p:sp>
        <p:nvSpPr>
          <p:cNvPr id="4" name="Rectangle 3">
            <a:extLst>
              <a:ext uri="{FF2B5EF4-FFF2-40B4-BE49-F238E27FC236}">
                <a16:creationId xmlns:a16="http://schemas.microsoft.com/office/drawing/2014/main" id="{CA405F42-76CB-4227-9638-1ABC81E40F8A}"/>
              </a:ext>
            </a:extLst>
          </p:cNvPr>
          <p:cNvSpPr/>
          <p:nvPr/>
        </p:nvSpPr>
        <p:spPr>
          <a:xfrm>
            <a:off x="381001" y="365125"/>
            <a:ext cx="11391899" cy="6016625"/>
          </a:xfrm>
          <a:prstGeom prst="rect">
            <a:avLst/>
          </a:prstGeom>
          <a:noFill/>
          <a:ln w="22225"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Content Placeholder 4">
            <a:extLst>
              <a:ext uri="{FF2B5EF4-FFF2-40B4-BE49-F238E27FC236}">
                <a16:creationId xmlns:a16="http://schemas.microsoft.com/office/drawing/2014/main" id="{DF6C85FC-952B-4AF1-952F-F4829BD39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0" y="365125"/>
            <a:ext cx="1352550" cy="1183871"/>
          </a:xfrm>
          <a:prstGeom prst="rect">
            <a:avLst/>
          </a:prstGeom>
        </p:spPr>
      </p:pic>
      <p:sp>
        <p:nvSpPr>
          <p:cNvPr id="6" name="Slide Number Placeholder 5">
            <a:extLst>
              <a:ext uri="{FF2B5EF4-FFF2-40B4-BE49-F238E27FC236}">
                <a16:creationId xmlns:a16="http://schemas.microsoft.com/office/drawing/2014/main" id="{BC2125FD-889C-4D21-B0F6-2255D2434569}"/>
              </a:ext>
            </a:extLst>
          </p:cNvPr>
          <p:cNvSpPr>
            <a:spLocks noGrp="1"/>
          </p:cNvSpPr>
          <p:nvPr>
            <p:ph type="sldNum" sz="quarter" idx="12"/>
          </p:nvPr>
        </p:nvSpPr>
        <p:spPr/>
        <p:txBody>
          <a:bodyPr/>
          <a:lstStyle/>
          <a:p>
            <a:fld id="{3E303C2A-00DB-4481-BBA4-F3DA541384D9}" type="slidenum">
              <a:rPr lang="en-IN" smtClean="0"/>
              <a:t>16</a:t>
            </a:fld>
            <a:endParaRPr lang="en-IN"/>
          </a:p>
        </p:txBody>
      </p:sp>
      <p:sp>
        <p:nvSpPr>
          <p:cNvPr id="8" name="Date Placeholder 7">
            <a:extLst>
              <a:ext uri="{FF2B5EF4-FFF2-40B4-BE49-F238E27FC236}">
                <a16:creationId xmlns:a16="http://schemas.microsoft.com/office/drawing/2014/main" id="{D3C40043-6565-4044-A37F-906EB5A8C533}"/>
              </a:ext>
            </a:extLst>
          </p:cNvPr>
          <p:cNvSpPr>
            <a:spLocks noGrp="1"/>
          </p:cNvSpPr>
          <p:nvPr>
            <p:ph type="dt" sz="half" idx="10"/>
          </p:nvPr>
        </p:nvSpPr>
        <p:spPr/>
        <p:txBody>
          <a:bodyPr/>
          <a:lstStyle/>
          <a:p>
            <a:fld id="{8D980617-200C-4F88-90FC-7181432ED459}" type="datetime1">
              <a:rPr lang="en-IN" smtClean="0"/>
              <a:t>04-03-2021</a:t>
            </a:fld>
            <a:endParaRPr lang="en-IN"/>
          </a:p>
        </p:txBody>
      </p:sp>
    </p:spTree>
    <p:extLst>
      <p:ext uri="{BB962C8B-B14F-4D97-AF65-F5344CB8AC3E}">
        <p14:creationId xmlns:p14="http://schemas.microsoft.com/office/powerpoint/2010/main" val="63653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2355-6BD4-4FE3-A013-FCD845B017D6}"/>
              </a:ext>
            </a:extLst>
          </p:cNvPr>
          <p:cNvSpPr>
            <a:spLocks noGrp="1"/>
          </p:cNvSpPr>
          <p:nvPr>
            <p:ph type="title"/>
          </p:nvPr>
        </p:nvSpPr>
        <p:spPr>
          <a:xfrm>
            <a:off x="838200" y="137686"/>
            <a:ext cx="10515600" cy="1325563"/>
          </a:xfrm>
        </p:spPr>
        <p:txBody>
          <a:bodyPr>
            <a:normAutofit/>
          </a:bodyPr>
          <a:lstStyle/>
          <a:p>
            <a:pPr algn="ctr"/>
            <a:r>
              <a:rPr lang="en-IN" sz="4000" u="sng" dirty="0">
                <a:latin typeface="Arial" panose="020B0604020202020204" pitchFamily="34" charset="0"/>
                <a:cs typeface="Arial" panose="020B0604020202020204" pitchFamily="34" charset="0"/>
              </a:rPr>
              <a:t>Results and Analysis</a:t>
            </a:r>
          </a:p>
        </p:txBody>
      </p:sp>
      <p:sp>
        <p:nvSpPr>
          <p:cNvPr id="4" name="TextBox 3">
            <a:extLst>
              <a:ext uri="{FF2B5EF4-FFF2-40B4-BE49-F238E27FC236}">
                <a16:creationId xmlns:a16="http://schemas.microsoft.com/office/drawing/2014/main" id="{DCA6A2FF-38AF-434E-8726-C4AE765D6874}"/>
              </a:ext>
            </a:extLst>
          </p:cNvPr>
          <p:cNvSpPr txBox="1"/>
          <p:nvPr/>
        </p:nvSpPr>
        <p:spPr>
          <a:xfrm>
            <a:off x="838200" y="1266736"/>
            <a:ext cx="8734425" cy="646331"/>
          </a:xfrm>
          <a:prstGeom prst="rect">
            <a:avLst/>
          </a:prstGeom>
          <a:noFill/>
        </p:spPr>
        <p:txBody>
          <a:bodyPr wrap="square">
            <a:spAutoFit/>
          </a:bodyPr>
          <a:lstStyle/>
          <a:p>
            <a:pPr>
              <a:buFont typeface="Wingdings" panose="05000000000000000000" pitchFamily="2" charset="2"/>
              <a:buChar char="§"/>
            </a:pPr>
            <a:r>
              <a:rPr lang="en-IN" dirty="0"/>
              <a:t> </a:t>
            </a:r>
            <a:r>
              <a:rPr lang="en-IN" dirty="0">
                <a:latin typeface="Arial" panose="020B0604020202020204" pitchFamily="34" charset="0"/>
                <a:cs typeface="Arial" panose="020B0604020202020204" pitchFamily="34" charset="0"/>
              </a:rPr>
              <a:t>The smoothing parameters for seasonality allows to adjust closely to fit historical cycles and  trend allows to adjust aggressively to follow historical trend. </a:t>
            </a:r>
          </a:p>
        </p:txBody>
      </p:sp>
      <p:pic>
        <p:nvPicPr>
          <p:cNvPr id="5" name="Picture 4">
            <a:extLst>
              <a:ext uri="{FF2B5EF4-FFF2-40B4-BE49-F238E27FC236}">
                <a16:creationId xmlns:a16="http://schemas.microsoft.com/office/drawing/2014/main" id="{FCD4F437-C2FB-4BF5-8217-46D4C943BBA5}"/>
              </a:ext>
            </a:extLst>
          </p:cNvPr>
          <p:cNvPicPr>
            <a:picLocks noChangeAspect="1"/>
          </p:cNvPicPr>
          <p:nvPr/>
        </p:nvPicPr>
        <p:blipFill>
          <a:blip r:embed="rId2"/>
          <a:stretch>
            <a:fillRect/>
          </a:stretch>
        </p:blipFill>
        <p:spPr>
          <a:xfrm>
            <a:off x="963930" y="1944704"/>
            <a:ext cx="7237095" cy="4001813"/>
          </a:xfrm>
          <a:prstGeom prst="rect">
            <a:avLst/>
          </a:prstGeom>
        </p:spPr>
      </p:pic>
      <p:sp>
        <p:nvSpPr>
          <p:cNvPr id="7" name="TextBox 6">
            <a:extLst>
              <a:ext uri="{FF2B5EF4-FFF2-40B4-BE49-F238E27FC236}">
                <a16:creationId xmlns:a16="http://schemas.microsoft.com/office/drawing/2014/main" id="{9FA46381-AAEB-4487-9D1D-F96150DF3406}"/>
              </a:ext>
            </a:extLst>
          </p:cNvPr>
          <p:cNvSpPr txBox="1"/>
          <p:nvPr/>
        </p:nvSpPr>
        <p:spPr>
          <a:xfrm>
            <a:off x="1097279" y="5840968"/>
            <a:ext cx="6970395" cy="646331"/>
          </a:xfrm>
          <a:prstGeom prst="rect">
            <a:avLst/>
          </a:prstGeom>
          <a:noFill/>
        </p:spPr>
        <p:txBody>
          <a:bodyPr wrap="square">
            <a:spAutoFit/>
          </a:bodyPr>
          <a:lstStyle/>
          <a:p>
            <a:pPr algn="ctr"/>
            <a:r>
              <a:rPr lang="en-IN" sz="1800" b="1" dirty="0"/>
              <a:t>Figure 9 : </a:t>
            </a:r>
            <a:r>
              <a:rPr lang="en-IN" sz="1800" dirty="0"/>
              <a:t>Energy consumption forecast for a smart meter for the year 2017 and 2018 using Prophet Model. </a:t>
            </a:r>
            <a:r>
              <a:rPr lang="en-IN" sz="1800" b="0" dirty="0">
                <a:solidFill>
                  <a:schemeClr val="tx1">
                    <a:lumMod val="85000"/>
                    <a:lumOff val="15000"/>
                  </a:schemeClr>
                </a:solidFill>
              </a:rPr>
              <a:t>(</a:t>
            </a:r>
            <a:r>
              <a:rPr lang="en-IN" sz="1800" dirty="0">
                <a:solidFill>
                  <a:schemeClr val="tx1">
                    <a:lumMod val="85000"/>
                    <a:lumOff val="15000"/>
                  </a:schemeClr>
                </a:solidFill>
              </a:rPr>
              <a:t>X-axis: Date, Y-axis: Energy (kWh).</a:t>
            </a:r>
            <a:endParaRPr lang="en-IN" sz="1800" dirty="0"/>
          </a:p>
        </p:txBody>
      </p:sp>
      <p:sp>
        <p:nvSpPr>
          <p:cNvPr id="9" name="TextBox 8">
            <a:extLst>
              <a:ext uri="{FF2B5EF4-FFF2-40B4-BE49-F238E27FC236}">
                <a16:creationId xmlns:a16="http://schemas.microsoft.com/office/drawing/2014/main" id="{9EEE63AF-3186-4B00-8F16-3D5AF5645F6B}"/>
              </a:ext>
            </a:extLst>
          </p:cNvPr>
          <p:cNvSpPr txBox="1"/>
          <p:nvPr/>
        </p:nvSpPr>
        <p:spPr>
          <a:xfrm>
            <a:off x="8477250" y="3160450"/>
            <a:ext cx="3038475" cy="923330"/>
          </a:xfrm>
          <a:prstGeom prst="rect">
            <a:avLst/>
          </a:prstGeom>
          <a:noFill/>
        </p:spPr>
        <p:txBody>
          <a:bodyPr wrap="square">
            <a:spAutoFit/>
          </a:bodyPr>
          <a:lstStyle/>
          <a:p>
            <a:r>
              <a:rPr lang="en-US" dirty="0"/>
              <a:t>       : History of energy consumed by a smart meter in the year 2017.</a:t>
            </a:r>
          </a:p>
        </p:txBody>
      </p:sp>
      <p:sp>
        <p:nvSpPr>
          <p:cNvPr id="11" name="TextBox 10">
            <a:extLst>
              <a:ext uri="{FF2B5EF4-FFF2-40B4-BE49-F238E27FC236}">
                <a16:creationId xmlns:a16="http://schemas.microsoft.com/office/drawing/2014/main" id="{8E2CFAEB-5C42-4CE4-AEDF-D9DF224AE69B}"/>
              </a:ext>
            </a:extLst>
          </p:cNvPr>
          <p:cNvSpPr txBox="1"/>
          <p:nvPr/>
        </p:nvSpPr>
        <p:spPr>
          <a:xfrm>
            <a:off x="8496300" y="4105090"/>
            <a:ext cx="3276600" cy="923330"/>
          </a:xfrm>
          <a:prstGeom prst="rect">
            <a:avLst/>
          </a:prstGeom>
          <a:noFill/>
        </p:spPr>
        <p:txBody>
          <a:bodyPr wrap="square">
            <a:spAutoFit/>
          </a:bodyPr>
          <a:lstStyle/>
          <a:p>
            <a:r>
              <a:rPr lang="en-US" dirty="0"/>
              <a:t>       : Energy consumption forecast by Prophet Model for the year 2017 and 2018.</a:t>
            </a:r>
            <a:endParaRPr lang="en-IN" dirty="0"/>
          </a:p>
        </p:txBody>
      </p:sp>
      <p:cxnSp>
        <p:nvCxnSpPr>
          <p:cNvPr id="13" name="Straight Connector 12">
            <a:extLst>
              <a:ext uri="{FF2B5EF4-FFF2-40B4-BE49-F238E27FC236}">
                <a16:creationId xmlns:a16="http://schemas.microsoft.com/office/drawing/2014/main" id="{12F36421-D5C5-4EF2-BABC-EAD062429C79}"/>
              </a:ext>
            </a:extLst>
          </p:cNvPr>
          <p:cNvCxnSpPr>
            <a:cxnSpLocks/>
          </p:cNvCxnSpPr>
          <p:nvPr/>
        </p:nvCxnSpPr>
        <p:spPr>
          <a:xfrm>
            <a:off x="8477250" y="3352800"/>
            <a:ext cx="36195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86922F26-2BE4-413A-9227-ED571E73AE84}"/>
              </a:ext>
            </a:extLst>
          </p:cNvPr>
          <p:cNvCxnSpPr>
            <a:cxnSpLocks/>
          </p:cNvCxnSpPr>
          <p:nvPr/>
        </p:nvCxnSpPr>
        <p:spPr>
          <a:xfrm>
            <a:off x="8505825" y="4295775"/>
            <a:ext cx="361950" cy="0"/>
          </a:xfrm>
          <a:prstGeom prst="line">
            <a:avLst/>
          </a:prstGeom>
        </p:spPr>
        <p:style>
          <a:lnRef idx="3">
            <a:schemeClr val="accent5"/>
          </a:lnRef>
          <a:fillRef idx="0">
            <a:schemeClr val="accent5"/>
          </a:fillRef>
          <a:effectRef idx="2">
            <a:schemeClr val="accent5"/>
          </a:effectRef>
          <a:fontRef idx="minor">
            <a:schemeClr val="tx1"/>
          </a:fontRef>
        </p:style>
      </p:cxnSp>
      <p:sp>
        <p:nvSpPr>
          <p:cNvPr id="16" name="Rectangle 15">
            <a:extLst>
              <a:ext uri="{FF2B5EF4-FFF2-40B4-BE49-F238E27FC236}">
                <a16:creationId xmlns:a16="http://schemas.microsoft.com/office/drawing/2014/main" id="{894984F1-E6C8-4904-BF58-F4D4E76B1B63}"/>
              </a:ext>
            </a:extLst>
          </p:cNvPr>
          <p:cNvSpPr/>
          <p:nvPr/>
        </p:nvSpPr>
        <p:spPr>
          <a:xfrm>
            <a:off x="381001" y="365125"/>
            <a:ext cx="11391899" cy="6122174"/>
          </a:xfrm>
          <a:prstGeom prst="rect">
            <a:avLst/>
          </a:prstGeom>
          <a:noFill/>
          <a:ln w="22225"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Content Placeholder 4">
            <a:extLst>
              <a:ext uri="{FF2B5EF4-FFF2-40B4-BE49-F238E27FC236}">
                <a16:creationId xmlns:a16="http://schemas.microsoft.com/office/drawing/2014/main" id="{E475EDED-B5BD-4B33-8421-64BB81843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250" y="379365"/>
            <a:ext cx="1381125" cy="1208882"/>
          </a:xfrm>
          <a:prstGeom prst="rect">
            <a:avLst/>
          </a:prstGeom>
        </p:spPr>
      </p:pic>
      <p:sp>
        <p:nvSpPr>
          <p:cNvPr id="18" name="Slide Number Placeholder 17">
            <a:extLst>
              <a:ext uri="{FF2B5EF4-FFF2-40B4-BE49-F238E27FC236}">
                <a16:creationId xmlns:a16="http://schemas.microsoft.com/office/drawing/2014/main" id="{47BFA015-DAB1-4F54-81CF-6DF7CE5314B3}"/>
              </a:ext>
            </a:extLst>
          </p:cNvPr>
          <p:cNvSpPr>
            <a:spLocks noGrp="1"/>
          </p:cNvSpPr>
          <p:nvPr>
            <p:ph type="sldNum" sz="quarter" idx="12"/>
          </p:nvPr>
        </p:nvSpPr>
        <p:spPr>
          <a:xfrm>
            <a:off x="8686800" y="6487299"/>
            <a:ext cx="2743200" cy="365125"/>
          </a:xfrm>
        </p:spPr>
        <p:txBody>
          <a:bodyPr/>
          <a:lstStyle/>
          <a:p>
            <a:fld id="{3E303C2A-00DB-4481-BBA4-F3DA541384D9}" type="slidenum">
              <a:rPr lang="en-IN" smtClean="0"/>
              <a:t>17</a:t>
            </a:fld>
            <a:endParaRPr lang="en-IN" dirty="0"/>
          </a:p>
        </p:txBody>
      </p:sp>
      <p:sp>
        <p:nvSpPr>
          <p:cNvPr id="20" name="Date Placeholder 19">
            <a:extLst>
              <a:ext uri="{FF2B5EF4-FFF2-40B4-BE49-F238E27FC236}">
                <a16:creationId xmlns:a16="http://schemas.microsoft.com/office/drawing/2014/main" id="{EC06A1C9-1893-4825-97C6-FD672B1AD545}"/>
              </a:ext>
            </a:extLst>
          </p:cNvPr>
          <p:cNvSpPr>
            <a:spLocks noGrp="1"/>
          </p:cNvSpPr>
          <p:nvPr>
            <p:ph type="dt" sz="half" idx="10"/>
          </p:nvPr>
        </p:nvSpPr>
        <p:spPr>
          <a:xfrm>
            <a:off x="782955" y="6487298"/>
            <a:ext cx="2743200" cy="365125"/>
          </a:xfrm>
        </p:spPr>
        <p:txBody>
          <a:bodyPr/>
          <a:lstStyle/>
          <a:p>
            <a:fld id="{B6F424DA-12A7-4201-ACEA-775085F4CA2A}" type="datetime1">
              <a:rPr lang="en-IN" smtClean="0"/>
              <a:t>04-03-2021</a:t>
            </a:fld>
            <a:endParaRPr lang="en-IN"/>
          </a:p>
        </p:txBody>
      </p:sp>
    </p:spTree>
    <p:extLst>
      <p:ext uri="{BB962C8B-B14F-4D97-AF65-F5344CB8AC3E}">
        <p14:creationId xmlns:p14="http://schemas.microsoft.com/office/powerpoint/2010/main" val="398176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8E7C-0050-48EE-82F6-C31E78AED274}"/>
              </a:ext>
            </a:extLst>
          </p:cNvPr>
          <p:cNvSpPr>
            <a:spLocks noGrp="1"/>
          </p:cNvSpPr>
          <p:nvPr>
            <p:ph type="title"/>
          </p:nvPr>
        </p:nvSpPr>
        <p:spPr>
          <a:xfrm>
            <a:off x="838200" y="365125"/>
            <a:ext cx="10515600" cy="1311275"/>
          </a:xfrm>
        </p:spPr>
        <p:txBody>
          <a:bodyPr>
            <a:normAutofit/>
          </a:bodyPr>
          <a:lstStyle/>
          <a:p>
            <a:pPr algn="ctr"/>
            <a:r>
              <a:rPr lang="en-IN" sz="4000" u="sng" dirty="0">
                <a:latin typeface="Arial" panose="020B0604020202020204" pitchFamily="34" charset="0"/>
                <a:cs typeface="Arial" panose="020B0604020202020204" pitchFamily="34" charset="0"/>
              </a:rPr>
              <a:t>Results </a:t>
            </a:r>
          </a:p>
        </p:txBody>
      </p:sp>
      <p:sp>
        <p:nvSpPr>
          <p:cNvPr id="4" name="TextBox 3">
            <a:extLst>
              <a:ext uri="{FF2B5EF4-FFF2-40B4-BE49-F238E27FC236}">
                <a16:creationId xmlns:a16="http://schemas.microsoft.com/office/drawing/2014/main" id="{F7F26BC0-769A-4E38-8338-8B19AB9507AD}"/>
              </a:ext>
            </a:extLst>
          </p:cNvPr>
          <p:cNvSpPr txBox="1"/>
          <p:nvPr/>
        </p:nvSpPr>
        <p:spPr>
          <a:xfrm>
            <a:off x="2172105" y="6062221"/>
            <a:ext cx="7727108" cy="383823"/>
          </a:xfrm>
          <a:prstGeom prst="rect">
            <a:avLst/>
          </a:prstGeom>
          <a:noFill/>
        </p:spPr>
        <p:txBody>
          <a:bodyPr wrap="square">
            <a:spAutoFit/>
          </a:bodyPr>
          <a:lstStyle/>
          <a:p>
            <a:pPr algn="ctr">
              <a:lnSpc>
                <a:spcPct val="115000"/>
              </a:lnSpc>
              <a:spcAft>
                <a:spcPts val="800"/>
              </a:spcAft>
            </a:pPr>
            <a:r>
              <a:rPr lang="en-IN" sz="1800" b="1" dirty="0">
                <a:effectLst/>
                <a:latin typeface="Arial" panose="020B0604020202020204" pitchFamily="34" charset="0"/>
                <a:ea typeface="Times New Roman" panose="02020603050405020304" pitchFamily="18" charset="0"/>
                <a:cs typeface="Arial" panose="020B0604020202020204" pitchFamily="34" charset="0"/>
              </a:rPr>
              <a:t>Figure 10 : </a:t>
            </a:r>
            <a:r>
              <a:rPr lang="en-IN" sz="1800" dirty="0">
                <a:effectLst/>
                <a:latin typeface="Arial" panose="020B0604020202020204" pitchFamily="34" charset="0"/>
                <a:ea typeface="Times New Roman" panose="02020603050405020304" pitchFamily="18" charset="0"/>
                <a:cs typeface="Arial" panose="020B0604020202020204" pitchFamily="34" charset="0"/>
              </a:rPr>
              <a:t>Comparison of the three models for a smart meter</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6" name="table">
            <a:extLst>
              <a:ext uri="{FF2B5EF4-FFF2-40B4-BE49-F238E27FC236}">
                <a16:creationId xmlns:a16="http://schemas.microsoft.com/office/drawing/2014/main" id="{63CAEB7C-3D14-4601-82B8-10F828071729}"/>
              </a:ext>
            </a:extLst>
          </p:cNvPr>
          <p:cNvPicPr>
            <a:picLocks noChangeAspect="1"/>
          </p:cNvPicPr>
          <p:nvPr/>
        </p:nvPicPr>
        <p:blipFill>
          <a:blip r:embed="rId2"/>
          <a:stretch>
            <a:fillRect/>
          </a:stretch>
        </p:blipFill>
        <p:spPr>
          <a:xfrm>
            <a:off x="838200" y="1676400"/>
            <a:ext cx="10394918" cy="4283428"/>
          </a:xfrm>
          <a:prstGeom prst="rect">
            <a:avLst/>
          </a:prstGeom>
        </p:spPr>
      </p:pic>
      <p:sp>
        <p:nvSpPr>
          <p:cNvPr id="7" name="Rectangle 6">
            <a:extLst>
              <a:ext uri="{FF2B5EF4-FFF2-40B4-BE49-F238E27FC236}">
                <a16:creationId xmlns:a16="http://schemas.microsoft.com/office/drawing/2014/main" id="{56CE0613-9CBD-4DE4-964D-77831F203E7B}"/>
              </a:ext>
            </a:extLst>
          </p:cNvPr>
          <p:cNvSpPr/>
          <p:nvPr/>
        </p:nvSpPr>
        <p:spPr>
          <a:xfrm>
            <a:off x="381001" y="365125"/>
            <a:ext cx="11391899" cy="6122174"/>
          </a:xfrm>
          <a:prstGeom prst="rect">
            <a:avLst/>
          </a:prstGeom>
          <a:noFill/>
          <a:ln w="19050"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Content Placeholder 4">
            <a:extLst>
              <a:ext uri="{FF2B5EF4-FFF2-40B4-BE49-F238E27FC236}">
                <a16:creationId xmlns:a16="http://schemas.microsoft.com/office/drawing/2014/main" id="{B6C3E9E8-ABE5-4110-A7C5-602F47CDC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1775" y="365125"/>
            <a:ext cx="1381125" cy="1208882"/>
          </a:xfrm>
          <a:prstGeom prst="rect">
            <a:avLst/>
          </a:prstGeom>
        </p:spPr>
      </p:pic>
      <p:sp>
        <p:nvSpPr>
          <p:cNvPr id="9" name="Slide Number Placeholder 8">
            <a:extLst>
              <a:ext uri="{FF2B5EF4-FFF2-40B4-BE49-F238E27FC236}">
                <a16:creationId xmlns:a16="http://schemas.microsoft.com/office/drawing/2014/main" id="{F2C4B03B-4D87-4ED7-8AE4-B68CC2BD5847}"/>
              </a:ext>
            </a:extLst>
          </p:cNvPr>
          <p:cNvSpPr>
            <a:spLocks noGrp="1"/>
          </p:cNvSpPr>
          <p:nvPr>
            <p:ph type="sldNum" sz="quarter" idx="12"/>
          </p:nvPr>
        </p:nvSpPr>
        <p:spPr>
          <a:xfrm>
            <a:off x="8610600" y="6446044"/>
            <a:ext cx="2743200" cy="365125"/>
          </a:xfrm>
        </p:spPr>
        <p:txBody>
          <a:bodyPr/>
          <a:lstStyle/>
          <a:p>
            <a:fld id="{3E303C2A-00DB-4481-BBA4-F3DA541384D9}" type="slidenum">
              <a:rPr lang="en-IN" smtClean="0"/>
              <a:t>18</a:t>
            </a:fld>
            <a:endParaRPr lang="en-IN" dirty="0"/>
          </a:p>
        </p:txBody>
      </p:sp>
      <p:sp>
        <p:nvSpPr>
          <p:cNvPr id="11" name="Date Placeholder 10">
            <a:extLst>
              <a:ext uri="{FF2B5EF4-FFF2-40B4-BE49-F238E27FC236}">
                <a16:creationId xmlns:a16="http://schemas.microsoft.com/office/drawing/2014/main" id="{D66C42FC-64BF-43DB-AEAD-C06400C5FD01}"/>
              </a:ext>
            </a:extLst>
          </p:cNvPr>
          <p:cNvSpPr>
            <a:spLocks noGrp="1"/>
          </p:cNvSpPr>
          <p:nvPr>
            <p:ph type="dt" sz="half" idx="10"/>
          </p:nvPr>
        </p:nvSpPr>
        <p:spPr>
          <a:xfrm>
            <a:off x="762000" y="6466672"/>
            <a:ext cx="2743200" cy="365125"/>
          </a:xfrm>
        </p:spPr>
        <p:txBody>
          <a:bodyPr/>
          <a:lstStyle/>
          <a:p>
            <a:fld id="{77E35C94-F300-4CDE-B74F-42C9573E8E80}" type="datetime1">
              <a:rPr lang="en-IN" smtClean="0"/>
              <a:t>04-03-2021</a:t>
            </a:fld>
            <a:endParaRPr lang="en-IN" dirty="0"/>
          </a:p>
        </p:txBody>
      </p:sp>
    </p:spTree>
    <p:extLst>
      <p:ext uri="{BB962C8B-B14F-4D97-AF65-F5344CB8AC3E}">
        <p14:creationId xmlns:p14="http://schemas.microsoft.com/office/powerpoint/2010/main" val="286265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35E3-46B5-4F04-AA8C-FB3545E03469}"/>
              </a:ext>
            </a:extLst>
          </p:cNvPr>
          <p:cNvSpPr>
            <a:spLocks noGrp="1"/>
          </p:cNvSpPr>
          <p:nvPr>
            <p:ph type="title"/>
          </p:nvPr>
        </p:nvSpPr>
        <p:spPr/>
        <p:txBody>
          <a:bodyPr>
            <a:normAutofit/>
          </a:bodyPr>
          <a:lstStyle/>
          <a:p>
            <a:r>
              <a:rPr lang="en-IN" sz="4000" dirty="0">
                <a:latin typeface="Arial" panose="020B0604020202020204" pitchFamily="34" charset="0"/>
                <a:cs typeface="Arial" panose="020B0604020202020204" pitchFamily="34" charset="0"/>
              </a:rPr>
              <a:t>Conclusion:</a:t>
            </a:r>
          </a:p>
        </p:txBody>
      </p:sp>
      <p:pic>
        <p:nvPicPr>
          <p:cNvPr id="4" name="Content Placeholder 3">
            <a:extLst>
              <a:ext uri="{FF2B5EF4-FFF2-40B4-BE49-F238E27FC236}">
                <a16:creationId xmlns:a16="http://schemas.microsoft.com/office/drawing/2014/main" id="{39080E32-5877-4750-8B09-5236A1F2C735}"/>
              </a:ext>
            </a:extLst>
          </p:cNvPr>
          <p:cNvPicPr>
            <a:picLocks noGrp="1" noChangeAspect="1"/>
          </p:cNvPicPr>
          <p:nvPr>
            <p:ph idx="1"/>
          </p:nvPr>
        </p:nvPicPr>
        <p:blipFill>
          <a:blip r:embed="rId2"/>
          <a:stretch>
            <a:fillRect/>
          </a:stretch>
        </p:blipFill>
        <p:spPr>
          <a:xfrm>
            <a:off x="554848" y="4650229"/>
            <a:ext cx="5093477" cy="2033567"/>
          </a:xfrm>
          <a:prstGeom prst="rect">
            <a:avLst/>
          </a:prstGeom>
        </p:spPr>
      </p:pic>
      <p:pic>
        <p:nvPicPr>
          <p:cNvPr id="6" name="Picture 5">
            <a:extLst>
              <a:ext uri="{FF2B5EF4-FFF2-40B4-BE49-F238E27FC236}">
                <a16:creationId xmlns:a16="http://schemas.microsoft.com/office/drawing/2014/main" id="{7A8C5512-8211-4144-A24E-166711D06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48" y="174204"/>
            <a:ext cx="5021395" cy="2005354"/>
          </a:xfrm>
          <a:prstGeom prst="rect">
            <a:avLst/>
          </a:prstGeom>
        </p:spPr>
      </p:pic>
      <p:sp>
        <p:nvSpPr>
          <p:cNvPr id="9" name="Rectangle 8">
            <a:extLst>
              <a:ext uri="{FF2B5EF4-FFF2-40B4-BE49-F238E27FC236}">
                <a16:creationId xmlns:a16="http://schemas.microsoft.com/office/drawing/2014/main" id="{12E60138-EB87-4DEA-9811-57751ADE5BDB}"/>
              </a:ext>
            </a:extLst>
          </p:cNvPr>
          <p:cNvSpPr/>
          <p:nvPr/>
        </p:nvSpPr>
        <p:spPr>
          <a:xfrm>
            <a:off x="248576" y="174204"/>
            <a:ext cx="11705962" cy="6509592"/>
          </a:xfrm>
          <a:prstGeom prst="rect">
            <a:avLst/>
          </a:prstGeom>
          <a:noFill/>
          <a:ln w="19050"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Content Placeholder 4">
            <a:extLst>
              <a:ext uri="{FF2B5EF4-FFF2-40B4-BE49-F238E27FC236}">
                <a16:creationId xmlns:a16="http://schemas.microsoft.com/office/drawing/2014/main" id="{F5E1D8AB-8E42-4C91-9CC5-95D796EFB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2432" y="255324"/>
            <a:ext cx="1381125" cy="1208882"/>
          </a:xfrm>
          <a:prstGeom prst="rect">
            <a:avLst/>
          </a:prstGeom>
        </p:spPr>
      </p:pic>
      <p:sp>
        <p:nvSpPr>
          <p:cNvPr id="12" name="TextBox 11">
            <a:extLst>
              <a:ext uri="{FF2B5EF4-FFF2-40B4-BE49-F238E27FC236}">
                <a16:creationId xmlns:a16="http://schemas.microsoft.com/office/drawing/2014/main" id="{993E03A0-BEA7-4D7A-95A3-016FAE692CD1}"/>
              </a:ext>
            </a:extLst>
          </p:cNvPr>
          <p:cNvSpPr txBox="1"/>
          <p:nvPr/>
        </p:nvSpPr>
        <p:spPr>
          <a:xfrm>
            <a:off x="5948361" y="5989220"/>
            <a:ext cx="6096000" cy="584775"/>
          </a:xfrm>
          <a:prstGeom prst="rect">
            <a:avLst/>
          </a:prstGeom>
          <a:noFill/>
        </p:spPr>
        <p:txBody>
          <a:bodyPr wrap="square">
            <a:spAutoFit/>
          </a:bodyPr>
          <a:lstStyle/>
          <a:p>
            <a:r>
              <a:rPr lang="en-IN" sz="1600" b="1" dirty="0">
                <a:latin typeface="Arial" panose="020B0604020202020204" pitchFamily="34" charset="0"/>
                <a:cs typeface="Arial" panose="020B0604020202020204" pitchFamily="34" charset="0"/>
              </a:rPr>
              <a:t>Figure 11 </a:t>
            </a:r>
            <a:r>
              <a:rPr lang="en-IN" sz="1600" dirty="0">
                <a:latin typeface="Arial" panose="020B0604020202020204" pitchFamily="34" charset="0"/>
                <a:cs typeface="Arial" panose="020B0604020202020204" pitchFamily="34" charset="0"/>
              </a:rPr>
              <a:t>: Energy consumption forecast for AR, ARIMA and Prophet models respectively </a:t>
            </a:r>
          </a:p>
        </p:txBody>
      </p:sp>
      <p:sp>
        <p:nvSpPr>
          <p:cNvPr id="14" name="TextBox 13">
            <a:extLst>
              <a:ext uri="{FF2B5EF4-FFF2-40B4-BE49-F238E27FC236}">
                <a16:creationId xmlns:a16="http://schemas.microsoft.com/office/drawing/2014/main" id="{C9AEAC75-1E9E-43FF-9343-3621227245B5}"/>
              </a:ext>
            </a:extLst>
          </p:cNvPr>
          <p:cNvSpPr txBox="1"/>
          <p:nvPr/>
        </p:nvSpPr>
        <p:spPr>
          <a:xfrm>
            <a:off x="6005512" y="1735501"/>
            <a:ext cx="5491163" cy="1754326"/>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AR and ARIMA forecasts do not adapt to the trend and seasonality.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Prophet model follows historical trends and seasonality while forecasting.</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Hence we drive the conclusion that the </a:t>
            </a:r>
            <a:r>
              <a:rPr lang="en-IN" b="1" dirty="0">
                <a:latin typeface="Arial" panose="020B0604020202020204" pitchFamily="34" charset="0"/>
                <a:cs typeface="Arial" panose="020B0604020202020204" pitchFamily="34" charset="0"/>
              </a:rPr>
              <a:t>Prophet Model </a:t>
            </a:r>
            <a:r>
              <a:rPr lang="en-IN" dirty="0">
                <a:latin typeface="Arial" panose="020B0604020202020204" pitchFamily="34" charset="0"/>
                <a:cs typeface="Arial" panose="020B0604020202020204" pitchFamily="34" charset="0"/>
              </a:rPr>
              <a:t>Forecasts the best.</a:t>
            </a:r>
          </a:p>
        </p:txBody>
      </p:sp>
      <p:sp>
        <p:nvSpPr>
          <p:cNvPr id="16" name="TextBox 15">
            <a:extLst>
              <a:ext uri="{FF2B5EF4-FFF2-40B4-BE49-F238E27FC236}">
                <a16:creationId xmlns:a16="http://schemas.microsoft.com/office/drawing/2014/main" id="{3757141A-010D-4621-9A5A-FC5C8A691292}"/>
              </a:ext>
            </a:extLst>
          </p:cNvPr>
          <p:cNvSpPr txBox="1"/>
          <p:nvPr/>
        </p:nvSpPr>
        <p:spPr>
          <a:xfrm>
            <a:off x="6096000" y="697122"/>
            <a:ext cx="6096000" cy="707886"/>
          </a:xfrm>
          <a:prstGeom prst="rect">
            <a:avLst/>
          </a:prstGeom>
          <a:noFill/>
        </p:spPr>
        <p:txBody>
          <a:bodyPr wrap="square">
            <a:spAutoFit/>
          </a:bodyPr>
          <a:lstStyle/>
          <a:p>
            <a:r>
              <a:rPr lang="en-IN" sz="4000" u="sng" dirty="0">
                <a:latin typeface="Arial" panose="020B0604020202020204" pitchFamily="34" charset="0"/>
                <a:cs typeface="Arial" panose="020B0604020202020204" pitchFamily="34" charset="0"/>
              </a:rPr>
              <a:t>Conclusion</a:t>
            </a:r>
          </a:p>
        </p:txBody>
      </p:sp>
      <p:sp>
        <p:nvSpPr>
          <p:cNvPr id="17" name="Slide Number Placeholder 16">
            <a:extLst>
              <a:ext uri="{FF2B5EF4-FFF2-40B4-BE49-F238E27FC236}">
                <a16:creationId xmlns:a16="http://schemas.microsoft.com/office/drawing/2014/main" id="{A8446F21-E53E-4D16-9343-587A40066104}"/>
              </a:ext>
            </a:extLst>
          </p:cNvPr>
          <p:cNvSpPr>
            <a:spLocks noGrp="1"/>
          </p:cNvSpPr>
          <p:nvPr>
            <p:ph type="sldNum" sz="quarter" idx="12"/>
          </p:nvPr>
        </p:nvSpPr>
        <p:spPr/>
        <p:txBody>
          <a:bodyPr/>
          <a:lstStyle/>
          <a:p>
            <a:fld id="{3E303C2A-00DB-4481-BBA4-F3DA541384D9}" type="slidenum">
              <a:rPr lang="en-IN" smtClean="0"/>
              <a:t>19</a:t>
            </a:fld>
            <a:endParaRPr lang="en-IN"/>
          </a:p>
        </p:txBody>
      </p:sp>
      <p:sp>
        <p:nvSpPr>
          <p:cNvPr id="19" name="Date Placeholder 18">
            <a:extLst>
              <a:ext uri="{FF2B5EF4-FFF2-40B4-BE49-F238E27FC236}">
                <a16:creationId xmlns:a16="http://schemas.microsoft.com/office/drawing/2014/main" id="{7B96898E-AE4C-409D-B0EE-F3AD1BF4628A}"/>
              </a:ext>
            </a:extLst>
          </p:cNvPr>
          <p:cNvSpPr>
            <a:spLocks noGrp="1"/>
          </p:cNvSpPr>
          <p:nvPr>
            <p:ph type="dt" sz="half" idx="10"/>
          </p:nvPr>
        </p:nvSpPr>
        <p:spPr>
          <a:xfrm>
            <a:off x="762000" y="6588336"/>
            <a:ext cx="2743200" cy="365125"/>
          </a:xfrm>
        </p:spPr>
        <p:txBody>
          <a:bodyPr/>
          <a:lstStyle/>
          <a:p>
            <a:fld id="{5E80995F-5EE7-4EB2-9249-EB283CED1987}" type="datetime1">
              <a:rPr lang="en-IN" smtClean="0"/>
              <a:t>04-03-2021</a:t>
            </a:fld>
            <a:endParaRPr lang="en-IN" dirty="0"/>
          </a:p>
        </p:txBody>
      </p:sp>
      <p:pic>
        <p:nvPicPr>
          <p:cNvPr id="13" name="Picture 12">
            <a:extLst>
              <a:ext uri="{FF2B5EF4-FFF2-40B4-BE49-F238E27FC236}">
                <a16:creationId xmlns:a16="http://schemas.microsoft.com/office/drawing/2014/main" id="{D0123532-7A50-4491-AFD8-84CB85FB938A}"/>
              </a:ext>
            </a:extLst>
          </p:cNvPr>
          <p:cNvPicPr/>
          <p:nvPr/>
        </p:nvPicPr>
        <p:blipFill>
          <a:blip r:embed="rId5"/>
          <a:stretch>
            <a:fillRect/>
          </a:stretch>
        </p:blipFill>
        <p:spPr>
          <a:xfrm>
            <a:off x="748099" y="2026537"/>
            <a:ext cx="4828143" cy="2651906"/>
          </a:xfrm>
          <a:prstGeom prst="rect">
            <a:avLst/>
          </a:prstGeom>
        </p:spPr>
      </p:pic>
    </p:spTree>
    <p:extLst>
      <p:ext uri="{BB962C8B-B14F-4D97-AF65-F5344CB8AC3E}">
        <p14:creationId xmlns:p14="http://schemas.microsoft.com/office/powerpoint/2010/main" val="319818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BE76-C55E-4EBB-B68E-776E80971ACF}"/>
              </a:ext>
            </a:extLst>
          </p:cNvPr>
          <p:cNvSpPr>
            <a:spLocks noGrp="1"/>
          </p:cNvSpPr>
          <p:nvPr>
            <p:ph type="title"/>
          </p:nvPr>
        </p:nvSpPr>
        <p:spPr>
          <a:xfrm>
            <a:off x="838196" y="365125"/>
            <a:ext cx="9725025" cy="1325563"/>
          </a:xfrm>
        </p:spPr>
        <p:txBody>
          <a:bodyPr/>
          <a:lstStyle/>
          <a:p>
            <a:pPr algn="ctr"/>
            <a:r>
              <a:rPr lang="en-US" sz="4000" u="sng" dirty="0">
                <a:latin typeface="Arial" panose="020B0604020202020204" pitchFamily="34" charset="0"/>
                <a:cs typeface="Arial" panose="020B0604020202020204" pitchFamily="34" charset="0"/>
              </a:rPr>
              <a:t>Introduction</a:t>
            </a:r>
            <a:endParaRPr lang="en-IN" u="sng"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7D061361-0AC0-4A1D-BA22-5BD95F61ED51}"/>
              </a:ext>
            </a:extLst>
          </p:cNvPr>
          <p:cNvSpPr/>
          <p:nvPr/>
        </p:nvSpPr>
        <p:spPr>
          <a:xfrm>
            <a:off x="390525" y="352425"/>
            <a:ext cx="11439525" cy="6143625"/>
          </a:xfrm>
          <a:prstGeom prst="rect">
            <a:avLst/>
          </a:prstGeom>
          <a:noFill/>
          <a:ln w="19050"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32A87892-A8CF-434F-9731-D606559445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0350" y="361950"/>
            <a:ext cx="1381125" cy="1208882"/>
          </a:xfrm>
          <a:prstGeom prst="rect">
            <a:avLst/>
          </a:prstGeom>
        </p:spPr>
      </p:pic>
      <p:sp>
        <p:nvSpPr>
          <p:cNvPr id="7" name="TextBox 6">
            <a:extLst>
              <a:ext uri="{FF2B5EF4-FFF2-40B4-BE49-F238E27FC236}">
                <a16:creationId xmlns:a16="http://schemas.microsoft.com/office/drawing/2014/main" id="{21F45963-4E25-4FB0-BEBF-F6C93879C3CF}"/>
              </a:ext>
            </a:extLst>
          </p:cNvPr>
          <p:cNvSpPr txBox="1"/>
          <p:nvPr/>
        </p:nvSpPr>
        <p:spPr>
          <a:xfrm>
            <a:off x="838199" y="1703388"/>
            <a:ext cx="9725025" cy="646331"/>
          </a:xfrm>
          <a:prstGeom prst="rect">
            <a:avLst/>
          </a:prstGeom>
          <a:noFill/>
        </p:spPr>
        <p:txBody>
          <a:bodyPr wrap="square">
            <a:spAutoFit/>
          </a:bodyPr>
          <a:lstStyle/>
          <a:p>
            <a:pPr marL="285750" indent="-285750">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Arial" panose="020B0604020202020204" pitchFamily="34" charset="0"/>
              </a:rPr>
              <a:t>Predicting energy consumption is currently a key challenge for the energy industry as a whole.</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95326DD-BC7E-4746-8C8A-B8CEB2E63B1C}"/>
              </a:ext>
            </a:extLst>
          </p:cNvPr>
          <p:cNvSpPr txBox="1"/>
          <p:nvPr/>
        </p:nvSpPr>
        <p:spPr>
          <a:xfrm>
            <a:off x="838197" y="2378858"/>
            <a:ext cx="9477375" cy="923330"/>
          </a:xfrm>
          <a:prstGeom prst="rect">
            <a:avLst/>
          </a:prstGeom>
          <a:noFill/>
        </p:spPr>
        <p:txBody>
          <a:bodyPr wrap="square">
            <a:spAutoFit/>
          </a:bodyPr>
          <a:lstStyle/>
          <a:p>
            <a:pPr marL="285750" indent="-285750">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Arial" panose="020B0604020202020204" pitchFamily="34" charset="0"/>
              </a:rPr>
              <a:t>Predicting the consumption in a certain area is massively complicated due to the sudden changes in the way that energy is being consumed and generated at the current point in time.</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8E01255-4979-4FDD-950B-3181C3F622E7}"/>
              </a:ext>
            </a:extLst>
          </p:cNvPr>
          <p:cNvSpPr txBox="1"/>
          <p:nvPr/>
        </p:nvSpPr>
        <p:spPr>
          <a:xfrm>
            <a:off x="785808" y="3331327"/>
            <a:ext cx="9582151" cy="1020921"/>
          </a:xfrm>
          <a:prstGeom prst="rect">
            <a:avLst/>
          </a:prstGeom>
          <a:noFill/>
        </p:spPr>
        <p:txBody>
          <a:bodyPr wrap="square">
            <a:spAutoFit/>
          </a:bodyPr>
          <a:lstStyle/>
          <a:p>
            <a:pPr marL="285750" indent="-285750" algn="just">
              <a:lnSpc>
                <a:spcPct val="115000"/>
              </a:lnSpc>
              <a:spcAft>
                <a:spcPts val="800"/>
              </a:spcAft>
              <a:buFont typeface="Wingdings" panose="05000000000000000000" pitchFamily="2" charset="2"/>
              <a:buChar char="§"/>
            </a:pPr>
            <a:r>
              <a:rPr lang="en-US" dirty="0">
                <a:latin typeface="Arial" panose="020B0604020202020204" pitchFamily="34" charset="0"/>
                <a:ea typeface="Times New Roman" panose="02020603050405020304" pitchFamily="18" charset="0"/>
                <a:cs typeface="Arial" panose="020B0604020202020204" pitchFamily="34" charset="0"/>
              </a:rPr>
              <a:t>T</a:t>
            </a:r>
            <a:r>
              <a:rPr lang="en-US" sz="1800" dirty="0">
                <a:effectLst/>
                <a:latin typeface="Arial" panose="020B0604020202020204" pitchFamily="34" charset="0"/>
                <a:ea typeface="Times New Roman" panose="02020603050405020304" pitchFamily="18" charset="0"/>
                <a:cs typeface="Arial" panose="020B0604020202020204" pitchFamily="34" charset="0"/>
              </a:rPr>
              <a:t>his prediction becomes extremely necessary to minimize costs and to enable adjusting automatically the production of energy and better balance the load between different energy sources.</a:t>
            </a:r>
            <a:endParaRPr lang="en-IN"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3" name="TextBox 12">
            <a:extLst>
              <a:ext uri="{FF2B5EF4-FFF2-40B4-BE49-F238E27FC236}">
                <a16:creationId xmlns:a16="http://schemas.microsoft.com/office/drawing/2014/main" id="{F256D0E1-6EFF-48E7-82F9-7FE116D5B3F6}"/>
              </a:ext>
            </a:extLst>
          </p:cNvPr>
          <p:cNvSpPr txBox="1"/>
          <p:nvPr/>
        </p:nvSpPr>
        <p:spPr>
          <a:xfrm>
            <a:off x="838197" y="4376152"/>
            <a:ext cx="9725024" cy="646331"/>
          </a:xfrm>
          <a:prstGeom prst="rect">
            <a:avLst/>
          </a:prstGeom>
          <a:noFill/>
        </p:spPr>
        <p:txBody>
          <a:bodyPr wrap="square">
            <a:spAutoFit/>
          </a:bodyPr>
          <a:lstStyle/>
          <a:p>
            <a:pPr marL="285750" indent="-285750">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Arial" panose="020B0604020202020204" pitchFamily="34" charset="0"/>
              </a:rPr>
              <a:t>Smart meters will not only play an increasingly large role in the way customers consume energy but also in the way they choose a supplier.</a:t>
            </a:r>
            <a:endParaRPr lang="en-IN" dirty="0">
              <a:latin typeface="Arial" panose="020B0604020202020204" pitchFamily="34" charset="0"/>
              <a:cs typeface="Arial" panose="020B0604020202020204" pitchFamily="34" charset="0"/>
            </a:endParaRPr>
          </a:p>
        </p:txBody>
      </p:sp>
      <p:sp>
        <p:nvSpPr>
          <p:cNvPr id="16" name="Slide Number Placeholder 15">
            <a:extLst>
              <a:ext uri="{FF2B5EF4-FFF2-40B4-BE49-F238E27FC236}">
                <a16:creationId xmlns:a16="http://schemas.microsoft.com/office/drawing/2014/main" id="{7261F162-6B36-4179-9B7C-BA4AEED3B788}"/>
              </a:ext>
            </a:extLst>
          </p:cNvPr>
          <p:cNvSpPr>
            <a:spLocks noGrp="1"/>
          </p:cNvSpPr>
          <p:nvPr>
            <p:ph type="sldNum" sz="quarter" idx="12"/>
          </p:nvPr>
        </p:nvSpPr>
        <p:spPr>
          <a:xfrm>
            <a:off x="8658225" y="6492875"/>
            <a:ext cx="2743200" cy="365125"/>
          </a:xfrm>
        </p:spPr>
        <p:txBody>
          <a:bodyPr/>
          <a:lstStyle/>
          <a:p>
            <a:fld id="{3E303C2A-00DB-4481-BBA4-F3DA541384D9}" type="slidenum">
              <a:rPr lang="en-IN" smtClean="0"/>
              <a:t>2</a:t>
            </a:fld>
            <a:endParaRPr lang="en-IN"/>
          </a:p>
        </p:txBody>
      </p:sp>
      <p:sp>
        <p:nvSpPr>
          <p:cNvPr id="18" name="Date Placeholder 17">
            <a:extLst>
              <a:ext uri="{FF2B5EF4-FFF2-40B4-BE49-F238E27FC236}">
                <a16:creationId xmlns:a16="http://schemas.microsoft.com/office/drawing/2014/main" id="{8DADAEB7-E0C7-4B59-9ACC-FB4C3E050433}"/>
              </a:ext>
            </a:extLst>
          </p:cNvPr>
          <p:cNvSpPr>
            <a:spLocks noGrp="1"/>
          </p:cNvSpPr>
          <p:nvPr>
            <p:ph type="dt" sz="half" idx="10"/>
          </p:nvPr>
        </p:nvSpPr>
        <p:spPr>
          <a:xfrm>
            <a:off x="838196" y="6519954"/>
            <a:ext cx="2743200" cy="365125"/>
          </a:xfrm>
        </p:spPr>
        <p:txBody>
          <a:bodyPr/>
          <a:lstStyle/>
          <a:p>
            <a:fld id="{C01C2287-BF0C-409A-A519-2DDE48865445}" type="datetime1">
              <a:rPr lang="en-IN" smtClean="0"/>
              <a:t>04-03-2021</a:t>
            </a:fld>
            <a:endParaRPr lang="en-IN"/>
          </a:p>
        </p:txBody>
      </p:sp>
    </p:spTree>
    <p:extLst>
      <p:ext uri="{BB962C8B-B14F-4D97-AF65-F5344CB8AC3E}">
        <p14:creationId xmlns:p14="http://schemas.microsoft.com/office/powerpoint/2010/main" val="111039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DA7D-35F7-4695-A360-F980C1E9FFD5}"/>
              </a:ext>
            </a:extLst>
          </p:cNvPr>
          <p:cNvSpPr>
            <a:spLocks noGrp="1"/>
          </p:cNvSpPr>
          <p:nvPr>
            <p:ph type="title"/>
          </p:nvPr>
        </p:nvSpPr>
        <p:spPr/>
        <p:txBody>
          <a:bodyPr>
            <a:normAutofit/>
          </a:bodyPr>
          <a:lstStyle/>
          <a:p>
            <a:pPr algn="ctr"/>
            <a:r>
              <a:rPr lang="en-IN" sz="4000" u="sng" dirty="0">
                <a:latin typeface="Arial" panose="020B0604020202020204" pitchFamily="34" charset="0"/>
                <a:cs typeface="Arial" panose="020B0604020202020204" pitchFamily="34" charset="0"/>
              </a:rPr>
              <a:t>References </a:t>
            </a:r>
          </a:p>
        </p:txBody>
      </p:sp>
      <p:sp>
        <p:nvSpPr>
          <p:cNvPr id="3" name="Content Placeholder 2">
            <a:extLst>
              <a:ext uri="{FF2B5EF4-FFF2-40B4-BE49-F238E27FC236}">
                <a16:creationId xmlns:a16="http://schemas.microsoft.com/office/drawing/2014/main" id="{7E6423DE-B3EA-4C3D-B420-CE5D9BA95086}"/>
              </a:ext>
            </a:extLst>
          </p:cNvPr>
          <p:cNvSpPr>
            <a:spLocks noGrp="1"/>
          </p:cNvSpPr>
          <p:nvPr>
            <p:ph idx="1"/>
          </p:nvPr>
        </p:nvSpPr>
        <p:spPr/>
        <p:txBody>
          <a:bodyPr>
            <a:normAutofit fontScale="92500" lnSpcReduction="20000"/>
          </a:bodyPr>
          <a:lstStyle/>
          <a:p>
            <a:pPr marL="0" indent="0">
              <a:lnSpc>
                <a:spcPct val="115000"/>
              </a:lnSpc>
              <a:spcAft>
                <a:spcPts val="800"/>
              </a:spcAft>
              <a:buNone/>
            </a:pPr>
            <a:r>
              <a:rPr lang="en-US" sz="1700" dirty="0">
                <a:effectLst/>
                <a:latin typeface="Times New Roman" panose="02020603050405020304" pitchFamily="18" charset="0"/>
                <a:ea typeface="Times New Roman" panose="02020603050405020304" pitchFamily="18" charset="0"/>
              </a:rPr>
              <a:t>[1]  </a:t>
            </a:r>
            <a:r>
              <a:rPr lang="en-US" sz="1700" dirty="0">
                <a:effectLst/>
                <a:latin typeface="Courier New" panose="02070309020205020404" pitchFamily="49" charset="0"/>
                <a:ea typeface="Times New Roman" panose="02020603050405020304" pitchFamily="18" charset="0"/>
                <a:hlinkClick r:id="rId2"/>
              </a:rPr>
              <a:t>https://towardsdatascience.com/time-series-analysis-in-python-an-introduction-70d5a5b1d52a</a:t>
            </a:r>
            <a:r>
              <a:rPr lang="en-US" sz="1700" dirty="0">
                <a:effectLst/>
                <a:latin typeface="Courier New" panose="02070309020205020404" pitchFamily="49"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Will </a:t>
            </a:r>
            <a:r>
              <a:rPr lang="en-US" sz="1700" dirty="0" err="1">
                <a:effectLst/>
                <a:latin typeface="Times New Roman" panose="02020603050405020304" pitchFamily="18" charset="0"/>
                <a:ea typeface="Times New Roman" panose="02020603050405020304" pitchFamily="18" charset="0"/>
              </a:rPr>
              <a:t>Koehrson</a:t>
            </a:r>
            <a:r>
              <a:rPr lang="en-US" sz="1700" dirty="0">
                <a:effectLst/>
                <a:latin typeface="Times New Roman" panose="02020603050405020304" pitchFamily="18" charset="0"/>
                <a:ea typeface="Times New Roman" panose="02020603050405020304" pitchFamily="18" charset="0"/>
              </a:rPr>
              <a:t>, “Time Series Analysis in Python: An Introduction” Jan 13, 2018 [accessed on Oct 24, 2020] </a:t>
            </a:r>
            <a:endParaRPr lang="en-IN" sz="1700" dirty="0">
              <a:effectLst/>
              <a:latin typeface="Times New Roman" panose="02020603050405020304" pitchFamily="18" charset="0"/>
              <a:ea typeface="Times New Roman" panose="02020603050405020304" pitchFamily="18" charset="0"/>
            </a:endParaRPr>
          </a:p>
          <a:p>
            <a:pPr marL="0" indent="0">
              <a:lnSpc>
                <a:spcPct val="115000"/>
              </a:lnSpc>
              <a:spcAft>
                <a:spcPts val="800"/>
              </a:spcAft>
              <a:buNone/>
            </a:pPr>
            <a:r>
              <a:rPr lang="en-US" sz="1700" dirty="0">
                <a:effectLst/>
                <a:latin typeface="Times New Roman" panose="02020603050405020304" pitchFamily="18" charset="0"/>
                <a:ea typeface="Times New Roman" panose="02020603050405020304" pitchFamily="18" charset="0"/>
              </a:rPr>
              <a:t>[2]  </a:t>
            </a:r>
            <a:r>
              <a:rPr lang="en-US" sz="1700" dirty="0">
                <a:effectLst/>
                <a:latin typeface="Courier New" panose="02070309020205020404" pitchFamily="49" charset="0"/>
                <a:ea typeface="Times New Roman" panose="02020603050405020304" pitchFamily="18" charset="0"/>
                <a:hlinkClick r:id="rId3"/>
              </a:rPr>
              <a:t>https://machinelearningmastery.com/how-to-develop-an-autoregression-forecast-model-for-household-electricity-consumption/</a:t>
            </a:r>
            <a:r>
              <a:rPr lang="en-US" sz="1700" dirty="0">
                <a:effectLst/>
                <a:latin typeface="Courier New" panose="02070309020205020404" pitchFamily="49"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Jason Brownlee, “Autoregression Forecast Model for Household Electricity Consumption” Oct 3, 2018 [accessed on Nov 10, 2020] </a:t>
            </a:r>
            <a:endParaRPr lang="en-IN" sz="1700" dirty="0">
              <a:effectLst/>
              <a:latin typeface="Times New Roman" panose="02020603050405020304" pitchFamily="18" charset="0"/>
              <a:ea typeface="Times New Roman" panose="02020603050405020304" pitchFamily="18" charset="0"/>
            </a:endParaRPr>
          </a:p>
          <a:p>
            <a:pPr marL="0" indent="0">
              <a:lnSpc>
                <a:spcPct val="115000"/>
              </a:lnSpc>
              <a:spcAft>
                <a:spcPts val="800"/>
              </a:spcAft>
              <a:buNone/>
            </a:pPr>
            <a:r>
              <a:rPr lang="en-US" sz="1700" dirty="0">
                <a:effectLst/>
                <a:latin typeface="Times New Roman" panose="02020603050405020304" pitchFamily="18" charset="0"/>
                <a:ea typeface="Times New Roman" panose="02020603050405020304" pitchFamily="18" charset="0"/>
              </a:rPr>
              <a:t>[3]  </a:t>
            </a:r>
            <a:r>
              <a:rPr lang="en-US" sz="1700" dirty="0">
                <a:effectLst/>
                <a:latin typeface="Courier New" panose="02070309020205020404" pitchFamily="49" charset="0"/>
                <a:ea typeface="Times New Roman" panose="02020603050405020304" pitchFamily="18" charset="0"/>
                <a:hlinkClick r:id="rId4"/>
              </a:rPr>
              <a:t>https://www.machinelearningplus.com/time-series/arima-model-time-series-forecasting-python/</a:t>
            </a:r>
            <a:r>
              <a:rPr lang="en-US" sz="1700" dirty="0">
                <a:effectLst/>
                <a:latin typeface="Courier New" panose="02070309020205020404" pitchFamily="49"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Selva Prabhakaran, “ARIMA Model – Time Series Forecasting in Python” [accessed on Nov 25, 2020] </a:t>
            </a:r>
            <a:endParaRPr lang="en-IN" sz="1700" dirty="0">
              <a:effectLst/>
              <a:latin typeface="Times New Roman" panose="02020603050405020304" pitchFamily="18" charset="0"/>
              <a:ea typeface="Times New Roman" panose="02020603050405020304" pitchFamily="18" charset="0"/>
            </a:endParaRPr>
          </a:p>
          <a:p>
            <a:pPr marL="0" indent="0">
              <a:lnSpc>
                <a:spcPct val="115000"/>
              </a:lnSpc>
              <a:spcAft>
                <a:spcPts val="800"/>
              </a:spcAft>
              <a:buNone/>
            </a:pPr>
            <a:r>
              <a:rPr lang="en-US" sz="1700" dirty="0">
                <a:effectLst/>
                <a:latin typeface="Times New Roman" panose="02020603050405020304" pitchFamily="18" charset="0"/>
                <a:ea typeface="Times New Roman" panose="02020603050405020304" pitchFamily="18" charset="0"/>
              </a:rPr>
              <a:t>[4]  </a:t>
            </a:r>
            <a:r>
              <a:rPr lang="en-US" sz="1700" dirty="0">
                <a:effectLst/>
                <a:latin typeface="Courier New" panose="02070309020205020404" pitchFamily="49" charset="0"/>
                <a:ea typeface="Times New Roman" panose="02020603050405020304" pitchFamily="18" charset="0"/>
                <a:hlinkClick r:id="rId5"/>
              </a:rPr>
              <a:t>https://research.fb.com/blog/2017/02/prophet-forecasting-at-scale/</a:t>
            </a:r>
            <a:r>
              <a:rPr lang="en-US" sz="1700" dirty="0">
                <a:effectLst/>
                <a:latin typeface="Courier New" panose="02070309020205020404" pitchFamily="49"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Sean J. Taylor, Ben </a:t>
            </a:r>
            <a:r>
              <a:rPr lang="en-US" sz="1700" dirty="0" err="1">
                <a:effectLst/>
                <a:latin typeface="Times New Roman" panose="02020603050405020304" pitchFamily="18" charset="0"/>
                <a:ea typeface="Times New Roman" panose="02020603050405020304" pitchFamily="18" charset="0"/>
              </a:rPr>
              <a:t>Letham</a:t>
            </a:r>
            <a:r>
              <a:rPr lang="en-US" sz="1700" dirty="0">
                <a:effectLst/>
                <a:latin typeface="Times New Roman" panose="02020603050405020304" pitchFamily="18" charset="0"/>
                <a:ea typeface="Times New Roman" panose="02020603050405020304" pitchFamily="18" charset="0"/>
              </a:rPr>
              <a:t>, “Prophet: Forecasting at Scale” February 23, 2017 [accessed on Dec 10, 2020] </a:t>
            </a:r>
            <a:endParaRPr lang="en-IN" sz="1700" dirty="0">
              <a:effectLst/>
              <a:latin typeface="Times New Roman" panose="02020603050405020304" pitchFamily="18" charset="0"/>
              <a:ea typeface="Times New Roman" panose="02020603050405020304" pitchFamily="18" charset="0"/>
            </a:endParaRPr>
          </a:p>
          <a:p>
            <a:pPr marL="0" indent="0">
              <a:lnSpc>
                <a:spcPct val="115000"/>
              </a:lnSpc>
              <a:spcAft>
                <a:spcPts val="800"/>
              </a:spcAft>
              <a:buNone/>
            </a:pPr>
            <a:r>
              <a:rPr lang="en-US" sz="1700" dirty="0">
                <a:effectLst/>
                <a:latin typeface="Times New Roman" panose="02020603050405020304" pitchFamily="18" charset="0"/>
                <a:ea typeface="Times New Roman" panose="02020603050405020304" pitchFamily="18" charset="0"/>
              </a:rPr>
              <a:t>[5]  </a:t>
            </a:r>
            <a:r>
              <a:rPr lang="en-US" sz="1700" dirty="0">
                <a:effectLst/>
                <a:latin typeface="Courier New" panose="02070309020205020404" pitchFamily="49" charset="0"/>
                <a:ea typeface="Times New Roman" panose="02020603050405020304" pitchFamily="18" charset="0"/>
                <a:hlinkClick r:id="rId6"/>
              </a:rPr>
              <a:t>https://facebook.github.io/prophet/docs/quick_start.html</a:t>
            </a:r>
            <a:r>
              <a:rPr lang="en-US" sz="1700" dirty="0">
                <a:effectLst/>
                <a:latin typeface="Courier New" panose="02070309020205020404" pitchFamily="49"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“Prophet: Quick Start Documentation” [accessed on Dec 10, 2020]</a:t>
            </a:r>
            <a:endParaRPr lang="en-IN" sz="1700" dirty="0">
              <a:effectLst/>
              <a:latin typeface="Times New Roman" panose="02020603050405020304" pitchFamily="18" charset="0"/>
              <a:ea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0271F039-E3CF-4724-8FD9-1F64AF1D6730}"/>
              </a:ext>
            </a:extLst>
          </p:cNvPr>
          <p:cNvSpPr/>
          <p:nvPr/>
        </p:nvSpPr>
        <p:spPr>
          <a:xfrm>
            <a:off x="381001" y="338492"/>
            <a:ext cx="11391899" cy="6122174"/>
          </a:xfrm>
          <a:prstGeom prst="rect">
            <a:avLst/>
          </a:prstGeom>
          <a:noFill/>
          <a:ln w="19050"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Content Placeholder 4">
            <a:extLst>
              <a:ext uri="{FF2B5EF4-FFF2-40B4-BE49-F238E27FC236}">
                <a16:creationId xmlns:a16="http://schemas.microsoft.com/office/drawing/2014/main" id="{1275CA72-828B-4A40-8976-3C9735DC2E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1775" y="347498"/>
            <a:ext cx="1381125" cy="1208882"/>
          </a:xfrm>
          <a:prstGeom prst="rect">
            <a:avLst/>
          </a:prstGeom>
        </p:spPr>
      </p:pic>
      <p:sp>
        <p:nvSpPr>
          <p:cNvPr id="8" name="Slide Number Placeholder 7">
            <a:extLst>
              <a:ext uri="{FF2B5EF4-FFF2-40B4-BE49-F238E27FC236}">
                <a16:creationId xmlns:a16="http://schemas.microsoft.com/office/drawing/2014/main" id="{1FBF84EF-7790-407A-9FDA-237753FBA8E7}"/>
              </a:ext>
            </a:extLst>
          </p:cNvPr>
          <p:cNvSpPr>
            <a:spLocks noGrp="1"/>
          </p:cNvSpPr>
          <p:nvPr>
            <p:ph type="sldNum" sz="quarter" idx="12"/>
          </p:nvPr>
        </p:nvSpPr>
        <p:spPr>
          <a:xfrm>
            <a:off x="8753475" y="6459905"/>
            <a:ext cx="2743200" cy="365125"/>
          </a:xfrm>
        </p:spPr>
        <p:txBody>
          <a:bodyPr/>
          <a:lstStyle/>
          <a:p>
            <a:fld id="{3E303C2A-00DB-4481-BBA4-F3DA541384D9}" type="slidenum">
              <a:rPr lang="en-IN" smtClean="0"/>
              <a:t>20</a:t>
            </a:fld>
            <a:endParaRPr lang="en-IN" dirty="0"/>
          </a:p>
        </p:txBody>
      </p:sp>
      <p:sp>
        <p:nvSpPr>
          <p:cNvPr id="10" name="Date Placeholder 9">
            <a:extLst>
              <a:ext uri="{FF2B5EF4-FFF2-40B4-BE49-F238E27FC236}">
                <a16:creationId xmlns:a16="http://schemas.microsoft.com/office/drawing/2014/main" id="{EF9F983C-F2AE-46CF-84D4-560F5509C991}"/>
              </a:ext>
            </a:extLst>
          </p:cNvPr>
          <p:cNvSpPr>
            <a:spLocks noGrp="1"/>
          </p:cNvSpPr>
          <p:nvPr>
            <p:ph type="dt" sz="half" idx="10"/>
          </p:nvPr>
        </p:nvSpPr>
        <p:spPr>
          <a:xfrm>
            <a:off x="838200" y="6446208"/>
            <a:ext cx="2743200" cy="365125"/>
          </a:xfrm>
        </p:spPr>
        <p:txBody>
          <a:bodyPr/>
          <a:lstStyle/>
          <a:p>
            <a:fld id="{16DDCAF3-8449-4599-9721-D911A651ABCD}" type="datetime1">
              <a:rPr lang="en-IN" smtClean="0"/>
              <a:t>04-03-2021</a:t>
            </a:fld>
            <a:endParaRPr lang="en-IN" dirty="0"/>
          </a:p>
        </p:txBody>
      </p:sp>
    </p:spTree>
    <p:extLst>
      <p:ext uri="{BB962C8B-B14F-4D97-AF65-F5344CB8AC3E}">
        <p14:creationId xmlns:p14="http://schemas.microsoft.com/office/powerpoint/2010/main" val="74051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E1F6-9B7B-4EA8-814D-7A0AEE4B32DA}"/>
              </a:ext>
            </a:extLst>
          </p:cNvPr>
          <p:cNvSpPr>
            <a:spLocks noGrp="1"/>
          </p:cNvSpPr>
          <p:nvPr>
            <p:ph type="title"/>
          </p:nvPr>
        </p:nvSpPr>
        <p:spPr/>
        <p:txBody>
          <a:bodyPr/>
          <a:lstStyle/>
          <a:p>
            <a:pPr algn="ctr"/>
            <a:r>
              <a:rPr lang="en-US" sz="4000" u="sng" dirty="0">
                <a:latin typeface="Arial" panose="020B0604020202020204" pitchFamily="34" charset="0"/>
                <a:cs typeface="Arial" panose="020B0604020202020204" pitchFamily="34" charset="0"/>
              </a:rPr>
              <a:t>Motivation</a:t>
            </a:r>
            <a:endParaRPr lang="en-IN"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28A2C4-4902-45F7-8FC5-2E65D7D23281}"/>
              </a:ext>
            </a:extLst>
          </p:cNvPr>
          <p:cNvSpPr>
            <a:spLocks noGrp="1"/>
          </p:cNvSpPr>
          <p:nvPr>
            <p:ph idx="1"/>
          </p:nvPr>
        </p:nvSpPr>
        <p:spPr>
          <a:xfrm>
            <a:off x="695325" y="1690688"/>
            <a:ext cx="10658475" cy="4351338"/>
          </a:xfrm>
        </p:spPr>
        <p:txBody>
          <a:bodyPr/>
          <a:lstStyle/>
          <a:p>
            <a:pPr>
              <a:lnSpc>
                <a:spcPct val="100000"/>
              </a:lnSpc>
              <a:buFont typeface="Wingdings" panose="05000000000000000000" pitchFamily="2"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The motivation to do this project is primarily an interest in undertaking a challenging project that is helpful for the society. </a:t>
            </a:r>
          </a:p>
          <a:p>
            <a:pPr>
              <a:lnSpc>
                <a:spcPct val="100000"/>
              </a:lnSpc>
              <a:buFont typeface="Wingdings" panose="05000000000000000000" pitchFamily="2"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The proposed model is helpful for the energy industry as a whole as it enables to minimize costs and to enable adjusting automatically the production of energy and better balance the load between different energy sources.</a:t>
            </a:r>
          </a:p>
          <a:p>
            <a:pPr>
              <a:lnSpc>
                <a:spcPct val="100000"/>
              </a:lnSpc>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Arial" panose="020B0604020202020204" pitchFamily="34" charset="0"/>
              </a:rPr>
              <a:t>Therefore the motivation is to build a model that will be able to predict the future energy consumption from the smart meter data available.</a:t>
            </a:r>
          </a:p>
          <a:p>
            <a:pPr marL="0" indent="0">
              <a:buNone/>
            </a:pP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
            </a:pPr>
            <a:endParaRPr lang="en-IN"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927F395-3BB0-4C96-B903-E92CC1C4074C}"/>
              </a:ext>
            </a:extLst>
          </p:cNvPr>
          <p:cNvSpPr/>
          <p:nvPr/>
        </p:nvSpPr>
        <p:spPr>
          <a:xfrm>
            <a:off x="390525" y="338338"/>
            <a:ext cx="11439525" cy="6143625"/>
          </a:xfrm>
          <a:prstGeom prst="rect">
            <a:avLst/>
          </a:prstGeom>
          <a:noFill/>
          <a:ln w="19050"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1331EA01-37BA-4F8D-B0DD-C72583161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0" y="361950"/>
            <a:ext cx="1381125" cy="1208882"/>
          </a:xfrm>
          <a:prstGeom prst="rect">
            <a:avLst/>
          </a:prstGeom>
        </p:spPr>
      </p:pic>
      <p:sp>
        <p:nvSpPr>
          <p:cNvPr id="6" name="Slide Number Placeholder 5">
            <a:extLst>
              <a:ext uri="{FF2B5EF4-FFF2-40B4-BE49-F238E27FC236}">
                <a16:creationId xmlns:a16="http://schemas.microsoft.com/office/drawing/2014/main" id="{F9C97F8C-6258-465F-9B15-233989EFE03F}"/>
              </a:ext>
            </a:extLst>
          </p:cNvPr>
          <p:cNvSpPr>
            <a:spLocks noGrp="1"/>
          </p:cNvSpPr>
          <p:nvPr>
            <p:ph type="sldNum" sz="quarter" idx="12"/>
          </p:nvPr>
        </p:nvSpPr>
        <p:spPr>
          <a:xfrm>
            <a:off x="8610600" y="6481963"/>
            <a:ext cx="2743200" cy="365125"/>
          </a:xfrm>
        </p:spPr>
        <p:txBody>
          <a:bodyPr/>
          <a:lstStyle/>
          <a:p>
            <a:fld id="{3E303C2A-00DB-4481-BBA4-F3DA541384D9}" type="slidenum">
              <a:rPr lang="en-IN" smtClean="0"/>
              <a:t>3</a:t>
            </a:fld>
            <a:endParaRPr lang="en-IN"/>
          </a:p>
        </p:txBody>
      </p:sp>
      <p:sp>
        <p:nvSpPr>
          <p:cNvPr id="8" name="Date Placeholder 7">
            <a:extLst>
              <a:ext uri="{FF2B5EF4-FFF2-40B4-BE49-F238E27FC236}">
                <a16:creationId xmlns:a16="http://schemas.microsoft.com/office/drawing/2014/main" id="{3657F082-BB0C-4AF1-B0D3-C97A52B85D93}"/>
              </a:ext>
            </a:extLst>
          </p:cNvPr>
          <p:cNvSpPr>
            <a:spLocks noGrp="1"/>
          </p:cNvSpPr>
          <p:nvPr>
            <p:ph type="dt" sz="half" idx="10"/>
          </p:nvPr>
        </p:nvSpPr>
        <p:spPr>
          <a:xfrm>
            <a:off x="838200" y="6481962"/>
            <a:ext cx="2743200" cy="365125"/>
          </a:xfrm>
        </p:spPr>
        <p:txBody>
          <a:bodyPr/>
          <a:lstStyle/>
          <a:p>
            <a:fld id="{AFA6C408-6503-4812-8A22-8F95021D5164}" type="datetime1">
              <a:rPr lang="en-IN" smtClean="0"/>
              <a:t>04-03-2021</a:t>
            </a:fld>
            <a:endParaRPr lang="en-IN" dirty="0"/>
          </a:p>
        </p:txBody>
      </p:sp>
    </p:spTree>
    <p:extLst>
      <p:ext uri="{BB962C8B-B14F-4D97-AF65-F5344CB8AC3E}">
        <p14:creationId xmlns:p14="http://schemas.microsoft.com/office/powerpoint/2010/main" val="415286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3548-5C74-4521-9DD0-7CCC68BB0BC8}"/>
              </a:ext>
            </a:extLst>
          </p:cNvPr>
          <p:cNvSpPr>
            <a:spLocks noGrp="1"/>
          </p:cNvSpPr>
          <p:nvPr>
            <p:ph type="title"/>
          </p:nvPr>
        </p:nvSpPr>
        <p:spPr>
          <a:xfrm>
            <a:off x="838200" y="361950"/>
            <a:ext cx="10515600" cy="1325563"/>
          </a:xfrm>
        </p:spPr>
        <p:txBody>
          <a:bodyPr>
            <a:normAutofit/>
          </a:bodyPr>
          <a:lstStyle/>
          <a:p>
            <a:pPr algn="ctr"/>
            <a:r>
              <a:rPr lang="en-US" sz="4000" u="sng" dirty="0">
                <a:latin typeface="Arial" panose="020B0604020202020204" pitchFamily="34" charset="0"/>
                <a:cs typeface="Arial" panose="020B0604020202020204" pitchFamily="34" charset="0"/>
              </a:rPr>
              <a:t>Problem Statement</a:t>
            </a:r>
            <a:endParaRPr lang="en-IN" sz="4000"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BAEFC0-23AE-48FC-8CCD-E44A104FEEA2}"/>
              </a:ext>
            </a:extLst>
          </p:cNvPr>
          <p:cNvSpPr>
            <a:spLocks noGrp="1"/>
          </p:cNvSpPr>
          <p:nvPr>
            <p:ph idx="1"/>
          </p:nvPr>
        </p:nvSpPr>
        <p:spPr/>
        <p:txBody>
          <a:bodyPr/>
          <a:lstStyle/>
          <a:p>
            <a:pPr marL="0" indent="0">
              <a:buNone/>
            </a:pPr>
            <a:r>
              <a:rPr kumimoji="0" lang="en-IN" sz="2400" b="0" i="0" u="none" strike="noStrike" kern="1200" cap="none" spc="-50" normalizeH="0" baseline="0" noProof="0" dirty="0">
                <a:ln>
                  <a:noFill/>
                </a:ln>
                <a:effectLst/>
                <a:uLnTx/>
                <a:uFillTx/>
                <a:latin typeface="Arial" panose="020B0604020202020204" pitchFamily="34" charset="0"/>
                <a:cs typeface="Arial" panose="020B0604020202020204" pitchFamily="34" charset="0"/>
              </a:rPr>
              <a:t>Energy Prediction From Smart Meter Data</a:t>
            </a:r>
          </a:p>
          <a:p>
            <a:pPr marL="0" indent="0">
              <a:buNone/>
            </a:pPr>
            <a:r>
              <a:rPr lang="en-IN" sz="1800" dirty="0">
                <a:latin typeface="Arial" panose="020B0604020202020204" pitchFamily="34" charset="0"/>
                <a:ea typeface="Calibri" panose="020F0502020204030204" pitchFamily="34" charset="0"/>
                <a:cs typeface="Arial" panose="020B0604020202020204" pitchFamily="34" charset="0"/>
              </a:rPr>
              <a:t>B</a:t>
            </a:r>
            <a:r>
              <a:rPr lang="en-IN" sz="1800" dirty="0">
                <a:effectLst/>
                <a:latin typeface="Arial" panose="020B0604020202020204" pitchFamily="34" charset="0"/>
                <a:ea typeface="Calibri" panose="020F0502020204030204" pitchFamily="34" charset="0"/>
                <a:cs typeface="Arial" panose="020B0604020202020204" pitchFamily="34" charset="0"/>
              </a:rPr>
              <a:t>uild a model that predicts the monthly electricity consumption for 3248 households in the coming year (January to December) from the given previous year Smart Meter Data.</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dirty="0"/>
          </a:p>
        </p:txBody>
      </p:sp>
      <p:sp>
        <p:nvSpPr>
          <p:cNvPr id="4" name="Rectangle 3">
            <a:extLst>
              <a:ext uri="{FF2B5EF4-FFF2-40B4-BE49-F238E27FC236}">
                <a16:creationId xmlns:a16="http://schemas.microsoft.com/office/drawing/2014/main" id="{7FC925B4-C1B7-4A5E-A423-0B597588A50B}"/>
              </a:ext>
            </a:extLst>
          </p:cNvPr>
          <p:cNvSpPr/>
          <p:nvPr/>
        </p:nvSpPr>
        <p:spPr>
          <a:xfrm>
            <a:off x="390525" y="352425"/>
            <a:ext cx="11439525" cy="6143625"/>
          </a:xfrm>
          <a:prstGeom prst="rect">
            <a:avLst/>
          </a:prstGeom>
          <a:noFill/>
          <a:ln w="19050"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21178620-1141-44F2-A8F9-1ADD2F2B3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0" y="361950"/>
            <a:ext cx="1381125" cy="1208882"/>
          </a:xfrm>
          <a:prstGeom prst="rect">
            <a:avLst/>
          </a:prstGeom>
        </p:spPr>
      </p:pic>
      <p:sp>
        <p:nvSpPr>
          <p:cNvPr id="6" name="Slide Number Placeholder 5">
            <a:extLst>
              <a:ext uri="{FF2B5EF4-FFF2-40B4-BE49-F238E27FC236}">
                <a16:creationId xmlns:a16="http://schemas.microsoft.com/office/drawing/2014/main" id="{5960A9A2-36AE-4202-B557-96888A9DE6C4}"/>
              </a:ext>
            </a:extLst>
          </p:cNvPr>
          <p:cNvSpPr>
            <a:spLocks noGrp="1"/>
          </p:cNvSpPr>
          <p:nvPr>
            <p:ph type="sldNum" sz="quarter" idx="12"/>
          </p:nvPr>
        </p:nvSpPr>
        <p:spPr>
          <a:xfrm>
            <a:off x="8610600" y="6492875"/>
            <a:ext cx="2743200" cy="365125"/>
          </a:xfrm>
        </p:spPr>
        <p:txBody>
          <a:bodyPr/>
          <a:lstStyle/>
          <a:p>
            <a:fld id="{3E303C2A-00DB-4481-BBA4-F3DA541384D9}" type="slidenum">
              <a:rPr lang="en-IN" smtClean="0"/>
              <a:t>4</a:t>
            </a:fld>
            <a:endParaRPr lang="en-IN" dirty="0"/>
          </a:p>
        </p:txBody>
      </p:sp>
      <p:sp>
        <p:nvSpPr>
          <p:cNvPr id="8" name="Date Placeholder 7">
            <a:extLst>
              <a:ext uri="{FF2B5EF4-FFF2-40B4-BE49-F238E27FC236}">
                <a16:creationId xmlns:a16="http://schemas.microsoft.com/office/drawing/2014/main" id="{069F9DA3-CD79-44D8-8CD3-ED80674E1462}"/>
              </a:ext>
            </a:extLst>
          </p:cNvPr>
          <p:cNvSpPr>
            <a:spLocks noGrp="1"/>
          </p:cNvSpPr>
          <p:nvPr>
            <p:ph type="dt" sz="half" idx="10"/>
          </p:nvPr>
        </p:nvSpPr>
        <p:spPr>
          <a:xfrm>
            <a:off x="771525" y="6505575"/>
            <a:ext cx="2743200" cy="365125"/>
          </a:xfrm>
        </p:spPr>
        <p:txBody>
          <a:bodyPr/>
          <a:lstStyle/>
          <a:p>
            <a:fld id="{34714172-4311-4FD2-B20B-A101A18E4771}" type="datetime1">
              <a:rPr lang="en-IN" smtClean="0"/>
              <a:t>04-03-2021</a:t>
            </a:fld>
            <a:endParaRPr lang="en-IN" dirty="0"/>
          </a:p>
        </p:txBody>
      </p:sp>
    </p:spTree>
    <p:extLst>
      <p:ext uri="{BB962C8B-B14F-4D97-AF65-F5344CB8AC3E}">
        <p14:creationId xmlns:p14="http://schemas.microsoft.com/office/powerpoint/2010/main" val="84805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AD147-2E05-4D8A-8E86-4DEE94FABDF9}"/>
              </a:ext>
            </a:extLst>
          </p:cNvPr>
          <p:cNvSpPr>
            <a:spLocks noGrp="1"/>
          </p:cNvSpPr>
          <p:nvPr>
            <p:ph idx="1"/>
          </p:nvPr>
        </p:nvSpPr>
        <p:spPr>
          <a:xfrm>
            <a:off x="838200" y="1823244"/>
            <a:ext cx="10515600" cy="4351338"/>
          </a:xfrm>
        </p:spPr>
        <p:txBody>
          <a:bodyPr>
            <a:noAutofit/>
          </a:bodyPr>
          <a:lstStyle/>
          <a:p>
            <a:pPr algn="just">
              <a:lnSpc>
                <a:spcPct val="115000"/>
              </a:lnSpc>
              <a:spcAft>
                <a:spcPts val="800"/>
              </a:spcAft>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Arial" panose="020B0604020202020204" pitchFamily="34" charset="0"/>
              </a:rPr>
              <a:t>Will </a:t>
            </a:r>
            <a:r>
              <a:rPr lang="en-US" sz="1800" dirty="0" err="1">
                <a:effectLst/>
                <a:latin typeface="Arial" panose="020B0604020202020204" pitchFamily="34" charset="0"/>
                <a:ea typeface="Times New Roman" panose="02020603050405020304" pitchFamily="18" charset="0"/>
                <a:cs typeface="Arial" panose="020B0604020202020204" pitchFamily="34" charset="0"/>
              </a:rPr>
              <a:t>Koehrson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demonstates</a:t>
            </a:r>
            <a:r>
              <a:rPr lang="en-US" sz="1800" dirty="0">
                <a:effectLst/>
                <a:latin typeface="Arial" panose="020B0604020202020204" pitchFamily="34" charset="0"/>
                <a:ea typeface="Times New Roman" panose="02020603050405020304" pitchFamily="18" charset="0"/>
                <a:cs typeface="Arial" panose="020B0604020202020204" pitchFamily="34" charset="0"/>
              </a:rPr>
              <a:t> Time-Series Analysis on the Tesla Financial Dataset</a:t>
            </a:r>
            <a:r>
              <a:rPr lang="en-US" sz="1800" baseline="30000" dirty="0">
                <a:effectLst/>
                <a:latin typeface="Arial" panose="020B0604020202020204" pitchFamily="34" charset="0"/>
                <a:ea typeface="Times New Roman" panose="02020603050405020304" pitchFamily="18" charset="0"/>
                <a:cs typeface="Arial" panose="020B0604020202020204" pitchFamily="34" charset="0"/>
              </a:rPr>
              <a:t>[1]</a:t>
            </a:r>
            <a:r>
              <a:rPr lang="en-US" sz="1800" baseline="-25000" dirty="0">
                <a:effectLst/>
                <a:latin typeface="Arial" panose="020B0604020202020204" pitchFamily="34" charset="0"/>
                <a:ea typeface="Times New Roman" panose="02020603050405020304" pitchFamily="18" charset="0"/>
                <a:cs typeface="Arial" panose="020B0604020202020204" pitchFamily="34" charset="0"/>
              </a:rPr>
              <a: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15000"/>
              </a:lnSpc>
              <a:spcAft>
                <a:spcPts val="800"/>
              </a:spcAft>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Arial" panose="020B0604020202020204" pitchFamily="34" charset="0"/>
              </a:rPr>
              <a:t>Jason Brownlee proposed Auto-Regressor model for household electricity consumption forecast</a:t>
            </a:r>
            <a:r>
              <a:rPr lang="en-US" sz="1800" baseline="30000" dirty="0">
                <a:effectLst/>
                <a:latin typeface="Arial" panose="020B0604020202020204" pitchFamily="34" charset="0"/>
                <a:ea typeface="Times New Roman" panose="02020603050405020304" pitchFamily="18" charset="0"/>
                <a:cs typeface="Arial" panose="020B0604020202020204" pitchFamily="34" charset="0"/>
              </a:rPr>
              <a:t>[2]</a:t>
            </a:r>
            <a:r>
              <a:rPr lang="en-US" sz="1800" dirty="0">
                <a:effectLst/>
                <a:latin typeface="Arial" panose="020B0604020202020204" pitchFamily="34" charset="0"/>
                <a:ea typeface="Times New Roman" panose="02020603050405020304" pitchFamily="18" charset="0"/>
                <a:cs typeface="Arial" panose="020B0604020202020204" pitchFamily="34" charset="0"/>
              </a:rPr>
              <a:t>. The Auto-Regressor model was trained on the ‘Household Power Consumption’ dataset. The missing values in the dataset were filled by copying the observation from the same time the day before. The model was evaluated by walk-forward validation. </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15000"/>
              </a:lnSpc>
              <a:spcAft>
                <a:spcPts val="800"/>
              </a:spcAft>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Arial" panose="020B0604020202020204" pitchFamily="34" charset="0"/>
              </a:rPr>
              <a:t>Selva </a:t>
            </a:r>
            <a:r>
              <a:rPr lang="en-US" sz="1800" dirty="0" err="1">
                <a:effectLst/>
                <a:latin typeface="Arial" panose="020B0604020202020204" pitchFamily="34" charset="0"/>
                <a:ea typeface="Times New Roman" panose="02020603050405020304" pitchFamily="18" charset="0"/>
                <a:cs typeface="Arial" panose="020B0604020202020204" pitchFamily="34" charset="0"/>
              </a:rPr>
              <a:t>Prabhkaran</a:t>
            </a:r>
            <a:r>
              <a:rPr lang="en-US" sz="1800" dirty="0">
                <a:effectLst/>
                <a:latin typeface="Arial" panose="020B0604020202020204" pitchFamily="34" charset="0"/>
                <a:ea typeface="Times New Roman" panose="02020603050405020304" pitchFamily="18" charset="0"/>
                <a:cs typeface="Arial" panose="020B0604020202020204" pitchFamily="34" charset="0"/>
              </a:rPr>
              <a:t> builds ARIMA model from scratch for Time-Series Forecasting and then extends the model to Seasonal ARIMA (SARIMA) and SARIMAX models</a:t>
            </a:r>
            <a:r>
              <a:rPr lang="en-US" sz="1800" baseline="30000" dirty="0">
                <a:effectLst/>
                <a:latin typeface="Arial" panose="020B0604020202020204" pitchFamily="34" charset="0"/>
                <a:ea typeface="Times New Roman" panose="02020603050405020304" pitchFamily="18" charset="0"/>
                <a:cs typeface="Arial" panose="020B0604020202020204" pitchFamily="34" charset="0"/>
              </a:rPr>
              <a:t>[3]</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15000"/>
              </a:lnSpc>
              <a:spcAft>
                <a:spcPts val="800"/>
              </a:spcAft>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Arial" panose="020B0604020202020204" pitchFamily="34" charset="0"/>
              </a:rPr>
              <a:t>Sean J. Taylor and Ben </a:t>
            </a:r>
            <a:r>
              <a:rPr lang="en-US" sz="1800" dirty="0" err="1">
                <a:effectLst/>
                <a:latin typeface="Arial" panose="020B0604020202020204" pitchFamily="34" charset="0"/>
                <a:ea typeface="Times New Roman" panose="02020603050405020304" pitchFamily="18" charset="0"/>
                <a:cs typeface="Arial" panose="020B0604020202020204" pitchFamily="34" charset="0"/>
              </a:rPr>
              <a:t>Lentham</a:t>
            </a:r>
            <a:r>
              <a:rPr lang="en-US" sz="1800" dirty="0">
                <a:effectLst/>
                <a:latin typeface="Arial" panose="020B0604020202020204" pitchFamily="34" charset="0"/>
                <a:ea typeface="Times New Roman" panose="02020603050405020304" pitchFamily="18" charset="0"/>
                <a:cs typeface="Arial" panose="020B0604020202020204" pitchFamily="34" charset="0"/>
              </a:rPr>
              <a:t> proposed a model for Time-Series Forecasting, called Prophet that makes it much more straightforward to create a reasonable, accurate forecast</a:t>
            </a:r>
            <a:r>
              <a:rPr lang="en-US" sz="1800" baseline="30000" dirty="0">
                <a:effectLst/>
                <a:latin typeface="Arial" panose="020B0604020202020204" pitchFamily="34" charset="0"/>
                <a:ea typeface="Times New Roman" panose="02020603050405020304" pitchFamily="18" charset="0"/>
                <a:cs typeface="Arial" panose="020B0604020202020204" pitchFamily="34" charset="0"/>
              </a:rPr>
              <a:t>[4]</a:t>
            </a:r>
            <a:r>
              <a:rPr lang="en-US" sz="1800" dirty="0">
                <a:effectLst/>
                <a:latin typeface="Arial" panose="020B0604020202020204" pitchFamily="34" charset="0"/>
                <a:ea typeface="Times New Roman" panose="02020603050405020304" pitchFamily="18" charset="0"/>
                <a:cs typeface="Arial" panose="020B0604020202020204" pitchFamily="34" charset="0"/>
              </a:rPr>
              <a:t>. At its core, Prophet is an additive regression model.</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4972BC65-B713-44B0-99EA-BFCDFF4351A3}"/>
              </a:ext>
            </a:extLst>
          </p:cNvPr>
          <p:cNvSpPr/>
          <p:nvPr/>
        </p:nvSpPr>
        <p:spPr>
          <a:xfrm>
            <a:off x="390525" y="352425"/>
            <a:ext cx="11439525" cy="6143625"/>
          </a:xfrm>
          <a:prstGeom prst="rect">
            <a:avLst/>
          </a:prstGeom>
          <a:noFill/>
          <a:ln w="19050"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8AEE7940-8F7B-4336-AC83-807081001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0" y="361950"/>
            <a:ext cx="1381125" cy="1208882"/>
          </a:xfrm>
          <a:prstGeom prst="rect">
            <a:avLst/>
          </a:prstGeom>
        </p:spPr>
      </p:pic>
      <p:sp>
        <p:nvSpPr>
          <p:cNvPr id="8" name="Title 1">
            <a:extLst>
              <a:ext uri="{FF2B5EF4-FFF2-40B4-BE49-F238E27FC236}">
                <a16:creationId xmlns:a16="http://schemas.microsoft.com/office/drawing/2014/main" id="{65AAA52E-DE30-4759-A564-9C09C33CA663}"/>
              </a:ext>
            </a:extLst>
          </p:cNvPr>
          <p:cNvSpPr txBox="1">
            <a:spLocks/>
          </p:cNvSpPr>
          <p:nvPr/>
        </p:nvSpPr>
        <p:spPr>
          <a:xfrm>
            <a:off x="838200" y="3619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latin typeface="Arial" panose="020B0604020202020204" pitchFamily="34" charset="0"/>
                <a:cs typeface="Arial" panose="020B0604020202020204" pitchFamily="34" charset="0"/>
              </a:rPr>
              <a:t>Literature Survey</a:t>
            </a:r>
          </a:p>
        </p:txBody>
      </p:sp>
      <p:sp>
        <p:nvSpPr>
          <p:cNvPr id="11" name="Slide Number Placeholder 10">
            <a:extLst>
              <a:ext uri="{FF2B5EF4-FFF2-40B4-BE49-F238E27FC236}">
                <a16:creationId xmlns:a16="http://schemas.microsoft.com/office/drawing/2014/main" id="{08CC1011-B800-4A2A-8FC2-DAB74C90445C}"/>
              </a:ext>
            </a:extLst>
          </p:cNvPr>
          <p:cNvSpPr>
            <a:spLocks noGrp="1"/>
          </p:cNvSpPr>
          <p:nvPr>
            <p:ph type="sldNum" sz="quarter" idx="12"/>
          </p:nvPr>
        </p:nvSpPr>
        <p:spPr>
          <a:xfrm>
            <a:off x="8610600" y="6496050"/>
            <a:ext cx="2743200" cy="365125"/>
          </a:xfrm>
        </p:spPr>
        <p:txBody>
          <a:bodyPr/>
          <a:lstStyle/>
          <a:p>
            <a:fld id="{3E303C2A-00DB-4481-BBA4-F3DA541384D9}" type="slidenum">
              <a:rPr lang="en-IN" smtClean="0"/>
              <a:t>5</a:t>
            </a:fld>
            <a:endParaRPr lang="en-IN"/>
          </a:p>
        </p:txBody>
      </p:sp>
      <p:sp>
        <p:nvSpPr>
          <p:cNvPr id="13" name="Date Placeholder 12">
            <a:extLst>
              <a:ext uri="{FF2B5EF4-FFF2-40B4-BE49-F238E27FC236}">
                <a16:creationId xmlns:a16="http://schemas.microsoft.com/office/drawing/2014/main" id="{A8EE1E73-2115-4ED9-962C-10B915FF5872}"/>
              </a:ext>
            </a:extLst>
          </p:cNvPr>
          <p:cNvSpPr>
            <a:spLocks noGrp="1"/>
          </p:cNvSpPr>
          <p:nvPr>
            <p:ph type="dt" sz="half" idx="10"/>
          </p:nvPr>
        </p:nvSpPr>
        <p:spPr>
          <a:xfrm>
            <a:off x="838200" y="6474222"/>
            <a:ext cx="2743200" cy="365125"/>
          </a:xfrm>
        </p:spPr>
        <p:txBody>
          <a:bodyPr/>
          <a:lstStyle/>
          <a:p>
            <a:fld id="{B8557891-6796-4DFE-9384-9E3E86B8A535}" type="datetime1">
              <a:rPr lang="en-IN" smtClean="0"/>
              <a:t>04-03-2021</a:t>
            </a:fld>
            <a:endParaRPr lang="en-IN"/>
          </a:p>
        </p:txBody>
      </p:sp>
    </p:spTree>
    <p:extLst>
      <p:ext uri="{BB962C8B-B14F-4D97-AF65-F5344CB8AC3E}">
        <p14:creationId xmlns:p14="http://schemas.microsoft.com/office/powerpoint/2010/main" val="80113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B816-7A14-4238-9F42-1EF3E5A6F3E4}"/>
              </a:ext>
            </a:extLst>
          </p:cNvPr>
          <p:cNvSpPr>
            <a:spLocks noGrp="1"/>
          </p:cNvSpPr>
          <p:nvPr>
            <p:ph type="title"/>
          </p:nvPr>
        </p:nvSpPr>
        <p:spPr>
          <a:xfrm>
            <a:off x="838200" y="365125"/>
            <a:ext cx="10515600" cy="1325563"/>
          </a:xfrm>
        </p:spPr>
        <p:txBody>
          <a:bodyPr>
            <a:normAutofit/>
          </a:bodyPr>
          <a:lstStyle/>
          <a:p>
            <a:pPr algn="ctr"/>
            <a:r>
              <a:rPr lang="en-US" sz="4000" u="sng" dirty="0">
                <a:latin typeface="Arial" panose="020B0604020202020204" pitchFamily="34" charset="0"/>
                <a:cs typeface="Arial" panose="020B0604020202020204" pitchFamily="34" charset="0"/>
              </a:rPr>
              <a:t>Data Description</a:t>
            </a:r>
            <a:endParaRPr lang="en-IN" sz="4000" u="sng" dirty="0"/>
          </a:p>
        </p:txBody>
      </p:sp>
      <p:sp>
        <p:nvSpPr>
          <p:cNvPr id="3" name="Content Placeholder 2">
            <a:extLst>
              <a:ext uri="{FF2B5EF4-FFF2-40B4-BE49-F238E27FC236}">
                <a16:creationId xmlns:a16="http://schemas.microsoft.com/office/drawing/2014/main" id="{A3876112-D3BA-47CF-990A-0424B9E4E85B}"/>
              </a:ext>
            </a:extLst>
          </p:cNvPr>
          <p:cNvSpPr>
            <a:spLocks noGrp="1"/>
          </p:cNvSpPr>
          <p:nvPr>
            <p:ph idx="1"/>
          </p:nvPr>
        </p:nvSpPr>
        <p:spPr>
          <a:xfrm>
            <a:off x="852487" y="1570832"/>
            <a:ext cx="10515600" cy="4351338"/>
          </a:xfrm>
          <a:solidFill>
            <a:schemeClr val="bg1"/>
          </a:solidFill>
        </p:spPr>
        <p:txBody>
          <a:bodyPr>
            <a:normAutofit lnSpcReduction="10000"/>
          </a:bodyPr>
          <a:lstStyle/>
          <a:p>
            <a:pPr>
              <a:buFont typeface="Wingdings" panose="05000000000000000000" pitchFamily="2" charset="2"/>
              <a:buChar char="§"/>
            </a:pPr>
            <a:r>
              <a:rPr lang="en-US" sz="1800" dirty="0">
                <a:latin typeface="Arial" panose="020B0604020202020204" pitchFamily="34" charset="0"/>
                <a:cs typeface="Arial" panose="020B0604020202020204" pitchFamily="34" charset="0"/>
              </a:rPr>
              <a:t>Size of the dataset : 44.6 MB</a:t>
            </a:r>
            <a:endParaRPr lang="en-US" sz="1800" dirty="0"/>
          </a:p>
          <a:p>
            <a:pPr marL="0" indent="0">
              <a:buNone/>
            </a:pPr>
            <a:r>
              <a:rPr lang="en-US" sz="1800" dirty="0">
                <a:latin typeface="Arial" panose="020B0604020202020204" pitchFamily="34" charset="0"/>
                <a:cs typeface="Arial" panose="020B0604020202020204" pitchFamily="34" charset="0"/>
              </a:rPr>
              <a:t>We are provided with the following files :</a:t>
            </a:r>
          </a:p>
          <a:p>
            <a:pPr marL="514350" indent="-514350">
              <a:buFont typeface="+mj-lt"/>
              <a:buAutoNum type="arabicPeriod"/>
            </a:pPr>
            <a:r>
              <a:rPr lang="en-US" sz="1800" dirty="0">
                <a:latin typeface="Arial" panose="020B0604020202020204" pitchFamily="34" charset="0"/>
                <a:cs typeface="Arial" panose="020B0604020202020204" pitchFamily="34" charset="0"/>
              </a:rPr>
              <a:t>consumption.csv – half hourly consumption data for 3248 smart meters. </a:t>
            </a:r>
          </a:p>
          <a:p>
            <a:pPr marL="514350" indent="-514350">
              <a:buFont typeface="+mj-lt"/>
              <a:buAutoNum type="arabicPeriod"/>
            </a:pPr>
            <a:r>
              <a:rPr lang="en-US" sz="1800" dirty="0">
                <a:latin typeface="Arial" panose="020B0604020202020204" pitchFamily="34" charset="0"/>
                <a:cs typeface="Arial" panose="020B0604020202020204" pitchFamily="34" charset="0"/>
              </a:rPr>
              <a:t>weather-avg.csv – average daily temperature associated to the 3248 smart meters. </a:t>
            </a:r>
          </a:p>
          <a:p>
            <a:pPr marL="514350" indent="-514350">
              <a:buFont typeface="+mj-lt"/>
              <a:buAutoNum type="arabicPeriod"/>
            </a:pPr>
            <a:r>
              <a:rPr lang="en-US" sz="1800" dirty="0">
                <a:latin typeface="Arial" panose="020B0604020202020204" pitchFamily="34" charset="0"/>
                <a:cs typeface="Arial" panose="020B0604020202020204" pitchFamily="34" charset="0"/>
              </a:rPr>
              <a:t>weather-min.csv – Minimum daily temperature associated to the 3248 smart meters. </a:t>
            </a:r>
          </a:p>
          <a:p>
            <a:pPr marL="514350" indent="-514350">
              <a:buFont typeface="+mj-lt"/>
              <a:buAutoNum type="arabicPeriod"/>
            </a:pPr>
            <a:r>
              <a:rPr lang="en-US" sz="1800" dirty="0">
                <a:latin typeface="Arial" panose="020B0604020202020204" pitchFamily="34" charset="0"/>
                <a:cs typeface="Arial" panose="020B0604020202020204" pitchFamily="34" charset="0"/>
              </a:rPr>
              <a:t>weather-max.csv – Maximum daily temperature associated to the 3248 smart meters. </a:t>
            </a:r>
          </a:p>
          <a:p>
            <a:pPr marL="514350" indent="-514350">
              <a:buFont typeface="+mj-lt"/>
              <a:buAutoNum type="arabicPeriod"/>
            </a:pPr>
            <a:r>
              <a:rPr lang="en-US" sz="1800" dirty="0">
                <a:latin typeface="Arial" panose="020B0604020202020204" pitchFamily="34" charset="0"/>
                <a:cs typeface="Arial" panose="020B0604020202020204" pitchFamily="34" charset="0"/>
              </a:rPr>
              <a:t>addInfo.csv – Additional information available for the 1859 smart meters. </a:t>
            </a:r>
          </a:p>
          <a:p>
            <a:pPr marL="0" indent="0">
              <a:buNone/>
            </a:pPr>
            <a:r>
              <a:rPr lang="en-US" sz="1800" dirty="0">
                <a:latin typeface="Arial" panose="020B0604020202020204" pitchFamily="34" charset="0"/>
                <a:cs typeface="Arial" panose="020B0604020202020204" pitchFamily="34" charset="0"/>
              </a:rPr>
              <a:t>Among these files, we have given higher weightage to consumption.csv file.</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IN" sz="2000" u="sng" dirty="0">
                <a:latin typeface="Arial" panose="020B0604020202020204" pitchFamily="34" charset="0"/>
                <a:cs typeface="Arial" panose="020B0604020202020204" pitchFamily="34" charset="0"/>
              </a:rPr>
              <a:t>Train Test Split :</a:t>
            </a:r>
          </a:p>
          <a:p>
            <a:pPr marL="0" indent="0">
              <a:buNone/>
            </a:pPr>
            <a:r>
              <a:rPr lang="en-US" sz="1800" dirty="0">
                <a:latin typeface="Arial" panose="020B0604020202020204" pitchFamily="34" charset="0"/>
                <a:cs typeface="Arial" panose="020B0604020202020204" pitchFamily="34" charset="0"/>
              </a:rPr>
              <a:t>Train: Consists of data of 10 months from January to October.</a:t>
            </a:r>
          </a:p>
          <a:p>
            <a:pPr marL="0" indent="0">
              <a:buNone/>
            </a:pPr>
            <a:r>
              <a:rPr lang="en-US" sz="1800" dirty="0">
                <a:latin typeface="Arial" panose="020B0604020202020204" pitchFamily="34" charset="0"/>
                <a:cs typeface="Arial" panose="020B0604020202020204" pitchFamily="34" charset="0"/>
              </a:rPr>
              <a:t>Test: Consists of data of 2 months November and December.</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IN" dirty="0"/>
          </a:p>
        </p:txBody>
      </p:sp>
      <p:sp>
        <p:nvSpPr>
          <p:cNvPr id="4" name="Rectangle 3">
            <a:extLst>
              <a:ext uri="{FF2B5EF4-FFF2-40B4-BE49-F238E27FC236}">
                <a16:creationId xmlns:a16="http://schemas.microsoft.com/office/drawing/2014/main" id="{7CB925F3-EA8B-4C14-AD67-EFDE24E85735}"/>
              </a:ext>
            </a:extLst>
          </p:cNvPr>
          <p:cNvSpPr/>
          <p:nvPr/>
        </p:nvSpPr>
        <p:spPr>
          <a:xfrm>
            <a:off x="390525" y="331494"/>
            <a:ext cx="11439525" cy="6143625"/>
          </a:xfrm>
          <a:prstGeom prst="rect">
            <a:avLst/>
          </a:prstGeom>
          <a:noFill/>
          <a:ln w="19050"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ACF426BD-6A9C-4737-9476-DAFEF0441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0" y="361950"/>
            <a:ext cx="1381125" cy="1208882"/>
          </a:xfrm>
          <a:prstGeom prst="rect">
            <a:avLst/>
          </a:prstGeom>
        </p:spPr>
      </p:pic>
      <p:sp>
        <p:nvSpPr>
          <p:cNvPr id="9" name="Slide Number Placeholder 8">
            <a:extLst>
              <a:ext uri="{FF2B5EF4-FFF2-40B4-BE49-F238E27FC236}">
                <a16:creationId xmlns:a16="http://schemas.microsoft.com/office/drawing/2014/main" id="{066CAAE6-A4D4-4370-A349-D357CF7804C9}"/>
              </a:ext>
            </a:extLst>
          </p:cNvPr>
          <p:cNvSpPr>
            <a:spLocks noGrp="1"/>
          </p:cNvSpPr>
          <p:nvPr>
            <p:ph type="sldNum" sz="quarter" idx="12"/>
          </p:nvPr>
        </p:nvSpPr>
        <p:spPr>
          <a:xfrm>
            <a:off x="8624887" y="6492875"/>
            <a:ext cx="2743200" cy="365125"/>
          </a:xfrm>
        </p:spPr>
        <p:txBody>
          <a:bodyPr/>
          <a:lstStyle/>
          <a:p>
            <a:fld id="{3E303C2A-00DB-4481-BBA4-F3DA541384D9}" type="slidenum">
              <a:rPr lang="en-IN" smtClean="0"/>
              <a:t>6</a:t>
            </a:fld>
            <a:endParaRPr lang="en-IN"/>
          </a:p>
        </p:txBody>
      </p:sp>
      <p:sp>
        <p:nvSpPr>
          <p:cNvPr id="11" name="Date Placeholder 10">
            <a:extLst>
              <a:ext uri="{FF2B5EF4-FFF2-40B4-BE49-F238E27FC236}">
                <a16:creationId xmlns:a16="http://schemas.microsoft.com/office/drawing/2014/main" id="{F06A18E5-5A39-4D05-8E1E-B0CF5A1C8280}"/>
              </a:ext>
            </a:extLst>
          </p:cNvPr>
          <p:cNvSpPr>
            <a:spLocks noGrp="1"/>
          </p:cNvSpPr>
          <p:nvPr>
            <p:ph type="dt" sz="half" idx="10"/>
          </p:nvPr>
        </p:nvSpPr>
        <p:spPr>
          <a:xfrm>
            <a:off x="823913" y="6492874"/>
            <a:ext cx="2743200" cy="365125"/>
          </a:xfrm>
        </p:spPr>
        <p:txBody>
          <a:bodyPr/>
          <a:lstStyle/>
          <a:p>
            <a:fld id="{D51507C2-41B9-4969-A4A4-AC87465DAE83}" type="datetime1">
              <a:rPr lang="en-IN" smtClean="0"/>
              <a:t>04-03-2021</a:t>
            </a:fld>
            <a:endParaRPr lang="en-IN"/>
          </a:p>
        </p:txBody>
      </p:sp>
    </p:spTree>
    <p:extLst>
      <p:ext uri="{BB962C8B-B14F-4D97-AF65-F5344CB8AC3E}">
        <p14:creationId xmlns:p14="http://schemas.microsoft.com/office/powerpoint/2010/main" val="330249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0CBD-4D63-4E57-A9B1-EBBBD7D4E683}"/>
              </a:ext>
            </a:extLst>
          </p:cNvPr>
          <p:cNvSpPr>
            <a:spLocks noGrp="1"/>
          </p:cNvSpPr>
          <p:nvPr>
            <p:ph type="title"/>
          </p:nvPr>
        </p:nvSpPr>
        <p:spPr>
          <a:xfrm>
            <a:off x="695325" y="25400"/>
            <a:ext cx="10515600" cy="1325563"/>
          </a:xfrm>
        </p:spPr>
        <p:txBody>
          <a:bodyPr>
            <a:normAutofit/>
          </a:bodyPr>
          <a:lstStyle/>
          <a:p>
            <a:pPr algn="ctr"/>
            <a:r>
              <a:rPr lang="en-IN" sz="4000" u="sng" dirty="0">
                <a:latin typeface="Arial" panose="020B0604020202020204" pitchFamily="34" charset="0"/>
                <a:cs typeface="Arial" panose="020B0604020202020204" pitchFamily="34" charset="0"/>
              </a:rPr>
              <a:t>Exploratory Data Analysis</a:t>
            </a:r>
          </a:p>
        </p:txBody>
      </p:sp>
      <p:sp>
        <p:nvSpPr>
          <p:cNvPr id="4" name="Rectangle 3">
            <a:extLst>
              <a:ext uri="{FF2B5EF4-FFF2-40B4-BE49-F238E27FC236}">
                <a16:creationId xmlns:a16="http://schemas.microsoft.com/office/drawing/2014/main" id="{1DCF1CE6-1E05-48D1-9E65-46D9A76ECD8F}"/>
              </a:ext>
            </a:extLst>
          </p:cNvPr>
          <p:cNvSpPr/>
          <p:nvPr/>
        </p:nvSpPr>
        <p:spPr>
          <a:xfrm>
            <a:off x="290513" y="238125"/>
            <a:ext cx="11625262" cy="6391513"/>
          </a:xfrm>
          <a:prstGeom prst="rect">
            <a:avLst/>
          </a:prstGeom>
          <a:noFill/>
          <a:ln w="19050"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2CB26D63-41F2-4EE0-B333-2FBD94121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362" y="266827"/>
            <a:ext cx="1381125" cy="1208882"/>
          </a:xfrm>
          <a:prstGeom prst="rect">
            <a:avLst/>
          </a:prstGeom>
        </p:spPr>
      </p:pic>
      <p:pic>
        <p:nvPicPr>
          <p:cNvPr id="10" name="Picture 9">
            <a:extLst>
              <a:ext uri="{FF2B5EF4-FFF2-40B4-BE49-F238E27FC236}">
                <a16:creationId xmlns:a16="http://schemas.microsoft.com/office/drawing/2014/main" id="{C0F151D9-5B04-4D3B-9E73-E717D829F5E6}"/>
              </a:ext>
            </a:extLst>
          </p:cNvPr>
          <p:cNvPicPr/>
          <p:nvPr/>
        </p:nvPicPr>
        <p:blipFill>
          <a:blip r:embed="rId3"/>
          <a:stretch>
            <a:fillRect/>
          </a:stretch>
        </p:blipFill>
        <p:spPr>
          <a:xfrm>
            <a:off x="854868" y="2442901"/>
            <a:ext cx="9665494" cy="3864124"/>
          </a:xfrm>
          <a:prstGeom prst="rect">
            <a:avLst/>
          </a:prstGeom>
        </p:spPr>
      </p:pic>
      <p:sp>
        <p:nvSpPr>
          <p:cNvPr id="13" name="TextBox 12">
            <a:extLst>
              <a:ext uri="{FF2B5EF4-FFF2-40B4-BE49-F238E27FC236}">
                <a16:creationId xmlns:a16="http://schemas.microsoft.com/office/drawing/2014/main" id="{B9E36B36-16D4-4535-8906-316B64420CB1}"/>
              </a:ext>
            </a:extLst>
          </p:cNvPr>
          <p:cNvSpPr txBox="1"/>
          <p:nvPr/>
        </p:nvSpPr>
        <p:spPr>
          <a:xfrm>
            <a:off x="421481" y="6263878"/>
            <a:ext cx="11063288" cy="351378"/>
          </a:xfrm>
          <a:prstGeom prst="rect">
            <a:avLst/>
          </a:prstGeom>
          <a:noFill/>
        </p:spPr>
        <p:txBody>
          <a:bodyPr wrap="square">
            <a:spAutoFit/>
          </a:bodyPr>
          <a:lstStyle/>
          <a:p>
            <a:pPr marL="228600" algn="ctr">
              <a:lnSpc>
                <a:spcPct val="115000"/>
              </a:lnSpc>
              <a:spcAft>
                <a:spcPts val="80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Figure 1: Energy Consumed in kWh for all meters on 2017-01-01 in between the interval 00:30:00 and 01:00:00</a:t>
            </a:r>
            <a:endParaRPr lang="en-IN"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5" name="TextBox 14">
            <a:extLst>
              <a:ext uri="{FF2B5EF4-FFF2-40B4-BE49-F238E27FC236}">
                <a16:creationId xmlns:a16="http://schemas.microsoft.com/office/drawing/2014/main" id="{811E042D-7053-4489-B3EF-9B92F234C9D3}"/>
              </a:ext>
            </a:extLst>
          </p:cNvPr>
          <p:cNvSpPr txBox="1"/>
          <p:nvPr/>
        </p:nvSpPr>
        <p:spPr>
          <a:xfrm>
            <a:off x="854868" y="1205494"/>
            <a:ext cx="9879807" cy="1227644"/>
          </a:xfrm>
          <a:prstGeom prst="rect">
            <a:avLst/>
          </a:prstGeom>
          <a:noFill/>
        </p:spPr>
        <p:txBody>
          <a:bodyPr wrap="square">
            <a:spAutoFit/>
          </a:bodyPr>
          <a:lstStyle/>
          <a:p>
            <a:pPr algn="just">
              <a:lnSpc>
                <a:spcPct val="115000"/>
              </a:lnSpc>
              <a:spcAft>
                <a:spcPts val="800"/>
              </a:spcAft>
            </a:pPr>
            <a:r>
              <a:rPr lang="en-US" dirty="0">
                <a:effectLst/>
                <a:latin typeface="Arial" panose="020B0604020202020204" pitchFamily="34" charset="0"/>
                <a:ea typeface="Times New Roman" panose="02020603050405020304" pitchFamily="18" charset="0"/>
                <a:cs typeface="Arial" panose="020B0604020202020204" pitchFamily="34" charset="0"/>
              </a:rPr>
              <a:t>Few of the inferences drawn from Exploratory Data Analysis are:</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800"/>
              </a:spcAft>
              <a:buFont typeface="+mj-lt"/>
              <a:buAutoNum type="arabicPeriod"/>
            </a:pPr>
            <a:r>
              <a:rPr lang="en-US" dirty="0">
                <a:effectLst/>
                <a:latin typeface="Arial" panose="020B0604020202020204" pitchFamily="34" charset="0"/>
                <a:ea typeface="Times New Roman" panose="02020603050405020304" pitchFamily="18" charset="0"/>
                <a:cs typeface="Arial" panose="020B0604020202020204" pitchFamily="34" charset="0"/>
              </a:rPr>
              <a:t>Energy consumed by a household can be as less as 0.01 kWh to as high as 4 kWh. </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800"/>
              </a:spcAft>
              <a:buFont typeface="+mj-lt"/>
              <a:buAutoNum type="arabicPeriod"/>
            </a:pPr>
            <a:r>
              <a:rPr lang="en-US" dirty="0">
                <a:effectLst/>
                <a:latin typeface="Arial" panose="020B0604020202020204" pitchFamily="34" charset="0"/>
                <a:ea typeface="Times New Roman" panose="02020603050405020304" pitchFamily="18" charset="0"/>
                <a:cs typeface="Arial" panose="020B0604020202020204" pitchFamily="34" charset="0"/>
              </a:rPr>
              <a:t>The energy consumption of a household is independent of other households.</a:t>
            </a:r>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6" name="Slide Number Placeholder 15">
            <a:extLst>
              <a:ext uri="{FF2B5EF4-FFF2-40B4-BE49-F238E27FC236}">
                <a16:creationId xmlns:a16="http://schemas.microsoft.com/office/drawing/2014/main" id="{80076633-A7E2-4570-AD19-606AF6C40280}"/>
              </a:ext>
            </a:extLst>
          </p:cNvPr>
          <p:cNvSpPr>
            <a:spLocks noGrp="1"/>
          </p:cNvSpPr>
          <p:nvPr>
            <p:ph type="sldNum" sz="quarter" idx="12"/>
          </p:nvPr>
        </p:nvSpPr>
        <p:spPr>
          <a:xfrm>
            <a:off x="8610600" y="6583616"/>
            <a:ext cx="2743200" cy="365125"/>
          </a:xfrm>
        </p:spPr>
        <p:txBody>
          <a:bodyPr/>
          <a:lstStyle/>
          <a:p>
            <a:fld id="{3E303C2A-00DB-4481-BBA4-F3DA541384D9}" type="slidenum">
              <a:rPr lang="en-IN" smtClean="0"/>
              <a:t>7</a:t>
            </a:fld>
            <a:endParaRPr lang="en-IN" dirty="0"/>
          </a:p>
        </p:txBody>
      </p:sp>
      <p:sp>
        <p:nvSpPr>
          <p:cNvPr id="18" name="Date Placeholder 17">
            <a:extLst>
              <a:ext uri="{FF2B5EF4-FFF2-40B4-BE49-F238E27FC236}">
                <a16:creationId xmlns:a16="http://schemas.microsoft.com/office/drawing/2014/main" id="{88CC4B9A-B67F-4E8B-9B77-617C11AF3F85}"/>
              </a:ext>
            </a:extLst>
          </p:cNvPr>
          <p:cNvSpPr>
            <a:spLocks noGrp="1"/>
          </p:cNvSpPr>
          <p:nvPr>
            <p:ph type="dt" sz="half" idx="10"/>
          </p:nvPr>
        </p:nvSpPr>
        <p:spPr>
          <a:xfrm>
            <a:off x="695325" y="6556516"/>
            <a:ext cx="2743200" cy="365125"/>
          </a:xfrm>
        </p:spPr>
        <p:txBody>
          <a:bodyPr/>
          <a:lstStyle/>
          <a:p>
            <a:fld id="{57A21281-507B-447A-9544-EC827A270921}" type="datetime1">
              <a:rPr lang="en-IN" smtClean="0"/>
              <a:t>04-03-2021</a:t>
            </a:fld>
            <a:endParaRPr lang="en-IN" dirty="0"/>
          </a:p>
        </p:txBody>
      </p:sp>
    </p:spTree>
    <p:extLst>
      <p:ext uri="{BB962C8B-B14F-4D97-AF65-F5344CB8AC3E}">
        <p14:creationId xmlns:p14="http://schemas.microsoft.com/office/powerpoint/2010/main" val="397603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766C6B-C952-4907-A3A2-EEC327B51C9C}"/>
              </a:ext>
            </a:extLst>
          </p:cNvPr>
          <p:cNvSpPr/>
          <p:nvPr/>
        </p:nvSpPr>
        <p:spPr>
          <a:xfrm>
            <a:off x="390525" y="352425"/>
            <a:ext cx="11439525" cy="6143625"/>
          </a:xfrm>
          <a:prstGeom prst="rect">
            <a:avLst/>
          </a:prstGeom>
          <a:noFill/>
          <a:ln w="22225"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F16FD537-2EAB-44A5-AE59-2DF2E81D2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0" y="361950"/>
            <a:ext cx="1381125" cy="1208882"/>
          </a:xfrm>
          <a:prstGeom prst="rect">
            <a:avLst/>
          </a:prstGeom>
        </p:spPr>
      </p:pic>
      <p:pic>
        <p:nvPicPr>
          <p:cNvPr id="6" name="Picture 5">
            <a:extLst>
              <a:ext uri="{FF2B5EF4-FFF2-40B4-BE49-F238E27FC236}">
                <a16:creationId xmlns:a16="http://schemas.microsoft.com/office/drawing/2014/main" id="{A4AF815B-7833-478F-B34E-AD2FAE266466}"/>
              </a:ext>
            </a:extLst>
          </p:cNvPr>
          <p:cNvPicPr/>
          <p:nvPr/>
        </p:nvPicPr>
        <p:blipFill>
          <a:blip r:embed="rId3"/>
          <a:stretch>
            <a:fillRect/>
          </a:stretch>
        </p:blipFill>
        <p:spPr>
          <a:xfrm>
            <a:off x="1238249" y="1609725"/>
            <a:ext cx="8810626" cy="3793332"/>
          </a:xfrm>
          <a:prstGeom prst="rect">
            <a:avLst/>
          </a:prstGeom>
        </p:spPr>
      </p:pic>
      <p:sp>
        <p:nvSpPr>
          <p:cNvPr id="8" name="TextBox 7">
            <a:extLst>
              <a:ext uri="{FF2B5EF4-FFF2-40B4-BE49-F238E27FC236}">
                <a16:creationId xmlns:a16="http://schemas.microsoft.com/office/drawing/2014/main" id="{C6058791-019C-4306-B8B9-A889C2C88446}"/>
              </a:ext>
            </a:extLst>
          </p:cNvPr>
          <p:cNvSpPr txBox="1"/>
          <p:nvPr/>
        </p:nvSpPr>
        <p:spPr>
          <a:xfrm>
            <a:off x="1238249" y="966391"/>
            <a:ext cx="8524876" cy="383823"/>
          </a:xfrm>
          <a:prstGeom prst="rect">
            <a:avLst/>
          </a:prstGeom>
          <a:noFill/>
        </p:spPr>
        <p:txBody>
          <a:bodyPr wrap="square">
            <a:spAutoFit/>
          </a:bodyPr>
          <a:lstStyle/>
          <a:p>
            <a:pPr lvl="0" algn="just">
              <a:lnSpc>
                <a:spcPct val="115000"/>
              </a:lnSpc>
              <a:spcAft>
                <a:spcPts val="8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3. The energy consumption by the household is not even throughout the year.</a:t>
            </a:r>
            <a:endParaRPr lang="en-IN"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0" name="TextBox 9">
            <a:extLst>
              <a:ext uri="{FF2B5EF4-FFF2-40B4-BE49-F238E27FC236}">
                <a16:creationId xmlns:a16="http://schemas.microsoft.com/office/drawing/2014/main" id="{2EC10B42-7CBA-4A4F-9BD7-0225151E8100}"/>
              </a:ext>
            </a:extLst>
          </p:cNvPr>
          <p:cNvSpPr txBox="1"/>
          <p:nvPr/>
        </p:nvSpPr>
        <p:spPr>
          <a:xfrm>
            <a:off x="1238248" y="5405439"/>
            <a:ext cx="8810625" cy="703911"/>
          </a:xfrm>
          <a:prstGeom prst="rect">
            <a:avLst/>
          </a:prstGeom>
          <a:noFill/>
        </p:spPr>
        <p:txBody>
          <a:bodyPr wrap="square">
            <a:spAutoFit/>
          </a:bodyPr>
          <a:lstStyle/>
          <a:p>
            <a:pPr marL="228600">
              <a:lnSpc>
                <a:spcPct val="115000"/>
              </a:lnSpc>
              <a:spcAft>
                <a:spcPts val="8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Figure 2</a:t>
            </a:r>
            <a:r>
              <a:rPr lang="en-US" sz="1800" dirty="0">
                <a:effectLst/>
                <a:latin typeface="Arial" panose="020B0604020202020204" pitchFamily="34" charset="0"/>
                <a:ea typeface="Times New Roman" panose="02020603050405020304" pitchFamily="18" charset="0"/>
                <a:cs typeface="Arial" panose="020B0604020202020204" pitchFamily="34" charset="0"/>
              </a:rPr>
              <a:t>: Energy consumption of the meter '0xa62b9f23553ff183f61e2bf943aab3d5983d02d7' in the year 2017</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1" name="Slide Number Placeholder 10">
            <a:extLst>
              <a:ext uri="{FF2B5EF4-FFF2-40B4-BE49-F238E27FC236}">
                <a16:creationId xmlns:a16="http://schemas.microsoft.com/office/drawing/2014/main" id="{D7EFDFA7-BBDC-4BD3-8FF9-02437CFE4505}"/>
              </a:ext>
            </a:extLst>
          </p:cNvPr>
          <p:cNvSpPr>
            <a:spLocks noGrp="1"/>
          </p:cNvSpPr>
          <p:nvPr>
            <p:ph type="sldNum" sz="quarter" idx="12"/>
          </p:nvPr>
        </p:nvSpPr>
        <p:spPr>
          <a:xfrm>
            <a:off x="8677273" y="6441283"/>
            <a:ext cx="2743200" cy="365125"/>
          </a:xfrm>
        </p:spPr>
        <p:txBody>
          <a:bodyPr/>
          <a:lstStyle/>
          <a:p>
            <a:fld id="{3E303C2A-00DB-4481-BBA4-F3DA541384D9}" type="slidenum">
              <a:rPr lang="en-IN" smtClean="0"/>
              <a:t>8</a:t>
            </a:fld>
            <a:endParaRPr lang="en-IN"/>
          </a:p>
        </p:txBody>
      </p:sp>
      <p:sp>
        <p:nvSpPr>
          <p:cNvPr id="13" name="Date Placeholder 12">
            <a:extLst>
              <a:ext uri="{FF2B5EF4-FFF2-40B4-BE49-F238E27FC236}">
                <a16:creationId xmlns:a16="http://schemas.microsoft.com/office/drawing/2014/main" id="{53ABC51A-DBF3-4702-AFF7-0FA4EE42C3CD}"/>
              </a:ext>
            </a:extLst>
          </p:cNvPr>
          <p:cNvSpPr>
            <a:spLocks noGrp="1"/>
          </p:cNvSpPr>
          <p:nvPr>
            <p:ph type="dt" sz="half" idx="10"/>
          </p:nvPr>
        </p:nvSpPr>
        <p:spPr>
          <a:xfrm>
            <a:off x="771528" y="6505575"/>
            <a:ext cx="2743200" cy="365125"/>
          </a:xfrm>
        </p:spPr>
        <p:txBody>
          <a:bodyPr/>
          <a:lstStyle/>
          <a:p>
            <a:fld id="{084EDDB8-B2A2-42AE-BB7B-A288EEF5C5BB}" type="datetime1">
              <a:rPr lang="en-IN" smtClean="0"/>
              <a:t>04-03-2021</a:t>
            </a:fld>
            <a:endParaRPr lang="en-IN" dirty="0"/>
          </a:p>
        </p:txBody>
      </p:sp>
    </p:spTree>
    <p:extLst>
      <p:ext uri="{BB962C8B-B14F-4D97-AF65-F5344CB8AC3E}">
        <p14:creationId xmlns:p14="http://schemas.microsoft.com/office/powerpoint/2010/main" val="286813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A2DD-AC0B-4ACD-8F7D-05DB7EA46A24}"/>
              </a:ext>
            </a:extLst>
          </p:cNvPr>
          <p:cNvSpPr>
            <a:spLocks noGrp="1"/>
          </p:cNvSpPr>
          <p:nvPr>
            <p:ph type="title"/>
          </p:nvPr>
        </p:nvSpPr>
        <p:spPr>
          <a:xfrm>
            <a:off x="852487" y="292308"/>
            <a:ext cx="10515600" cy="1325563"/>
          </a:xfrm>
        </p:spPr>
        <p:txBody>
          <a:bodyPr>
            <a:normAutofit/>
          </a:bodyPr>
          <a:lstStyle/>
          <a:p>
            <a:pPr algn="ctr"/>
            <a:r>
              <a:rPr lang="en-IN" sz="4000" u="sng" dirty="0">
                <a:latin typeface="Arial" panose="020B0604020202020204" pitchFamily="34" charset="0"/>
                <a:cs typeface="Arial" panose="020B0604020202020204" pitchFamily="34" charset="0"/>
              </a:rPr>
              <a:t>Data Pre-processing 1</a:t>
            </a:r>
          </a:p>
        </p:txBody>
      </p:sp>
      <p:sp>
        <p:nvSpPr>
          <p:cNvPr id="3" name="Content Placeholder 2">
            <a:extLst>
              <a:ext uri="{FF2B5EF4-FFF2-40B4-BE49-F238E27FC236}">
                <a16:creationId xmlns:a16="http://schemas.microsoft.com/office/drawing/2014/main" id="{242FACAB-9A35-4352-9F30-71204A1179A7}"/>
              </a:ext>
            </a:extLst>
          </p:cNvPr>
          <p:cNvSpPr>
            <a:spLocks noGrp="1"/>
          </p:cNvSpPr>
          <p:nvPr>
            <p:ph idx="1"/>
          </p:nvPr>
        </p:nvSpPr>
        <p:spPr>
          <a:xfrm>
            <a:off x="838200" y="1427957"/>
            <a:ext cx="9848850" cy="4606131"/>
          </a:xfrm>
        </p:spPr>
        <p:txBody>
          <a:bodyPr/>
          <a:lstStyle/>
          <a:p>
            <a:pPr marL="0" indent="0">
              <a:buNone/>
            </a:pPr>
            <a:r>
              <a:rPr lang="en-IN" sz="1800" dirty="0">
                <a:solidFill>
                  <a:schemeClr val="tx1">
                    <a:lumMod val="85000"/>
                    <a:lumOff val="15000"/>
                  </a:schemeClr>
                </a:solidFill>
                <a:latin typeface="Arial" panose="020B0604020202020204" pitchFamily="34" charset="0"/>
                <a:cs typeface="Arial" panose="020B0604020202020204" pitchFamily="34" charset="0"/>
              </a:rPr>
              <a:t>The consumption data is having 51.63% missing values. </a:t>
            </a:r>
          </a:p>
          <a:p>
            <a:pPr marL="0" indent="0">
              <a:buNone/>
            </a:pPr>
            <a:r>
              <a:rPr lang="en-US" sz="1800" b="1" dirty="0">
                <a:latin typeface="Arial" panose="020B0604020202020204" pitchFamily="34" charset="0"/>
                <a:cs typeface="Arial" panose="020B0604020202020204" pitchFamily="34" charset="0"/>
              </a:rPr>
              <a:t>Linear Interpolation </a:t>
            </a:r>
            <a:r>
              <a:rPr lang="en-US" sz="1800" dirty="0">
                <a:latin typeface="Arial" panose="020B0604020202020204" pitchFamily="34" charset="0"/>
                <a:cs typeface="Arial" panose="020B0604020202020204" pitchFamily="34" charset="0"/>
              </a:rPr>
              <a:t>: It is a technique used to estimate unknown values that lie between known values.</a:t>
            </a:r>
          </a:p>
          <a:p>
            <a:endParaRPr lang="en-US" sz="1800" dirty="0">
              <a:latin typeface="Arial" panose="020B0604020202020204" pitchFamily="34" charset="0"/>
              <a:cs typeface="Arial" panose="020B0604020202020204" pitchFamily="34" charset="0"/>
            </a:endParaRPr>
          </a:p>
          <a:p>
            <a:endParaRPr lang="en-IN" dirty="0"/>
          </a:p>
        </p:txBody>
      </p:sp>
      <p:sp>
        <p:nvSpPr>
          <p:cNvPr id="4" name="Rectangle 3">
            <a:extLst>
              <a:ext uri="{FF2B5EF4-FFF2-40B4-BE49-F238E27FC236}">
                <a16:creationId xmlns:a16="http://schemas.microsoft.com/office/drawing/2014/main" id="{4FF922B0-B836-4B2E-91A6-8C3EBDF5BE03}"/>
              </a:ext>
            </a:extLst>
          </p:cNvPr>
          <p:cNvSpPr/>
          <p:nvPr/>
        </p:nvSpPr>
        <p:spPr>
          <a:xfrm>
            <a:off x="390525" y="352425"/>
            <a:ext cx="11439525" cy="6143625"/>
          </a:xfrm>
          <a:prstGeom prst="rect">
            <a:avLst/>
          </a:prstGeom>
          <a:noFill/>
          <a:ln w="22225" cmpd="dbl">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BEB6070F-6109-48CB-ADCF-E0B30EA75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0" y="361950"/>
            <a:ext cx="1381125" cy="1208882"/>
          </a:xfrm>
          <a:prstGeom prst="rect">
            <a:avLst/>
          </a:prstGeom>
        </p:spPr>
      </p:pic>
      <p:pic>
        <p:nvPicPr>
          <p:cNvPr id="6" name="Content Placeholder 5">
            <a:extLst>
              <a:ext uri="{FF2B5EF4-FFF2-40B4-BE49-F238E27FC236}">
                <a16:creationId xmlns:a16="http://schemas.microsoft.com/office/drawing/2014/main" id="{B31368C6-DDA4-46E4-8759-4B7CA1E006D1}"/>
              </a:ext>
            </a:extLst>
          </p:cNvPr>
          <p:cNvPicPr>
            <a:picLocks noGrp="1" noChangeAspect="1"/>
          </p:cNvPicPr>
          <p:nvPr/>
        </p:nvPicPr>
        <p:blipFill>
          <a:blip r:embed="rId3"/>
          <a:stretch>
            <a:fillRect/>
          </a:stretch>
        </p:blipFill>
        <p:spPr>
          <a:xfrm>
            <a:off x="852487" y="2357821"/>
            <a:ext cx="9459246" cy="3576849"/>
          </a:xfrm>
          <a:prstGeom prst="rect">
            <a:avLst/>
          </a:prstGeom>
        </p:spPr>
      </p:pic>
      <p:sp>
        <p:nvSpPr>
          <p:cNvPr id="8" name="TextBox 7">
            <a:extLst>
              <a:ext uri="{FF2B5EF4-FFF2-40B4-BE49-F238E27FC236}">
                <a16:creationId xmlns:a16="http://schemas.microsoft.com/office/drawing/2014/main" id="{DDA2AB72-6205-4419-BB15-F7C3A117B135}"/>
              </a:ext>
            </a:extLst>
          </p:cNvPr>
          <p:cNvSpPr txBox="1"/>
          <p:nvPr/>
        </p:nvSpPr>
        <p:spPr>
          <a:xfrm>
            <a:off x="923924" y="5934670"/>
            <a:ext cx="9496425" cy="584775"/>
          </a:xfrm>
          <a:prstGeom prst="rect">
            <a:avLst/>
          </a:prstGeom>
          <a:noFill/>
        </p:spPr>
        <p:txBody>
          <a:bodyPr wrap="square">
            <a:spAutoFit/>
          </a:bodyPr>
          <a:lstStyle/>
          <a:p>
            <a:pPr algn="ctr"/>
            <a:r>
              <a:rPr lang="en-IN" sz="1600" b="1" dirty="0">
                <a:latin typeface="Arial" panose="020B0604020202020204" pitchFamily="34" charset="0"/>
                <a:cs typeface="Arial" panose="020B0604020202020204" pitchFamily="34" charset="0"/>
              </a:rPr>
              <a:t>Figure 3. </a:t>
            </a:r>
            <a:r>
              <a:rPr lang="en-IN" sz="1600" b="0" dirty="0">
                <a:solidFill>
                  <a:schemeClr val="tx1">
                    <a:lumMod val="85000"/>
                    <a:lumOff val="15000"/>
                  </a:schemeClr>
                </a:solidFill>
                <a:latin typeface="Arial" panose="020B0604020202020204" pitchFamily="34" charset="0"/>
                <a:cs typeface="Arial" panose="020B0604020202020204" pitchFamily="34" charset="0"/>
              </a:rPr>
              <a:t>The missing values for the consumption data of a smart meter filled by linear interpolation. (X-axis: Date-Time, Y-axis: Energy(kWh))</a:t>
            </a:r>
            <a:endParaRPr lang="en-IN" sz="1600" dirty="0">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ABF4CAC1-64F0-432D-BC90-D26D891D3AE3}"/>
              </a:ext>
            </a:extLst>
          </p:cNvPr>
          <p:cNvSpPr>
            <a:spLocks noGrp="1"/>
          </p:cNvSpPr>
          <p:nvPr>
            <p:ph type="sldNum" sz="quarter" idx="12"/>
          </p:nvPr>
        </p:nvSpPr>
        <p:spPr>
          <a:xfrm>
            <a:off x="8624887" y="6492057"/>
            <a:ext cx="2743200" cy="365125"/>
          </a:xfrm>
        </p:spPr>
        <p:txBody>
          <a:bodyPr/>
          <a:lstStyle/>
          <a:p>
            <a:fld id="{3E303C2A-00DB-4481-BBA4-F3DA541384D9}" type="slidenum">
              <a:rPr lang="en-IN" smtClean="0"/>
              <a:t>9</a:t>
            </a:fld>
            <a:endParaRPr lang="en-IN"/>
          </a:p>
        </p:txBody>
      </p:sp>
      <p:sp>
        <p:nvSpPr>
          <p:cNvPr id="11" name="Date Placeholder 10">
            <a:extLst>
              <a:ext uri="{FF2B5EF4-FFF2-40B4-BE49-F238E27FC236}">
                <a16:creationId xmlns:a16="http://schemas.microsoft.com/office/drawing/2014/main" id="{D7208544-4911-4D7A-B423-31F74DCE3415}"/>
              </a:ext>
            </a:extLst>
          </p:cNvPr>
          <p:cNvSpPr>
            <a:spLocks noGrp="1"/>
          </p:cNvSpPr>
          <p:nvPr>
            <p:ph type="dt" sz="half" idx="10"/>
          </p:nvPr>
        </p:nvSpPr>
        <p:spPr>
          <a:xfrm>
            <a:off x="823913" y="6492056"/>
            <a:ext cx="2743200" cy="365125"/>
          </a:xfrm>
        </p:spPr>
        <p:txBody>
          <a:bodyPr/>
          <a:lstStyle/>
          <a:p>
            <a:fld id="{B6102FFC-3270-4D09-ABC4-F9989386FB11}" type="datetime1">
              <a:rPr lang="en-IN" smtClean="0"/>
              <a:t>04-03-2021</a:t>
            </a:fld>
            <a:endParaRPr lang="en-IN" dirty="0"/>
          </a:p>
        </p:txBody>
      </p:sp>
    </p:spTree>
    <p:extLst>
      <p:ext uri="{BB962C8B-B14F-4D97-AF65-F5344CB8AC3E}">
        <p14:creationId xmlns:p14="http://schemas.microsoft.com/office/powerpoint/2010/main" val="395394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1636</Words>
  <Application>Microsoft Office PowerPoint</Application>
  <PresentationFormat>Widescreen</PresentationFormat>
  <Paragraphs>149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Times New Roman</vt:lpstr>
      <vt:lpstr>Wingdings</vt:lpstr>
      <vt:lpstr>Office Theme</vt:lpstr>
      <vt:lpstr>Data Mining &amp; Analysis Course Project On Energy Prediction From Smart Meter Data DMACP01   Presented by -Team no. :14  </vt:lpstr>
      <vt:lpstr>Introduction</vt:lpstr>
      <vt:lpstr>Motivation</vt:lpstr>
      <vt:lpstr>Problem Statement</vt:lpstr>
      <vt:lpstr>PowerPoint Presentation</vt:lpstr>
      <vt:lpstr>Data Description</vt:lpstr>
      <vt:lpstr>Exploratory Data Analysis</vt:lpstr>
      <vt:lpstr>PowerPoint Presentation</vt:lpstr>
      <vt:lpstr>Data Pre-processing 1</vt:lpstr>
      <vt:lpstr>Auto-Regressor Model</vt:lpstr>
      <vt:lpstr>PowerPoint Presentation</vt:lpstr>
      <vt:lpstr>Data Pre-processing - 2 </vt:lpstr>
      <vt:lpstr>PowerPoint Presentation</vt:lpstr>
      <vt:lpstr>1. ARIMA Model</vt:lpstr>
      <vt:lpstr>Result and Analysis</vt:lpstr>
      <vt:lpstr>2. Prophet Model</vt:lpstr>
      <vt:lpstr>Results and Analysis</vt:lpstr>
      <vt:lpstr>Results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&amp; Analysis Course Project Energy Prediction From Smart Meter Data DMACP01 – Review 4 Team no. :14</dc:title>
  <dc:creator>POOJA DODDANNAVAR</dc:creator>
  <cp:lastModifiedBy>Pooja Malagund</cp:lastModifiedBy>
  <cp:revision>43</cp:revision>
  <dcterms:created xsi:type="dcterms:W3CDTF">2021-03-03T13:43:10Z</dcterms:created>
  <dcterms:modified xsi:type="dcterms:W3CDTF">2021-03-04T09:27:58Z</dcterms:modified>
</cp:coreProperties>
</file>