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6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>
        <p:scale>
          <a:sx n="65" d="100"/>
          <a:sy n="65" d="100"/>
        </p:scale>
        <p:origin x="5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55B-643B-4493-943B-678BAE18C37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3F78-FD0C-4979-ADF8-8C2D884263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71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55B-643B-4493-943B-678BAE18C37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3F78-FD0C-4979-ADF8-8C2D8842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55B-643B-4493-943B-678BAE18C37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3F78-FD0C-4979-ADF8-8C2D8842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0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55B-643B-4493-943B-678BAE18C37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3F78-FD0C-4979-ADF8-8C2D8842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8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55B-643B-4493-943B-678BAE18C37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3F78-FD0C-4979-ADF8-8C2D884263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6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55B-643B-4493-943B-678BAE18C37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3F78-FD0C-4979-ADF8-8C2D8842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55B-643B-4493-943B-678BAE18C37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3F78-FD0C-4979-ADF8-8C2D8842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4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55B-643B-4493-943B-678BAE18C37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3F78-FD0C-4979-ADF8-8C2D8842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4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55B-643B-4493-943B-678BAE18C37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3F78-FD0C-4979-ADF8-8C2D8842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9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D1A55B-643B-4493-943B-678BAE18C37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733F78-FD0C-4979-ADF8-8C2D8842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55B-643B-4493-943B-678BAE18C37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3F78-FD0C-4979-ADF8-8C2D8842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7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D1A55B-643B-4493-943B-678BAE18C37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733F78-FD0C-4979-ADF8-8C2D8842631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18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the Design and Scalability of Distributed Shared-Data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Amit </a:t>
            </a:r>
            <a:r>
              <a:rPr lang="en-US" dirty="0" err="1"/>
              <a:t>Thakral</a:t>
            </a:r>
            <a:r>
              <a:rPr lang="en-US" dirty="0"/>
              <a:t> (A20343683) </a:t>
            </a:r>
          </a:p>
          <a:p>
            <a:r>
              <a:rPr lang="en-US" dirty="0" err="1"/>
              <a:t>Kedar</a:t>
            </a:r>
            <a:r>
              <a:rPr lang="en-US" dirty="0"/>
              <a:t> </a:t>
            </a:r>
            <a:r>
              <a:rPr lang="en-US" dirty="0" err="1"/>
              <a:t>Kaushikkar</a:t>
            </a:r>
            <a:r>
              <a:rPr lang="en-US" dirty="0"/>
              <a:t> (A20355218) </a:t>
            </a:r>
          </a:p>
          <a:p>
            <a:r>
              <a:rPr lang="en-US" dirty="0"/>
              <a:t>Pooja Mankani (A20354444) </a:t>
            </a:r>
          </a:p>
        </p:txBody>
      </p:sp>
    </p:spTree>
    <p:extLst>
      <p:ext uri="{BB962C8B-B14F-4D97-AF65-F5344CB8AC3E}">
        <p14:creationId xmlns:p14="http://schemas.microsoft.com/office/powerpoint/2010/main" val="27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– A shared data architecture -- Recovery and Fail </a:t>
            </a:r>
            <a:r>
              <a:rPr lang="en-US" dirty="0" smtClean="0"/>
              <a:t>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226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 smtClean="0"/>
              <a:t>Processing node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 PN </a:t>
            </a:r>
            <a:r>
              <a:rPr lang="en-US" sz="1800" dirty="0"/>
              <a:t>works on a crash stop model. </a:t>
            </a:r>
            <a:endParaRPr lang="en-US" sz="1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 Failure detected -&gt; transactions aborted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 Recovery initiated to rollback transactions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 smtClean="0"/>
              <a:t>Storage node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 Handled transparently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 Failure </a:t>
            </a:r>
            <a:r>
              <a:rPr lang="en-US" sz="1800" dirty="0"/>
              <a:t>of storage node must not lead to data </a:t>
            </a:r>
            <a:r>
              <a:rPr lang="en-US" sz="1800" dirty="0" smtClean="0"/>
              <a:t>loss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 Data availability guaranteed by data replication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 smtClean="0"/>
              <a:t>Commit manager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 Single commit manager -&gt; wide system impact ;  Multiple -&gt; no major impact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 Active transactions committed -&gt; new commit manager started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 State information recovered using last used TID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09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and Storage in Tell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24862" cy="486969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Data access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Tell </a:t>
            </a:r>
            <a:r>
              <a:rPr lang="en-US" dirty="0"/>
              <a:t>architecture provides a SQL </a:t>
            </a:r>
            <a:r>
              <a:rPr lang="en-US" dirty="0" smtClean="0"/>
              <a:t>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Data </a:t>
            </a:r>
            <a:r>
              <a:rPr lang="en-US" b="1" dirty="0" smtClean="0"/>
              <a:t>mapping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Record is </a:t>
            </a:r>
            <a:r>
              <a:rPr lang="en-US" dirty="0"/>
              <a:t>stored as one key-value </a:t>
            </a:r>
            <a:r>
              <a:rPr lang="en-US" dirty="0" smtClean="0"/>
              <a:t>pair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Mixed Workloads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82563" lvl="1" indent="-182563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82563" lvl="1" indent="-182563">
              <a:buFont typeface="Arial" panose="020B0604020202020204" pitchFamily="34" charset="0"/>
              <a:buChar char="•"/>
            </a:pPr>
            <a:r>
              <a:rPr lang="en-US" sz="2000" b="1" dirty="0" smtClean="0"/>
              <a:t>Indexing</a:t>
            </a:r>
            <a:endParaRPr lang="en-US" b="1" dirty="0" smtClean="0"/>
          </a:p>
          <a:p>
            <a:pPr marL="468630" lvl="2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Efficient </a:t>
            </a:r>
            <a:r>
              <a:rPr lang="en-US" sz="1800" dirty="0"/>
              <a:t>way for lookup to identify the matching records for a given </a:t>
            </a:r>
            <a:r>
              <a:rPr lang="en-US" sz="1800" dirty="0" smtClean="0"/>
              <a:t>attribute. </a:t>
            </a:r>
          </a:p>
          <a:p>
            <a:pPr marL="468630" lvl="2" indent="-285750">
              <a:buFont typeface="Wingdings" panose="05000000000000000000" pitchFamily="2" charset="2"/>
              <a:buChar char="Ø"/>
            </a:pPr>
            <a:r>
              <a:rPr lang="en-US" sz="1800" dirty="0"/>
              <a:t> Tell uses a latch-free B+ tree as its structure</a:t>
            </a:r>
            <a:endParaRPr lang="en-US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7944457" y="5318488"/>
            <a:ext cx="3421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Storage and access of data records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877" y="2010082"/>
            <a:ext cx="4501177" cy="3147676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614210" y="3793475"/>
          <a:ext cx="5155299" cy="1092200"/>
        </p:xfrm>
        <a:graphic>
          <a:graphicData uri="http://schemas.openxmlformats.org/drawingml/2006/table">
            <a:tbl>
              <a:tblPr/>
              <a:tblGrid>
                <a:gridCol w="1330943"/>
                <a:gridCol w="1768975"/>
                <a:gridCol w="2055381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OLTP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OLAP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Short running queries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Long running queries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Parallized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over PN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Full table scan by PN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 workload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Simple operations (Selection / Projection) in SN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Complex processing in PN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8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and Storage in Tell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8107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Garbage Collection : </a:t>
            </a:r>
            <a:r>
              <a:rPr lang="en-US" dirty="0" smtClean="0"/>
              <a:t>Prevent </a:t>
            </a:r>
            <a:r>
              <a:rPr lang="en-US" dirty="0"/>
              <a:t>data </a:t>
            </a:r>
            <a:r>
              <a:rPr lang="en-US" dirty="0" smtClean="0"/>
              <a:t>items </a:t>
            </a:r>
            <a:r>
              <a:rPr lang="en-US" dirty="0"/>
              <a:t>from growing infinitely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Eager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Lazy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Buffering techniques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Transaction Buffering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/>
              <a:t> Operate on a particular snapshot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/>
              <a:t> Does not require the latest version of a record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Shared </a:t>
            </a:r>
            <a:r>
              <a:rPr lang="en-US" dirty="0"/>
              <a:t>record Buffering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/>
              <a:t> Caching </a:t>
            </a:r>
            <a:r>
              <a:rPr lang="en-US" sz="1600" dirty="0"/>
              <a:t>layer between the transaction buﬀers and the storage </a:t>
            </a:r>
            <a:r>
              <a:rPr lang="en-US" sz="1600" dirty="0" smtClean="0"/>
              <a:t>system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/>
              <a:t> Version number set is compared with the transaction’s snapshot descriptor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Shared Buffer with </a:t>
            </a:r>
            <a:r>
              <a:rPr lang="en-US" dirty="0" smtClean="0"/>
              <a:t>Version </a:t>
            </a:r>
            <a:r>
              <a:rPr lang="en-US" dirty="0"/>
              <a:t>Set </a:t>
            </a:r>
            <a:r>
              <a:rPr lang="en-US" dirty="0" smtClean="0"/>
              <a:t>Synchronization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/>
              <a:t> Similar to shared record buffering but the version number is synchronized using storage system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13129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Benchmarking environment Specification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Experiments performed</a:t>
            </a:r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1890"/>
              </p:ext>
            </p:extLst>
          </p:nvPr>
        </p:nvGraphicFramePr>
        <p:xfrm>
          <a:off x="2796304" y="4074359"/>
          <a:ext cx="7709771" cy="2033270"/>
        </p:xfrm>
        <a:graphic>
          <a:graphicData uri="http://schemas.openxmlformats.org/drawingml/2006/table">
            <a:tbl>
              <a:tblPr/>
              <a:tblGrid>
                <a:gridCol w="2672721"/>
                <a:gridCol w="503705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Evaluation Parameter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Experiment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Scale Out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Performance of Tell on scaling PN, SN and Commit Manager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Partitioned Database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Comparison of performance of Tell v/s MySQL and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VoltDB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Network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Comparison of InfiniBand v/s 10 GB Ethernet to achieve high throughput on Tell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Buffering Strategies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Comparison of performance using different buffering strategies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971074"/>
              </p:ext>
            </p:extLst>
          </p:nvPr>
        </p:nvGraphicFramePr>
        <p:xfrm>
          <a:off x="2796304" y="2201009"/>
          <a:ext cx="4775200" cy="1409700"/>
        </p:xfrm>
        <a:graphic>
          <a:graphicData uri="http://schemas.openxmlformats.org/drawingml/2006/table">
            <a:tbl>
              <a:tblPr firstRow="1" firstCol="1" bandRow="1"/>
              <a:tblGrid>
                <a:gridCol w="1054100"/>
                <a:gridCol w="3721100"/>
              </a:tblGrid>
              <a:tr h="2349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Parameter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Specification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Processor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 servers each with two quad core Intel Xeon E5-2609 2.4 GHz 2 processors per server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 GB DDR3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SSD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 GB Samsung 840 Pro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Network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Gbit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QDR InﬁniBand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6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87" y="1274126"/>
            <a:ext cx="4391025" cy="223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886" y="3826126"/>
            <a:ext cx="4391025" cy="2438400"/>
          </a:xfrm>
          <a:prstGeom prst="rect">
            <a:avLst/>
          </a:prstGeom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360316"/>
              </p:ext>
            </p:extLst>
          </p:nvPr>
        </p:nvGraphicFramePr>
        <p:xfrm>
          <a:off x="1230630" y="2393314"/>
          <a:ext cx="5708428" cy="3607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4455"/>
                <a:gridCol w="2075847"/>
                <a:gridCol w="2028126"/>
              </a:tblGrid>
              <a:tr h="333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Experiment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Input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637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Processing Node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Increase number of processing node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Replication factor from 1 to 3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Task : Write intensive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Throughput increases as processing nodes increase, but highly dependent on replication factor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637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Increase number of processing node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Replication factor from 1 to 3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Task : Read intensive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Throughput increases as processing nodes increase, not highly dependent on replication factor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4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334551"/>
              </p:ext>
            </p:extLst>
          </p:nvPr>
        </p:nvGraphicFramePr>
        <p:xfrm>
          <a:off x="1097280" y="2139950"/>
          <a:ext cx="6057583" cy="3585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8783"/>
                <a:gridCol w="2209800"/>
                <a:gridCol w="2159000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Experiment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Input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Storage Node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Increase number of storage nodes from 3 to 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Throughput increases with increase in number of storage nodes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920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Commit Manager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Increase number of commit managers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Throughput remains the same as the number of commit managers increase.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Hence commit manager is not a performance bottleneck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88" y="1794826"/>
            <a:ext cx="4438650" cy="2466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862" y="4882117"/>
            <a:ext cx="4686300" cy="847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88089" y="4387293"/>
            <a:ext cx="3419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Scale out Storage (Write Intensive)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88089" y="5855334"/>
            <a:ext cx="3486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(Write Intensive)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444742"/>
              </p:ext>
            </p:extLst>
          </p:nvPr>
        </p:nvGraphicFramePr>
        <p:xfrm>
          <a:off x="1030605" y="1912804"/>
          <a:ext cx="6165532" cy="386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1292"/>
                <a:gridCol w="2048994"/>
                <a:gridCol w="2725246"/>
              </a:tblGrid>
              <a:tr h="248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Experiment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MySQL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VoltDB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Shared v/s Partitioned database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Partitioned database with an in-memory storage engine with management node, data node and SQL node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VoltDB</a:t>
                      </a:r>
                      <a:r>
                        <a:rPr lang="en-US" sz="1800" u="none" strike="noStrike" dirty="0">
                          <a:effectLst/>
                        </a:rPr>
                        <a:t> is an in-memory relational database that partitions the data and then serially executes transactions on each of the partition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Experiment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Shared-data architecture shows higher performance than partitioned databases for OLTP workloads that are not fully partitioned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Experiment 2</a:t>
                      </a: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shared-data architecture shows competitive OLTP performance. Even with a perfectly partitioned workload, the achieved throughput is in the same range as of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partitioned databases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49" y="611413"/>
            <a:ext cx="4275138" cy="2427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137" y="3711989"/>
            <a:ext cx="4576763" cy="262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513875"/>
              </p:ext>
            </p:extLst>
          </p:nvPr>
        </p:nvGraphicFramePr>
        <p:xfrm>
          <a:off x="478156" y="1810168"/>
          <a:ext cx="7237094" cy="4390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619"/>
                <a:gridCol w="2552502"/>
                <a:gridCol w="3032973"/>
              </a:tblGrid>
              <a:tr h="303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Experiment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Input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Ouput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672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Inifiband</a:t>
                      </a:r>
                      <a:r>
                        <a:rPr lang="en-US" sz="1800" u="none" strike="noStrike" dirty="0">
                          <a:effectLst/>
                        </a:rPr>
                        <a:t> v/s 10GB Ethernet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Replication Factor =1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Storage Node = 7 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Varying number of processing node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InfiniBand Network performs 6 times greater than on Ethernet Network irrespective of the PN used. </a:t>
                      </a:r>
                      <a:r>
                        <a:rPr lang="en-US" sz="1800" u="none" strike="noStrike" dirty="0" smtClean="0">
                          <a:effectLst/>
                        </a:rPr>
                        <a:t>The </a:t>
                      </a:r>
                      <a:r>
                        <a:rPr lang="en-US" sz="1800" u="none" strike="noStrike" dirty="0">
                          <a:effectLst/>
                        </a:rPr>
                        <a:t>difference is in the network latencies.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TELL being a synchronous Processing model reduction in latency increases the throughput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415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Comparison of Buffering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strategies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Replication Factor =1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Storage Node = 7 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Varying number of processing node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transaction buffer strategy is found to be best when compared from throughput chart shown above.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040" y="1597686"/>
            <a:ext cx="4000500" cy="23517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0" y="4022198"/>
            <a:ext cx="3942080" cy="22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75969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TELL </a:t>
            </a:r>
            <a:r>
              <a:rPr lang="en-US" sz="2400" dirty="0"/>
              <a:t>decouples Transaction Query Processing into two layers to enable elasticity and workload flexibility. </a:t>
            </a:r>
            <a:endParaRPr lang="en-US" sz="24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Distributed </a:t>
            </a:r>
            <a:r>
              <a:rPr lang="en-US" sz="2400" dirty="0"/>
              <a:t>record manager </a:t>
            </a:r>
            <a:r>
              <a:rPr lang="en-US" sz="2400" dirty="0" smtClean="0"/>
              <a:t>is used </a:t>
            </a:r>
            <a:r>
              <a:rPr lang="en-US" sz="2400" dirty="0"/>
              <a:t>to store data and shared among all database instances.  </a:t>
            </a:r>
            <a:endParaRPr lang="en-US" sz="24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TELL provides higher </a:t>
            </a:r>
            <a:r>
              <a:rPr lang="en-US" sz="2400" dirty="0"/>
              <a:t>throughput than </a:t>
            </a:r>
            <a:r>
              <a:rPr lang="en-US" sz="2400" dirty="0" err="1"/>
              <a:t>VoltDB</a:t>
            </a:r>
            <a:r>
              <a:rPr lang="en-US" sz="2400" dirty="0"/>
              <a:t>, MySQL Cluster, and </a:t>
            </a:r>
            <a:r>
              <a:rPr lang="en-US" sz="2400" dirty="0" err="1"/>
              <a:t>FoundationDB</a:t>
            </a:r>
            <a:r>
              <a:rPr lang="en-US" sz="2400" dirty="0"/>
              <a:t> in the popular TPC-C benchmark. </a:t>
            </a:r>
            <a:endParaRPr lang="en-US" sz="24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Shared </a:t>
            </a:r>
            <a:r>
              <a:rPr lang="en-US" sz="2400" dirty="0"/>
              <a:t>data architecture enables high performance irrespective of the workload assumptions thus being elastic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Operational flexibility can be achieved.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Recovery and fail-over is achieved across all the nodes.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3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J</a:t>
            </a:r>
            <a:r>
              <a:rPr lang="en-US" dirty="0"/>
              <a:t>. Baker, C. Bond, J. Corbett, J. Furman, A. </a:t>
            </a:r>
            <a:r>
              <a:rPr lang="en-US" dirty="0" err="1"/>
              <a:t>Khorlin</a:t>
            </a:r>
            <a:r>
              <a:rPr lang="en-US" dirty="0"/>
              <a:t>, J. Larson, J.-M. </a:t>
            </a:r>
            <a:r>
              <a:rPr lang="en-US" dirty="0" err="1"/>
              <a:t>L´eon</a:t>
            </a:r>
            <a:r>
              <a:rPr lang="en-US" dirty="0"/>
              <a:t>, Y. Li, A. Lloyd, and V. </a:t>
            </a:r>
            <a:r>
              <a:rPr lang="en-US" dirty="0" err="1"/>
              <a:t>Yushprakh</a:t>
            </a:r>
            <a:r>
              <a:rPr lang="en-US" dirty="0"/>
              <a:t>. Megastore: providing scalable, highly available storage for interactive services. CIDR’11, pages 223–234, 2011.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</a:t>
            </a:r>
            <a:r>
              <a:rPr lang="en-US" dirty="0"/>
              <a:t>. Cahill, U. </a:t>
            </a:r>
            <a:r>
              <a:rPr lang="en-US" dirty="0" err="1"/>
              <a:t>R¨ohm</a:t>
            </a:r>
            <a:r>
              <a:rPr lang="en-US" dirty="0"/>
              <a:t>, and A. </a:t>
            </a:r>
            <a:r>
              <a:rPr lang="en-US" dirty="0" err="1"/>
              <a:t>Fekete</a:t>
            </a:r>
            <a:r>
              <a:rPr lang="en-US" dirty="0"/>
              <a:t>. Serializable isolation for snapshot databases. SIGMOD’08, pages 729–738, 2008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</a:t>
            </a:r>
            <a:r>
              <a:rPr lang="en-US" dirty="0"/>
              <a:t>. Bernstein and N. Goodman. Concurrency control in distributed database systems. ACM </a:t>
            </a:r>
            <a:r>
              <a:rPr lang="en-US" dirty="0" err="1"/>
              <a:t>Comput</a:t>
            </a:r>
            <a:r>
              <a:rPr lang="en-US" dirty="0"/>
              <a:t>. </a:t>
            </a:r>
            <a:r>
              <a:rPr lang="en-US" dirty="0" err="1"/>
              <a:t>Surv</a:t>
            </a:r>
            <a:r>
              <a:rPr lang="en-US" dirty="0"/>
              <a:t>., 13(2):185–221, 1981. </a:t>
            </a:r>
          </a:p>
        </p:txBody>
      </p:sp>
    </p:spTree>
    <p:extLst>
      <p:ext uri="{BB962C8B-B14F-4D97-AF65-F5344CB8AC3E}">
        <p14:creationId xmlns:p14="http://schemas.microsoft.com/office/powerpoint/2010/main" val="39221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4437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  <a:r>
              <a:rPr lang="en-US" sz="2800" b="1" dirty="0" smtClean="0"/>
              <a:t>Presentation focuses 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Alternative </a:t>
            </a:r>
            <a:r>
              <a:rPr lang="en-US" sz="2400" b="1" dirty="0"/>
              <a:t>architecture </a:t>
            </a:r>
            <a:r>
              <a:rPr lang="en-US" sz="2400" b="1" dirty="0" smtClean="0"/>
              <a:t>design (Shared data architecture) </a:t>
            </a:r>
            <a:r>
              <a:rPr lang="en-US" sz="2400" b="1" dirty="0"/>
              <a:t>for distributed relational </a:t>
            </a:r>
            <a:r>
              <a:rPr lang="en-US" sz="2400" b="1" dirty="0" smtClean="0"/>
              <a:t>databases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 Comparison of Partitioned and Shared Data architecture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b="1" dirty="0" smtClean="0"/>
              <a:t>Tell as a shared data database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 Techniques for efficient and consistent data access using </a:t>
            </a:r>
            <a:r>
              <a:rPr lang="en-US" sz="2400" b="1" dirty="0" smtClean="0"/>
              <a:t>Tell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Experimental evaluation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b="1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958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 Why </a:t>
            </a:r>
            <a:r>
              <a:rPr lang="en-US" b="1" dirty="0"/>
              <a:t>Shared data architecture?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overcome limitations in partitioned databases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 Limitations </a:t>
            </a:r>
            <a:r>
              <a:rPr lang="en-US" b="1" dirty="0"/>
              <a:t>of Partitioned database?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Inflexibility </a:t>
            </a:r>
            <a:r>
              <a:rPr lang="en-US" dirty="0"/>
              <a:t>towards large scale deployments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Defining </a:t>
            </a:r>
            <a:r>
              <a:rPr lang="en-US" dirty="0"/>
              <a:t>the workload size based on the partition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 Drawback </a:t>
            </a:r>
            <a:r>
              <a:rPr lang="en-US" b="1" dirty="0"/>
              <a:t>of shared data architecture and ways to </a:t>
            </a:r>
            <a:r>
              <a:rPr lang="en-US" b="1" dirty="0" smtClean="0"/>
              <a:t>overcome?</a:t>
            </a:r>
            <a:endParaRPr lang="en-US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dirty="0" smtClean="0"/>
              <a:t>Synchronization </a:t>
            </a:r>
            <a:r>
              <a:rPr lang="en-US" dirty="0"/>
              <a:t>overhead while accessing data from multiple nodes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Efficient </a:t>
            </a:r>
            <a:r>
              <a:rPr lang="en-US" dirty="0"/>
              <a:t>data access, concurrency control and buffering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Shared-Data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079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What is shared data architecture?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Data is shared and accessed across all database instances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Database instances do not own a specific partition but access the whole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Fundamental Principles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Data sharing across all database instances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Decoupling </a:t>
            </a:r>
            <a:r>
              <a:rPr lang="en-US" dirty="0"/>
              <a:t>query processing and transaction processing from data </a:t>
            </a:r>
            <a:r>
              <a:rPr lang="en-US" dirty="0" smtClean="0"/>
              <a:t>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Advantages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No complex DB Cluster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Partitioning not dependent on application logic hence database is simplified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Provides operational flexibility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Disadvantages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Updates in the </a:t>
            </a:r>
            <a:r>
              <a:rPr lang="en-US" dirty="0" smtClean="0"/>
              <a:t>data </a:t>
            </a:r>
            <a:r>
              <a:rPr lang="en-US" dirty="0"/>
              <a:t>need to </a:t>
            </a:r>
            <a:r>
              <a:rPr lang="en-US" dirty="0" smtClean="0"/>
              <a:t>synchronized across instances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Data access between instances require network communication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Data Architecture - Design </a:t>
            </a:r>
            <a:r>
              <a:rPr lang="en-US" dirty="0"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31266"/>
          </a:xfrm>
        </p:spPr>
        <p:txBody>
          <a:bodyPr>
            <a:normAutofit/>
          </a:bodyPr>
          <a:lstStyle/>
          <a:p>
            <a:pPr marL="182563" lvl="1" indent="-182563">
              <a:buFont typeface="Arial" panose="020B0604020202020204" pitchFamily="34" charset="0"/>
              <a:buChar char="•"/>
            </a:pPr>
            <a:r>
              <a:rPr lang="en-US" sz="2000" b="1" dirty="0" smtClean="0"/>
              <a:t>Data accessible across all database instances </a:t>
            </a:r>
          </a:p>
          <a:p>
            <a:pPr marL="182563" lvl="1" indent="-182563">
              <a:buFont typeface="Arial" panose="020B0604020202020204" pitchFamily="34" charset="0"/>
              <a:buChar char="•"/>
            </a:pPr>
            <a:r>
              <a:rPr lang="en-US" sz="2000" b="1" dirty="0" smtClean="0"/>
              <a:t>Decoupling </a:t>
            </a:r>
            <a:r>
              <a:rPr lang="en-US" sz="2000" b="1" dirty="0"/>
              <a:t>of Query Processing and </a:t>
            </a:r>
            <a:r>
              <a:rPr lang="en-US" sz="2000" b="1" dirty="0" smtClean="0"/>
              <a:t>Storage</a:t>
            </a:r>
          </a:p>
          <a:p>
            <a:pPr marL="468630" lvl="2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 </a:t>
            </a:r>
            <a:r>
              <a:rPr lang="en-US" sz="1800" dirty="0" smtClean="0"/>
              <a:t>Decomposed </a:t>
            </a:r>
            <a:r>
              <a:rPr lang="en-US" sz="1800" dirty="0"/>
              <a:t>into two logically independent </a:t>
            </a:r>
            <a:r>
              <a:rPr lang="en-US" sz="1800" dirty="0" smtClean="0"/>
              <a:t>layers:</a:t>
            </a:r>
          </a:p>
          <a:p>
            <a:pPr marL="651510" lvl="3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Transactional processing layer</a:t>
            </a:r>
          </a:p>
          <a:p>
            <a:pPr marL="651510" lvl="3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Data storage layer</a:t>
            </a:r>
          </a:p>
          <a:p>
            <a:pPr marL="182563" lvl="1" indent="-182563">
              <a:buFont typeface="Arial" panose="020B0604020202020204" pitchFamily="34" charset="0"/>
              <a:buChar char="•"/>
            </a:pPr>
            <a:r>
              <a:rPr lang="en-US" sz="2000" b="1" dirty="0" smtClean="0"/>
              <a:t>In memory storage</a:t>
            </a:r>
          </a:p>
          <a:p>
            <a:pPr marL="468630" lvl="2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Provides </a:t>
            </a:r>
            <a:r>
              <a:rPr lang="en-US" sz="1800" dirty="0"/>
              <a:t>Low Latency </a:t>
            </a:r>
          </a:p>
          <a:p>
            <a:pPr marL="468630" lvl="2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Avoids </a:t>
            </a:r>
            <a:r>
              <a:rPr lang="en-US" sz="1800" dirty="0"/>
              <a:t>complex buffering mechanisms </a:t>
            </a:r>
            <a:endParaRPr lang="en-US" sz="1800" dirty="0" smtClean="0"/>
          </a:p>
          <a:p>
            <a:pPr marL="182563" lvl="1" indent="-182563">
              <a:buFont typeface="Arial" panose="020B0604020202020204" pitchFamily="34" charset="0"/>
              <a:buChar char="•"/>
            </a:pPr>
            <a:r>
              <a:rPr lang="en-US" sz="2000" b="1" dirty="0"/>
              <a:t>ACID </a:t>
            </a:r>
            <a:r>
              <a:rPr lang="en-US" sz="2000" b="1" dirty="0" smtClean="0"/>
              <a:t>transactions</a:t>
            </a:r>
          </a:p>
          <a:p>
            <a:pPr marL="365443" lvl="2" indent="-182563">
              <a:buFont typeface="Arial" panose="020B0604020202020204" pitchFamily="34" charset="0"/>
              <a:buChar char="•"/>
            </a:pPr>
            <a:r>
              <a:rPr lang="en-US" sz="1800" dirty="0" smtClean="0"/>
              <a:t>Performed on the processing layer</a:t>
            </a:r>
          </a:p>
          <a:p>
            <a:pPr marL="182563" lvl="1" indent="-182563">
              <a:buFont typeface="Arial" panose="020B0604020202020204" pitchFamily="34" charset="0"/>
              <a:buChar char="•"/>
            </a:pPr>
            <a:r>
              <a:rPr lang="en-US" sz="2000" b="1" dirty="0" smtClean="0"/>
              <a:t>Complex Queries</a:t>
            </a:r>
            <a:endParaRPr lang="en-US" sz="2400" b="1" dirty="0" smtClean="0"/>
          </a:p>
          <a:p>
            <a:pPr marL="365443" lvl="2" indent="-182563">
              <a:buFont typeface="Arial" panose="020B0604020202020204" pitchFamily="34" charset="0"/>
              <a:buChar char="•"/>
            </a:pPr>
            <a:r>
              <a:rPr lang="en-US" sz="1800" dirty="0" smtClean="0"/>
              <a:t>Query processing (Processing layer) -&gt; Data access (Storage layer)</a:t>
            </a:r>
          </a:p>
        </p:txBody>
      </p:sp>
    </p:spTree>
    <p:extLst>
      <p:ext uri="{BB962C8B-B14F-4D97-AF65-F5344CB8AC3E}">
        <p14:creationId xmlns:p14="http://schemas.microsoft.com/office/powerpoint/2010/main" val="21157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v/s Partitioned database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94105" y="1823886"/>
            <a:ext cx="3397250" cy="4102100"/>
            <a:chOff x="0" y="0"/>
            <a:chExt cx="3397250" cy="4102100"/>
          </a:xfrm>
        </p:grpSpPr>
        <p:sp>
          <p:nvSpPr>
            <p:cNvPr id="7" name="Text Box 51"/>
            <p:cNvSpPr txBox="1"/>
            <p:nvPr/>
          </p:nvSpPr>
          <p:spPr>
            <a:xfrm>
              <a:off x="82550" y="0"/>
              <a:ext cx="793750" cy="374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Client 1</a:t>
              </a:r>
            </a:p>
          </p:txBody>
        </p:sp>
        <p:sp>
          <p:nvSpPr>
            <p:cNvPr id="8" name="Text Box 52"/>
            <p:cNvSpPr txBox="1"/>
            <p:nvPr/>
          </p:nvSpPr>
          <p:spPr>
            <a:xfrm>
              <a:off x="1289050" y="0"/>
              <a:ext cx="793750" cy="374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Client 2</a:t>
              </a:r>
            </a:p>
          </p:txBody>
        </p:sp>
        <p:sp>
          <p:nvSpPr>
            <p:cNvPr id="9" name="Text Box 53"/>
            <p:cNvSpPr txBox="1"/>
            <p:nvPr/>
          </p:nvSpPr>
          <p:spPr>
            <a:xfrm>
              <a:off x="2451100" y="0"/>
              <a:ext cx="793750" cy="374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Client 3</a:t>
              </a:r>
            </a:p>
          </p:txBody>
        </p:sp>
        <p:sp>
          <p:nvSpPr>
            <p:cNvPr id="10" name="Text Box 54"/>
            <p:cNvSpPr txBox="1"/>
            <p:nvPr/>
          </p:nvSpPr>
          <p:spPr>
            <a:xfrm>
              <a:off x="0" y="742950"/>
              <a:ext cx="952500" cy="374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11" name="Text Box 55"/>
            <p:cNvSpPr txBox="1"/>
            <p:nvPr/>
          </p:nvSpPr>
          <p:spPr>
            <a:xfrm>
              <a:off x="1212850" y="749300"/>
              <a:ext cx="952500" cy="374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12" name="Text Box 56"/>
            <p:cNvSpPr txBox="1"/>
            <p:nvPr/>
          </p:nvSpPr>
          <p:spPr>
            <a:xfrm>
              <a:off x="2400300" y="755650"/>
              <a:ext cx="952500" cy="374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Applications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0" y="1428750"/>
              <a:ext cx="996950" cy="2673350"/>
              <a:chOff x="0" y="0"/>
              <a:chExt cx="996950" cy="2673350"/>
            </a:xfrm>
          </p:grpSpPr>
          <p:sp>
            <p:nvSpPr>
              <p:cNvPr id="33" name="Text Box 58"/>
              <p:cNvSpPr txBox="1"/>
              <p:nvPr/>
            </p:nvSpPr>
            <p:spPr>
              <a:xfrm>
                <a:off x="0" y="0"/>
                <a:ext cx="996950" cy="26733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Databases – Processing Layer (Query Processing &amp; Transaction Management)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Storage Layer</a:t>
                </a:r>
              </a:p>
            </p:txBody>
          </p:sp>
          <p:sp>
            <p:nvSpPr>
              <p:cNvPr id="34" name="Text Box 59"/>
              <p:cNvSpPr txBox="1"/>
              <p:nvPr/>
            </p:nvSpPr>
            <p:spPr>
              <a:xfrm>
                <a:off x="165100" y="1841500"/>
                <a:ext cx="673100" cy="7366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Data 1 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----------------------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212850" y="1428750"/>
              <a:ext cx="996950" cy="2673350"/>
              <a:chOff x="0" y="0"/>
              <a:chExt cx="996950" cy="2673350"/>
            </a:xfrm>
          </p:grpSpPr>
          <p:sp>
            <p:nvSpPr>
              <p:cNvPr id="31" name="Text Box 61"/>
              <p:cNvSpPr txBox="1"/>
              <p:nvPr/>
            </p:nvSpPr>
            <p:spPr>
              <a:xfrm>
                <a:off x="0" y="0"/>
                <a:ext cx="996950" cy="26733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Databases – Processing Layer (Query Processing &amp; Transaction Management)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Storage Layer</a:t>
                </a:r>
              </a:p>
            </p:txBody>
          </p:sp>
          <p:sp>
            <p:nvSpPr>
              <p:cNvPr id="32" name="Text Box 62"/>
              <p:cNvSpPr txBox="1"/>
              <p:nvPr/>
            </p:nvSpPr>
            <p:spPr>
              <a:xfrm>
                <a:off x="165100" y="1841500"/>
                <a:ext cx="673100" cy="7366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Data 2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----------------------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400300" y="1428750"/>
              <a:ext cx="996950" cy="2673350"/>
              <a:chOff x="0" y="0"/>
              <a:chExt cx="996950" cy="2673350"/>
            </a:xfrm>
          </p:grpSpPr>
          <p:sp>
            <p:nvSpPr>
              <p:cNvPr id="29" name="Text Box 64"/>
              <p:cNvSpPr txBox="1"/>
              <p:nvPr/>
            </p:nvSpPr>
            <p:spPr>
              <a:xfrm>
                <a:off x="0" y="0"/>
                <a:ext cx="996950" cy="26733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Databases – Processing Layer (Query Processing &amp; Transaction Management)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Storage Layer</a:t>
                </a:r>
              </a:p>
            </p:txBody>
          </p:sp>
          <p:sp>
            <p:nvSpPr>
              <p:cNvPr id="30" name="Text Box 65"/>
              <p:cNvSpPr txBox="1"/>
              <p:nvPr/>
            </p:nvSpPr>
            <p:spPr>
              <a:xfrm>
                <a:off x="165100" y="1841500"/>
                <a:ext cx="673100" cy="7366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Data 3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----------------------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469900" y="381000"/>
              <a:ext cx="635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1663700" y="381000"/>
              <a:ext cx="635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2851150" y="349250"/>
              <a:ext cx="635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50850" y="1111250"/>
              <a:ext cx="1244600" cy="2984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44500" y="1111250"/>
              <a:ext cx="2444750" cy="3175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457200" y="1104900"/>
              <a:ext cx="12700" cy="3429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720850" y="1123950"/>
              <a:ext cx="12700" cy="3429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2870200" y="1117600"/>
              <a:ext cx="12700" cy="3429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778000" y="1143000"/>
              <a:ext cx="1257300" cy="2730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08000" y="1136650"/>
              <a:ext cx="1149350" cy="2667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758950" y="1136650"/>
              <a:ext cx="1149350" cy="2921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022350" y="1847850"/>
              <a:ext cx="1841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228850" y="1835150"/>
              <a:ext cx="1841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022831" y="1830236"/>
            <a:ext cx="5378450" cy="4095750"/>
            <a:chOff x="0" y="0"/>
            <a:chExt cx="5378450" cy="4095750"/>
          </a:xfrm>
        </p:grpSpPr>
        <p:sp>
          <p:nvSpPr>
            <p:cNvPr id="37" name="Rectangle 36"/>
            <p:cNvSpPr/>
            <p:nvPr/>
          </p:nvSpPr>
          <p:spPr>
            <a:xfrm>
              <a:off x="2609850" y="3219450"/>
              <a:ext cx="908050" cy="8191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09700" y="3225800"/>
              <a:ext cx="908050" cy="8191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1300" y="3225800"/>
              <a:ext cx="908050" cy="8191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40000" y="673100"/>
              <a:ext cx="1098550" cy="2095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39850" y="660400"/>
              <a:ext cx="1098550" cy="2095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9700" y="660400"/>
              <a:ext cx="1098550" cy="2095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Text Box 89"/>
            <p:cNvSpPr txBox="1"/>
            <p:nvPr/>
          </p:nvSpPr>
          <p:spPr>
            <a:xfrm>
              <a:off x="266700" y="0"/>
              <a:ext cx="793750" cy="374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Client 1</a:t>
              </a:r>
            </a:p>
          </p:txBody>
        </p:sp>
        <p:sp>
          <p:nvSpPr>
            <p:cNvPr id="44" name="Text Box 90"/>
            <p:cNvSpPr txBox="1"/>
            <p:nvPr/>
          </p:nvSpPr>
          <p:spPr>
            <a:xfrm>
              <a:off x="1473200" y="0"/>
              <a:ext cx="793750" cy="374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Client 2</a:t>
              </a:r>
            </a:p>
          </p:txBody>
        </p:sp>
        <p:sp>
          <p:nvSpPr>
            <p:cNvPr id="45" name="Text Box 91"/>
            <p:cNvSpPr txBox="1"/>
            <p:nvPr/>
          </p:nvSpPr>
          <p:spPr>
            <a:xfrm>
              <a:off x="2635250" y="0"/>
              <a:ext cx="793750" cy="374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Client 3</a:t>
              </a:r>
            </a:p>
          </p:txBody>
        </p:sp>
        <p:sp>
          <p:nvSpPr>
            <p:cNvPr id="46" name="Text Box 92"/>
            <p:cNvSpPr txBox="1"/>
            <p:nvPr/>
          </p:nvSpPr>
          <p:spPr>
            <a:xfrm>
              <a:off x="184150" y="742950"/>
              <a:ext cx="952500" cy="374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47" name="Text Box 93"/>
            <p:cNvSpPr txBox="1"/>
            <p:nvPr/>
          </p:nvSpPr>
          <p:spPr>
            <a:xfrm>
              <a:off x="1397000" y="749300"/>
              <a:ext cx="952500" cy="374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48" name="Text Box 94"/>
            <p:cNvSpPr txBox="1"/>
            <p:nvPr/>
          </p:nvSpPr>
          <p:spPr>
            <a:xfrm>
              <a:off x="2584450" y="755650"/>
              <a:ext cx="952500" cy="374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49" name="Text Box 95"/>
            <p:cNvSpPr txBox="1"/>
            <p:nvPr/>
          </p:nvSpPr>
          <p:spPr>
            <a:xfrm>
              <a:off x="184150" y="1428750"/>
              <a:ext cx="996950" cy="12509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Databases – Processing Layer (Query Processing &amp; Transaction Management)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Storage Layer</a:t>
              </a:r>
            </a:p>
          </p:txBody>
        </p:sp>
        <p:sp>
          <p:nvSpPr>
            <p:cNvPr id="50" name="Text Box 96"/>
            <p:cNvSpPr txBox="1"/>
            <p:nvPr/>
          </p:nvSpPr>
          <p:spPr>
            <a:xfrm>
              <a:off x="349250" y="3270250"/>
              <a:ext cx="673100" cy="7366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Data 1 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----------------------</a:t>
              </a:r>
            </a:p>
          </p:txBody>
        </p:sp>
        <p:sp>
          <p:nvSpPr>
            <p:cNvPr id="51" name="Text Box 97"/>
            <p:cNvSpPr txBox="1"/>
            <p:nvPr/>
          </p:nvSpPr>
          <p:spPr>
            <a:xfrm>
              <a:off x="1397000" y="1428750"/>
              <a:ext cx="996950" cy="12509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Databases – Processing Layer (Query Processing &amp; Transaction Management)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Storage Layer</a:t>
              </a:r>
            </a:p>
          </p:txBody>
        </p:sp>
        <p:sp>
          <p:nvSpPr>
            <p:cNvPr id="52" name="Text Box 98"/>
            <p:cNvSpPr txBox="1"/>
            <p:nvPr/>
          </p:nvSpPr>
          <p:spPr>
            <a:xfrm>
              <a:off x="1562100" y="3270250"/>
              <a:ext cx="673100" cy="7366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Data 2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----------------------</a:t>
              </a:r>
            </a:p>
          </p:txBody>
        </p:sp>
        <p:sp>
          <p:nvSpPr>
            <p:cNvPr id="53" name="Text Box 99"/>
            <p:cNvSpPr txBox="1"/>
            <p:nvPr/>
          </p:nvSpPr>
          <p:spPr>
            <a:xfrm>
              <a:off x="2584450" y="1428750"/>
              <a:ext cx="996950" cy="12382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Databases – Processing Layer (Query Processing &amp; Transaction Management)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Storage Layer</a:t>
              </a:r>
            </a:p>
          </p:txBody>
        </p:sp>
        <p:sp>
          <p:nvSpPr>
            <p:cNvPr id="54" name="Text Box 100"/>
            <p:cNvSpPr txBox="1"/>
            <p:nvPr/>
          </p:nvSpPr>
          <p:spPr>
            <a:xfrm>
              <a:off x="2749550" y="3270250"/>
              <a:ext cx="673100" cy="7366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Data 3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----------------------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654050" y="381000"/>
              <a:ext cx="635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1847850" y="381000"/>
              <a:ext cx="635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3035300" y="349250"/>
              <a:ext cx="635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212850" y="2654300"/>
              <a:ext cx="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558800" y="2794000"/>
              <a:ext cx="2590800" cy="361950"/>
              <a:chOff x="0" y="0"/>
              <a:chExt cx="2590800" cy="361950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>
                <a:off x="6350" y="25400"/>
                <a:ext cx="1244600" cy="2984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0" y="25400"/>
                <a:ext cx="2444750" cy="3175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12700" y="0"/>
                <a:ext cx="12700" cy="3429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1276350" y="19050"/>
                <a:ext cx="12700" cy="3429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>
                <a:off x="2425700" y="12700"/>
                <a:ext cx="12700" cy="3429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333500" y="57150"/>
                <a:ext cx="1257300" cy="2730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63500" y="50800"/>
                <a:ext cx="1149350" cy="2667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>
                <a:off x="1314450" y="50800"/>
                <a:ext cx="1149350" cy="2921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Rounded Rectangle 59"/>
            <p:cNvSpPr/>
            <p:nvPr/>
          </p:nvSpPr>
          <p:spPr>
            <a:xfrm>
              <a:off x="0" y="1365250"/>
              <a:ext cx="5346700" cy="1441450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1" name="Text Box 115"/>
            <p:cNvSpPr txBox="1"/>
            <p:nvPr/>
          </p:nvSpPr>
          <p:spPr>
            <a:xfrm>
              <a:off x="3816350" y="2393950"/>
              <a:ext cx="1263650" cy="2984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Processing Layer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1750" y="3187700"/>
              <a:ext cx="5346700" cy="908050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Text Box 117"/>
            <p:cNvSpPr txBox="1"/>
            <p:nvPr/>
          </p:nvSpPr>
          <p:spPr>
            <a:xfrm>
              <a:off x="3860800" y="3765550"/>
              <a:ext cx="1263650" cy="2451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Storage Layer</a:t>
              </a:r>
            </a:p>
          </p:txBody>
        </p:sp>
      </p:grpSp>
      <p:cxnSp>
        <p:nvCxnSpPr>
          <p:cNvPr id="73" name="Straight Connector 72"/>
          <p:cNvCxnSpPr/>
          <p:nvPr/>
        </p:nvCxnSpPr>
        <p:spPr>
          <a:xfrm>
            <a:off x="5191432" y="1737360"/>
            <a:ext cx="0" cy="461427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147417" y="6007510"/>
            <a:ext cx="284860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Partitioned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22133" y="6025946"/>
            <a:ext cx="294176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Shared-data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Data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312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Technical Challenges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Data access across multiple instances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Indexing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Consistency maintenance across all the instances with indexes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Concurrency Control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Inconsistency across all instances due to network latency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Limitations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Low </a:t>
            </a:r>
            <a:r>
              <a:rPr lang="en-US" dirty="0"/>
              <a:t>latency </a:t>
            </a:r>
            <a:r>
              <a:rPr lang="en-US" dirty="0" smtClean="0"/>
              <a:t>communication</a:t>
            </a:r>
            <a:endParaRPr lang="en-US" sz="2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 </a:t>
            </a:r>
            <a:r>
              <a:rPr lang="en-US" sz="1800" dirty="0" smtClean="0"/>
              <a:t>Limited buffering &amp; Heavy data access over network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1800" dirty="0" smtClean="0"/>
              <a:t>Synchronous replication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dirty="0" smtClean="0"/>
              <a:t>High communication cost between data centers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Network Saturation due to large records</a:t>
            </a:r>
          </a:p>
        </p:txBody>
      </p:sp>
    </p:spTree>
    <p:extLst>
      <p:ext uri="{BB962C8B-B14F-4D97-AF65-F5344CB8AC3E}">
        <p14:creationId xmlns:p14="http://schemas.microsoft.com/office/powerpoint/2010/main" val="19929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– A shared data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3"/>
            <a:ext cx="5667313" cy="45845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Major components of Tell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Processing Node (PN)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Management Node (MN)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Storage Node (SN)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Concurrency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allows transactions </a:t>
            </a:r>
            <a:r>
              <a:rPr lang="en-US" dirty="0"/>
              <a:t>to run in parallel on multiple </a:t>
            </a:r>
            <a:r>
              <a:rPr lang="en-US" dirty="0" smtClean="0"/>
              <a:t>(</a:t>
            </a:r>
            <a:r>
              <a:rPr lang="en-US" dirty="0"/>
              <a:t>PNs)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Distributed Snapshot Isolation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Multi version </a:t>
            </a:r>
            <a:r>
              <a:rPr lang="en-US" dirty="0"/>
              <a:t>concurrency control </a:t>
            </a:r>
            <a:r>
              <a:rPr lang="en-US" dirty="0" smtClean="0"/>
              <a:t>protocol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Commit Manager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Manages the global snapshot information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64594" y="1845733"/>
            <a:ext cx="4709159" cy="3158885"/>
            <a:chOff x="-77607" y="0"/>
            <a:chExt cx="4709772" cy="2216150"/>
          </a:xfrm>
        </p:grpSpPr>
        <p:sp>
          <p:nvSpPr>
            <p:cNvPr id="5" name="Text Box 14"/>
            <p:cNvSpPr txBox="1"/>
            <p:nvPr/>
          </p:nvSpPr>
          <p:spPr>
            <a:xfrm>
              <a:off x="257015" y="6350"/>
              <a:ext cx="2622550" cy="10604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Processing Node 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Application Logic, Query Processing, Transaction Management, Node Management, Buffer, Storage Interface</a:t>
              </a:r>
            </a:p>
          </p:txBody>
        </p:sp>
        <p:sp>
          <p:nvSpPr>
            <p:cNvPr id="6" name="Text Box 15"/>
            <p:cNvSpPr txBox="1"/>
            <p:nvPr/>
          </p:nvSpPr>
          <p:spPr>
            <a:xfrm>
              <a:off x="231615" y="1301750"/>
              <a:ext cx="4387850" cy="9144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Distributed Storage System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Schema, Data, Indexes, Transaction Log</a:t>
              </a:r>
            </a:p>
          </p:txBody>
        </p:sp>
        <p:sp>
          <p:nvSpPr>
            <p:cNvPr id="7" name="Text Box 18"/>
            <p:cNvSpPr txBox="1"/>
            <p:nvPr/>
          </p:nvSpPr>
          <p:spPr>
            <a:xfrm>
              <a:off x="3171665" y="596900"/>
              <a:ext cx="971550" cy="4572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Commit Manager</a:t>
              </a:r>
            </a:p>
          </p:txBody>
        </p:sp>
        <p:sp>
          <p:nvSpPr>
            <p:cNvPr id="8" name="Text Box 23"/>
            <p:cNvSpPr txBox="1"/>
            <p:nvPr/>
          </p:nvSpPr>
          <p:spPr>
            <a:xfrm>
              <a:off x="3152615" y="0"/>
              <a:ext cx="996950" cy="4572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Management Node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79565" y="260350"/>
              <a:ext cx="292100" cy="63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911315" y="793750"/>
              <a:ext cx="292100" cy="63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49165" y="1073150"/>
              <a:ext cx="0" cy="234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9365" y="10668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63365" y="1162050"/>
              <a:ext cx="436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 Box 33"/>
            <p:cNvSpPr txBox="1"/>
            <p:nvPr/>
          </p:nvSpPr>
          <p:spPr>
            <a:xfrm>
              <a:off x="288735" y="1104821"/>
              <a:ext cx="703580" cy="2413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Get / Put</a:t>
              </a:r>
            </a:p>
          </p:txBody>
        </p:sp>
        <p:sp>
          <p:nvSpPr>
            <p:cNvPr id="15" name="Text Box 34"/>
            <p:cNvSpPr txBox="1"/>
            <p:nvPr/>
          </p:nvSpPr>
          <p:spPr>
            <a:xfrm>
              <a:off x="1215740" y="1098471"/>
              <a:ext cx="530860" cy="2413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Byte[]</a:t>
              </a:r>
            </a:p>
          </p:txBody>
        </p:sp>
        <p:sp>
          <p:nvSpPr>
            <p:cNvPr id="16" name="Text Box 35"/>
            <p:cNvSpPr txBox="1"/>
            <p:nvPr/>
          </p:nvSpPr>
          <p:spPr>
            <a:xfrm rot="16200000">
              <a:off x="-304929" y="409546"/>
              <a:ext cx="793115" cy="30416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Processing</a:t>
              </a:r>
            </a:p>
          </p:txBody>
        </p:sp>
        <p:sp>
          <p:nvSpPr>
            <p:cNvPr id="17" name="Text Box 36"/>
            <p:cNvSpPr txBox="1"/>
            <p:nvPr/>
          </p:nvSpPr>
          <p:spPr>
            <a:xfrm rot="16200000">
              <a:off x="-241437" y="1622309"/>
              <a:ext cx="624840" cy="2971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Storage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603465" y="1054100"/>
              <a:ext cx="0" cy="2349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7207920" y="5091031"/>
            <a:ext cx="385926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Tell architecture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– A shared data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246133" cy="44862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Transaction life </a:t>
            </a:r>
            <a:r>
              <a:rPr lang="en-US" b="1" dirty="0" smtClean="0"/>
              <a:t>cycle: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Begin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Running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Try-Commit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Commit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Abort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938135" y="2091500"/>
            <a:ext cx="6706267" cy="2882900"/>
            <a:chOff x="0" y="0"/>
            <a:chExt cx="6026150" cy="2882900"/>
          </a:xfrm>
        </p:grpSpPr>
        <p:sp>
          <p:nvSpPr>
            <p:cNvPr id="5" name="Text Box 1"/>
            <p:cNvSpPr txBox="1"/>
            <p:nvPr/>
          </p:nvSpPr>
          <p:spPr>
            <a:xfrm>
              <a:off x="0" y="0"/>
              <a:ext cx="1549400" cy="6477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Begin</a:t>
              </a: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– Contact the commit manager</a:t>
              </a:r>
            </a:p>
          </p:txBody>
        </p:sp>
        <p:sp>
          <p:nvSpPr>
            <p:cNvPr id="6" name="Text Box 2"/>
            <p:cNvSpPr txBox="1"/>
            <p:nvPr/>
          </p:nvSpPr>
          <p:spPr>
            <a:xfrm>
              <a:off x="1949450" y="0"/>
              <a:ext cx="1549400" cy="6413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Running</a:t>
              </a: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– Access or update an item</a:t>
              </a:r>
            </a:p>
          </p:txBody>
        </p:sp>
        <p:sp>
          <p:nvSpPr>
            <p:cNvPr id="7" name="Text Box 3"/>
            <p:cNvSpPr txBox="1"/>
            <p:nvPr/>
          </p:nvSpPr>
          <p:spPr>
            <a:xfrm>
              <a:off x="4044950" y="12700"/>
              <a:ext cx="1981200" cy="6159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Try-Commit</a:t>
              </a: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– Log the updated item for failure recovery (Apply LL/SC operations)</a:t>
              </a: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4273550" y="1028700"/>
              <a:ext cx="1441450" cy="768350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Success?</a:t>
              </a:r>
            </a:p>
          </p:txBody>
        </p:sp>
        <p:sp>
          <p:nvSpPr>
            <p:cNvPr id="9" name="Text Box 7"/>
            <p:cNvSpPr txBox="1"/>
            <p:nvPr/>
          </p:nvSpPr>
          <p:spPr>
            <a:xfrm>
              <a:off x="2146300" y="1066800"/>
              <a:ext cx="1549400" cy="5905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Commit</a:t>
              </a: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– Updates are applied</a:t>
              </a:r>
            </a:p>
          </p:txBody>
        </p:sp>
        <p:sp>
          <p:nvSpPr>
            <p:cNvPr id="10" name="Text Box 8"/>
            <p:cNvSpPr txBox="1"/>
            <p:nvPr/>
          </p:nvSpPr>
          <p:spPr>
            <a:xfrm>
              <a:off x="4235450" y="2292350"/>
              <a:ext cx="1549400" cy="5905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Abort</a:t>
              </a: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– Updates are rolled back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530350" y="317500"/>
              <a:ext cx="419100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524250" y="292100"/>
              <a:ext cx="419100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3695700" y="1416050"/>
              <a:ext cx="527050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972050" y="628650"/>
              <a:ext cx="127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978400" y="1822450"/>
              <a:ext cx="0" cy="438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20"/>
            <p:cNvSpPr txBox="1"/>
            <p:nvPr/>
          </p:nvSpPr>
          <p:spPr>
            <a:xfrm>
              <a:off x="3790950" y="1092200"/>
              <a:ext cx="431800" cy="2603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7" name="Text Box 21"/>
            <p:cNvSpPr txBox="1"/>
            <p:nvPr/>
          </p:nvSpPr>
          <p:spPr>
            <a:xfrm>
              <a:off x="5092700" y="1873250"/>
              <a:ext cx="431800" cy="2603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076413" y="5229188"/>
            <a:ext cx="22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Transaction life cycle </a:t>
            </a:r>
          </a:p>
        </p:txBody>
      </p:sp>
    </p:spTree>
    <p:extLst>
      <p:ext uri="{BB962C8B-B14F-4D97-AF65-F5344CB8AC3E}">
        <p14:creationId xmlns:p14="http://schemas.microsoft.com/office/powerpoint/2010/main" val="637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371</TotalTime>
  <Words>1451</Words>
  <Application>Microsoft Office PowerPoint</Application>
  <PresentationFormat>Widescreen</PresentationFormat>
  <Paragraphs>285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Retrospect</vt:lpstr>
      <vt:lpstr>On the Design and Scalability of Distributed Shared-Data Databases</vt:lpstr>
      <vt:lpstr>Introduction</vt:lpstr>
      <vt:lpstr>Motivation</vt:lpstr>
      <vt:lpstr>Shared-Data Architecture</vt:lpstr>
      <vt:lpstr>Shared Data Architecture - Design Principles</vt:lpstr>
      <vt:lpstr>Shared v/s Partitioned database</vt:lpstr>
      <vt:lpstr>Shared Data Architecture</vt:lpstr>
      <vt:lpstr>Tell – A shared data architecture</vt:lpstr>
      <vt:lpstr>Tell – A shared data architecture</vt:lpstr>
      <vt:lpstr>Tell – A shared data architecture -- Recovery and Fail over</vt:lpstr>
      <vt:lpstr>Data access and Storage in Tell</vt:lpstr>
      <vt:lpstr>Data access and Storage in Tell</vt:lpstr>
      <vt:lpstr>Experimental Evaluation</vt:lpstr>
      <vt:lpstr>Experimental Evaluation</vt:lpstr>
      <vt:lpstr>Experimental Evaluation</vt:lpstr>
      <vt:lpstr>Experimental Evaluation</vt:lpstr>
      <vt:lpstr>Experimental Evaluation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Design and Scalability of Distributed Shared-Data Databases</dc:title>
  <dc:creator>Pooja Mankani</dc:creator>
  <cp:lastModifiedBy>Pooja Mankani</cp:lastModifiedBy>
  <cp:revision>11</cp:revision>
  <dcterms:created xsi:type="dcterms:W3CDTF">2016-04-22T22:44:14Z</dcterms:created>
  <dcterms:modified xsi:type="dcterms:W3CDTF">2016-04-23T21:02:46Z</dcterms:modified>
</cp:coreProperties>
</file>