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5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902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wfD9YGOOzJSbtnuvWOFAI9Vlo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C64F78-DC73-4A56-8B70-CA19C637606C}">
  <a:tblStyle styleId="{10C64F78-DC73-4A56-8B70-CA19C63760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64B872-8235-4159-A4E7-80838B25AEF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6"/>
  </p:normalViewPr>
  <p:slideViewPr>
    <p:cSldViewPr snapToGrid="0">
      <p:cViewPr varScale="1">
        <p:scale>
          <a:sx n="115" d="100"/>
          <a:sy n="115" d="100"/>
        </p:scale>
        <p:origin x="1528" y="200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fbd8de46a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1fbd8de46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fbd8de46a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1fbd8de46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662fc8da5_1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the dense layer and before the sigmoid output layer, there is a 0.5 rate dropout layer</a:t>
            </a:r>
            <a:endParaRPr dirty="0"/>
          </a:p>
        </p:txBody>
      </p:sp>
      <p:sp>
        <p:nvSpPr>
          <p:cNvPr id="277" name="Google Shape;277;g22662fc8da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fbd8de46a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1fbd8de46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fbd8de46a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1fbd8de46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3840afa7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23840afa79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23840afa79_1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143" name="Google Shape;14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fbd8de46a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746" lvl="0" indent="-184096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70"/>
              <a:buFont typeface="Times New Roman"/>
              <a:buChar char="•"/>
            </a:pPr>
            <a:r>
              <a:rPr lang="en-US" sz="15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Deepfake algorithms can construct a video of the target person doing or saying things the source person says, these are made via techniques that can overlay facial images of a target person onto a video of a source person.Faceswap is a type of deepfake that includes this.</a:t>
            </a:r>
            <a:endParaRPr sz="1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746" lvl="0" indent="-184096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70"/>
              <a:buFont typeface="Times New Roman"/>
              <a:buChar char="•"/>
            </a:pPr>
            <a:r>
              <a:rPr lang="en-US" sz="15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some deepfakes can be created by traditional visual effects or computer-graphics approaches, the recent common underlying mechanism for deepfake creation is deep learning models such as autoencoders and generative adversarial networks (GANs)</a:t>
            </a:r>
            <a:endParaRPr sz="1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746" lvl="0" indent="-179651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Times New Roman"/>
              <a:buChar char="•"/>
            </a:pPr>
            <a:r>
              <a:rPr lang="en-US" sz="15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Deepfakes inflict psychological harm on the victim,reduce employability, and affect relationships.</a:t>
            </a:r>
            <a:endParaRPr sz="1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746" lvl="0" indent="-205051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Times New Roman"/>
              <a:buChar char="•"/>
            </a:pPr>
            <a:r>
              <a:rPr lang="en-US" sz="1600">
                <a:solidFill>
                  <a:srgbClr val="34343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technique has also been used to threaten and intimidate journalists, politicians, and other semi-public figures</a:t>
            </a:r>
            <a:endParaRPr sz="24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Solve the problem of accurately detecting deepfakes in images using machine learning algorithms.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By using AI and machine learning algorithms, the project can analyze images and identify the subtle signs of manipulation.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The project  could help prevent the malicious use of deepfakes and ensure that visual media can be trusted.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The project could potentially help improve the accuracy and efficiency of deepfake detection compared to traditional human-based methods.</a:t>
            </a:r>
            <a:endParaRPr/>
          </a:p>
        </p:txBody>
      </p:sp>
      <p:sp>
        <p:nvSpPr>
          <p:cNvPr id="167" name="Google Shape;167;g21fbd8de46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fbd8de46a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746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dataset consists of all 70k REAL faces from the Flickr dataset collected by Nvidia, as well as 70k fake faces sampled from the 1 Million FAKE faces (generated by StyleGAN).</a:t>
            </a:r>
            <a:endParaRPr sz="15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746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dataset was obtained from kaggle. The data was not available in its desired tabular format but rather in the form of a directory structure.The train,test, valid directory, each of them have a fake and real subdirectory.</a:t>
            </a:r>
            <a:endParaRPr sz="15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746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train, test and valid contain a balanced sample of real and fake images.</a:t>
            </a:r>
            <a:endParaRPr sz="15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746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Train,Valid,Test consists of 100k,20k,20k images respectively.</a:t>
            </a:r>
            <a:endParaRPr sz="15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Each image has a shape of (256,256,3).</a:t>
            </a:r>
            <a:endParaRPr sz="15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The images have been compressed to (64,64,3) to facilitate faster processing</a:t>
            </a:r>
            <a:endParaRPr/>
          </a:p>
        </p:txBody>
      </p:sp>
      <p:sp>
        <p:nvSpPr>
          <p:cNvPr id="183" name="Google Shape;183;g21fbd8de46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fbd8de46a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1fbd8de46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fbd8de46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fbd8de46a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1fbd8de46a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fbd8de46a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Early stopping after 13th epoch.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high recall score indicates that the model is good at identifying positive examples.</a:t>
            </a:r>
            <a:endParaRPr/>
          </a:p>
        </p:txBody>
      </p:sp>
      <p:sp>
        <p:nvSpPr>
          <p:cNvPr id="233" name="Google Shape;233;g21fbd8de46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fbd8de46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1fbd8de46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2">
  <p:cSld name="2_Table of Contents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7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990000" y="4157757"/>
            <a:ext cx="264172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1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8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18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Capstone Project Student’s Guide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2">
  <p:cSld name="3_Table of Contents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able of Contents">
  <p:cSld name="1_Table of Conten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2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2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1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1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>
            <a:off x="449468" y="900000"/>
            <a:ext cx="9000714" cy="0"/>
          </a:xfrm>
          <a:prstGeom prst="straightConnector1">
            <a:avLst/>
          </a:prstGeom>
          <a:noFill/>
          <a:ln w="15875" cap="flat" cmpd="sng">
            <a:solidFill>
              <a:srgbClr val="0924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21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">
  <p:cSld name="1_Body">
    <p:bg>
      <p:bgPr>
        <a:solidFill>
          <a:srgbClr val="F2F2F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0" name="Google Shape;120;p24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24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11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11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2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44" name="Google Shape;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2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Time Slide">
  <p:cSld name="Break Tim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54" name="Google Shape;54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5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5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5">
          <p15:clr>
            <a:srgbClr val="FBAE40"/>
          </p15:clr>
        </p15:guide>
        <p15:guide id="2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orient="horz" pos="3997">
          <p15:clr>
            <a:srgbClr val="F26B43"/>
          </p15:clr>
        </p15:guide>
        <p15:guide id="3" pos="352">
          <p15:clr>
            <a:srgbClr val="F26B43"/>
          </p15:clr>
        </p15:guide>
        <p15:guide id="4" pos="5886">
          <p15:clr>
            <a:srgbClr val="F26B43"/>
          </p15:clr>
        </p15:guide>
        <p15:guide id="5" orient="horz" pos="323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fbd8de46a_0_67"/>
          <p:cNvSpPr txBox="1">
            <a:spLocks noGrp="1"/>
          </p:cNvSpPr>
          <p:nvPr>
            <p:ph type="body" idx="5"/>
          </p:nvPr>
        </p:nvSpPr>
        <p:spPr>
          <a:xfrm>
            <a:off x="522300" y="1204374"/>
            <a:ext cx="80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19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70"/>
              <a:buChar char="•"/>
            </a:pPr>
            <a:r>
              <a:rPr lang="en-US" b="1">
                <a:solidFill>
                  <a:srgbClr val="000000"/>
                </a:solidFill>
              </a:rPr>
              <a:t>Feature Extraction: </a:t>
            </a:r>
            <a:r>
              <a:rPr lang="en-US">
                <a:solidFill>
                  <a:srgbClr val="000000"/>
                </a:solidFill>
              </a:rPr>
              <a:t>Pre trained DenseNet121 </a:t>
            </a:r>
            <a:endParaRPr>
              <a:solidFill>
                <a:srgbClr val="000000"/>
              </a:solidFill>
            </a:endParaRPr>
          </a:p>
          <a:p>
            <a:pPr marL="457200" lvl="0" indent="-321945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0"/>
              <a:buChar char="•"/>
            </a:pPr>
            <a:r>
              <a:rPr lang="en-US" b="1">
                <a:solidFill>
                  <a:srgbClr val="000000"/>
                </a:solidFill>
              </a:rPr>
              <a:t>Classification: </a:t>
            </a:r>
            <a:r>
              <a:rPr lang="en-US">
                <a:solidFill>
                  <a:srgbClr val="000000"/>
                </a:solidFill>
              </a:rPr>
              <a:t>2 Dense layers (Final layer with </a:t>
            </a:r>
            <a:r>
              <a:rPr lang="en-US" b="1">
                <a:solidFill>
                  <a:srgbClr val="000000"/>
                </a:solidFill>
              </a:rPr>
              <a:t>Sigmoid Function</a:t>
            </a:r>
            <a:r>
              <a:rPr lang="en-US">
                <a:solidFill>
                  <a:srgbClr val="000000"/>
                </a:solidFill>
              </a:rPr>
              <a:t>)</a:t>
            </a:r>
            <a:endParaRPr/>
          </a:p>
        </p:txBody>
      </p:sp>
      <p:sp>
        <p:nvSpPr>
          <p:cNvPr id="258" name="Google Shape;258;g21fbd8de46a_0_67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DenseNet121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1fbd8de46a_0_67"/>
          <p:cNvSpPr/>
          <p:nvPr/>
        </p:nvSpPr>
        <p:spPr>
          <a:xfrm>
            <a:off x="8434775" y="6494575"/>
            <a:ext cx="8559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260" name="Google Shape;260;g21fbd8de46a_0_67"/>
          <p:cNvSpPr txBox="1"/>
          <p:nvPr/>
        </p:nvSpPr>
        <p:spPr>
          <a:xfrm>
            <a:off x="7580271" y="6408475"/>
            <a:ext cx="193172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Deep Fake Image Detection</a:t>
            </a:r>
            <a:endParaRPr sz="11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1" name="Google Shape;261;g21fbd8de46a_0_67"/>
          <p:cNvGraphicFramePr/>
          <p:nvPr/>
        </p:nvGraphicFramePr>
        <p:xfrm>
          <a:off x="1153038" y="1948975"/>
          <a:ext cx="7837725" cy="1188630"/>
        </p:xfrm>
        <a:graphic>
          <a:graphicData uri="http://schemas.openxmlformats.org/drawingml/2006/table">
            <a:tbl>
              <a:tblPr>
                <a:noFill/>
                <a:tableStyleId>{7A64B872-8235-4159-A4E7-80838B25AEF2}</a:tableStyleId>
              </a:tblPr>
              <a:tblGrid>
                <a:gridCol w="11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9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922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Precision</a:t>
                      </a:r>
                      <a:endParaRPr b="1"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Recall</a:t>
                      </a:r>
                      <a:endParaRPr b="1"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F1-Score</a:t>
                      </a:r>
                      <a:endParaRPr b="1"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Accuracy</a:t>
                      </a:r>
                      <a:endParaRPr b="1"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0.85</a:t>
                      </a:r>
                      <a:endParaRPr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0.93</a:t>
                      </a:r>
                      <a:endParaRPr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0.93</a:t>
                      </a:r>
                      <a:endParaRPr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0.84</a:t>
                      </a:r>
                      <a:endParaRPr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0.88</a:t>
                      </a:r>
                      <a:endParaRPr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/>
                    </a:p>
                  </a:txBody>
                  <a:tcPr marL="68575" marR="6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2" name="Google Shape;262;g21fbd8de46a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50" y="3262925"/>
            <a:ext cx="4126675" cy="31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21fbd8de46a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275" y="3329831"/>
            <a:ext cx="4257401" cy="3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fbd8de46a_0_74"/>
          <p:cNvSpPr txBox="1">
            <a:spLocks noGrp="1"/>
          </p:cNvSpPr>
          <p:nvPr>
            <p:ph type="body" idx="5"/>
          </p:nvPr>
        </p:nvSpPr>
        <p:spPr>
          <a:xfrm>
            <a:off x="522300" y="1232469"/>
            <a:ext cx="80553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19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</a:pPr>
            <a:r>
              <a:rPr lang="en-US" b="1">
                <a:solidFill>
                  <a:schemeClr val="dk1"/>
                </a:solidFill>
              </a:rPr>
              <a:t>Feature Extraction: </a:t>
            </a:r>
            <a:r>
              <a:rPr lang="en-US">
                <a:solidFill>
                  <a:schemeClr val="dk1"/>
                </a:solidFill>
              </a:rPr>
              <a:t>Pre trained InceptionV3</a:t>
            </a:r>
            <a:endParaRPr>
              <a:solidFill>
                <a:schemeClr val="dk1"/>
              </a:solidFill>
            </a:endParaRPr>
          </a:p>
          <a:p>
            <a:pPr marL="457200" lvl="0" indent="-321945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</a:pPr>
            <a:r>
              <a:rPr lang="en-US" b="1">
                <a:solidFill>
                  <a:schemeClr val="dk1"/>
                </a:solidFill>
              </a:rPr>
              <a:t>Classification: </a:t>
            </a:r>
            <a:r>
              <a:rPr lang="en-US">
                <a:solidFill>
                  <a:schemeClr val="dk1"/>
                </a:solidFill>
              </a:rPr>
              <a:t>2 Dense layers (Final layer with </a:t>
            </a:r>
            <a:r>
              <a:rPr lang="en-US" b="1">
                <a:solidFill>
                  <a:schemeClr val="dk1"/>
                </a:solidFill>
              </a:rPr>
              <a:t>Sigmoid Function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1fbd8de46a_0_74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Inception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1fbd8de46a_0_74"/>
          <p:cNvSpPr/>
          <p:nvPr/>
        </p:nvSpPr>
        <p:spPr>
          <a:xfrm>
            <a:off x="8434775" y="6494575"/>
            <a:ext cx="8559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271" name="Google Shape;271;g21fbd8de46a_0_74"/>
          <p:cNvSpPr txBox="1"/>
          <p:nvPr/>
        </p:nvSpPr>
        <p:spPr>
          <a:xfrm>
            <a:off x="7591422" y="6408475"/>
            <a:ext cx="1875964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Deep Fake Image Detection</a:t>
            </a:r>
            <a:endParaRPr sz="11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2" name="Google Shape;272;g21fbd8de46a_0_74"/>
          <p:cNvGraphicFramePr/>
          <p:nvPr/>
        </p:nvGraphicFramePr>
        <p:xfrm>
          <a:off x="979138" y="2090250"/>
          <a:ext cx="7837725" cy="1188630"/>
        </p:xfrm>
        <a:graphic>
          <a:graphicData uri="http://schemas.openxmlformats.org/drawingml/2006/table">
            <a:tbl>
              <a:tblPr>
                <a:noFill/>
                <a:tableStyleId>{7A64B872-8235-4159-A4E7-80838B25AEF2}</a:tableStyleId>
              </a:tblPr>
              <a:tblGrid>
                <a:gridCol w="11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9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922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Precision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Recall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F1-Score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Accuracy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0.61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0.69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0.56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0.60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0.63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73" name="Google Shape;273;g21fbd8de46a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50" y="3465535"/>
            <a:ext cx="37909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1fbd8de46a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975" y="3515898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662fc8da5_1_3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Customized CNN (MesoNet)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2662fc8da5_1_3"/>
          <p:cNvSpPr/>
          <p:nvPr/>
        </p:nvSpPr>
        <p:spPr>
          <a:xfrm>
            <a:off x="8434775" y="6494575"/>
            <a:ext cx="8559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281" name="Google Shape;281;g22662fc8da5_1_3"/>
          <p:cNvSpPr txBox="1"/>
          <p:nvPr/>
        </p:nvSpPr>
        <p:spPr>
          <a:xfrm>
            <a:off x="7591421" y="6408475"/>
            <a:ext cx="1954023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Deep Fake Image Detection</a:t>
            </a:r>
            <a:endParaRPr sz="11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22662fc8da5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50" y="1512725"/>
            <a:ext cx="8541299" cy="2383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3" name="Google Shape;283;g22662fc8da5_1_3"/>
          <p:cNvGraphicFramePr/>
          <p:nvPr/>
        </p:nvGraphicFramePr>
        <p:xfrm>
          <a:off x="709113" y="4253600"/>
          <a:ext cx="8436750" cy="1196870"/>
        </p:xfrm>
        <a:graphic>
          <a:graphicData uri="http://schemas.openxmlformats.org/drawingml/2006/table">
            <a:tbl>
              <a:tblPr>
                <a:noFill/>
                <a:tableStyleId>{7A64B872-8235-4159-A4E7-80838B25AEF2}</a:tableStyleId>
              </a:tblPr>
              <a:tblGrid>
                <a:gridCol w="120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45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Precision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Recall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F1-Score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Accuracy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73.97%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83.30%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86.03%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69.73%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79.54%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75.91%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77.88%</a:t>
                      </a:r>
                      <a:endParaRPr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fbd8de46a_0_81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Customized CNN (MesoNet)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1fbd8de46a_0_81"/>
          <p:cNvSpPr/>
          <p:nvPr/>
        </p:nvSpPr>
        <p:spPr>
          <a:xfrm>
            <a:off x="8434775" y="6494575"/>
            <a:ext cx="8559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290" name="Google Shape;290;g21fbd8de46a_0_81"/>
          <p:cNvSpPr txBox="1"/>
          <p:nvPr/>
        </p:nvSpPr>
        <p:spPr>
          <a:xfrm>
            <a:off x="7591422" y="6408475"/>
            <a:ext cx="1965174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Deep Fake Image Detection</a:t>
            </a:r>
            <a:endParaRPr sz="11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g21fbd8de46a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258" y="2088275"/>
            <a:ext cx="5121942" cy="30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1fbd8de46a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75" y="2142149"/>
            <a:ext cx="4484275" cy="298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21fbd8de46a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225" y="1184450"/>
            <a:ext cx="5861725" cy="22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1fbd8de46a_0_88"/>
          <p:cNvSpPr txBox="1">
            <a:spLocks noGrp="1"/>
          </p:cNvSpPr>
          <p:nvPr>
            <p:ph type="body" idx="5"/>
          </p:nvPr>
        </p:nvSpPr>
        <p:spPr>
          <a:xfrm>
            <a:off x="376250" y="1203325"/>
            <a:ext cx="9001200" cy="51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Summary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We tried </a:t>
            </a:r>
            <a:r>
              <a:rPr lang="en-US" sz="1600" b="1">
                <a:solidFill>
                  <a:schemeClr val="dk1"/>
                </a:solidFill>
              </a:rPr>
              <a:t>5 models </a:t>
            </a:r>
            <a:r>
              <a:rPr lang="en-US" sz="1600">
                <a:solidFill>
                  <a:schemeClr val="dk1"/>
                </a:solidFill>
              </a:rPr>
              <a:t>some were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pre-trained models</a:t>
            </a:r>
            <a:r>
              <a:rPr lang="en-US" sz="1600">
                <a:solidFill>
                  <a:schemeClr val="dk1"/>
                </a:solidFill>
              </a:rPr>
              <a:t> and some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were </a:t>
            </a:r>
            <a:r>
              <a:rPr lang="en-US" sz="1600" b="1">
                <a:solidFill>
                  <a:schemeClr val="dk1"/>
                </a:solidFill>
              </a:rPr>
              <a:t>trained  from scratch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Among the 5 different models we trained,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DenseNet121</a:t>
            </a:r>
            <a:r>
              <a:rPr lang="en-US" sz="1600">
                <a:solidFill>
                  <a:schemeClr val="dk1"/>
                </a:solidFill>
              </a:rPr>
              <a:t> had the highest accuracy of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89% </a:t>
            </a:r>
            <a:r>
              <a:rPr lang="en-US" sz="1600">
                <a:solidFill>
                  <a:schemeClr val="dk1"/>
                </a:solidFill>
              </a:rPr>
              <a:t>for detecting real and fake images.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The DenseNet validation and training accuracy reflects that the model is </a:t>
            </a:r>
            <a:r>
              <a:rPr lang="en-US" sz="1600" b="1">
                <a:solidFill>
                  <a:schemeClr val="dk1"/>
                </a:solidFill>
              </a:rPr>
              <a:t>not overfitting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Future Work </a:t>
            </a:r>
            <a:endParaRPr sz="1600">
              <a:solidFill>
                <a:schemeClr val="dk1"/>
              </a:solidFill>
            </a:endParaRPr>
          </a:p>
          <a:p>
            <a:pPr marL="457200" lvl="1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Enhance our model's performance to detect Deepfake images and </a:t>
            </a:r>
            <a:r>
              <a:rPr lang="en-US" sz="1600" b="1">
                <a:solidFill>
                  <a:schemeClr val="dk1"/>
                </a:solidFill>
              </a:rPr>
              <a:t>videos</a:t>
            </a:r>
            <a:r>
              <a:rPr lang="en-US" sz="1600">
                <a:solidFill>
                  <a:schemeClr val="dk1"/>
                </a:solidFill>
              </a:rPr>
              <a:t> as well. </a:t>
            </a:r>
            <a:endParaRPr sz="1600">
              <a:solidFill>
                <a:schemeClr val="dk1"/>
              </a:solidFill>
            </a:endParaRPr>
          </a:p>
          <a:p>
            <a:pPr marL="4572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A </a:t>
            </a:r>
            <a:r>
              <a:rPr lang="en-US" sz="1600" b="1">
                <a:solidFill>
                  <a:schemeClr val="dk1"/>
                </a:solidFill>
              </a:rPr>
              <a:t>web application </a:t>
            </a:r>
            <a:r>
              <a:rPr lang="en-US" sz="1600">
                <a:solidFill>
                  <a:schemeClr val="dk1"/>
                </a:solidFill>
              </a:rPr>
              <a:t>may be developed to make it easier for the cybersecurity professionals to detect DeepFake image/video fraud and prevent deepfake-based cybercrimes.</a:t>
            </a:r>
            <a:endParaRPr sz="16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1fbd8de46a_0_88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Conclusion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1fbd8de46a_0_88"/>
          <p:cNvSpPr/>
          <p:nvPr/>
        </p:nvSpPr>
        <p:spPr>
          <a:xfrm>
            <a:off x="8434775" y="6494575"/>
            <a:ext cx="8559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301" name="Google Shape;301;g21fbd8de46a_0_88"/>
          <p:cNvSpPr txBox="1"/>
          <p:nvPr/>
        </p:nvSpPr>
        <p:spPr>
          <a:xfrm>
            <a:off x="7602573" y="6408475"/>
            <a:ext cx="1940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Deep Fake Image Detection</a:t>
            </a:r>
            <a:endParaRPr sz="11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21fbd8de46a_0_88"/>
          <p:cNvSpPr/>
          <p:nvPr/>
        </p:nvSpPr>
        <p:spPr>
          <a:xfrm>
            <a:off x="8823475" y="1680150"/>
            <a:ext cx="6657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1fbd8de46a_0_88"/>
          <p:cNvSpPr/>
          <p:nvPr/>
        </p:nvSpPr>
        <p:spPr>
          <a:xfrm>
            <a:off x="8899675" y="1908750"/>
            <a:ext cx="6657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1fbd8de46a_0_88"/>
          <p:cNvSpPr/>
          <p:nvPr/>
        </p:nvSpPr>
        <p:spPr>
          <a:xfrm>
            <a:off x="8635375" y="2746950"/>
            <a:ext cx="8559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21fbd8de46a_0_88"/>
          <p:cNvSpPr txBox="1"/>
          <p:nvPr/>
        </p:nvSpPr>
        <p:spPr>
          <a:xfrm>
            <a:off x="8635375" y="1570950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77.88%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1fbd8de46a_0_88"/>
          <p:cNvSpPr txBox="1"/>
          <p:nvPr/>
        </p:nvSpPr>
        <p:spPr>
          <a:xfrm>
            <a:off x="8523575" y="2637738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74%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3840afa79_1_13"/>
          <p:cNvSpPr txBox="1">
            <a:spLocks noGrp="1"/>
          </p:cNvSpPr>
          <p:nvPr>
            <p:ph type="title"/>
          </p:nvPr>
        </p:nvSpPr>
        <p:spPr>
          <a:xfrm>
            <a:off x="50" y="2847125"/>
            <a:ext cx="99027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974725" y="2315276"/>
            <a:ext cx="75729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/>
              <a:t>Deep Fake Image Detection</a:t>
            </a: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Group 2: AI Space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870625" y="4550413"/>
            <a:ext cx="77811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C0C0C"/>
                </a:solidFill>
              </a:rPr>
              <a:t>Nadeen</a:t>
            </a:r>
            <a:r>
              <a:rPr lang="en-US" dirty="0">
                <a:solidFill>
                  <a:srgbClr val="0C0C0C"/>
                </a:solidFill>
              </a:rPr>
              <a:t> Tarek, </a:t>
            </a:r>
            <a:r>
              <a:rPr lang="en-US" dirty="0" err="1">
                <a:solidFill>
                  <a:srgbClr val="0C0C0C"/>
                </a:solidFill>
              </a:rPr>
              <a:t>Rodha</a:t>
            </a:r>
            <a:r>
              <a:rPr lang="en-US" dirty="0">
                <a:solidFill>
                  <a:srgbClr val="0C0C0C"/>
                </a:solidFill>
              </a:rPr>
              <a:t> Al </a:t>
            </a:r>
            <a:r>
              <a:rPr lang="en-US" dirty="0" err="1">
                <a:solidFill>
                  <a:srgbClr val="0C0C0C"/>
                </a:solidFill>
              </a:rPr>
              <a:t>Marzooqi</a:t>
            </a:r>
            <a:r>
              <a:rPr lang="en-US" dirty="0">
                <a:solidFill>
                  <a:srgbClr val="0C0C0C"/>
                </a:solidFill>
              </a:rPr>
              <a:t>, </a:t>
            </a:r>
            <a:r>
              <a:rPr lang="en-US" dirty="0" err="1">
                <a:solidFill>
                  <a:srgbClr val="0C0C0C"/>
                </a:solidFill>
              </a:rPr>
              <a:t>Rukhiya</a:t>
            </a:r>
            <a:r>
              <a:rPr lang="en-US" dirty="0">
                <a:solidFill>
                  <a:srgbClr val="0C0C0C"/>
                </a:solidFill>
              </a:rPr>
              <a:t> </a:t>
            </a:r>
            <a:r>
              <a:rPr lang="en-US" dirty="0" err="1">
                <a:solidFill>
                  <a:srgbClr val="0C0C0C"/>
                </a:solidFill>
              </a:rPr>
              <a:t>Nafeesa</a:t>
            </a:r>
            <a:r>
              <a:rPr lang="en-US" dirty="0">
                <a:solidFill>
                  <a:srgbClr val="0C0C0C"/>
                </a:solidFill>
              </a:rPr>
              <a:t>, </a:t>
            </a:r>
            <a:r>
              <a:rPr lang="en-US" dirty="0" err="1">
                <a:solidFill>
                  <a:srgbClr val="0C0C0C"/>
                </a:solidFill>
              </a:rPr>
              <a:t>Aysha</a:t>
            </a:r>
            <a:r>
              <a:rPr lang="en-US" dirty="0">
                <a:solidFill>
                  <a:srgbClr val="0C0C0C"/>
                </a:solidFill>
              </a:rPr>
              <a:t> Asif, Pooja </a:t>
            </a:r>
            <a:r>
              <a:rPr lang="en-US" dirty="0" err="1">
                <a:solidFill>
                  <a:srgbClr val="0C0C0C"/>
                </a:solidFill>
              </a:rPr>
              <a:t>Meledath</a:t>
            </a:r>
            <a:r>
              <a:rPr lang="en-US" dirty="0">
                <a:solidFill>
                  <a:srgbClr val="0C0C0C"/>
                </a:solidFill>
              </a:rPr>
              <a:t>, Ahmad Saad</a:t>
            </a:r>
            <a:endParaRPr dirty="0">
              <a:solidFill>
                <a:srgbClr val="0C0C0C"/>
              </a:solidFill>
            </a:endParaRPr>
          </a:p>
        </p:txBody>
      </p:sp>
      <p:pic>
        <p:nvPicPr>
          <p:cNvPr id="139" name="Google Shape;13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25" y="4032850"/>
            <a:ext cx="236300" cy="11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Deep Fake Image Detection</a:t>
            </a: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>
            <a:off x="528795" y="1745972"/>
            <a:ext cx="4380005" cy="962156"/>
            <a:chOff x="4181256" y="3224809"/>
            <a:chExt cx="4380005" cy="962156"/>
          </a:xfrm>
        </p:grpSpPr>
        <p:sp>
          <p:nvSpPr>
            <p:cNvPr id="147" name="Google Shape;147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1. </a:t>
              </a:r>
              <a:r>
                <a:rPr lang="en-US" sz="1800">
                  <a:solidFill>
                    <a:srgbClr val="3F3F3F"/>
                  </a:solidFill>
                </a:rPr>
                <a:t>Introduction</a:t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160761" y="3641565"/>
              <a:ext cx="3400500" cy="54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1.1. </a:t>
              </a:r>
              <a:r>
                <a:rPr lang="en-US">
                  <a:solidFill>
                    <a:srgbClr val="193EB0"/>
                  </a:solidFill>
                </a:rPr>
                <a:t>Problem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1.2. S</a:t>
              </a:r>
              <a:r>
                <a:rPr lang="en-US">
                  <a:solidFill>
                    <a:srgbClr val="A5A5A5"/>
                  </a:solidFill>
                </a:rPr>
                <a:t>olution</a:t>
              </a:r>
              <a:endParaRPr/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528795" y="2744310"/>
            <a:ext cx="4379880" cy="277486"/>
            <a:chOff x="4181256" y="3224809"/>
            <a:chExt cx="4379880" cy="277485"/>
          </a:xfrm>
        </p:grpSpPr>
        <p:sp>
          <p:nvSpPr>
            <p:cNvPr id="151" name="Google Shape;151;p3"/>
            <p:cNvSpPr/>
            <p:nvPr/>
          </p:nvSpPr>
          <p:spPr>
            <a:xfrm>
              <a:off x="4364136" y="3225395"/>
              <a:ext cx="419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2. </a:t>
              </a:r>
              <a:r>
                <a:rPr lang="en-US" sz="1800">
                  <a:solidFill>
                    <a:srgbClr val="3F3F3F"/>
                  </a:solidFill>
                </a:rPr>
                <a:t>Dataset and Data Preprocessing</a:t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528795" y="3834798"/>
            <a:ext cx="4422605" cy="2016927"/>
            <a:chOff x="4181256" y="3224809"/>
            <a:chExt cx="4422605" cy="2016927"/>
          </a:xfrm>
        </p:grpSpPr>
        <p:sp>
          <p:nvSpPr>
            <p:cNvPr id="154" name="Google Shape;154;p3"/>
            <p:cNvSpPr/>
            <p:nvPr/>
          </p:nvSpPr>
          <p:spPr>
            <a:xfrm>
              <a:off x="4364136" y="3225982"/>
              <a:ext cx="419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</a:t>
              </a:r>
              <a:r>
                <a:rPr lang="en-US" sz="1800">
                  <a:solidFill>
                    <a:srgbClr val="3F3F3F"/>
                  </a:solidFill>
                </a:rPr>
                <a:t>4</a:t>
              </a: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>
                  <a:solidFill>
                    <a:srgbClr val="3F3F3F"/>
                  </a:solidFill>
                </a:rPr>
                <a:t>Models used &amp; Results</a:t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160761" y="3641536"/>
              <a:ext cx="3443100" cy="16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3.1.</a:t>
              </a:r>
              <a:r>
                <a:rPr lang="en-US">
                  <a:solidFill>
                    <a:srgbClr val="193EB0"/>
                  </a:solidFill>
                </a:rPr>
                <a:t> VGG</a:t>
              </a:r>
              <a:endParaRPr>
                <a:solidFill>
                  <a:srgbClr val="A5A5A5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>
                  <a:solidFill>
                    <a:srgbClr val="A5A5A5"/>
                  </a:solidFill>
                </a:rPr>
                <a:t>3.2.  ResNet50</a:t>
              </a:r>
              <a:endParaRPr>
                <a:solidFill>
                  <a:srgbClr val="A5A5A5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>
                  <a:solidFill>
                    <a:schemeClr val="accent3"/>
                  </a:solidFill>
                </a:rPr>
                <a:t>3.3. </a:t>
              </a:r>
              <a:r>
                <a:rPr lang="en-US">
                  <a:solidFill>
                    <a:srgbClr val="A5A5A5"/>
                  </a:solidFill>
                </a:rPr>
                <a:t> DenseNet </a:t>
              </a:r>
              <a:endParaRPr>
                <a:solidFill>
                  <a:srgbClr val="A5A5A5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>
                  <a:solidFill>
                    <a:schemeClr val="accent3"/>
                  </a:solidFill>
                </a:rPr>
                <a:t>3.4. </a:t>
              </a:r>
              <a:r>
                <a:rPr lang="en-US">
                  <a:solidFill>
                    <a:srgbClr val="A5A5A5"/>
                  </a:solidFill>
                </a:rPr>
                <a:t> Inception</a:t>
              </a:r>
              <a:endParaRPr>
                <a:solidFill>
                  <a:srgbClr val="A5A5A5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3"/>
                  </a:solidFill>
                </a:rPr>
                <a:t>3.5. </a:t>
              </a:r>
              <a:r>
                <a:rPr lang="en-US">
                  <a:solidFill>
                    <a:srgbClr val="A5A5A5"/>
                  </a:solidFill>
                </a:rPr>
                <a:t>Customized CNN (</a:t>
              </a:r>
              <a:r>
                <a:rPr lang="en-US">
                  <a:solidFill>
                    <a:schemeClr val="accent3"/>
                  </a:solidFill>
                </a:rPr>
                <a:t>MesoNet)</a:t>
              </a:r>
              <a:endParaRPr>
                <a:solidFill>
                  <a:srgbClr val="A5A5A5"/>
                </a:solidFill>
              </a:endParaRPr>
            </a:p>
          </p:txBody>
        </p:sp>
      </p:grpSp>
      <p:grpSp>
        <p:nvGrpSpPr>
          <p:cNvPr id="157" name="Google Shape;157;p3"/>
          <p:cNvGrpSpPr/>
          <p:nvPr/>
        </p:nvGrpSpPr>
        <p:grpSpPr>
          <a:xfrm>
            <a:off x="571545" y="5786460"/>
            <a:ext cx="4379880" cy="277486"/>
            <a:chOff x="4181256" y="3224809"/>
            <a:chExt cx="4379880" cy="277485"/>
          </a:xfrm>
        </p:grpSpPr>
        <p:sp>
          <p:nvSpPr>
            <p:cNvPr id="158" name="Google Shape;158;p3"/>
            <p:cNvSpPr/>
            <p:nvPr/>
          </p:nvSpPr>
          <p:spPr>
            <a:xfrm>
              <a:off x="4364136" y="3225395"/>
              <a:ext cx="419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</a:t>
              </a:r>
              <a:r>
                <a:rPr lang="en-US" sz="1800">
                  <a:solidFill>
                    <a:srgbClr val="3F3F3F"/>
                  </a:solidFill>
                </a:rPr>
                <a:t>5</a:t>
              </a: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>
                  <a:solidFill>
                    <a:srgbClr val="3F3F3F"/>
                  </a:solidFill>
                </a:rPr>
                <a:t>Conclusion &amp; Future work</a:t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/>
          <p:nvPr/>
        </p:nvSpPr>
        <p:spPr>
          <a:xfrm>
            <a:off x="8434775" y="6494575"/>
            <a:ext cx="8559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7624874" y="6408475"/>
            <a:ext cx="2065535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Deep Fake Image Detection</a:t>
            </a:r>
            <a:endParaRPr sz="11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528795" y="3277710"/>
            <a:ext cx="4379880" cy="277486"/>
            <a:chOff x="4181256" y="3224809"/>
            <a:chExt cx="4379880" cy="277485"/>
          </a:xfrm>
        </p:grpSpPr>
        <p:sp>
          <p:nvSpPr>
            <p:cNvPr id="163" name="Google Shape;163;p3"/>
            <p:cNvSpPr/>
            <p:nvPr/>
          </p:nvSpPr>
          <p:spPr>
            <a:xfrm>
              <a:off x="4364136" y="3225395"/>
              <a:ext cx="419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</a:t>
              </a:r>
              <a:r>
                <a:rPr lang="en-US" sz="1800">
                  <a:solidFill>
                    <a:srgbClr val="3F3F3F"/>
                  </a:solidFill>
                </a:rPr>
                <a:t>3</a:t>
              </a: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>
                  <a:solidFill>
                    <a:srgbClr val="3F3F3F"/>
                  </a:solidFill>
                </a:rPr>
                <a:t>Data Preprocessing</a:t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fbd8de46a_0_116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Introduction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1fbd8de46a_0_116"/>
          <p:cNvSpPr/>
          <p:nvPr/>
        </p:nvSpPr>
        <p:spPr>
          <a:xfrm>
            <a:off x="8434775" y="6494575"/>
            <a:ext cx="8559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171" name="Google Shape;171;g21fbd8de46a_0_116"/>
          <p:cNvSpPr txBox="1"/>
          <p:nvPr/>
        </p:nvSpPr>
        <p:spPr>
          <a:xfrm>
            <a:off x="7624874" y="6408475"/>
            <a:ext cx="2078759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Deep Fake Image Detection</a:t>
            </a:r>
            <a:endParaRPr sz="11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g21fbd8de46a_0_116"/>
          <p:cNvGrpSpPr/>
          <p:nvPr/>
        </p:nvGrpSpPr>
        <p:grpSpPr>
          <a:xfrm>
            <a:off x="326575" y="1281312"/>
            <a:ext cx="9377059" cy="4987721"/>
            <a:chOff x="0" y="356005"/>
            <a:chExt cx="8985300" cy="4897606"/>
          </a:xfrm>
        </p:grpSpPr>
        <p:sp>
          <p:nvSpPr>
            <p:cNvPr id="173" name="Google Shape;173;g21fbd8de46a_0_116"/>
            <p:cNvSpPr/>
            <p:nvPr/>
          </p:nvSpPr>
          <p:spPr>
            <a:xfrm>
              <a:off x="0" y="650031"/>
              <a:ext cx="8985300" cy="23469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g21fbd8de46a_0_116"/>
            <p:cNvSpPr txBox="1"/>
            <p:nvPr/>
          </p:nvSpPr>
          <p:spPr>
            <a:xfrm>
              <a:off x="0" y="655731"/>
              <a:ext cx="8985300" cy="23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0" tIns="437375" rIns="360000" bIns="113775" anchor="t" anchorCtr="0">
              <a:noAutofit/>
            </a:bodyPr>
            <a:lstStyle/>
            <a:p>
              <a:pPr marL="171450" marR="0" lvl="1" indent="-168275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50"/>
                <a:buFont typeface="Arial"/>
                <a:buChar char="•"/>
              </a:pPr>
              <a:r>
                <a:rPr lang="en-US" sz="1550" b="1" i="0" u="none" strike="noStrike" cap="none">
                  <a:solidFill>
                    <a:srgbClr val="000000"/>
                  </a:solidFill>
                </a:rPr>
                <a:t>Deepfake techniques </a:t>
              </a:r>
              <a:r>
                <a:rPr lang="en-US" sz="15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can be used to construct fake videos or images of any targeted person doing or saying anything.</a:t>
              </a:r>
              <a:endParaRPr sz="15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68275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50"/>
                <a:buFont typeface="Arial"/>
                <a:buChar char="•"/>
              </a:pPr>
              <a:r>
                <a:rPr lang="en-US" sz="15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These deepfaked material can be used in </a:t>
              </a:r>
              <a:r>
                <a:rPr lang="en-US" sz="15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blackmailing</a:t>
              </a:r>
              <a:r>
                <a:rPr lang="en-US" sz="1550" b="1"/>
                <a:t>, </a:t>
              </a:r>
              <a:r>
                <a:rPr lang="en-US" sz="15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threatening and </a:t>
              </a:r>
              <a:r>
                <a:rPr lang="en-US" sz="1550" b="1"/>
                <a:t>intimidating</a:t>
              </a:r>
              <a:r>
                <a:rPr lang="en-US" sz="15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people </a:t>
              </a:r>
              <a:endParaRPr sz="1550"/>
            </a:p>
            <a:p>
              <a:pPr marL="171450" marR="0" lvl="1" indent="-168275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50"/>
                <a:buFont typeface="Arial"/>
                <a:buChar char="•"/>
              </a:pPr>
              <a:r>
                <a:rPr lang="en-US" sz="1550"/>
                <a:t>D</a:t>
              </a:r>
              <a:r>
                <a:rPr lang="en-US" sz="15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eep learning models such as </a:t>
              </a:r>
              <a:r>
                <a:rPr lang="en-US" sz="1550" b="1" i="0" u="none" strike="noStrike" cap="none">
                  <a:solidFill>
                    <a:srgbClr val="000000"/>
                  </a:solidFill>
                </a:rPr>
                <a:t>autoencoders and GANs</a:t>
              </a:r>
              <a:r>
                <a:rPr lang="en-US" sz="15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are commonly used over traditional computer graphics approaches in deep fakes creation as it can </a:t>
              </a:r>
              <a:r>
                <a:rPr lang="en-US" sz="15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rapidly</a:t>
              </a:r>
              <a:r>
                <a:rPr lang="en-US" sz="15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generate </a:t>
              </a:r>
              <a:r>
                <a:rPr lang="en-US" sz="15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more accurate</a:t>
              </a:r>
              <a:r>
                <a:rPr lang="en-US" sz="15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images which are </a:t>
              </a:r>
              <a:r>
                <a:rPr lang="en-US" sz="15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non-differentiable from real ones by the human eye.</a:t>
              </a:r>
              <a:endParaRPr sz="15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21fbd8de46a_0_116"/>
            <p:cNvSpPr/>
            <p:nvPr/>
          </p:nvSpPr>
          <p:spPr>
            <a:xfrm>
              <a:off x="449229" y="356005"/>
              <a:ext cx="2531100" cy="61980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g21fbd8de46a_0_116"/>
            <p:cNvSpPr txBox="1"/>
            <p:nvPr/>
          </p:nvSpPr>
          <p:spPr>
            <a:xfrm>
              <a:off x="479527" y="386167"/>
              <a:ext cx="2470500" cy="5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7725" tIns="0" rIns="237725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</p:txBody>
        </p:sp>
        <p:sp>
          <p:nvSpPr>
            <p:cNvPr id="177" name="Google Shape;177;g21fbd8de46a_0_116"/>
            <p:cNvSpPr/>
            <p:nvPr/>
          </p:nvSpPr>
          <p:spPr>
            <a:xfrm>
              <a:off x="0" y="3420301"/>
              <a:ext cx="8985300" cy="17529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12700" cap="flat" cmpd="sng">
              <a:solidFill>
                <a:srgbClr val="6FAA4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g21fbd8de46a_0_116"/>
            <p:cNvSpPr txBox="1"/>
            <p:nvPr/>
          </p:nvSpPr>
          <p:spPr>
            <a:xfrm>
              <a:off x="0" y="3420311"/>
              <a:ext cx="8985300" cy="18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0" tIns="437375" rIns="360000" bIns="113775" anchor="t" anchorCtr="0">
              <a:noAutofit/>
            </a:bodyPr>
            <a:lstStyle/>
            <a:p>
              <a:pPr marL="171450" marR="0" lvl="1" indent="-168275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50"/>
                <a:buFont typeface="Arial"/>
                <a:buChar char="•"/>
              </a:pPr>
              <a:r>
                <a:rPr lang="en-US" sz="15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Building a </a:t>
              </a:r>
              <a:r>
                <a:rPr lang="en-US" sz="15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deep learning model</a:t>
              </a:r>
              <a:r>
                <a:rPr lang="en-US" sz="15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to accurately </a:t>
              </a:r>
              <a:r>
                <a:rPr lang="en-US" sz="15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detect AI generated images and deep fakes</a:t>
              </a:r>
              <a:endParaRPr sz="15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68275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50"/>
                <a:buFont typeface="Arial"/>
                <a:buChar char="•"/>
              </a:pPr>
              <a:r>
                <a:rPr lang="en-US" sz="15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model should be able to analyze images and </a:t>
              </a:r>
              <a:r>
                <a:rPr lang="en-US" sz="15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identify the subtle signs of manipulation</a:t>
              </a:r>
              <a:r>
                <a:rPr lang="en-US" sz="15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to </a:t>
              </a:r>
              <a:r>
                <a:rPr lang="en-US" sz="1550"/>
                <a:t>efficiently detect</a:t>
              </a:r>
              <a:r>
                <a:rPr lang="en-US" sz="15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of deepfake compared to traditional human-based methods.</a:t>
              </a:r>
              <a:endParaRPr sz="1550"/>
            </a:p>
            <a:p>
              <a:pPr marL="171450" marR="0" lvl="1" indent="-168275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50"/>
                <a:buFont typeface="Arial"/>
                <a:buChar char="•"/>
              </a:pPr>
              <a:r>
                <a:rPr lang="en-US" sz="15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Helps in </a:t>
              </a:r>
              <a:r>
                <a:rPr lang="en-US" sz="1550" b="1" i="0" u="none" strike="noStrike" cap="none">
                  <a:solidFill>
                    <a:srgbClr val="000000"/>
                  </a:solidFill>
                </a:rPr>
                <a:t>preventing malicious use</a:t>
              </a:r>
              <a:r>
                <a:rPr lang="en-US" sz="15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of deepfakes and ensure that visual media can be trusted.</a:t>
              </a:r>
              <a:endParaRPr sz="1550"/>
            </a:p>
          </p:txBody>
        </p:sp>
        <p:sp>
          <p:nvSpPr>
            <p:cNvPr id="179" name="Google Shape;179;g21fbd8de46a_0_116"/>
            <p:cNvSpPr/>
            <p:nvPr/>
          </p:nvSpPr>
          <p:spPr>
            <a:xfrm>
              <a:off x="449265" y="3110341"/>
              <a:ext cx="2531100" cy="619800"/>
            </a:xfrm>
            <a:prstGeom prst="roundRect">
              <a:avLst>
                <a:gd name="adj" fmla="val 16667"/>
              </a:avLst>
            </a:prstGeom>
            <a:solidFill>
              <a:srgbClr val="6FAA47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g21fbd8de46a_0_116"/>
            <p:cNvSpPr txBox="1"/>
            <p:nvPr/>
          </p:nvSpPr>
          <p:spPr>
            <a:xfrm>
              <a:off x="479527" y="3140603"/>
              <a:ext cx="2470500" cy="5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7725" tIns="0" rIns="237725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Solution 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fbd8de46a_0_21"/>
          <p:cNvSpPr txBox="1">
            <a:spLocks noGrp="1"/>
          </p:cNvSpPr>
          <p:nvPr>
            <p:ph type="body" idx="5"/>
          </p:nvPr>
        </p:nvSpPr>
        <p:spPr>
          <a:xfrm>
            <a:off x="449475" y="1244000"/>
            <a:ext cx="91611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</a:rPr>
              <a:t>This dataset from Kaggle consists of </a:t>
            </a:r>
            <a:r>
              <a:rPr lang="en-US" sz="1550" b="1" dirty="0">
                <a:solidFill>
                  <a:schemeClr val="dk1"/>
                </a:solidFill>
                <a:highlight>
                  <a:srgbClr val="FFFFFF"/>
                </a:highlight>
              </a:rPr>
              <a:t>70k REAL faces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</a:rPr>
              <a:t> from the Flickr dataset and </a:t>
            </a:r>
            <a:r>
              <a:rPr lang="en-US" sz="1550" b="1" dirty="0">
                <a:solidFill>
                  <a:schemeClr val="dk1"/>
                </a:solidFill>
                <a:highlight>
                  <a:srgbClr val="FFFFFF"/>
                </a:highlight>
              </a:rPr>
              <a:t>70k fake faces 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</a:rPr>
              <a:t>generated by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</a:rPr>
              <a:t>StyleGAN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 dirty="0">
                <a:solidFill>
                  <a:schemeClr val="dk1"/>
                </a:solidFill>
                <a:highlight>
                  <a:schemeClr val="lt1"/>
                </a:highlight>
              </a:rPr>
              <a:t>The data is divided into train, test, valid directory, each of them have a fake and real subdirectory.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</a:rPr>
              <a:t>Train,Valid,Test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</a:rPr>
              <a:t> consists of 100k,20k,20k images respectively.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</a:rPr>
              <a:t>Each image has a shape of (256,256,3).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6" name="Google Shape;186;g21fbd8de46a_0_21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140k Real and Fake Faces Dataset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1fbd8de46a_0_21"/>
          <p:cNvSpPr/>
          <p:nvPr/>
        </p:nvSpPr>
        <p:spPr>
          <a:xfrm>
            <a:off x="8434775" y="6494575"/>
            <a:ext cx="8559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188" name="Google Shape;188;g21fbd8de46a_0_21"/>
          <p:cNvSpPr txBox="1"/>
          <p:nvPr/>
        </p:nvSpPr>
        <p:spPr>
          <a:xfrm>
            <a:off x="7624874" y="6408475"/>
            <a:ext cx="1985699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Deep Fake Image Detection</a:t>
            </a:r>
            <a:endParaRPr sz="1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21fbd8de46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0" y="3758600"/>
            <a:ext cx="1985700" cy="19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1fbd8de46a_0_21"/>
          <p:cNvSpPr txBox="1">
            <a:spLocks noGrp="1"/>
          </p:cNvSpPr>
          <p:nvPr>
            <p:ph type="body" idx="5"/>
          </p:nvPr>
        </p:nvSpPr>
        <p:spPr>
          <a:xfrm>
            <a:off x="558800" y="3217100"/>
            <a:ext cx="4145400" cy="315600"/>
          </a:xfrm>
          <a:prstGeom prst="rect">
            <a:avLst/>
          </a:prstGeom>
          <a:solidFill>
            <a:srgbClr val="CCD3EA">
              <a:alpha val="8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b="1" dirty="0">
                <a:solidFill>
                  <a:schemeClr val="dk1"/>
                </a:solidFill>
              </a:rPr>
              <a:t>Fake</a:t>
            </a:r>
            <a:endParaRPr sz="2050" b="1" dirty="0">
              <a:solidFill>
                <a:schemeClr val="dk1"/>
              </a:solidFill>
            </a:endParaRPr>
          </a:p>
        </p:txBody>
      </p:sp>
      <p:pic>
        <p:nvPicPr>
          <p:cNvPr id="191" name="Google Shape;191;g21fbd8de46a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500" y="3758600"/>
            <a:ext cx="1985700" cy="19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1fbd8de46a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1500" y="3758600"/>
            <a:ext cx="1985700" cy="19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1fbd8de46a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7875" y="3758600"/>
            <a:ext cx="1985700" cy="19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1fbd8de46a_0_21"/>
          <p:cNvSpPr txBox="1">
            <a:spLocks noGrp="1"/>
          </p:cNvSpPr>
          <p:nvPr>
            <p:ph type="body" idx="5"/>
          </p:nvPr>
        </p:nvSpPr>
        <p:spPr>
          <a:xfrm>
            <a:off x="5341500" y="3217100"/>
            <a:ext cx="4145400" cy="315600"/>
          </a:xfrm>
          <a:prstGeom prst="rect">
            <a:avLst/>
          </a:prstGeom>
          <a:solidFill>
            <a:srgbClr val="CBE4E7">
              <a:alpha val="8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b="1" dirty="0">
                <a:solidFill>
                  <a:schemeClr val="dk1"/>
                </a:solidFill>
              </a:rPr>
              <a:t>Real</a:t>
            </a:r>
            <a:endParaRPr sz="205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fbd8de46a_0_95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Data Preprocessing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1fbd8de46a_0_95"/>
          <p:cNvSpPr/>
          <p:nvPr/>
        </p:nvSpPr>
        <p:spPr>
          <a:xfrm>
            <a:off x="8434775" y="6494575"/>
            <a:ext cx="8559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201" name="Google Shape;201;g21fbd8de46a_0_95"/>
          <p:cNvSpPr txBox="1"/>
          <p:nvPr/>
        </p:nvSpPr>
        <p:spPr>
          <a:xfrm>
            <a:off x="7624874" y="6408475"/>
            <a:ext cx="2053629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Deep Fake Image Detection</a:t>
            </a:r>
            <a:endParaRPr sz="11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g21fbd8de46a_0_95"/>
          <p:cNvGrpSpPr/>
          <p:nvPr/>
        </p:nvGrpSpPr>
        <p:grpSpPr>
          <a:xfrm>
            <a:off x="224300" y="2127889"/>
            <a:ext cx="9454204" cy="3307332"/>
            <a:chOff x="2771" y="344182"/>
            <a:chExt cx="9454204" cy="3078020"/>
          </a:xfrm>
        </p:grpSpPr>
        <p:sp>
          <p:nvSpPr>
            <p:cNvPr id="203" name="Google Shape;203;g21fbd8de46a_0_95"/>
            <p:cNvSpPr/>
            <p:nvPr/>
          </p:nvSpPr>
          <p:spPr>
            <a:xfrm>
              <a:off x="2771" y="344182"/>
              <a:ext cx="2198700" cy="3078000"/>
            </a:xfrm>
            <a:prstGeom prst="rect">
              <a:avLst/>
            </a:prstGeom>
            <a:solidFill>
              <a:srgbClr val="CCD3EA">
                <a:alpha val="89800"/>
              </a:srgbClr>
            </a:solidFill>
            <a:ln w="12700" cap="flat" cmpd="sng">
              <a:solidFill>
                <a:srgbClr val="CCD3EA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g21fbd8de46a_0_95"/>
            <p:cNvSpPr txBox="1"/>
            <p:nvPr/>
          </p:nvSpPr>
          <p:spPr>
            <a:xfrm>
              <a:off x="2771" y="1513857"/>
              <a:ext cx="2198700" cy="18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00" tIns="330200" rIns="171400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600" b="1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Import</a:t>
              </a:r>
              <a:r>
                <a:rPr lang="en-US" sz="1600" b="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dataset from Kaggle to the coding environment using Kaggle API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21fbd8de46a_0_95"/>
            <p:cNvSpPr/>
            <p:nvPr/>
          </p:nvSpPr>
          <p:spPr>
            <a:xfrm>
              <a:off x="640376" y="651991"/>
              <a:ext cx="923400" cy="9234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g21fbd8de46a_0_95"/>
            <p:cNvSpPr txBox="1"/>
            <p:nvPr/>
          </p:nvSpPr>
          <p:spPr>
            <a:xfrm>
              <a:off x="775609" y="787224"/>
              <a:ext cx="653100" cy="6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12700" rIns="71975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lang="en-US" sz="4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7" name="Google Shape;207;g21fbd8de46a_0_95"/>
            <p:cNvSpPr/>
            <p:nvPr/>
          </p:nvSpPr>
          <p:spPr>
            <a:xfrm>
              <a:off x="2771" y="3422202"/>
              <a:ext cx="2198700" cy="0"/>
            </a:xfrm>
            <a:prstGeom prst="rect">
              <a:avLst/>
            </a:prstGeom>
            <a:solidFill>
              <a:srgbClr val="4294C0"/>
            </a:solidFill>
            <a:ln w="12700" cap="flat" cmpd="sng">
              <a:solidFill>
                <a:srgbClr val="4294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g21fbd8de46a_0_95"/>
            <p:cNvSpPr/>
            <p:nvPr/>
          </p:nvSpPr>
          <p:spPr>
            <a:xfrm>
              <a:off x="2421272" y="344182"/>
              <a:ext cx="2198700" cy="3078000"/>
            </a:xfrm>
            <a:prstGeom prst="rect">
              <a:avLst/>
            </a:prstGeom>
            <a:solidFill>
              <a:srgbClr val="CBE4E7">
                <a:alpha val="89800"/>
              </a:srgbClr>
            </a:solidFill>
            <a:ln w="12700" cap="flat" cmpd="sng">
              <a:solidFill>
                <a:srgbClr val="CBE4E7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g21fbd8de46a_0_95"/>
            <p:cNvSpPr txBox="1"/>
            <p:nvPr/>
          </p:nvSpPr>
          <p:spPr>
            <a:xfrm>
              <a:off x="2421272" y="1513857"/>
              <a:ext cx="2198700" cy="18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00" tIns="330200" rIns="171400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600" b="1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Normalize</a:t>
              </a:r>
              <a:r>
                <a:rPr lang="en-US" sz="1600" b="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all the training, validation and testing images sets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21fbd8de46a_0_95"/>
            <p:cNvSpPr/>
            <p:nvPr/>
          </p:nvSpPr>
          <p:spPr>
            <a:xfrm>
              <a:off x="3058877" y="651991"/>
              <a:ext cx="923400" cy="923400"/>
            </a:xfrm>
            <a:prstGeom prst="ellipse">
              <a:avLst/>
            </a:prstGeom>
            <a:solidFill>
              <a:srgbClr val="42B6BD"/>
            </a:solidFill>
            <a:ln w="12700" cap="flat" cmpd="sng">
              <a:solidFill>
                <a:srgbClr val="42B6B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g21fbd8de46a_0_95"/>
            <p:cNvSpPr txBox="1"/>
            <p:nvPr/>
          </p:nvSpPr>
          <p:spPr>
            <a:xfrm>
              <a:off x="3194110" y="787224"/>
              <a:ext cx="653100" cy="6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12700" rIns="71975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lang="en-US" sz="4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12" name="Google Shape;212;g21fbd8de46a_0_95"/>
            <p:cNvSpPr/>
            <p:nvPr/>
          </p:nvSpPr>
          <p:spPr>
            <a:xfrm>
              <a:off x="2421272" y="3422202"/>
              <a:ext cx="2198700" cy="0"/>
            </a:xfrm>
            <a:prstGeom prst="rect">
              <a:avLst/>
            </a:prstGeom>
            <a:solidFill>
              <a:srgbClr val="43B99E"/>
            </a:solidFill>
            <a:ln w="12700" cap="flat" cmpd="sng">
              <a:solidFill>
                <a:srgbClr val="43B99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g21fbd8de46a_0_95"/>
            <p:cNvSpPr/>
            <p:nvPr/>
          </p:nvSpPr>
          <p:spPr>
            <a:xfrm>
              <a:off x="4839774" y="344182"/>
              <a:ext cx="2198700" cy="3078000"/>
            </a:xfrm>
            <a:prstGeom prst="rect">
              <a:avLst/>
            </a:prstGeom>
            <a:solidFill>
              <a:srgbClr val="CCE4D5">
                <a:alpha val="89800"/>
              </a:srgbClr>
            </a:solidFill>
            <a:ln w="12700" cap="flat" cmpd="sng">
              <a:solidFill>
                <a:srgbClr val="CCE4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g21fbd8de46a_0_95"/>
            <p:cNvSpPr txBox="1"/>
            <p:nvPr/>
          </p:nvSpPr>
          <p:spPr>
            <a:xfrm>
              <a:off x="4839774" y="1513857"/>
              <a:ext cx="2198700" cy="18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00" tIns="330200" rIns="171400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600" b="1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Resize</a:t>
              </a:r>
              <a:r>
                <a:rPr lang="en-US" sz="1600" b="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all the images to smaller sizes (64*64) to ensure faster training 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21fbd8de46a_0_95"/>
            <p:cNvSpPr/>
            <p:nvPr/>
          </p:nvSpPr>
          <p:spPr>
            <a:xfrm>
              <a:off x="5477379" y="651991"/>
              <a:ext cx="923400" cy="923400"/>
            </a:xfrm>
            <a:prstGeom prst="ellipse">
              <a:avLst/>
            </a:prstGeom>
            <a:solidFill>
              <a:srgbClr val="44B57A"/>
            </a:solidFill>
            <a:ln w="12700" cap="flat" cmpd="sng">
              <a:solidFill>
                <a:srgbClr val="44B57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g21fbd8de46a_0_95"/>
            <p:cNvSpPr txBox="1"/>
            <p:nvPr/>
          </p:nvSpPr>
          <p:spPr>
            <a:xfrm>
              <a:off x="5612612" y="787224"/>
              <a:ext cx="653100" cy="6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12700" rIns="71975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lang="en-US" sz="4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17" name="Google Shape;217;g21fbd8de46a_0_95"/>
            <p:cNvSpPr/>
            <p:nvPr/>
          </p:nvSpPr>
          <p:spPr>
            <a:xfrm>
              <a:off x="4839774" y="3422202"/>
              <a:ext cx="2198700" cy="0"/>
            </a:xfrm>
            <a:prstGeom prst="rect">
              <a:avLst/>
            </a:prstGeom>
            <a:solidFill>
              <a:srgbClr val="45B158"/>
            </a:solidFill>
            <a:ln w="12700" cap="flat" cmpd="sng">
              <a:solidFill>
                <a:srgbClr val="45B15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g21fbd8de46a_0_95"/>
            <p:cNvSpPr/>
            <p:nvPr/>
          </p:nvSpPr>
          <p:spPr>
            <a:xfrm>
              <a:off x="7258275" y="344182"/>
              <a:ext cx="2198700" cy="3078000"/>
            </a:xfrm>
            <a:prstGeom prst="rect">
              <a:avLst/>
            </a:prstGeom>
            <a:solidFill>
              <a:srgbClr val="D2E2CB">
                <a:alpha val="89800"/>
              </a:srgbClr>
            </a:solidFill>
            <a:ln w="12700" cap="flat" cmpd="sng">
              <a:solidFill>
                <a:srgbClr val="D2E2CB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g21fbd8de46a_0_95"/>
            <p:cNvSpPr txBox="1"/>
            <p:nvPr/>
          </p:nvSpPr>
          <p:spPr>
            <a:xfrm>
              <a:off x="7258275" y="1513857"/>
              <a:ext cx="2198700" cy="18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00" tIns="330200" rIns="171400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600" b="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Perform </a:t>
              </a:r>
              <a:r>
                <a:rPr lang="en-US" sz="1600" b="1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augmentation </a:t>
              </a:r>
              <a:r>
                <a:rPr lang="en-US" sz="1600" b="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the training set by rotating, zooming, and flipping the existing images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21fbd8de46a_0_95"/>
            <p:cNvSpPr/>
            <p:nvPr/>
          </p:nvSpPr>
          <p:spPr>
            <a:xfrm>
              <a:off x="7895880" y="651991"/>
              <a:ext cx="923400" cy="923400"/>
            </a:xfrm>
            <a:prstGeom prst="ellipse">
              <a:avLst/>
            </a:prstGeom>
            <a:solidFill>
              <a:srgbClr val="51AE46"/>
            </a:solidFill>
            <a:ln w="12700" cap="flat" cmpd="sng">
              <a:solidFill>
                <a:srgbClr val="51AE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g21fbd8de46a_0_95"/>
            <p:cNvSpPr txBox="1"/>
            <p:nvPr/>
          </p:nvSpPr>
          <p:spPr>
            <a:xfrm>
              <a:off x="8031113" y="787224"/>
              <a:ext cx="653100" cy="6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12700" rIns="71975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lang="en-US" sz="4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22" name="Google Shape;222;g21fbd8de46a_0_95"/>
            <p:cNvSpPr/>
            <p:nvPr/>
          </p:nvSpPr>
          <p:spPr>
            <a:xfrm>
              <a:off x="7258275" y="3422202"/>
              <a:ext cx="2198700" cy="0"/>
            </a:xfrm>
            <a:prstGeom prst="rect">
              <a:avLst/>
            </a:prstGeom>
            <a:solidFill>
              <a:srgbClr val="6FAA47"/>
            </a:solidFill>
            <a:ln w="12700" cap="flat" cmpd="sng">
              <a:solidFill>
                <a:srgbClr val="6FAA4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fbd8de46a_0_168"/>
          <p:cNvSpPr txBox="1">
            <a:spLocks noGrp="1"/>
          </p:cNvSpPr>
          <p:nvPr>
            <p:ph type="body" idx="1"/>
          </p:nvPr>
        </p:nvSpPr>
        <p:spPr>
          <a:xfrm>
            <a:off x="985000" y="2028819"/>
            <a:ext cx="4616100" cy="6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 used</a:t>
            </a:r>
            <a:endParaRPr/>
          </a:p>
        </p:txBody>
      </p:sp>
      <p:sp>
        <p:nvSpPr>
          <p:cNvPr id="229" name="Google Shape;229;g21fbd8de46a_0_168"/>
          <p:cNvSpPr/>
          <p:nvPr/>
        </p:nvSpPr>
        <p:spPr>
          <a:xfrm>
            <a:off x="399150" y="4027725"/>
            <a:ext cx="2999700" cy="71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1fbd8de46a_0_168"/>
          <p:cNvSpPr txBox="1">
            <a:spLocks noGrp="1"/>
          </p:cNvSpPr>
          <p:nvPr>
            <p:ph type="body" idx="2"/>
          </p:nvPr>
        </p:nvSpPr>
        <p:spPr>
          <a:xfrm>
            <a:off x="985000" y="2898650"/>
            <a:ext cx="5475600" cy="3292200"/>
          </a:xfrm>
          <a:prstGeom prst="rect">
            <a:avLst/>
          </a:prstGeom>
        </p:spPr>
        <p:txBody>
          <a:bodyPr spcFirstLastPara="1" wrap="square" lIns="0" tIns="0" rIns="0" bIns="45700" anchor="ctr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>
                <a:solidFill>
                  <a:schemeClr val="dk1"/>
                </a:solidFill>
              </a:rPr>
              <a:t>VGG</a:t>
            </a:r>
            <a:endParaRPr sz="2800" b="1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>
                <a:solidFill>
                  <a:schemeClr val="dk1"/>
                </a:solidFill>
              </a:rPr>
              <a:t>ResNet50</a:t>
            </a:r>
            <a:endParaRPr sz="2800" b="1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>
                <a:solidFill>
                  <a:schemeClr val="dk1"/>
                </a:solidFill>
              </a:rPr>
              <a:t>DenseNet121 </a:t>
            </a:r>
            <a:endParaRPr sz="2800" b="1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>
                <a:solidFill>
                  <a:schemeClr val="dk1"/>
                </a:solidFill>
              </a:rPr>
              <a:t>Inception</a:t>
            </a:r>
            <a:endParaRPr sz="2800" b="1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>
                <a:solidFill>
                  <a:schemeClr val="dk1"/>
                </a:solidFill>
              </a:rPr>
              <a:t>Customized CNN (MesoNet)</a:t>
            </a:r>
            <a:endParaRPr sz="3399" b="1">
              <a:solidFill>
                <a:schemeClr val="dk1"/>
              </a:solidFill>
            </a:endParaRPr>
          </a:p>
        </p:txBody>
      </p:sp>
      <p:sp>
        <p:nvSpPr>
          <p:cNvPr id="2" name="Google Shape;201;g21fbd8de46a_0_95">
            <a:extLst>
              <a:ext uri="{FF2B5EF4-FFF2-40B4-BE49-F238E27FC236}">
                <a16:creationId xmlns:a16="http://schemas.microsoft.com/office/drawing/2014/main" id="{FE13FE17-3685-9FCD-3E8E-5C360BD4AAF1}"/>
              </a:ext>
            </a:extLst>
          </p:cNvPr>
          <p:cNvSpPr txBox="1"/>
          <p:nvPr/>
        </p:nvSpPr>
        <p:spPr>
          <a:xfrm>
            <a:off x="7624874" y="6408475"/>
            <a:ext cx="2053629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Deep Fake Image Detection</a:t>
            </a:r>
            <a:endParaRPr sz="11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fbd8de46a_0_53"/>
          <p:cNvSpPr txBox="1">
            <a:spLocks noGrp="1"/>
          </p:cNvSpPr>
          <p:nvPr>
            <p:ph type="body" idx="5"/>
          </p:nvPr>
        </p:nvSpPr>
        <p:spPr>
          <a:xfrm>
            <a:off x="446088" y="1102819"/>
            <a:ext cx="9219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19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SzPts val="1470"/>
              <a:buChar char="•"/>
            </a:pPr>
            <a:r>
              <a:rPr lang="en-US" sz="1600" b="1" dirty="0"/>
              <a:t>Feature Extraction: </a:t>
            </a:r>
            <a:r>
              <a:rPr lang="en-US" sz="1600" dirty="0"/>
              <a:t>using VGG16 transfer learning</a:t>
            </a:r>
            <a:endParaRPr sz="1600" dirty="0"/>
          </a:p>
          <a:p>
            <a:pPr marL="457200" lvl="0" indent="-33020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b="1" dirty="0"/>
              <a:t>Classification :</a:t>
            </a:r>
            <a:r>
              <a:rPr lang="en-US" sz="1600" dirty="0"/>
              <a:t> </a:t>
            </a:r>
            <a:r>
              <a:rPr lang="en-US" sz="1600" dirty="0" err="1"/>
              <a:t>DenseLayer</a:t>
            </a:r>
            <a:r>
              <a:rPr lang="en-US" sz="1600" dirty="0"/>
              <a:t>+ </a:t>
            </a:r>
            <a:r>
              <a:rPr lang="en-US" sz="1600" dirty="0" err="1"/>
              <a:t>BatchNormalization</a:t>
            </a:r>
            <a:r>
              <a:rPr lang="en-US" sz="1600" dirty="0"/>
              <a:t> + </a:t>
            </a:r>
            <a:r>
              <a:rPr lang="en-US" sz="1600" dirty="0" err="1"/>
              <a:t>DenseLayer</a:t>
            </a:r>
            <a:r>
              <a:rPr lang="en-US" sz="1600" dirty="0"/>
              <a:t> +</a:t>
            </a:r>
            <a:r>
              <a:rPr lang="en-US" sz="1600" dirty="0" err="1"/>
              <a:t>DropoutLayer+Dense</a:t>
            </a:r>
            <a:r>
              <a:rPr lang="en-US" sz="1600" dirty="0"/>
              <a:t> output layer (sigmoid activation)</a:t>
            </a:r>
            <a:endParaRPr sz="1600" dirty="0"/>
          </a:p>
          <a:p>
            <a:pPr marL="0" lvl="0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35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36" name="Google Shape;236;g21fbd8de46a_0_53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VGGNet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1fbd8de46a_0_53"/>
          <p:cNvSpPr/>
          <p:nvPr/>
        </p:nvSpPr>
        <p:spPr>
          <a:xfrm>
            <a:off x="8434775" y="6494575"/>
            <a:ext cx="8559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238" name="Google Shape;238;g21fbd8de46a_0_53"/>
          <p:cNvSpPr txBox="1"/>
          <p:nvPr/>
        </p:nvSpPr>
        <p:spPr>
          <a:xfrm>
            <a:off x="7624875" y="6408475"/>
            <a:ext cx="1853662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Deep Fake Image Detection</a:t>
            </a:r>
            <a:endParaRPr sz="11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9" name="Google Shape;239;g21fbd8de46a_0_53"/>
          <p:cNvGraphicFramePr/>
          <p:nvPr>
            <p:extLst>
              <p:ext uri="{D42A27DB-BD31-4B8C-83A1-F6EECF244321}">
                <p14:modId xmlns:p14="http://schemas.microsoft.com/office/powerpoint/2010/main" val="2014790481"/>
              </p:ext>
            </p:extLst>
          </p:nvPr>
        </p:nvGraphicFramePr>
        <p:xfrm>
          <a:off x="844150" y="2262906"/>
          <a:ext cx="8446525" cy="1176505"/>
        </p:xfrm>
        <a:graphic>
          <a:graphicData uri="http://schemas.openxmlformats.org/drawingml/2006/table">
            <a:tbl>
              <a:tblPr>
                <a:noFill/>
                <a:tableStyleId>{10C64F78-DC73-4A56-8B70-CA19C637606C}</a:tableStyleId>
              </a:tblPr>
              <a:tblGrid>
                <a:gridCol w="9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6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Precision</a:t>
                      </a:r>
                      <a:endParaRPr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Recall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F1-score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Accuracy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0.7389</a:t>
                      </a:r>
                      <a:endParaRPr sz="1300"/>
                    </a:p>
                  </a:txBody>
                  <a:tcPr marL="88900" marR="88900" marT="88900" marB="88900" anchor="ctr">
                    <a:lnL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0.734</a:t>
                      </a:r>
                      <a:endParaRPr sz="1300"/>
                    </a:p>
                  </a:txBody>
                  <a:tcPr marL="88900" marR="88900" marT="88900" marB="88900" anchor="ctr">
                    <a:lnL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0.7319</a:t>
                      </a:r>
                      <a:endParaRPr sz="1300"/>
                    </a:p>
                  </a:txBody>
                  <a:tcPr marL="88900" marR="88900" marT="88900" marB="88900" anchor="ctr">
                    <a:lnL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0.7417</a:t>
                      </a:r>
                      <a:endParaRPr sz="1300"/>
                    </a:p>
                  </a:txBody>
                  <a:tcPr marL="88900" marR="88900" marT="88900" marB="88900" anchor="ctr">
                    <a:lnL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0.7354</a:t>
                      </a:r>
                      <a:endParaRPr sz="1300"/>
                    </a:p>
                  </a:txBody>
                  <a:tcPr marL="88900" marR="88900" marT="88900" marB="88900" anchor="ctr">
                    <a:lnL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0.7378</a:t>
                      </a:r>
                      <a:endParaRPr sz="1300"/>
                    </a:p>
                  </a:txBody>
                  <a:tcPr marL="88900" marR="88900" marT="88900" marB="88900" anchor="ctr">
                    <a:lnL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0.74</a:t>
                      </a:r>
                      <a:endParaRPr sz="1300" dirty="0"/>
                    </a:p>
                  </a:txBody>
                  <a:tcPr marL="88900" marR="88900" marT="88900" marB="88900" anchor="ctr">
                    <a:lnL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0" name="Google Shape;240;g21fbd8de46a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50" y="3591791"/>
            <a:ext cx="3903450" cy="276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21fbd8de46a_0_53"/>
          <p:cNvPicPr preferRelativeResize="0"/>
          <p:nvPr/>
        </p:nvPicPr>
        <p:blipFill rotWithShape="1">
          <a:blip r:embed="rId4">
            <a:alphaModFix/>
          </a:blip>
          <a:srcRect l="-3145" t="-3920" b="3919"/>
          <a:stretch/>
        </p:blipFill>
        <p:spPr>
          <a:xfrm>
            <a:off x="4643950" y="3459692"/>
            <a:ext cx="4346816" cy="29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fbd8de46a_0_36"/>
          <p:cNvSpPr txBox="1">
            <a:spLocks noGrp="1"/>
          </p:cNvSpPr>
          <p:nvPr>
            <p:ph type="body" idx="5"/>
          </p:nvPr>
        </p:nvSpPr>
        <p:spPr>
          <a:xfrm>
            <a:off x="683575" y="1275873"/>
            <a:ext cx="78939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 b="1" dirty="0"/>
              <a:t>Feature Extraction: </a:t>
            </a:r>
            <a:r>
              <a:rPr lang="en-US" sz="1600" dirty="0"/>
              <a:t>Pre trained ResNet50 </a:t>
            </a:r>
            <a:endParaRPr sz="1600" dirty="0"/>
          </a:p>
          <a:p>
            <a:pPr marL="457200" lvl="0" indent="-33020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b="1" dirty="0"/>
              <a:t>Classification: </a:t>
            </a:r>
            <a:r>
              <a:rPr lang="en-US" sz="1600" dirty="0"/>
              <a:t>3 Dense layers (output layer with </a:t>
            </a:r>
            <a:r>
              <a:rPr lang="en-US" sz="1600" b="1" dirty="0"/>
              <a:t>Sigmoid Function</a:t>
            </a:r>
            <a:r>
              <a:rPr lang="en-US" sz="1600" dirty="0"/>
              <a:t>)</a:t>
            </a:r>
            <a:endParaRPr sz="1600" dirty="0"/>
          </a:p>
        </p:txBody>
      </p:sp>
      <p:sp>
        <p:nvSpPr>
          <p:cNvPr id="247" name="Google Shape;247;g21fbd8de46a_0_36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ResNet50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1fbd8de46a_0_36"/>
          <p:cNvSpPr/>
          <p:nvPr/>
        </p:nvSpPr>
        <p:spPr>
          <a:xfrm>
            <a:off x="8434775" y="6494575"/>
            <a:ext cx="855900" cy="1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249" name="Google Shape;249;g21fbd8de46a_0_36"/>
          <p:cNvSpPr txBox="1"/>
          <p:nvPr/>
        </p:nvSpPr>
        <p:spPr>
          <a:xfrm>
            <a:off x="7624875" y="6408475"/>
            <a:ext cx="193172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Deep Fake Image Detection</a:t>
            </a:r>
            <a:endParaRPr sz="11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21fbd8de46a_0_36"/>
          <p:cNvPicPr preferRelativeResize="0"/>
          <p:nvPr/>
        </p:nvPicPr>
        <p:blipFill rotWithShape="1">
          <a:blip r:embed="rId3">
            <a:alphaModFix/>
          </a:blip>
          <a:srcRect b="63073"/>
          <a:stretch/>
        </p:blipFill>
        <p:spPr>
          <a:xfrm>
            <a:off x="683575" y="3463317"/>
            <a:ext cx="4004625" cy="278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1fbd8de46a_0_36"/>
          <p:cNvPicPr preferRelativeResize="0"/>
          <p:nvPr/>
        </p:nvPicPr>
        <p:blipFill rotWithShape="1">
          <a:blip r:embed="rId3">
            <a:alphaModFix/>
          </a:blip>
          <a:srcRect t="64887"/>
          <a:stretch/>
        </p:blipFill>
        <p:spPr>
          <a:xfrm>
            <a:off x="5115200" y="3508255"/>
            <a:ext cx="4075737" cy="2698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2" name="Google Shape;252;g21fbd8de46a_0_36"/>
          <p:cNvGraphicFramePr/>
          <p:nvPr>
            <p:extLst>
              <p:ext uri="{D42A27DB-BD31-4B8C-83A1-F6EECF244321}">
                <p14:modId xmlns:p14="http://schemas.microsoft.com/office/powerpoint/2010/main" val="3821509866"/>
              </p:ext>
            </p:extLst>
          </p:nvPr>
        </p:nvGraphicFramePr>
        <p:xfrm>
          <a:off x="1007075" y="2130683"/>
          <a:ext cx="7983750" cy="1196795"/>
        </p:xfrm>
        <a:graphic>
          <a:graphicData uri="http://schemas.openxmlformats.org/drawingml/2006/table">
            <a:tbl>
              <a:tblPr>
                <a:noFill/>
                <a:tableStyleId>{10C64F78-DC73-4A56-8B70-CA19C637606C}</a:tableStyleId>
              </a:tblPr>
              <a:tblGrid>
                <a:gridCol w="11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Precision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Recall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F1-score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Accuracy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Real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Fake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0.7844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0.7315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0.704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0.8065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0.7420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0.7672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0.75525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1067</Words>
  <Application>Microsoft Macintosh PowerPoint</Application>
  <PresentationFormat>Custom</PresentationFormat>
  <Paragraphs>197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Malgun Gothic</vt:lpstr>
      <vt:lpstr>Arial</vt:lpstr>
      <vt:lpstr>Calibri</vt:lpstr>
      <vt:lpstr>Courier New</vt:lpstr>
      <vt:lpstr>Times New Roman</vt:lpstr>
      <vt:lpstr>SIC_Template_AI</vt:lpstr>
      <vt:lpstr>Office Theme</vt:lpstr>
      <vt:lpstr>Samsung Innovation Campus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Samsung Innovation Campus</dc:title>
  <dc:creator>Soon Yong Chang</dc:creator>
  <cp:lastModifiedBy>Nadeen Ahmed</cp:lastModifiedBy>
  <cp:revision>2</cp:revision>
  <dcterms:created xsi:type="dcterms:W3CDTF">2019-07-06T14:12:49Z</dcterms:created>
  <dcterms:modified xsi:type="dcterms:W3CDTF">2023-03-26T18:36:05Z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