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Calibri"/>
              </a:rPr>
              <a:t>Second Outline Level</a:t>
            </a:r>
            <a:endParaRPr b="0"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Third Outline Level</a:t>
            </a:r>
            <a:endParaRPr b="0"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Calibri"/>
              </a:rPr>
              <a:t>Fourth Outline Level</a:t>
            </a:r>
            <a:endParaRPr b="0"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Fifth Outline Level</a:t>
            </a:r>
            <a:endParaRPr b="0"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Sixth Outline Level</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Seventh Outline LevelClick to edit Master text styles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Second level</a:t>
            </a:r>
            <a:endParaRPr b="0"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Third level</a:t>
            </a:r>
            <a:endParaRPr b="0"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Fourth level</a:t>
            </a:r>
            <a:endParaRPr b="0"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Fifth level</a:t>
            </a:r>
            <a:endParaRPr b="0" lang="en-US" sz="32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21/01/18</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E2BAF62E-4567-46ED-A17F-59D0EA51C82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Big Data with Hadoop</a:t>
            </a:r>
            <a:endParaRPr b="0" lang="en-US" sz="1800" spc="-1" strike="noStrike">
              <a:solidFill>
                <a:srgbClr val="000000"/>
              </a:solidFill>
              <a:uFill>
                <a:solidFill>
                  <a:srgbClr val="ffffff"/>
                </a:solidFill>
              </a:uFill>
              <a:latin typeface="Calibri"/>
            </a:endParaRPr>
          </a:p>
        </p:txBody>
      </p:sp>
      <p:sp>
        <p:nvSpPr>
          <p:cNvPr id="40" name="TextShape 2"/>
          <p:cNvSpPr txBox="1"/>
          <p:nvPr/>
        </p:nvSpPr>
        <p:spPr>
          <a:xfrm>
            <a:off x="1763640" y="2637000"/>
            <a:ext cx="6264360" cy="2304000"/>
          </a:xfrm>
          <a:prstGeom prst="rect">
            <a:avLst/>
          </a:prstGeom>
          <a:noFill/>
          <a:ln>
            <a:noFill/>
          </a:ln>
        </p:spPr>
        <p:txBody>
          <a:bodyPr/>
          <a:p>
            <a:pPr algn="ctr">
              <a:lnSpc>
                <a:spcPct val="100000"/>
              </a:lnSpc>
            </a:pPr>
            <a:r>
              <a:rPr b="0" lang="en-US" sz="3200" spc="-1" strike="noStrike">
                <a:solidFill>
                  <a:srgbClr val="000000"/>
                </a:solidFill>
                <a:uFill>
                  <a:solidFill>
                    <a:srgbClr val="ffffff"/>
                  </a:solidFill>
                </a:uFill>
                <a:latin typeface="Times New Roman"/>
              </a:rPr>
              <a:t>H1-B Case Study</a:t>
            </a:r>
            <a:endParaRPr b="0" lang="en-US" sz="3200" spc="-1" strike="noStrike">
              <a:solidFill>
                <a:srgbClr val="000000"/>
              </a:solidFill>
              <a:uFill>
                <a:solidFill>
                  <a:srgbClr val="ffffff"/>
                </a:solidFill>
              </a:uFill>
              <a:latin typeface="Calibri"/>
            </a:endParaRPr>
          </a:p>
          <a:p>
            <a:pPr algn="ctr">
              <a:lnSpc>
                <a:spcPct val="100000"/>
              </a:lnSpc>
            </a:pPr>
            <a:r>
              <a:rPr b="0" lang="en-US" sz="3200" spc="-1" strike="noStrike">
                <a:solidFill>
                  <a:srgbClr val="000000"/>
                </a:solidFill>
                <a:uFill>
                  <a:solidFill>
                    <a:srgbClr val="ffffff"/>
                  </a:solidFill>
                </a:uFill>
                <a:latin typeface="Times New Roman"/>
              </a:rPr>
              <a:t>Submitted by:</a:t>
            </a:r>
            <a:endParaRPr b="0" lang="en-US" sz="3200" spc="-1" strike="noStrike">
              <a:solidFill>
                <a:srgbClr val="000000"/>
              </a:solidFill>
              <a:uFill>
                <a:solidFill>
                  <a:srgbClr val="ffffff"/>
                </a:solidFill>
              </a:uFill>
              <a:latin typeface="Calibri"/>
            </a:endParaRPr>
          </a:p>
          <a:p>
            <a:pPr algn="ctr">
              <a:lnSpc>
                <a:spcPct val="100000"/>
              </a:lnSpc>
            </a:pPr>
            <a:r>
              <a:rPr b="0" lang="en-US" sz="3200" spc="-1" strike="noStrike">
                <a:solidFill>
                  <a:srgbClr val="000000"/>
                </a:solidFill>
                <a:uFill>
                  <a:solidFill>
                    <a:srgbClr val="ffffff"/>
                  </a:solidFill>
                </a:uFill>
                <a:latin typeface="Times New Roman"/>
              </a:rPr>
              <a:t>Pooja M Patil</a:t>
            </a:r>
            <a:endParaRPr b="0" lang="en-US" sz="32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Hive</a:t>
            </a:r>
            <a:endParaRPr b="0" lang="en-US" sz="1800" spc="-1" strike="noStrike">
              <a:solidFill>
                <a:srgbClr val="000000"/>
              </a:solidFill>
              <a:uFill>
                <a:solidFill>
                  <a:srgbClr val="ffffff"/>
                </a:solidFill>
              </a:uFill>
              <a:latin typeface="Calibri"/>
            </a:endParaRPr>
          </a:p>
        </p:txBody>
      </p:sp>
      <p:sp>
        <p:nvSpPr>
          <p:cNvPr id="5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Developed at Facebook</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Used for majority of Facebook jobs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imes New Roman"/>
              </a:rPr>
              <a:t>Relational database” built on Hadoop</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Maintains list of table schemas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SQL-like query language (HiveQL)</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Can call Hadoop Streaming scripts from HiveQL</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Supports table partitioning, clustering, complex data types, some optimizations</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Pig</a:t>
            </a:r>
            <a:endParaRPr b="0" lang="en-US" sz="1800" spc="-1" strike="noStrike">
              <a:solidFill>
                <a:srgbClr val="000000"/>
              </a:solidFill>
              <a:uFill>
                <a:solidFill>
                  <a:srgbClr val="ffffff"/>
                </a:solidFill>
              </a:uFill>
              <a:latin typeface="Calibri"/>
            </a:endParaRPr>
          </a:p>
        </p:txBody>
      </p:sp>
      <p:sp>
        <p:nvSpPr>
          <p:cNvPr id="6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Started at Yahoo! Research</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Now runs about 30% of Yahoo!’s jobs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Features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Expresses sequences of Map Reduce jobs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Data model: nested “bags” of items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Provides relational (SQL) operators (JOIN, GROUP BY, etc.)</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Easy to plug in Java functions</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H1B-VISA PROJECT</a:t>
            </a:r>
            <a:endParaRPr b="0" lang="en-US" sz="1800" spc="-1" strike="noStrike">
              <a:solidFill>
                <a:srgbClr val="000000"/>
              </a:solidFill>
              <a:uFill>
                <a:solidFill>
                  <a:srgbClr val="ffffff"/>
                </a:solidFill>
              </a:uFill>
              <a:latin typeface="Calibri"/>
            </a:endParaRPr>
          </a:p>
        </p:txBody>
      </p:sp>
      <p:sp>
        <p:nvSpPr>
          <p:cNvPr id="6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 </a:t>
            </a:r>
            <a:r>
              <a:rPr b="0" lang="en-US" sz="3200" spc="-1" strike="noStrike">
                <a:solidFill>
                  <a:srgbClr val="000000"/>
                </a:solidFill>
                <a:uFill>
                  <a:solidFill>
                    <a:srgbClr val="ffffff"/>
                  </a:solidFill>
                </a:uFill>
                <a:latin typeface="Times New Roman"/>
              </a:rPr>
              <a:t>The H1B visa program is the primary method for employers to recruit &amp; hire     International professionals and International students to work in the USA.</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The H1B program allows workers in specialty occupations to work in the US for up to a total of six (6) years.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 </a:t>
            </a:r>
            <a:r>
              <a:rPr b="0" lang="en-US" sz="3200" spc="-1" strike="noStrike">
                <a:solidFill>
                  <a:srgbClr val="000000"/>
                </a:solidFill>
                <a:uFill>
                  <a:solidFill>
                    <a:srgbClr val="ffffff"/>
                  </a:solidFill>
                </a:uFill>
                <a:latin typeface="Times New Roman"/>
              </a:rPr>
              <a:t>One of the things that makes the H1B so desirable</a:t>
            </a:r>
            <a:r>
              <a:rPr b="1" lang="en-US" sz="3200" spc="-1" strike="noStrike">
                <a:solidFill>
                  <a:srgbClr val="000000"/>
                </a:solidFill>
                <a:uFill>
                  <a:solidFill>
                    <a:srgbClr val="ffffff"/>
                  </a:solidFill>
                </a:uFill>
                <a:latin typeface="Times New Roman"/>
              </a:rPr>
              <a:t> </a:t>
            </a:r>
            <a:r>
              <a:rPr b="0" lang="en-US" sz="3200" spc="-1" strike="noStrike">
                <a:solidFill>
                  <a:srgbClr val="000000"/>
                </a:solidFill>
                <a:uFill>
                  <a:solidFill>
                    <a:srgbClr val="ffffff"/>
                  </a:solidFill>
                </a:uFill>
                <a:latin typeface="Times New Roman"/>
              </a:rPr>
              <a:t>is that, unlike many other nonimmigrant visa categories, it is a "dual intent" visa.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This means that a visa will not be denied simply because a person has intentions to become a permanent resident.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0" lang="en-US" sz="3200" spc="-1" strike="noStrike">
                <a:solidFill>
                  <a:srgbClr val="000000"/>
                </a:solidFill>
                <a:uFill>
                  <a:solidFill>
                    <a:srgbClr val="ffffff"/>
                  </a:solidFill>
                </a:uFill>
                <a:latin typeface="Times New Roman"/>
              </a:rPr>
              <a:t>The employer needs to verify that the H1B visa worker is being paid the prevailing wage for the work being performed and that employment of a foreign worker is not harming conditions for US workers.</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457200" y="274680"/>
            <a:ext cx="8229240" cy="7776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Flow of project</a:t>
            </a:r>
            <a:endParaRPr b="0" lang="en-US" sz="1800" spc="-1" strike="noStrike">
              <a:solidFill>
                <a:srgbClr val="000000"/>
              </a:solidFill>
              <a:uFill>
                <a:solidFill>
                  <a:srgbClr val="ffffff"/>
                </a:solidFill>
              </a:uFill>
              <a:latin typeface="Calibri"/>
            </a:endParaRPr>
          </a:p>
        </p:txBody>
      </p:sp>
      <p:sp>
        <p:nvSpPr>
          <p:cNvPr id="64" name="TextShape 2"/>
          <p:cNvSpPr txBox="1"/>
          <p:nvPr/>
        </p:nvSpPr>
        <p:spPr>
          <a:xfrm>
            <a:off x="457200" y="980640"/>
            <a:ext cx="8229240" cy="514512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The dataset description is as follows: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The columns in the dataset include: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CASE_STATUS: Status associated with the last significant event or decision. Valid values include “Certified,” “Certified-Withdrawn,” Denied,” and “Withdrawn”.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Certified: Employer filed the LCA, which was approved by DOL</a:t>
            </a:r>
            <a:r>
              <a:rPr b="0" lang="en-US" sz="3200" spc="-1" strike="noStrike">
                <a:solidFill>
                  <a:srgbClr val="000000"/>
                </a:solidFill>
                <a:uFill>
                  <a:solidFill>
                    <a:srgbClr val="ffffff"/>
                  </a:solidFill>
                </a:uFill>
                <a:latin typeface="Times New Roman"/>
              </a:rPr>
              <a:t>
</a:t>
            </a:r>
            <a:r>
              <a:rPr b="0"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Certified Withdrawn: LCA was approved but later withdrawn by employer</a:t>
            </a:r>
            <a:r>
              <a:rPr b="0" lang="en-US" sz="3200" spc="-1" strike="noStrike">
                <a:solidFill>
                  <a:srgbClr val="000000"/>
                </a:solidFill>
                <a:uFill>
                  <a:solidFill>
                    <a:srgbClr val="ffffff"/>
                  </a:solidFill>
                </a:uFill>
                <a:latin typeface="Times New Roman"/>
              </a:rPr>
              <a:t>
</a:t>
            </a:r>
            <a:r>
              <a:rPr b="0"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Withdrawn: LCA was withdrawn by employer before approval</a:t>
            </a:r>
            <a:r>
              <a:rPr b="0" lang="en-US" sz="3200" spc="-1" strike="noStrike">
                <a:solidFill>
                  <a:srgbClr val="000000"/>
                </a:solidFill>
                <a:uFill>
                  <a:solidFill>
                    <a:srgbClr val="ffffff"/>
                  </a:solidFill>
                </a:uFill>
                <a:latin typeface="Times New Roman"/>
              </a:rPr>
              <a:t>
</a:t>
            </a:r>
            <a:r>
              <a:rPr b="0" lang="en-US" sz="3200" spc="-1" strike="noStrike">
                <a:solidFill>
                  <a:srgbClr val="000000"/>
                </a:solidFill>
                <a:uFill>
                  <a:solidFill>
                    <a:srgbClr val="ffffff"/>
                  </a:solidFill>
                </a:uFill>
                <a:latin typeface="Times New Roman"/>
              </a:rPr>
              <a:t>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Denied: LCA was denied by DOL</a:t>
            </a:r>
            <a:endParaRPr b="0" lang="en-US" sz="3200" spc="-1" strike="noStrike">
              <a:solidFill>
                <a:srgbClr val="000000"/>
              </a:solidFill>
              <a:uFill>
                <a:solidFill>
                  <a:srgbClr val="ffffff"/>
                </a:solidFill>
              </a:uFill>
              <a:latin typeface="Calibri"/>
            </a:endParaRPr>
          </a:p>
          <a:p>
            <a:pPr marL="343080" indent="-342720">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900" spc="-1" strike="noStrike">
                <a:solidFill>
                  <a:srgbClr val="000000"/>
                </a:solidFill>
                <a:uFill>
                  <a:solidFill>
                    <a:srgbClr val="ffffff"/>
                  </a:solidFill>
                </a:uFill>
                <a:latin typeface="Times New Roman"/>
              </a:rPr>
              <a:t>EMPLOYER_NAME: Name of employer submitting labour condition application. </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457200" y="548640"/>
            <a:ext cx="8229240" cy="590436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SOC_NAME: the Occupational name associated with the SOC_CODE. SOC_CODE is the occupational code associated with the job being requested for temporary labour condition, as classified by the Standard Occupational Classification (SOC) System.</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JOB_TITLE: Title of the job</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FULL_TIME_POSITION: Y = Full Time Position; N = Part Time Position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PREVAILING_WAGE: Prevailing Wage for the job being requested for temporary labour condition. The wage is listed at annual scale in USD. The prevailing wage for a job position is defined as the average wage paid to similarly employed workers in the requested occupation in the area of intended employment. The prevailing wage is based on the employer’s minimum requirements for the position.</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YEAR: Year in which the H1B visa petition was filed</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WORKSITE: City and State information of the foreign worker’s intended area of employment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lon: longitude of the Worksite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lat: latitude of the Worksite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457200" y="548640"/>
            <a:ext cx="8229240" cy="5577120"/>
          </a:xfrm>
          <a:prstGeom prst="rect">
            <a:avLst/>
          </a:prstGeom>
          <a:noFill/>
          <a:ln>
            <a:noFill/>
          </a:ln>
        </p:spPr>
        <p:txBody>
          <a:bodyPr/>
          <a:p>
            <a:endParaRPr b="0" lang="en-US" sz="3200" spc="-1" strike="noStrike">
              <a:solidFill>
                <a:srgbClr val="000000"/>
              </a:solidFill>
              <a:uFill>
                <a:solidFill>
                  <a:srgbClr val="ffffff"/>
                </a:solidFill>
              </a:uFill>
              <a:latin typeface="Calibri"/>
            </a:endParaRPr>
          </a:p>
        </p:txBody>
      </p:sp>
      <p:pic>
        <p:nvPicPr>
          <p:cNvPr id="67" name="Picture 2" descr=""/>
          <p:cNvPicPr/>
          <p:nvPr/>
        </p:nvPicPr>
        <p:blipFill>
          <a:blip r:embed="rId1"/>
          <a:stretch/>
        </p:blipFill>
        <p:spPr>
          <a:xfrm>
            <a:off x="1038240" y="1152360"/>
            <a:ext cx="7067160" cy="45525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457200" y="274680"/>
            <a:ext cx="8229240" cy="99360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Big Data</a:t>
            </a:r>
            <a:endParaRPr b="0" lang="en-US" sz="1800" spc="-1" strike="noStrike">
              <a:solidFill>
                <a:srgbClr val="000000"/>
              </a:solidFill>
              <a:uFill>
                <a:solidFill>
                  <a:srgbClr val="ffffff"/>
                </a:solidFill>
              </a:uFill>
              <a:latin typeface="Calibri"/>
            </a:endParaRPr>
          </a:p>
        </p:txBody>
      </p:sp>
      <p:sp>
        <p:nvSpPr>
          <p:cNvPr id="4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rPr>
              <a:t>'Big Data' is also a </a:t>
            </a:r>
            <a:r>
              <a:rPr b="1" lang="en-US" sz="2000" spc="-1" strike="noStrike">
                <a:solidFill>
                  <a:srgbClr val="000000"/>
                </a:solidFill>
                <a:uFill>
                  <a:solidFill>
                    <a:srgbClr val="ffffff"/>
                  </a:solidFill>
                </a:uFill>
                <a:latin typeface="Times New Roman"/>
              </a:rPr>
              <a:t>data</a:t>
            </a:r>
            <a:r>
              <a:rPr b="0" lang="en-US" sz="2000" spc="-1" strike="noStrike">
                <a:solidFill>
                  <a:srgbClr val="000000"/>
                </a:solidFill>
                <a:uFill>
                  <a:solidFill>
                    <a:srgbClr val="ffffff"/>
                  </a:solidFill>
                </a:uFill>
                <a:latin typeface="Times New Roman"/>
              </a:rPr>
              <a:t> but with a </a:t>
            </a:r>
            <a:r>
              <a:rPr b="1" lang="en-US" sz="2000" spc="-1" strike="noStrike">
                <a:solidFill>
                  <a:srgbClr val="000000"/>
                </a:solidFill>
                <a:uFill>
                  <a:solidFill>
                    <a:srgbClr val="ffffff"/>
                  </a:solidFill>
                </a:uFill>
                <a:latin typeface="Times New Roman"/>
              </a:rPr>
              <a:t>huge size</a:t>
            </a:r>
            <a:r>
              <a:rPr b="0" lang="en-US" sz="2000" spc="-1" strike="noStrike">
                <a:solidFill>
                  <a:srgbClr val="000000"/>
                </a:solidFill>
                <a:uFill>
                  <a:solidFill>
                    <a:srgbClr val="ffffff"/>
                  </a:solidFill>
                </a:uFill>
                <a:latin typeface="Times New Roman"/>
              </a:rPr>
              <a:t>. 'Big Data' is a term used to describe collection of data that is huge in size and yet growing exponentially with </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rPr>
              <a:t>It is a collection of large datasets that cannot be processed using traditional computing techniques.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rPr>
              <a:t>Normally we work on data of size MB(WordDoc ,Excel) or maximum GB(Movies, Codes) but data in Peta bytes i.e. 10^15 byte size is called Big Data</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rPr>
              <a:t>Main Sources of Big Data - Social networking sites, E-commerce sites, Weather Station, Telecom company, Share Market, Search Engine Data.</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rPr>
              <a:t>The data will be of three types - Structured data, Semi Structured data, Unstructured data.</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000" spc="-1" strike="noStrike">
                <a:solidFill>
                  <a:srgbClr val="000000"/>
                </a:solidFill>
                <a:uFill>
                  <a:solidFill>
                    <a:srgbClr val="ffffff"/>
                  </a:solidFill>
                </a:uFill>
                <a:latin typeface="Times New Roman"/>
              </a:rPr>
              <a:t>The 5 v’s of Big Data are – Velocity, Variety, Volume, Veracity, Value.</a:t>
            </a:r>
            <a:endParaRPr b="0"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Hadoop</a:t>
            </a:r>
            <a:endParaRPr b="0" lang="en-US" sz="1800" spc="-1" strike="noStrike">
              <a:solidFill>
                <a:srgbClr val="000000"/>
              </a:solidFill>
              <a:uFill>
                <a:solidFill>
                  <a:srgbClr val="ffffff"/>
                </a:solidFill>
              </a:uFill>
              <a:latin typeface="Calibri"/>
            </a:endParaRPr>
          </a:p>
        </p:txBody>
      </p:sp>
      <p:sp>
        <p:nvSpPr>
          <p:cNvPr id="4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Hadoop is an open source framework, that supports the processing of large data sets in a distributed  and computing environment.</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Hadoop consists of MapReduce, the Hadoop distributed file system (HDFS) and a number of related projects such as Apache Hive, Hbase,Pig.</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MapReduce and Hadoop distributed file system (HDFS) are the main component of Hadoop</a:t>
            </a:r>
            <a:endParaRPr b="0"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Hadoop Ecosystem</a:t>
            </a:r>
            <a:endParaRPr b="0" lang="en-US" sz="1800" spc="-1" strike="noStrike">
              <a:solidFill>
                <a:srgbClr val="000000"/>
              </a:solidFill>
              <a:uFill>
                <a:solidFill>
                  <a:srgbClr val="ffffff"/>
                </a:solidFill>
              </a:uFill>
              <a:latin typeface="Calibri"/>
            </a:endParaRPr>
          </a:p>
        </p:txBody>
      </p:sp>
      <p:sp>
        <p:nvSpPr>
          <p:cNvPr id="46"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uFill>
                <a:solidFill>
                  <a:srgbClr val="ffffff"/>
                </a:solidFill>
              </a:uFill>
              <a:latin typeface="Calibri"/>
            </a:endParaRPr>
          </a:p>
        </p:txBody>
      </p:sp>
      <p:pic>
        <p:nvPicPr>
          <p:cNvPr id="47" name="Picture 2" descr=""/>
          <p:cNvPicPr/>
          <p:nvPr/>
        </p:nvPicPr>
        <p:blipFill>
          <a:blip r:embed="rId1"/>
          <a:stretch/>
        </p:blipFill>
        <p:spPr>
          <a:xfrm>
            <a:off x="1619640" y="2061000"/>
            <a:ext cx="6120360" cy="3816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Hadoop Distributed File System</a:t>
            </a:r>
            <a:endParaRPr b="0" lang="en-US" sz="1800" spc="-1" strike="noStrike">
              <a:solidFill>
                <a:srgbClr val="000000"/>
              </a:solidFill>
              <a:uFill>
                <a:solidFill>
                  <a:srgbClr val="ffffff"/>
                </a:solidFill>
              </a:uFill>
              <a:latin typeface="Calibri"/>
            </a:endParaRPr>
          </a:p>
        </p:txBody>
      </p:sp>
      <p:sp>
        <p:nvSpPr>
          <p:cNvPr id="49"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Assumes Commodity Hardware</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Files are replicated to handle hardware failure</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Detect failures and recover from them</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Single Namespace for entire cluster</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Data Coherency</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Write-once-read-many access model</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Very Large Distributed File System</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10K nodes, 100 million files, 10PB</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Client can only append to existing files</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Files are broken up into blocks</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Typically 64MB block size</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Each block replicated on multiple Datanodes</a:t>
            </a:r>
            <a:endParaRPr b="0"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3200" spc="-1" strike="noStrike">
                <a:solidFill>
                  <a:srgbClr val="000000"/>
                </a:solidFill>
                <a:uFill>
                  <a:solidFill>
                    <a:srgbClr val="ffffff"/>
                  </a:solidFill>
                </a:uFill>
                <a:latin typeface="Times New Roman"/>
              </a:rPr>
              <a:t>Intelligent Client</a:t>
            </a:r>
            <a:endParaRPr b="0"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Client can find location of blocks</a:t>
            </a:r>
            <a:endParaRPr b="0"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b="0" lang="en-US" sz="2800" spc="-1" strike="noStrike">
                <a:solidFill>
                  <a:srgbClr val="000000"/>
                </a:solidFill>
                <a:uFill>
                  <a:solidFill>
                    <a:srgbClr val="ffffff"/>
                  </a:solidFill>
                </a:uFill>
                <a:latin typeface="Times New Roman"/>
              </a:rPr>
              <a:t>Client accesses data directly from Datanodes</a:t>
            </a:r>
            <a:endParaRPr b="0" lang="en-US" sz="24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Times New Roman"/>
              </a:rPr>
              <a:t>HDFS  Architecture</a:t>
            </a:r>
            <a:endParaRPr b="0" lang="en-US" sz="1800" spc="-1" strike="noStrike">
              <a:solidFill>
                <a:srgbClr val="000000"/>
              </a:solidFill>
              <a:uFill>
                <a:solidFill>
                  <a:srgbClr val="ffffff"/>
                </a:solidFill>
              </a:uFill>
              <a:latin typeface="Calibri"/>
            </a:endParaRPr>
          </a:p>
        </p:txBody>
      </p:sp>
      <p:sp>
        <p:nvSpPr>
          <p:cNvPr id="51"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uFill>
                <a:solidFill>
                  <a:srgbClr val="ffffff"/>
                </a:solidFill>
              </a:uFill>
              <a:latin typeface="Calibri"/>
            </a:endParaRPr>
          </a:p>
        </p:txBody>
      </p:sp>
      <p:pic>
        <p:nvPicPr>
          <p:cNvPr id="52" name="Picture 2" descr=""/>
          <p:cNvPicPr/>
          <p:nvPr/>
        </p:nvPicPr>
        <p:blipFill>
          <a:blip r:embed="rId1"/>
          <a:stretch/>
        </p:blipFill>
        <p:spPr>
          <a:xfrm>
            <a:off x="409680" y="1556640"/>
            <a:ext cx="8324640" cy="4748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395640" y="476640"/>
            <a:ext cx="8229240" cy="5616360"/>
          </a:xfrm>
          <a:prstGeom prst="rect">
            <a:avLst/>
          </a:prstGeom>
          <a:noFill/>
          <a:ln>
            <a:noFill/>
          </a:ln>
        </p:spPr>
        <p:txBody>
          <a:bodyPr/>
          <a:p>
            <a:pPr lvl="1" marL="743040" indent="-285480">
              <a:lnSpc>
                <a:spcPct val="150000"/>
              </a:lnSpc>
              <a:buClr>
                <a:srgbClr val="000000"/>
              </a:buClr>
              <a:buFont typeface="Arial"/>
              <a:buChar char="•"/>
            </a:pPr>
            <a:r>
              <a:rPr b="0" lang="en-US" sz="1800" spc="-1" strike="noStrike">
                <a:solidFill>
                  <a:srgbClr val="000000"/>
                </a:solidFill>
                <a:uFill>
                  <a:solidFill>
                    <a:srgbClr val="ffffff"/>
                  </a:solidFill>
                </a:uFill>
                <a:latin typeface="Times New Roman"/>
              </a:rPr>
              <a:t>Hadoop Distributed File System (HDFS) stores the application data and file system metadata separately on dedicated servers.</a:t>
            </a:r>
            <a:endParaRPr b="0" lang="en-US" sz="2400" spc="-1" strike="noStrike">
              <a:solidFill>
                <a:srgbClr val="000000"/>
              </a:solidFill>
              <a:uFill>
                <a:solidFill>
                  <a:srgbClr val="ffffff"/>
                </a:solidFill>
              </a:uFill>
              <a:latin typeface="Calibri"/>
            </a:endParaRPr>
          </a:p>
          <a:p>
            <a:pPr lvl="1" marL="743040" indent="-285480">
              <a:lnSpc>
                <a:spcPct val="150000"/>
              </a:lnSpc>
              <a:buClr>
                <a:srgbClr val="000000"/>
              </a:buClr>
              <a:buFont typeface="Arial"/>
              <a:buChar char="•"/>
            </a:pPr>
            <a:r>
              <a:rPr b="0" lang="en-US" sz="1800" spc="-1" strike="noStrike">
                <a:solidFill>
                  <a:srgbClr val="000000"/>
                </a:solidFill>
                <a:uFill>
                  <a:solidFill>
                    <a:srgbClr val="ffffff"/>
                  </a:solidFill>
                </a:uFill>
                <a:latin typeface="Times New Roman"/>
              </a:rPr>
              <a:t> </a:t>
            </a:r>
            <a:r>
              <a:rPr b="0" lang="en-US" sz="1800" spc="-1" strike="noStrike">
                <a:solidFill>
                  <a:srgbClr val="000000"/>
                </a:solidFill>
                <a:uFill>
                  <a:solidFill>
                    <a:srgbClr val="ffffff"/>
                  </a:solidFill>
                </a:uFill>
                <a:latin typeface="Times New Roman"/>
              </a:rPr>
              <a:t>Namenode and Datanode are the two critical components of the Hadoop HDFS architecture. </a:t>
            </a:r>
            <a:endParaRPr b="0" lang="en-US" sz="2400" spc="-1" strike="noStrike">
              <a:solidFill>
                <a:srgbClr val="000000"/>
              </a:solidFill>
              <a:uFill>
                <a:solidFill>
                  <a:srgbClr val="ffffff"/>
                </a:solidFill>
              </a:uFill>
              <a:latin typeface="Calibri"/>
            </a:endParaRPr>
          </a:p>
          <a:p>
            <a:pPr lvl="1" marL="743040" indent="-285480">
              <a:lnSpc>
                <a:spcPct val="150000"/>
              </a:lnSpc>
              <a:buClr>
                <a:srgbClr val="000000"/>
              </a:buClr>
              <a:buFont typeface="Arial"/>
              <a:buChar char="•"/>
            </a:pPr>
            <a:r>
              <a:rPr b="0" lang="en-US" sz="1800" spc="-1" strike="noStrike">
                <a:solidFill>
                  <a:srgbClr val="000000"/>
                </a:solidFill>
                <a:uFill>
                  <a:solidFill>
                    <a:srgbClr val="ffffff"/>
                  </a:solidFill>
                </a:uFill>
                <a:latin typeface="Times New Roman"/>
              </a:rPr>
              <a:t>Application data is stored on servers referred to as Datanodes and file system metadata is stored on servers referred to as Namenode. </a:t>
            </a:r>
            <a:endParaRPr b="0" lang="en-US" sz="2400" spc="-1" strike="noStrike">
              <a:solidFill>
                <a:srgbClr val="000000"/>
              </a:solidFill>
              <a:uFill>
                <a:solidFill>
                  <a:srgbClr val="ffffff"/>
                </a:solidFill>
              </a:uFill>
              <a:latin typeface="Calibri"/>
            </a:endParaRPr>
          </a:p>
          <a:p>
            <a:pPr lvl="1" marL="743040" indent="-285480">
              <a:lnSpc>
                <a:spcPct val="150000"/>
              </a:lnSpc>
              <a:buClr>
                <a:srgbClr val="000000"/>
              </a:buClr>
              <a:buFont typeface="Arial"/>
              <a:buChar char="•"/>
            </a:pPr>
            <a:r>
              <a:rPr b="0" lang="en-US" sz="1800" spc="-1" strike="noStrike">
                <a:solidFill>
                  <a:srgbClr val="000000"/>
                </a:solidFill>
                <a:uFill>
                  <a:solidFill>
                    <a:srgbClr val="ffffff"/>
                  </a:solidFill>
                </a:uFill>
                <a:latin typeface="Times New Roman"/>
              </a:rPr>
              <a:t>HDFS replicates the file content on multiple Datanodes based on the replication factor to ensure reliability of data.</a:t>
            </a:r>
            <a:endParaRPr b="0" lang="en-US" sz="2400" spc="-1" strike="noStrike">
              <a:solidFill>
                <a:srgbClr val="000000"/>
              </a:solidFill>
              <a:uFill>
                <a:solidFill>
                  <a:srgbClr val="ffffff"/>
                </a:solidFill>
              </a:uFill>
              <a:latin typeface="Calibri"/>
            </a:endParaRPr>
          </a:p>
          <a:p>
            <a:pPr lvl="1" marL="743040" indent="-285480">
              <a:lnSpc>
                <a:spcPct val="150000"/>
              </a:lnSpc>
              <a:buClr>
                <a:srgbClr val="000000"/>
              </a:buClr>
              <a:buFont typeface="Arial"/>
              <a:buChar char="•"/>
            </a:pPr>
            <a:r>
              <a:rPr b="0" lang="en-US" sz="1800" spc="-1" strike="noStrike">
                <a:solidFill>
                  <a:srgbClr val="000000"/>
                </a:solidFill>
                <a:uFill>
                  <a:solidFill>
                    <a:srgbClr val="ffffff"/>
                  </a:solidFill>
                </a:uFill>
                <a:latin typeface="Times New Roman"/>
              </a:rPr>
              <a:t> </a:t>
            </a:r>
            <a:r>
              <a:rPr b="0" lang="en-US" sz="1800" spc="-1" strike="noStrike">
                <a:solidFill>
                  <a:srgbClr val="000000"/>
                </a:solidFill>
                <a:uFill>
                  <a:solidFill>
                    <a:srgbClr val="ffffff"/>
                  </a:solidFill>
                </a:uFill>
                <a:latin typeface="Times New Roman"/>
              </a:rPr>
              <a:t>The Namenode and Datanode communicate with each other using TCP based protocols. </a:t>
            </a:r>
            <a:endParaRPr b="0" lang="en-US" sz="2400" spc="-1" strike="noStrike">
              <a:solidFill>
                <a:srgbClr val="000000"/>
              </a:solidFill>
              <a:uFill>
                <a:solidFill>
                  <a:srgbClr val="ffffff"/>
                </a:solidFill>
              </a:uFill>
              <a:latin typeface="Calibri"/>
            </a:endParaRPr>
          </a:p>
          <a:p>
            <a:endParaRPr b="0"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457200" y="404640"/>
            <a:ext cx="8229240" cy="5721120"/>
          </a:xfrm>
          <a:prstGeom prst="rect">
            <a:avLst/>
          </a:prstGeom>
          <a:noFill/>
          <a:ln>
            <a:noFill/>
          </a:ln>
        </p:spPr>
        <p:txBody>
          <a:bodyPr/>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1" lang="en-US" sz="2900" spc="-1" strike="noStrike">
                <a:solidFill>
                  <a:srgbClr val="000000"/>
                </a:solidFill>
                <a:uFill>
                  <a:solidFill>
                    <a:srgbClr val="ffffff"/>
                  </a:solidFill>
                </a:uFill>
                <a:latin typeface="Times New Roman"/>
              </a:rPr>
              <a:t>Name Node</a:t>
            </a:r>
            <a:endParaRPr b="0" lang="en-US" sz="3200" spc="-1" strike="noStrike">
              <a:solidFill>
                <a:srgbClr val="000000"/>
              </a:solidFill>
              <a:uFill>
                <a:solidFill>
                  <a:srgbClr val="ffffff"/>
                </a:solidFill>
              </a:uFill>
              <a:latin typeface="Calibri"/>
            </a:endParaRPr>
          </a:p>
          <a:p>
            <a:pPr marL="343080" indent="-342720">
              <a:lnSpc>
                <a:spcPct val="120000"/>
              </a:lnSpc>
              <a:buClr>
                <a:srgbClr val="000000"/>
              </a:buClr>
              <a:buFont typeface="Arial"/>
              <a:buChar char="•"/>
            </a:pPr>
            <a:r>
              <a:rPr b="0" lang="en-US" sz="2900" spc="-1" strike="noStrike">
                <a:solidFill>
                  <a:srgbClr val="000000"/>
                </a:solidFill>
                <a:uFill>
                  <a:solidFill>
                    <a:srgbClr val="ffffff"/>
                  </a:solidFill>
                </a:uFill>
                <a:latin typeface="Times New Roman"/>
              </a:rPr>
              <a:t>Namenode is the centerpiece of  HDFS. Namenode is also known as the Master</a:t>
            </a:r>
            <a:endParaRPr b="0" lang="en-US" sz="3200" spc="-1" strike="noStrike">
              <a:solidFill>
                <a:srgbClr val="000000"/>
              </a:solidFill>
              <a:uFill>
                <a:solidFill>
                  <a:srgbClr val="ffffff"/>
                </a:solidFill>
              </a:uFill>
              <a:latin typeface="Calibri"/>
            </a:endParaRPr>
          </a:p>
          <a:p>
            <a:pPr marL="343080" indent="-342720">
              <a:lnSpc>
                <a:spcPct val="120000"/>
              </a:lnSpc>
              <a:buClr>
                <a:srgbClr val="000000"/>
              </a:buClr>
              <a:buFont typeface="Arial"/>
              <a:buChar char="•"/>
            </a:pPr>
            <a:r>
              <a:rPr b="0" lang="en-US" sz="2900" spc="-1" strike="noStrike">
                <a:solidFill>
                  <a:srgbClr val="000000"/>
                </a:solidFill>
                <a:uFill>
                  <a:solidFill>
                    <a:srgbClr val="ffffff"/>
                  </a:solidFill>
                </a:uFill>
                <a:latin typeface="Times New Roman"/>
              </a:rPr>
              <a:t>Namenode only stores the metadata of HDFS – the directory tree of all files in the file system, and tracks the files across the cluster.</a:t>
            </a:r>
            <a:endParaRPr b="0" lang="en-US" sz="3200" spc="-1" strike="noStrike">
              <a:solidFill>
                <a:srgbClr val="000000"/>
              </a:solidFill>
              <a:uFill>
                <a:solidFill>
                  <a:srgbClr val="ffffff"/>
                </a:solidFill>
              </a:uFill>
              <a:latin typeface="Calibri"/>
            </a:endParaRPr>
          </a:p>
          <a:p>
            <a:pPr marL="343080" indent="-342720">
              <a:lnSpc>
                <a:spcPct val="120000"/>
              </a:lnSpc>
              <a:buClr>
                <a:srgbClr val="000000"/>
              </a:buClr>
              <a:buFont typeface="Arial"/>
              <a:buChar char="•"/>
            </a:pPr>
            <a:r>
              <a:rPr b="0" lang="en-US" sz="2900" spc="-1" strike="noStrike">
                <a:solidFill>
                  <a:srgbClr val="000000"/>
                </a:solidFill>
                <a:uFill>
                  <a:solidFill>
                    <a:srgbClr val="ffffff"/>
                  </a:solidFill>
                </a:uFill>
                <a:latin typeface="Times New Roman"/>
              </a:rPr>
              <a:t>Namenode does not store the actual data or the dataset. The data itself is actually stored in the Datanodes. Namenode is a single point of failure in Hadoop cluster.</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Wingdings" charset="2"/>
              <a:buChar char=""/>
            </a:pPr>
            <a:r>
              <a:rPr b="1" lang="en-US" sz="2900" spc="-1" strike="noStrike">
                <a:solidFill>
                  <a:srgbClr val="000000"/>
                </a:solidFill>
                <a:uFill>
                  <a:solidFill>
                    <a:srgbClr val="ffffff"/>
                  </a:solidFill>
                </a:uFill>
                <a:latin typeface="Times New Roman"/>
              </a:rPr>
              <a:t>Data Node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900" spc="-1" strike="noStrike">
                <a:solidFill>
                  <a:srgbClr val="000000"/>
                </a:solidFill>
                <a:uFill>
                  <a:solidFill>
                    <a:srgbClr val="ffffff"/>
                  </a:solidFill>
                </a:uFill>
                <a:latin typeface="Times New Roman"/>
              </a:rPr>
              <a:t>Datanode is responsible for storing the actual data in HDFS. Datanode is also known as the Slave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900" spc="-1" strike="noStrike">
                <a:solidFill>
                  <a:srgbClr val="000000"/>
                </a:solidFill>
                <a:uFill>
                  <a:solidFill>
                    <a:srgbClr val="ffffff"/>
                  </a:solidFill>
                </a:uFill>
                <a:latin typeface="Times New Roman"/>
              </a:rPr>
              <a:t>Namenode and Datanode are in constant communication.When a Datanode starts up it announce itself to the Namenode along with the list of blocks it is responsible for.</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900" spc="-1" strike="noStrike">
                <a:solidFill>
                  <a:srgbClr val="000000"/>
                </a:solidFill>
                <a:uFill>
                  <a:solidFill>
                    <a:srgbClr val="ffffff"/>
                  </a:solidFill>
                </a:uFill>
                <a:latin typeface="Times New Roman"/>
              </a:rPr>
              <a:t>When a Datanode is down, it does not affect the availability of data or the cluster. Namenode will arrange for replication for the blocks managed by the Datanode that is not available.</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en-US" sz="2900" spc="-1" strike="noStrike">
                <a:solidFill>
                  <a:srgbClr val="000000"/>
                </a:solidFill>
                <a:uFill>
                  <a:solidFill>
                    <a:srgbClr val="ffffff"/>
                  </a:solidFill>
                </a:uFill>
                <a:latin typeface="Times New Roman"/>
              </a:rPr>
              <a:t>Datanode is usually configured with a lot of hard disk space. Because the actual data is stored in the Datanode.</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Calibri"/>
              </a:rPr>
              <a:t>MapReduce</a:t>
            </a:r>
            <a:endParaRPr b="0" lang="en-US" sz="1800" spc="-1" strike="noStrike">
              <a:solidFill>
                <a:srgbClr val="000000"/>
              </a:solidFill>
              <a:uFill>
                <a:solidFill>
                  <a:srgbClr val="ffffff"/>
                </a:solidFill>
              </a:uFill>
              <a:latin typeface="Calibri"/>
            </a:endParaRPr>
          </a:p>
        </p:txBody>
      </p:sp>
      <p:sp>
        <p:nvSpPr>
          <p:cNvPr id="56" name="TextShape 2"/>
          <p:cNvSpPr txBox="1"/>
          <p:nvPr/>
        </p:nvSpPr>
        <p:spPr>
          <a:xfrm>
            <a:off x="457200" y="1340640"/>
            <a:ext cx="8229240" cy="4968360"/>
          </a:xfrm>
          <a:prstGeom prst="rect">
            <a:avLst/>
          </a:prstGeom>
          <a:noFill/>
          <a:ln>
            <a:noFill/>
          </a:ln>
        </p:spPr>
        <p:txBody>
          <a:bodyPr/>
          <a:p>
            <a:pPr marL="343080" indent="-342720">
              <a:lnSpc>
                <a:spcPct val="100000"/>
              </a:lnSpc>
              <a:buClr>
                <a:srgbClr val="000000"/>
              </a:buClr>
              <a:buFont typeface="Arial"/>
              <a:buChar char="•"/>
            </a:pPr>
            <a:r>
              <a:rPr b="0" lang="en-US" sz="2400" spc="-1" strike="noStrike">
                <a:solidFill>
                  <a:srgbClr val="000000"/>
                </a:solidFill>
                <a:uFill>
                  <a:solidFill>
                    <a:srgbClr val="ffffff"/>
                  </a:solidFill>
                </a:uFill>
                <a:latin typeface="Times New Roman"/>
              </a:rPr>
              <a:t>MapReduce is a programming model suitable for processing of huge data. Hadoop is capable of running MapReduce programs written in various languages: Java, Ruby, Python, and C++. MapReduce programs are parallel in nature, thus are very useful for performing large-scale data analysis using multiple machines in the cluster</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Times New Roman"/>
              </a:rPr>
              <a:t>MapReduce programs work in two phases: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Times New Roman"/>
              </a:rPr>
              <a:t>Map phase</a:t>
            </a:r>
            <a:r>
              <a:rPr b="0" lang="en-US" sz="2400" spc="-1" strike="noStrike">
                <a:solidFill>
                  <a:srgbClr val="000000"/>
                </a:solidFill>
                <a:uFill>
                  <a:solidFill>
                    <a:srgbClr val="ffffff"/>
                  </a:solidFill>
                </a:uFill>
                <a:latin typeface="Times New Roman"/>
              </a:rPr>
              <a:t>: This is very first phase in the execution of map-reduce program. In this phase data in each split is passed to a mapping function to produce output values.</a:t>
            </a:r>
            <a:endParaRPr b="0"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2400" spc="-1" strike="noStrike">
                <a:solidFill>
                  <a:srgbClr val="000000"/>
                </a:solidFill>
                <a:uFill>
                  <a:solidFill>
                    <a:srgbClr val="ffffff"/>
                  </a:solidFill>
                </a:uFill>
                <a:latin typeface="Times New Roman"/>
              </a:rPr>
              <a:t>Reduce phase</a:t>
            </a:r>
            <a:r>
              <a:rPr b="0" lang="en-US" sz="2400" spc="-1" strike="noStrike">
                <a:solidFill>
                  <a:srgbClr val="000000"/>
                </a:solidFill>
                <a:uFill>
                  <a:solidFill>
                    <a:srgbClr val="ffffff"/>
                  </a:solidFill>
                </a:uFill>
                <a:latin typeface="Times New Roman"/>
              </a:rPr>
              <a:t>: In this phase Reduce collects and combines the output from Map task and fetches it. In short, this phase summarizes the complete dataset.</a:t>
            </a: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a:p>
            <a:pPr>
              <a:lnSpc>
                <a:spcPct val="100000"/>
              </a:lnSpc>
            </a:pPr>
            <a:endParaRPr b="0"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193</TotalTime>
  <Application>LibreOffice/5.1.6.2$Linux_X86_64 LibreOffice_project/10m0$Build-2</Application>
  <Words>760</Words>
  <Paragraphs>103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2018-01-21T06:19:03Z</dcterms:created>
  <dc:creator>pooja</dc:creator>
  <dc:description/>
  <dc:language>en-IN</dc:language>
  <cp:lastModifiedBy/>
  <dcterms:modified xsi:type="dcterms:W3CDTF">2018-01-21T23:54:46Z</dcterms:modified>
  <cp:revision>16</cp:revision>
  <dc:subject/>
  <dc:title>Big Data with Hadoop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