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0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C2F2-04EA-4043-8813-8CD049319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62BCD-E4DD-4D98-BC82-FBFB9972D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1A34-82A8-4E78-A5E0-770560FA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2F0E-0573-4E72-8B2A-530E79A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F0D0-F40F-4802-979B-A71EF927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CA26-A850-4A69-A8ED-131EC548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4131A-1FF8-4431-A1A0-B3111AAD3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8B71-26C5-4DEF-9E5E-82FA4067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D6DC0-F782-4CA0-BCA2-C4460F16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3103-9E09-49A1-9685-3F320B98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4468C-13AE-4104-AA42-33A44D41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E14A7-7BDB-470F-900D-47C47007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F9D4-B00C-48F5-B78B-8B9DA9BB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DF67-9DC5-4EA0-B604-209528BB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0FA0-67E3-47D4-96E6-41A89003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2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FB5A-D759-4129-B0B9-591252B0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748C-9FD3-4AB7-A9BA-CD6B22C4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1E66-2907-4CE8-AD00-7F5B1001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5613-DE9D-4D73-9C99-408537DC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9E53-AB4F-46DB-90B9-E7311F3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3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2C4E-071E-4B68-AC2E-D1228F51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7FD1-F3AE-41EE-99E9-C23324B51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9591-D899-48F8-84AC-EA300167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3D92-464F-437C-89F8-615686C8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328F-84BF-40D0-B814-E7363688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3DEE-5F07-45A7-9806-8C254CBA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A488-1D42-40DF-83C9-DB4A3DB76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74D72-2FE7-42D5-A4DC-6E9F25FD3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E60B-12F8-474E-9E6B-0FE565A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4DA9-EFDC-485C-B7D4-3DFC6289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CEC2F-289F-45D7-A3F6-0F92AF32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D419-4DDD-442F-AF92-79662A56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E0F35-C5C3-407F-BC68-63CDA997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F1C54-C174-4790-BA42-EB6D6B275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EF6EE-5E36-4F7F-A817-B8C78BC85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535DA-3810-495F-8313-16B000452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5D384-EAC8-4CC6-9A49-92927DFD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AFDD6-0755-4D9D-8696-F8A6E294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D5A93-74A2-46C4-9F5F-1A2CE51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87B6-129E-4F46-A82A-3F1E67D4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ED570-F98C-4074-9EDC-185E6FF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484E-5855-4B12-BECC-4EB134F0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60368-8DF6-458A-9461-CE50FFEE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A771E-C57B-4741-B7F4-B8E4B655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0134-7D31-4551-B57C-5A9E352B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36FFC-21B4-4D56-BEB5-3F09B1B8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5DC076-91BC-474E-8755-1CB04DEE4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94637" y="906463"/>
            <a:ext cx="3459163" cy="50450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47ED-5968-4786-848E-3CA33C58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2C90-6E8F-48D1-B1E0-8599F66E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96512-3461-4155-B370-C98CCF5E6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BE47C-014C-4393-96FE-F2FC2304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EC233-BA59-484E-9CF8-62F944BA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27E6F-BBCA-4CF0-8902-50789D6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9116-9D53-4954-8C23-E2333187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6824F-731F-4105-B6B7-F37E5D033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B8B5E-19CB-4CC0-96DC-5B69321C0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FCB5-9C59-435F-8FE7-22927E9D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BDF2-D269-4CF6-8064-F401E352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A3707-C3C2-42BA-B3E2-F227A680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B559D-6E13-4A2D-ACA8-9D19067F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19CB-A0A1-486B-BB46-EADB4AFF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A3B7-7967-41CD-A86E-27BEDA8A8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F2D0-E4AF-4DA9-92F2-69038F35137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DAD9-9E13-4588-ADB2-D518B7261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0AF0-A1A0-460F-A94D-6C24751F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1888-6515-42C8-9CF2-772A6B46B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5EE0-23DE-EFCF-38F5-6EA86AA2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6A4C977-9FE1-7DA7-0931-2CCCB649415C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306220-8173-8651-8E9F-7102F251C684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52DF0-3027-0A97-F60D-9700D638AE46}"/>
              </a:ext>
            </a:extLst>
          </p:cNvPr>
          <p:cNvSpPr txBox="1"/>
          <p:nvPr/>
        </p:nvSpPr>
        <p:spPr>
          <a:xfrm>
            <a:off x="3648271" y="2535863"/>
            <a:ext cx="6139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</a:t>
            </a:r>
            <a:r>
              <a:rPr lang="en-IN" sz="2800" b="1" dirty="0"/>
              <a:t>: M.POOJA</a:t>
            </a:r>
          </a:p>
          <a:p>
            <a:r>
              <a:rPr lang="en-IN" sz="2800" b="1" dirty="0"/>
              <a:t>ROLE CHOSEN: CLOUD ENGINEER </a:t>
            </a:r>
          </a:p>
          <a:p>
            <a:r>
              <a:rPr lang="en-IN" sz="2800" b="1" dirty="0"/>
              <a:t>COMPANY:TACHYON SYSTEMS PTY.LTD                                  </a:t>
            </a:r>
            <a:br>
              <a:rPr lang="en-IN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038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0A13-9764-4DCB-7875-B5FD0DE55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F29B64-97AB-A586-9694-98DF701FC0EA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CC672D-7769-65E2-C7AE-F7DBD33F318C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212C8-2C0C-F9E0-E91F-85F3ABCE4BAA}"/>
              </a:ext>
            </a:extLst>
          </p:cNvPr>
          <p:cNvSpPr txBox="1"/>
          <p:nvPr/>
        </p:nvSpPr>
        <p:spPr>
          <a:xfrm>
            <a:off x="274320" y="699253"/>
            <a:ext cx="4743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Serverless Architecture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7CA93-9DE5-139C-88AD-36E9C2801A9A}"/>
              </a:ext>
            </a:extLst>
          </p:cNvPr>
          <p:cNvSpPr txBox="1"/>
          <p:nvPr/>
        </p:nvSpPr>
        <p:spPr>
          <a:xfrm>
            <a:off x="274320" y="1104943"/>
            <a:ext cx="4743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Event-Driven Systems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98E84E-CD6B-BC33-30A6-D3BEB2705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" y="162570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11324-4AD0-1242-F770-D4B8CE3A8DCF}"/>
              </a:ext>
            </a:extLst>
          </p:cNvPr>
          <p:cNvSpPr txBox="1"/>
          <p:nvPr/>
        </p:nvSpPr>
        <p:spPr>
          <a:xfrm>
            <a:off x="670980" y="1573040"/>
            <a:ext cx="6466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triggered by events like HTTP requests, file uploads, or database changes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9F6E3-1150-6806-C531-C559A3777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" y="213445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4247D6-2F54-BE88-ABD2-D4E0B5BA7FF0}"/>
              </a:ext>
            </a:extLst>
          </p:cNvPr>
          <p:cNvSpPr txBox="1"/>
          <p:nvPr/>
        </p:nvSpPr>
        <p:spPr>
          <a:xfrm>
            <a:off x="670981" y="2081786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on-demand execution without idle resources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A703A1-5811-97EB-F857-E56819A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" y="2604588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751AA-9999-A09D-D3F5-E1F2ACCEA94B}"/>
              </a:ext>
            </a:extLst>
          </p:cNvPr>
          <p:cNvSpPr txBox="1"/>
          <p:nvPr/>
        </p:nvSpPr>
        <p:spPr>
          <a:xfrm>
            <a:off x="670980" y="2551921"/>
            <a:ext cx="6737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loosely coupled architectures, making apps more modular and easier to maintain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11F4C-0906-9148-52F8-A9E5232CF35D}"/>
              </a:ext>
            </a:extLst>
          </p:cNvPr>
          <p:cNvSpPr txBox="1"/>
          <p:nvPr/>
        </p:nvSpPr>
        <p:spPr>
          <a:xfrm>
            <a:off x="274320" y="3591835"/>
            <a:ext cx="4743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Scaling :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409FAE-7F0B-FA96-C8D7-D1B67AE5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6" y="3058430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B26043A-F9E0-5F01-E429-B5E1762F0967}"/>
              </a:ext>
            </a:extLst>
          </p:cNvPr>
          <p:cNvSpPr txBox="1"/>
          <p:nvPr/>
        </p:nvSpPr>
        <p:spPr>
          <a:xfrm>
            <a:off x="670980" y="3005763"/>
            <a:ext cx="673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AWS S3 → Lambda – Upload a file to S3 triggers a Lambda function to process it automatically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EF125A-DBFB-D990-C285-5202FC8C6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" y="409265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F901F34-EDB9-81BD-1746-F3DFC3F98C7F}"/>
              </a:ext>
            </a:extLst>
          </p:cNvPr>
          <p:cNvSpPr txBox="1"/>
          <p:nvPr/>
        </p:nvSpPr>
        <p:spPr>
          <a:xfrm>
            <a:off x="670981" y="4039989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scale up or down automatically based on demand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71A9173-A8B3-E7CD-1E51-4BE21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" y="455618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DF20B0C-9213-D7A9-86B0-E44431A0D923}"/>
              </a:ext>
            </a:extLst>
          </p:cNvPr>
          <p:cNvSpPr txBox="1"/>
          <p:nvPr/>
        </p:nvSpPr>
        <p:spPr>
          <a:xfrm>
            <a:off x="670981" y="4542123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pre-provision servers; handles spikes efficiently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BB465A4-DE75-BA20-97BA-9C1E595F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8" y="502869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733C493-A605-BE5E-CBF0-37DA2298A5D3}"/>
              </a:ext>
            </a:extLst>
          </p:cNvPr>
          <p:cNvSpPr txBox="1"/>
          <p:nvPr/>
        </p:nvSpPr>
        <p:spPr>
          <a:xfrm>
            <a:off x="670981" y="5019722"/>
            <a:ext cx="5674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cost and performance since resources are used only when needed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3BCFCE0-8952-F946-C380-20E353F6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8" y="5540804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CBA5AA0-C302-CBF4-107B-E648BACC3A11}"/>
              </a:ext>
            </a:extLst>
          </p:cNvPr>
          <p:cNvSpPr txBox="1"/>
          <p:nvPr/>
        </p:nvSpPr>
        <p:spPr>
          <a:xfrm>
            <a:off x="670981" y="5531827"/>
            <a:ext cx="6737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Google Photos – Automatically scales processing when millions of users upload images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72210EE-E322-5AD1-92EA-10530925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97" y="2290977"/>
            <a:ext cx="4004946" cy="22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FD94-8214-BAC3-3D47-B7CC671F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2FB3DA-E3E8-4E1D-CF44-0F5B1888F973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ACEB28-1ABF-D6D8-00FC-1CAD70B89436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44A56-FB94-52D5-F55E-2E3CA8838D22}"/>
              </a:ext>
            </a:extLst>
          </p:cNvPr>
          <p:cNvSpPr txBox="1"/>
          <p:nvPr/>
        </p:nvSpPr>
        <p:spPr>
          <a:xfrm>
            <a:off x="432942" y="699254"/>
            <a:ext cx="4743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B9137-8D04-8CA4-88F0-13D3E2428C51}"/>
              </a:ext>
            </a:extLst>
          </p:cNvPr>
          <p:cNvSpPr txBox="1"/>
          <p:nvPr/>
        </p:nvSpPr>
        <p:spPr>
          <a:xfrm>
            <a:off x="432942" y="1164678"/>
            <a:ext cx="1983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CI/CD?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5AA2D-DC1F-A819-2C95-C08837CDE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6" y="163907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7B70A3-12AD-A8C3-38AE-10AC4D367C52}"/>
              </a:ext>
            </a:extLst>
          </p:cNvPr>
          <p:cNvSpPr txBox="1"/>
          <p:nvPr/>
        </p:nvSpPr>
        <p:spPr>
          <a:xfrm>
            <a:off x="801610" y="1614352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(Continuous Integration): Frequent code merges + automated testing to catch bugs early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4CBAA0-2B62-0061-2824-7E1F6B82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6" y="202114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05EE36-F448-D58D-ED8F-DCA9706774F0}"/>
              </a:ext>
            </a:extLst>
          </p:cNvPr>
          <p:cNvSpPr txBox="1"/>
          <p:nvPr/>
        </p:nvSpPr>
        <p:spPr>
          <a:xfrm>
            <a:off x="801610" y="1996420"/>
            <a:ext cx="718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(Continuous Deployment): Automatically deliver applications to production after CI passes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54DB8B-B4F6-D301-17B6-30CE99B1D4ED}"/>
              </a:ext>
            </a:extLst>
          </p:cNvPr>
          <p:cNvSpPr txBox="1"/>
          <p:nvPr/>
        </p:nvSpPr>
        <p:spPr>
          <a:xfrm>
            <a:off x="432942" y="2427941"/>
            <a:ext cx="2795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Deployment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EE95F54-9A7F-3E02-E312-D7A056C4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6" y="2976190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AE3C9A-2C6F-C4CC-AA3B-40AA48FAADAF}"/>
              </a:ext>
            </a:extLst>
          </p:cNvPr>
          <p:cNvSpPr txBox="1"/>
          <p:nvPr/>
        </p:nvSpPr>
        <p:spPr>
          <a:xfrm>
            <a:off x="801610" y="2951463"/>
            <a:ext cx="718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changes are deployed automatically, reducing manual errors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E429BD-0B49-D226-2809-A0D56E5E6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6" y="3377518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3990993-2855-3322-7E03-42EB57F8D6E7}"/>
              </a:ext>
            </a:extLst>
          </p:cNvPr>
          <p:cNvSpPr txBox="1"/>
          <p:nvPr/>
        </p:nvSpPr>
        <p:spPr>
          <a:xfrm>
            <a:off x="801610" y="3352791"/>
            <a:ext cx="718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YouTube app updates – New features rolled out seamlessly to millions of users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B3413B-43DD-C998-6A95-E315EE996F59}"/>
              </a:ext>
            </a:extLst>
          </p:cNvPr>
          <p:cNvSpPr txBox="1"/>
          <p:nvPr/>
        </p:nvSpPr>
        <p:spPr>
          <a:xfrm>
            <a:off x="432942" y="3775304"/>
            <a:ext cx="2795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52E9687-875C-C6D8-5E4C-3BEA7CE1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6" y="4260114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A00B032-BCEC-C216-E5B9-163B013570BE}"/>
              </a:ext>
            </a:extLst>
          </p:cNvPr>
          <p:cNvSpPr txBox="1"/>
          <p:nvPr/>
        </p:nvSpPr>
        <p:spPr>
          <a:xfrm>
            <a:off x="801610" y="4235387"/>
            <a:ext cx="718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app health, performance, and deployment status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4BD462E-F0B5-BAA6-0F14-FD5B8B1E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86" y="4708204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A4F8DDB-9100-2BAB-90F7-E2DB2917FFEC}"/>
              </a:ext>
            </a:extLst>
          </p:cNvPr>
          <p:cNvSpPr txBox="1"/>
          <p:nvPr/>
        </p:nvSpPr>
        <p:spPr>
          <a:xfrm>
            <a:off x="801610" y="4683477"/>
            <a:ext cx="7185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CI/CD dashboards (GitHub Actions, Jenkins) alert teams on failures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A13FEE0-9BFF-6B00-8F03-42A3E7B08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9"/>
          <a:stretch>
            <a:fillRect/>
          </a:stretch>
        </p:blipFill>
        <p:spPr>
          <a:xfrm>
            <a:off x="7511144" y="2350863"/>
            <a:ext cx="4388850" cy="25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7590-05D6-DDF2-298F-B798E75A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E03495-0B74-8B16-E201-3C8E8A75AF96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C43717-7AC1-4BAD-28E6-E91894F69C79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42EA816-DABB-1F5F-AFEB-7AE7D96E0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44613"/>
              </p:ext>
            </p:extLst>
          </p:nvPr>
        </p:nvGraphicFramePr>
        <p:xfrm>
          <a:off x="473788" y="95293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71710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7281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(Who you are)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Authorization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(What you can access)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35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Verifies identity of a user/system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permissions &amp; access levels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76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Methods: password, ID card, biometrics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roles, groups, or policies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152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Happens 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authorization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Happens </a:t>
                      </a:r>
                      <a:r>
                        <a:rPr lang="en-IN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authentication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6198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D1BD103-8A90-CA14-36FF-B83171776EED}"/>
              </a:ext>
            </a:extLst>
          </p:cNvPr>
          <p:cNvSpPr txBox="1"/>
          <p:nvPr/>
        </p:nvSpPr>
        <p:spPr>
          <a:xfrm>
            <a:off x="389809" y="423192"/>
            <a:ext cx="4508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vs Authorization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67D413-09F4-BE84-C9A3-A657388854A9}"/>
              </a:ext>
            </a:extLst>
          </p:cNvPr>
          <p:cNvSpPr txBox="1"/>
          <p:nvPr/>
        </p:nvSpPr>
        <p:spPr>
          <a:xfrm>
            <a:off x="473788" y="2564773"/>
            <a:ext cx="460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(Identity &amp; Access Management)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126FC6F-C718-2912-1CAD-5D197DA64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9" y="303577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09F6786-0439-822E-258D-29B052A5AD19}"/>
              </a:ext>
            </a:extLst>
          </p:cNvPr>
          <p:cNvSpPr txBox="1"/>
          <p:nvPr/>
        </p:nvSpPr>
        <p:spPr>
          <a:xfrm>
            <a:off x="848263" y="3007819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service to manage users, groups, and access policies.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2EEFF8B-C257-9308-C8BE-5B29CBF3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9" y="3434738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E06B10A-D0B4-D558-4A1E-24E45B461D99}"/>
              </a:ext>
            </a:extLst>
          </p:cNvPr>
          <p:cNvSpPr txBox="1"/>
          <p:nvPr/>
        </p:nvSpPr>
        <p:spPr>
          <a:xfrm>
            <a:off x="848263" y="3410011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fine-grained control over who can access which resources.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F34ABD0-98A1-8B34-9553-F741C2FB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9" y="3812204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F41BC1C-8EED-6DD4-C62A-CC597BF87916}"/>
              </a:ext>
            </a:extLst>
          </p:cNvPr>
          <p:cNvSpPr txBox="1"/>
          <p:nvPr/>
        </p:nvSpPr>
        <p:spPr>
          <a:xfrm>
            <a:off x="848263" y="3787477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way to handle authentication and authorization in the cloud.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BEC97B-BA72-239B-1477-5BCDD68CD102}"/>
              </a:ext>
            </a:extLst>
          </p:cNvPr>
          <p:cNvSpPr txBox="1"/>
          <p:nvPr/>
        </p:nvSpPr>
        <p:spPr>
          <a:xfrm>
            <a:off x="473788" y="4201967"/>
            <a:ext cx="460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Permissions (RBAC)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C7F4614-E991-2604-01CE-7C559BB6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7" y="467198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422CB7C-3C17-5D32-0123-10A6F9CDBDD2}"/>
              </a:ext>
            </a:extLst>
          </p:cNvPr>
          <p:cNvSpPr txBox="1"/>
          <p:nvPr/>
        </p:nvSpPr>
        <p:spPr>
          <a:xfrm>
            <a:off x="823381" y="4644025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is assigned based on a user’s role (e.g., Admin, Developer, Viewer).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0AA3553-58E8-BAE3-8CFD-F8CE7980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7" y="5073715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2860DFB-63A2-FC10-0994-1D0BCE703B05}"/>
              </a:ext>
            </a:extLst>
          </p:cNvPr>
          <p:cNvSpPr txBox="1"/>
          <p:nvPr/>
        </p:nvSpPr>
        <p:spPr>
          <a:xfrm>
            <a:off x="823381" y="5045757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management by grouping permissions instead of setting them individually.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D89A0162-D593-E3A7-9EFF-70B49044B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7" y="547544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4650A2C-0E3E-A05F-2113-9B58EF2356B3}"/>
              </a:ext>
            </a:extLst>
          </p:cNvPr>
          <p:cNvSpPr txBox="1"/>
          <p:nvPr/>
        </p:nvSpPr>
        <p:spPr>
          <a:xfrm>
            <a:off x="823381" y="5447489"/>
            <a:ext cx="670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Azure and other platforms to ensure secure, consistent access control.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28A69-6D1E-AD02-8E2E-088B97238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12" y="2729531"/>
            <a:ext cx="5037792" cy="23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4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63FA7-01FC-F82E-8D0B-E8E34CDC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C2B711-24A0-A40A-A10B-B9510740C6F2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C1E56E-A6B6-4213-5C3C-725EE78CA305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EEFB4-6DE4-AF67-9FD4-9F96707F7F79}"/>
              </a:ext>
            </a:extLst>
          </p:cNvPr>
          <p:cNvSpPr txBox="1"/>
          <p:nvPr/>
        </p:nvSpPr>
        <p:spPr>
          <a:xfrm>
            <a:off x="389809" y="684448"/>
            <a:ext cx="5591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- CDN, Caching &amp; Global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FFD33-8046-C1AC-3067-A6FBC659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125538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80F15-7300-994D-8434-80E4F1A0703D}"/>
              </a:ext>
            </a:extLst>
          </p:cNvPr>
          <p:cNvSpPr txBox="1"/>
          <p:nvPr/>
        </p:nvSpPr>
        <p:spPr>
          <a:xfrm>
            <a:off x="764286" y="1230659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 (Content Delivery Network):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content closer to users worldwide for faster response.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0B48D-96CA-13C6-99F8-6C8ECE214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1709264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FB8CDC-A7AE-9399-28B6-865B4C6679B4}"/>
              </a:ext>
            </a:extLst>
          </p:cNvPr>
          <p:cNvSpPr txBox="1"/>
          <p:nvPr/>
        </p:nvSpPr>
        <p:spPr>
          <a:xfrm>
            <a:off x="764286" y="1684537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frequently used data in memory to reduce latency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36F5EA-D804-4DEC-2B8C-205224878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218293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FBE027-4E88-73B7-6A7E-C2870687BB57}"/>
              </a:ext>
            </a:extLst>
          </p:cNvPr>
          <p:cNvSpPr txBox="1"/>
          <p:nvPr/>
        </p:nvSpPr>
        <p:spPr>
          <a:xfrm>
            <a:off x="764286" y="2158209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Multi-region deployments ensure high availability and reliability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DEBB6-35E9-6543-5CDD-82CAD01C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2681335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B199DA-E96F-D189-494E-85055A708A66}"/>
              </a:ext>
            </a:extLst>
          </p:cNvPr>
          <p:cNvSpPr txBox="1"/>
          <p:nvPr/>
        </p:nvSpPr>
        <p:spPr>
          <a:xfrm>
            <a:off x="764286" y="2656608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or Hotstar streaming videos smoothly worldwide.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0B7D7-D70B-6001-80C1-D34527D30EFD}"/>
              </a:ext>
            </a:extLst>
          </p:cNvPr>
          <p:cNvSpPr txBox="1"/>
          <p:nvPr/>
        </p:nvSpPr>
        <p:spPr>
          <a:xfrm>
            <a:off x="389809" y="3174718"/>
            <a:ext cx="5591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APIs in Cloud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50C929-BF1D-404A-E56E-2516CAF4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3722570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38F11-6C01-BB47-C4AF-6221272B2467}"/>
              </a:ext>
            </a:extLst>
          </p:cNvPr>
          <p:cNvSpPr txBox="1"/>
          <p:nvPr/>
        </p:nvSpPr>
        <p:spPr>
          <a:xfrm>
            <a:off x="764286" y="3697843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(Large Language Model):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AI models like GPT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05A633-AF7A-4E99-FFE9-6255E404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4221885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ED1C63-B180-F7DE-D18D-8795DC20BEC1}"/>
              </a:ext>
            </a:extLst>
          </p:cNvPr>
          <p:cNvSpPr txBox="1"/>
          <p:nvPr/>
        </p:nvSpPr>
        <p:spPr>
          <a:xfrm>
            <a:off x="764286" y="4197158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Advantage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models as scalable inference APIs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B29ABF-5E1C-A6D6-0871-F38E0AE4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470048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F156DF-A4E7-B467-4191-EF665D66AF09}"/>
              </a:ext>
            </a:extLst>
          </p:cNvPr>
          <p:cNvSpPr txBox="1"/>
          <p:nvPr/>
        </p:nvSpPr>
        <p:spPr>
          <a:xfrm>
            <a:off x="764286" y="4675762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send requests to API → model generates response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0CB0DB3-4E00-B524-9C26-39162BAA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3" y="5191222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DA91E1-AD8A-E0DC-A1A8-9581C02BD783}"/>
              </a:ext>
            </a:extLst>
          </p:cNvPr>
          <p:cNvSpPr txBox="1"/>
          <p:nvPr/>
        </p:nvSpPr>
        <p:spPr>
          <a:xfrm>
            <a:off x="764286" y="5166495"/>
            <a:ext cx="7894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Chatbots, code assistants, or recommendation systems powered by GPT models.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64BC17-DF68-B54B-19D9-F04594DC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51" y="293563"/>
            <a:ext cx="2534816" cy="31685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FF1A7A-8F32-F7B2-A2AD-BD9D0F67F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713" y="3538748"/>
            <a:ext cx="4331478" cy="22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8D4C-CA99-25D3-257A-F3A6D8C1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D1B80DB-50CB-FFE9-9C18-CF63DF4B71AF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3D3269-213D-5101-323C-6438498B71EB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55988-75DA-1D63-9A38-3C8C7872D5AD}"/>
              </a:ext>
            </a:extLst>
          </p:cNvPr>
          <p:cNvSpPr txBox="1"/>
          <p:nvPr/>
        </p:nvSpPr>
        <p:spPr>
          <a:xfrm>
            <a:off x="3648271" y="2535863"/>
            <a:ext cx="6139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2800" b="1" dirty="0"/>
            </a:b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A6768-5667-DF0E-9C9D-CEAA862D8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"/>
            <a:ext cx="12192000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73C6-1445-5743-8C4E-FF1993D4E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B7D95-DF2C-ED1D-CB55-DC39D0B989B8}"/>
              </a:ext>
            </a:extLst>
          </p:cNvPr>
          <p:cNvGrpSpPr/>
          <p:nvPr/>
        </p:nvGrpSpPr>
        <p:grpSpPr>
          <a:xfrm>
            <a:off x="589674" y="937798"/>
            <a:ext cx="5990788" cy="1069137"/>
            <a:chOff x="589674" y="1030876"/>
            <a:chExt cx="5990788" cy="1069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47DE8E-6EC3-8C57-7FAC-AEF0D8A43720}"/>
                </a:ext>
              </a:extLst>
            </p:cNvPr>
            <p:cNvSpPr txBox="1"/>
            <p:nvPr/>
          </p:nvSpPr>
          <p:spPr>
            <a:xfrm>
              <a:off x="589674" y="1030876"/>
              <a:ext cx="472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PaaS (Platform as a Service)</a:t>
              </a:r>
              <a:endPara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53D377-F7EB-0D94-C62D-8314E4A9A504}"/>
                </a:ext>
              </a:extLst>
            </p:cNvPr>
            <p:cNvGrpSpPr/>
            <p:nvPr/>
          </p:nvGrpSpPr>
          <p:grpSpPr>
            <a:xfrm>
              <a:off x="709038" y="1792236"/>
              <a:ext cx="5871424" cy="307777"/>
              <a:chOff x="709038" y="1792236"/>
              <a:chExt cx="5871424" cy="3077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C9C47D-2B8D-FA0C-2F52-6FCA8C199E43}"/>
                  </a:ext>
                </a:extLst>
              </p:cNvPr>
              <p:cNvSpPr txBox="1"/>
              <p:nvPr/>
            </p:nvSpPr>
            <p:spPr>
              <a:xfrm>
                <a:off x="1041332" y="1792236"/>
                <a:ext cx="5539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Provider manages OS, runtime, middleware.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7B9CA5E-9502-DD1C-D1F1-D4869828F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038" y="1818146"/>
                <a:ext cx="258324" cy="258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29979-5888-ECB3-5D0C-DE682452F10B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3A4F49-06D5-C767-7DDF-E225D827E133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69FCA-2F7B-641D-5E1D-43D17D509613}"/>
              </a:ext>
            </a:extLst>
          </p:cNvPr>
          <p:cNvSpPr txBox="1"/>
          <p:nvPr/>
        </p:nvSpPr>
        <p:spPr>
          <a:xfrm>
            <a:off x="589673" y="1303089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it is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E981F-9232-C626-70B2-335F6E7D1490}"/>
              </a:ext>
            </a:extLst>
          </p:cNvPr>
          <p:cNvSpPr txBox="1"/>
          <p:nvPr/>
        </p:nvSpPr>
        <p:spPr>
          <a:xfrm>
            <a:off x="1031338" y="2125037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deploy only the application code.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FD8DF-3C03-372E-5332-AD96DDE54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215094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D028C-3CCA-A963-B434-CBCBA7EC38AA}"/>
              </a:ext>
            </a:extLst>
          </p:cNvPr>
          <p:cNvSpPr txBox="1"/>
          <p:nvPr/>
        </p:nvSpPr>
        <p:spPr>
          <a:xfrm>
            <a:off x="1031338" y="2576826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infra/patching worries → scaling handled automatically.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80DB1-2519-C925-787D-3FC5042A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260273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50E17-724D-9A6F-25BA-9FE0F45041F6}"/>
              </a:ext>
            </a:extLst>
          </p:cNvPr>
          <p:cNvSpPr txBox="1"/>
          <p:nvPr/>
        </p:nvSpPr>
        <p:spPr>
          <a:xfrm>
            <a:off x="1041332" y="3045003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development lifecycle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DB509-D810-29F9-544C-2F83EAD8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" y="307091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6706E9-24EC-2A31-6F50-7325D77EA65D}"/>
              </a:ext>
            </a:extLst>
          </p:cNvPr>
          <p:cNvSpPr txBox="1"/>
          <p:nvPr/>
        </p:nvSpPr>
        <p:spPr>
          <a:xfrm>
            <a:off x="589673" y="3507889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2DE7D-4D0D-A377-6232-D6BC9AD9E864}"/>
              </a:ext>
            </a:extLst>
          </p:cNvPr>
          <p:cNvSpPr txBox="1"/>
          <p:nvPr/>
        </p:nvSpPr>
        <p:spPr>
          <a:xfrm>
            <a:off x="1031338" y="3899128"/>
            <a:ext cx="3936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only on coding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30E0D2-9018-9803-1891-64A8FC92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3925038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688F6C-1707-81B2-0AB1-6837201FFD18}"/>
              </a:ext>
            </a:extLst>
          </p:cNvPr>
          <p:cNvSpPr txBox="1"/>
          <p:nvPr/>
        </p:nvSpPr>
        <p:spPr>
          <a:xfrm>
            <a:off x="1031338" y="4331620"/>
            <a:ext cx="3936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app development &amp; deployment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D38E983-B59B-3232-8B99-0486D1EC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4357530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7A7B05-20FB-C015-527C-4D69412F05CB}"/>
              </a:ext>
            </a:extLst>
          </p:cNvPr>
          <p:cNvSpPr txBox="1"/>
          <p:nvPr/>
        </p:nvSpPr>
        <p:spPr>
          <a:xfrm>
            <a:off x="589672" y="4828344"/>
            <a:ext cx="277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– World Example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D0F8F8-AC1F-1975-149B-52F9EAB06320}"/>
              </a:ext>
            </a:extLst>
          </p:cNvPr>
          <p:cNvSpPr txBox="1"/>
          <p:nvPr/>
        </p:nvSpPr>
        <p:spPr>
          <a:xfrm>
            <a:off x="1031337" y="5267259"/>
            <a:ext cx="6187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App Services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Upload app, Azure auto-manages scaling &amp; load balancing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026BBDA-5A32-B9CA-E654-18834168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529316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B4397BE-0C81-48AB-CF2C-AC1DFCB5030D}"/>
              </a:ext>
            </a:extLst>
          </p:cNvPr>
          <p:cNvSpPr txBox="1"/>
          <p:nvPr/>
        </p:nvSpPr>
        <p:spPr>
          <a:xfrm>
            <a:off x="1031337" y="5677029"/>
            <a:ext cx="5802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Elastic Beanstalk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Deploy code, AWS provisions infra automatically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2A20BCA-AE0A-5EFC-01A6-AA288B6C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570293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D6C60A-7C11-12A3-4D61-229C4B2164F1}"/>
              </a:ext>
            </a:extLst>
          </p:cNvPr>
          <p:cNvSpPr/>
          <p:nvPr/>
        </p:nvSpPr>
        <p:spPr>
          <a:xfrm>
            <a:off x="6345715" y="1789183"/>
            <a:ext cx="2557283" cy="2912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5DB23-EA3F-8451-55D5-478D8E5DE968}"/>
              </a:ext>
            </a:extLst>
          </p:cNvPr>
          <p:cNvSpPr/>
          <p:nvPr/>
        </p:nvSpPr>
        <p:spPr>
          <a:xfrm>
            <a:off x="9969727" y="1546035"/>
            <a:ext cx="1817783" cy="28978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5CDC9E-C8AA-5D14-5DBB-E5588CF53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32" y="1774890"/>
            <a:ext cx="4744800" cy="26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5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19FA8-8F7F-7BBB-57F5-0501D4F08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4DDD917-2F25-38CC-60CB-393D1183A4F8}"/>
              </a:ext>
            </a:extLst>
          </p:cNvPr>
          <p:cNvGrpSpPr/>
          <p:nvPr/>
        </p:nvGrpSpPr>
        <p:grpSpPr>
          <a:xfrm>
            <a:off x="589674" y="937798"/>
            <a:ext cx="5990788" cy="1069137"/>
            <a:chOff x="589674" y="1030876"/>
            <a:chExt cx="5990788" cy="1069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471ED3-4E14-A17C-B3A0-FA06940E6D56}"/>
                </a:ext>
              </a:extLst>
            </p:cNvPr>
            <p:cNvSpPr txBox="1"/>
            <p:nvPr/>
          </p:nvSpPr>
          <p:spPr>
            <a:xfrm>
              <a:off x="589674" y="1030876"/>
              <a:ext cx="4725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SaaS (Software as a Service)</a:t>
              </a:r>
              <a:endPara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D7EA50-B454-FC90-428A-8010160381B2}"/>
                </a:ext>
              </a:extLst>
            </p:cNvPr>
            <p:cNvGrpSpPr/>
            <p:nvPr/>
          </p:nvGrpSpPr>
          <p:grpSpPr>
            <a:xfrm>
              <a:off x="709038" y="1792236"/>
              <a:ext cx="5871424" cy="307777"/>
              <a:chOff x="709038" y="1792236"/>
              <a:chExt cx="5871424" cy="3077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90F62E-8EB9-868C-1E6E-9D32DECD3672}"/>
                  </a:ext>
                </a:extLst>
              </p:cNvPr>
              <p:cNvSpPr txBox="1"/>
              <p:nvPr/>
            </p:nvSpPr>
            <p:spPr>
              <a:xfrm>
                <a:off x="1041332" y="1792236"/>
                <a:ext cx="5539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Ready-to-use applications delivered over the cloud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30075BB-8AF5-347F-7692-7DA97E8E6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038" y="1818146"/>
                <a:ext cx="258324" cy="258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E027DE3-2FE3-214C-8EF9-2173D246177E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918C1B-FA05-79D1-D9B9-4BAD4E0D52D0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5E087-17E7-3EA7-3EEC-95EE0E42A91F}"/>
              </a:ext>
            </a:extLst>
          </p:cNvPr>
          <p:cNvSpPr txBox="1"/>
          <p:nvPr/>
        </p:nvSpPr>
        <p:spPr>
          <a:xfrm>
            <a:off x="589673" y="1303089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it is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BC325-E43D-CE0B-E54E-4E9F9A5AF79D}"/>
              </a:ext>
            </a:extLst>
          </p:cNvPr>
          <p:cNvSpPr txBox="1"/>
          <p:nvPr/>
        </p:nvSpPr>
        <p:spPr>
          <a:xfrm>
            <a:off x="1031338" y="2125037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control over infra or platform → fully managed by provider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4387E-A1E8-A485-3418-36260401E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215094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CD52B-313F-1E9D-E785-DAE0C9945E0C}"/>
              </a:ext>
            </a:extLst>
          </p:cNvPr>
          <p:cNvSpPr txBox="1"/>
          <p:nvPr/>
        </p:nvSpPr>
        <p:spPr>
          <a:xfrm>
            <a:off x="1031338" y="2576826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via browser or app (no installation needed)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4D45-D5DE-01D3-9A43-550D6C883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260273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058A7-3384-50C0-9CA1-4864C8A680E7}"/>
              </a:ext>
            </a:extLst>
          </p:cNvPr>
          <p:cNvSpPr txBox="1"/>
          <p:nvPr/>
        </p:nvSpPr>
        <p:spPr>
          <a:xfrm>
            <a:off x="1041332" y="3045003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E34E6C-661F-681E-9FEA-D4DCC3CF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8" y="307091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52461-3A0D-7863-4311-D2BA729E5140}"/>
              </a:ext>
            </a:extLst>
          </p:cNvPr>
          <p:cNvSpPr txBox="1"/>
          <p:nvPr/>
        </p:nvSpPr>
        <p:spPr>
          <a:xfrm>
            <a:off x="589673" y="3507889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56D09-DBAA-5759-5684-FF3D1512C94A}"/>
              </a:ext>
            </a:extLst>
          </p:cNvPr>
          <p:cNvSpPr txBox="1"/>
          <p:nvPr/>
        </p:nvSpPr>
        <p:spPr>
          <a:xfrm>
            <a:off x="1031338" y="3899128"/>
            <a:ext cx="3936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access to full software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29143C-A26E-1192-5E5F-5ED95A68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3925038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BBDF2C4-CC48-E86A-1763-8558DED813EA}"/>
              </a:ext>
            </a:extLst>
          </p:cNvPr>
          <p:cNvSpPr txBox="1"/>
          <p:nvPr/>
        </p:nvSpPr>
        <p:spPr>
          <a:xfrm>
            <a:off x="1031338" y="4331620"/>
            <a:ext cx="39369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maintenance or IT overhead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6751DA-4010-A670-28F0-8B74A754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4357530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7EFF90-0F84-0003-7DE1-BAF28AD2CAD7}"/>
              </a:ext>
            </a:extLst>
          </p:cNvPr>
          <p:cNvSpPr txBox="1"/>
          <p:nvPr/>
        </p:nvSpPr>
        <p:spPr>
          <a:xfrm>
            <a:off x="589672" y="4828344"/>
            <a:ext cx="277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– World Example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5462F2-AE1A-0AC3-36CA-2A8A6F8E223F}"/>
              </a:ext>
            </a:extLst>
          </p:cNvPr>
          <p:cNvSpPr txBox="1"/>
          <p:nvPr/>
        </p:nvSpPr>
        <p:spPr>
          <a:xfrm>
            <a:off x="1031337" y="5267259"/>
            <a:ext cx="6187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 (Google Workspace)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Google handles servers, storage, scaling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D4E341-D1B6-48A6-FC4B-9E82F177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529316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68F67C1-4C7C-26FB-9480-D4E8F2454E36}"/>
              </a:ext>
            </a:extLst>
          </p:cNvPr>
          <p:cNvSpPr txBox="1"/>
          <p:nvPr/>
        </p:nvSpPr>
        <p:spPr>
          <a:xfrm>
            <a:off x="1031337" y="5677029"/>
            <a:ext cx="5802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365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Word, Excel, Teams via cloud subscription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B7B77B6-2341-86BA-AA7B-297C98FD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4" y="570293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01948A-1C36-2BCE-18DC-9A4D3CA4521D}"/>
              </a:ext>
            </a:extLst>
          </p:cNvPr>
          <p:cNvSpPr/>
          <p:nvPr/>
        </p:nvSpPr>
        <p:spPr>
          <a:xfrm>
            <a:off x="6345716" y="1699020"/>
            <a:ext cx="2557283" cy="3054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D2928-BCE7-8FA7-4948-D6893839817B}"/>
              </a:ext>
            </a:extLst>
          </p:cNvPr>
          <p:cNvSpPr/>
          <p:nvPr/>
        </p:nvSpPr>
        <p:spPr>
          <a:xfrm>
            <a:off x="9969728" y="1455872"/>
            <a:ext cx="1817783" cy="28978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9BC9EE-6E4A-B9D6-C01F-32910AB61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33" y="1661940"/>
            <a:ext cx="4746000" cy="28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3A55F-4339-0282-2030-03F201CFC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26F0815-690E-D394-BC96-5F9D39C3FBD4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23561D-880F-53E8-7A83-CBACB1438120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05683F-53ED-5520-9104-0BAC13B6A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20304"/>
              </p:ext>
            </p:extLst>
          </p:nvPr>
        </p:nvGraphicFramePr>
        <p:xfrm>
          <a:off x="2086884" y="923619"/>
          <a:ext cx="8128000" cy="526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4025179176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121271676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4283179876"/>
                    </a:ext>
                  </a:extLst>
                </a:gridCol>
              </a:tblGrid>
              <a:tr h="13319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Elasticity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478284"/>
                  </a:ext>
                </a:extLst>
              </a:tr>
              <a:tr h="1037073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handle more load by adding resources (planned/manual)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auto-scale resources up or down with demand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541326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VMs, bigger databases, or more nodes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Scaling (AWS), VM Scale Sets (Azure)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815609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Predictable growth (e-commerce, banking)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Unpredictable demand (ride-sharing, food delivery)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99780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adds EC2 servers before Black Friday → resources stay after sale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Uber auto-scales servers during peak → scales down at midnight to save costs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5125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1CD2DF-FA7A-4C28-082A-DC4F436EC2D7}"/>
              </a:ext>
            </a:extLst>
          </p:cNvPr>
          <p:cNvSpPr txBox="1"/>
          <p:nvPr/>
        </p:nvSpPr>
        <p:spPr>
          <a:xfrm>
            <a:off x="4142376" y="408536"/>
            <a:ext cx="307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SCALABILITY VS ELASTICITY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7879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CA12-CDE1-7DC0-7BF5-34A1B289B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2937C00-66CA-3CD3-D2EF-A4204FE82C8C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6CD6CD-24DD-7181-A492-2F234ED223CB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41F185-94ED-4C94-1EFE-3C285EAF7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28410"/>
              </p:ext>
            </p:extLst>
          </p:nvPr>
        </p:nvGraphicFramePr>
        <p:xfrm>
          <a:off x="1689100" y="1110635"/>
          <a:ext cx="8813800" cy="501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50">
                  <a:extLst>
                    <a:ext uri="{9D8B030D-6E8A-4147-A177-3AD203B41FA5}">
                      <a16:colId xmlns:a16="http://schemas.microsoft.com/office/drawing/2014/main" val="1271538500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659221455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573375347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1903644975"/>
                    </a:ext>
                  </a:extLst>
                </a:gridCol>
              </a:tblGrid>
              <a:tr h="820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is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Benefit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24832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servers in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Flexible, scalable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5636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storage for unstructured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99.999999999% durability, lifecycle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485373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DynamoDB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(NoSQL)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managed serverless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Millisecond latency, auto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890704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Lambda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Serverless 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code without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Event-driven, pay per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420415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Gateway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Managed service for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Security, auth, rate limiting,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129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39D7C8-8CF4-4134-0117-9B19839A16FF}"/>
              </a:ext>
            </a:extLst>
          </p:cNvPr>
          <p:cNvSpPr txBox="1"/>
          <p:nvPr/>
        </p:nvSpPr>
        <p:spPr>
          <a:xfrm>
            <a:off x="4844178" y="531485"/>
            <a:ext cx="2796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AWS Services</a:t>
            </a:r>
          </a:p>
        </p:txBody>
      </p:sp>
    </p:spTree>
    <p:extLst>
      <p:ext uri="{BB962C8B-B14F-4D97-AF65-F5344CB8AC3E}">
        <p14:creationId xmlns:p14="http://schemas.microsoft.com/office/powerpoint/2010/main" val="417358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B6834-0494-BFB7-0C3A-F6384C8F2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B18292-39BB-843D-9E2E-AFEE0CE33781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0169EF-E2C5-5AB0-24B3-820578E35097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5FDB52-47E5-6FF8-E109-AAD94368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73441"/>
              </p:ext>
            </p:extLst>
          </p:nvPr>
        </p:nvGraphicFramePr>
        <p:xfrm>
          <a:off x="1689100" y="830717"/>
          <a:ext cx="8813800" cy="539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450">
                  <a:extLst>
                    <a:ext uri="{9D8B030D-6E8A-4147-A177-3AD203B41FA5}">
                      <a16:colId xmlns:a16="http://schemas.microsoft.com/office/drawing/2014/main" val="1271538500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659221455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573375347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1903644975"/>
                    </a:ext>
                  </a:extLst>
                </a:gridCol>
              </a:tblGrid>
              <a:tr h="820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is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Benefit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129064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Serverless 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Event-driven serverless 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microservices/tasks without servers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475091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Blob Storage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(Unstructured)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storage for images, videos,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Hot/cool/archive tiers, globally distributed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665918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Cosmos DB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(NoSQL, Multi-model)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Globally distributed DB (key-value, doc, graph, column)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Multi-region writes, low-latency, 99.999% SLA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62070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Services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PaaS (Web Hosting)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 and manage web apps easily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it-I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Auto-scaling, CI/CD, multi-language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36449"/>
                  </a:ext>
                </a:extLst>
              </a:tr>
              <a:tr h="820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 SQL DB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(Relational)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managed relational database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availability, built-in security, scaling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8547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2F7EE7-D115-D7CD-0B24-B29952FFBDBB}"/>
              </a:ext>
            </a:extLst>
          </p:cNvPr>
          <p:cNvSpPr txBox="1"/>
          <p:nvPr/>
        </p:nvSpPr>
        <p:spPr>
          <a:xfrm>
            <a:off x="4478625" y="331307"/>
            <a:ext cx="2796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Azure Services</a:t>
            </a:r>
          </a:p>
        </p:txBody>
      </p:sp>
    </p:spTree>
    <p:extLst>
      <p:ext uri="{BB962C8B-B14F-4D97-AF65-F5344CB8AC3E}">
        <p14:creationId xmlns:p14="http://schemas.microsoft.com/office/powerpoint/2010/main" val="312785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E549-FD9D-80EE-E0B7-A560241A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AD9504-9A92-BAD0-05BA-92CCC3B325D9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CC1EB4-EB28-80D4-B7E1-68B21F47384C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93510-98E6-36B0-4BD5-BF97F14A8D1A}"/>
              </a:ext>
            </a:extLst>
          </p:cNvPr>
          <p:cNvSpPr txBox="1"/>
          <p:nvPr/>
        </p:nvSpPr>
        <p:spPr>
          <a:xfrm>
            <a:off x="376716" y="629873"/>
            <a:ext cx="4223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Infrastructure-as-Code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(IaC)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AC26A-DEF2-8AEC-161B-E2E8A8025526}"/>
              </a:ext>
            </a:extLst>
          </p:cNvPr>
          <p:cNvSpPr txBox="1"/>
          <p:nvPr/>
        </p:nvSpPr>
        <p:spPr>
          <a:xfrm>
            <a:off x="302071" y="1075244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it is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08A3B-524C-6006-3DA3-5656DF97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" y="1536909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44BDE-1320-D64D-64DF-34FBC1F66DF0}"/>
              </a:ext>
            </a:extLst>
          </p:cNvPr>
          <p:cNvSpPr txBox="1"/>
          <p:nvPr/>
        </p:nvSpPr>
        <p:spPr>
          <a:xfrm>
            <a:off x="742764" y="1512182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provision and manage cloud infrastructure using code.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543F0-23E0-A09E-B418-7435FAB3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" y="191945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A1174-FEB3-B650-F918-6AE372F7FCD0}"/>
              </a:ext>
            </a:extLst>
          </p:cNvPr>
          <p:cNvSpPr txBox="1"/>
          <p:nvPr/>
        </p:nvSpPr>
        <p:spPr>
          <a:xfrm>
            <a:off x="742764" y="1894726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manual clicks in AWS/Azure consoles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421270-20FF-C9A0-47B7-AE3848FF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" y="234116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F361B3-57DB-9D3A-02D5-25FF10845FAC}"/>
              </a:ext>
            </a:extLst>
          </p:cNvPr>
          <p:cNvSpPr txBox="1"/>
          <p:nvPr/>
        </p:nvSpPr>
        <p:spPr>
          <a:xfrm>
            <a:off x="742764" y="2301997"/>
            <a:ext cx="6460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Treats infrastructure the same as application code (can be versioned, tested, automated)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54FEC-E164-17EE-66A0-39CDEFD18A6F}"/>
              </a:ext>
            </a:extLst>
          </p:cNvPr>
          <p:cNvSpPr txBox="1"/>
          <p:nvPr/>
        </p:nvSpPr>
        <p:spPr>
          <a:xfrm>
            <a:off x="302070" y="2667881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CDK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91FEDA-7C80-BC05-013F-8A82320B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" y="313188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42430-9037-3FE3-B9B4-16B2ED496E0A}"/>
              </a:ext>
            </a:extLst>
          </p:cNvPr>
          <p:cNvSpPr txBox="1"/>
          <p:nvPr/>
        </p:nvSpPr>
        <p:spPr>
          <a:xfrm>
            <a:off x="742764" y="3107160"/>
            <a:ext cx="6709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to define AWS infra using programming languages (Python, TypeScript, etc.).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EC68C2A-00F2-4537-BDC2-5F7BC539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" y="358314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E59E6B1-7096-20FC-B01F-F467EB91CE3F}"/>
              </a:ext>
            </a:extLst>
          </p:cNvPr>
          <p:cNvSpPr txBox="1"/>
          <p:nvPr/>
        </p:nvSpPr>
        <p:spPr>
          <a:xfrm>
            <a:off x="742764" y="3552704"/>
            <a:ext cx="611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code → Cloud Formation → AWS resources.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E478F5-2144-A4FB-7EBD-4DE6E24BB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0" y="4026701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546456-B1A2-0DFA-EE6F-17F1F2703A21}"/>
              </a:ext>
            </a:extLst>
          </p:cNvPr>
          <p:cNvSpPr txBox="1"/>
          <p:nvPr/>
        </p:nvSpPr>
        <p:spPr>
          <a:xfrm>
            <a:off x="742764" y="3996259"/>
            <a:ext cx="611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devs who prefer real coding constructs (loops, classes).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E9C0A4-9905-08B4-DC8C-1623ECB0E631}"/>
              </a:ext>
            </a:extLst>
          </p:cNvPr>
          <p:cNvSpPr txBox="1"/>
          <p:nvPr/>
        </p:nvSpPr>
        <p:spPr>
          <a:xfrm>
            <a:off x="376716" y="4370785"/>
            <a:ext cx="153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Bicep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B855D64-3ED1-FA22-9AED-7219F3AE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1" y="4821217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5A573A-1B66-FDA4-6A2C-72E5A80C0474}"/>
              </a:ext>
            </a:extLst>
          </p:cNvPr>
          <p:cNvSpPr txBox="1"/>
          <p:nvPr/>
        </p:nvSpPr>
        <p:spPr>
          <a:xfrm>
            <a:off x="752095" y="4796490"/>
            <a:ext cx="28681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 for Azure resource deployment.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49B2DE9-853B-365F-25F3-6047A7BE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1" y="5235182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4D034B9-8781-CD3E-727C-9B333C8199E1}"/>
              </a:ext>
            </a:extLst>
          </p:cNvPr>
          <p:cNvSpPr txBox="1"/>
          <p:nvPr/>
        </p:nvSpPr>
        <p:spPr>
          <a:xfrm>
            <a:off x="752095" y="5210455"/>
            <a:ext cx="6709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Cleaner, modular replacement for ARM templates.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FEAA43D-6A5B-DE56-72E7-29FD8C7B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1" y="5702910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DB8C888-0D0D-7579-7FA9-A13425A78153}"/>
              </a:ext>
            </a:extLst>
          </p:cNvPr>
          <p:cNvSpPr txBox="1"/>
          <p:nvPr/>
        </p:nvSpPr>
        <p:spPr>
          <a:xfrm>
            <a:off x="752095" y="5678183"/>
            <a:ext cx="6709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Azure-only teams, simple &amp; native.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B71D0A0-CB45-29A5-4E10-5FAD4FDF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472" y="1259910"/>
            <a:ext cx="295316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0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9CD0-6A0E-1853-715A-4CFF7ACD7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1FDDF64-E4B1-D5B4-FE46-16603ACF3FD5}"/>
              </a:ext>
            </a:extLst>
          </p:cNvPr>
          <p:cNvSpPr/>
          <p:nvPr/>
        </p:nvSpPr>
        <p:spPr>
          <a:xfrm>
            <a:off x="0" y="6566053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63B608-EC4C-2BF8-0E72-34BC586575F1}"/>
              </a:ext>
            </a:extLst>
          </p:cNvPr>
          <p:cNvSpPr/>
          <p:nvPr/>
        </p:nvSpPr>
        <p:spPr>
          <a:xfrm>
            <a:off x="0" y="1616"/>
            <a:ext cx="6345716" cy="2919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9DF302-C65C-1491-B496-02E7F332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80769"/>
              </p:ext>
            </p:extLst>
          </p:nvPr>
        </p:nvGraphicFramePr>
        <p:xfrm>
          <a:off x="451105" y="1116402"/>
          <a:ext cx="6182960" cy="160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480">
                  <a:extLst>
                    <a:ext uri="{9D8B030D-6E8A-4147-A177-3AD203B41FA5}">
                      <a16:colId xmlns:a16="http://schemas.microsoft.com/office/drawing/2014/main" val="808335071"/>
                    </a:ext>
                  </a:extLst>
                </a:gridCol>
                <a:gridCol w="3091480">
                  <a:extLst>
                    <a:ext uri="{9D8B030D-6E8A-4147-A177-3AD203B41FA5}">
                      <a16:colId xmlns:a16="http://schemas.microsoft.com/office/drawing/2014/main" val="320018595"/>
                    </a:ext>
                  </a:extLst>
                </a:gridCol>
              </a:tblGrid>
              <a:tr h="363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Containers (Docker)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02758"/>
                  </a:ext>
                </a:extLst>
              </a:tr>
              <a:tr h="363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the host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OS per 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170314"/>
                  </a:ext>
                </a:extLst>
              </a:tr>
              <a:tr h="5032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Lightweight, faster, portable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Heavyweight, slower to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931690"/>
                  </a:ext>
                </a:extLst>
              </a:tr>
              <a:tr h="363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resource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resource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6004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2423D8-E62E-15F9-CFD5-B1E6FDA4F8B8}"/>
              </a:ext>
            </a:extLst>
          </p:cNvPr>
          <p:cNvSpPr txBox="1"/>
          <p:nvPr/>
        </p:nvSpPr>
        <p:spPr>
          <a:xfrm>
            <a:off x="274320" y="699253"/>
            <a:ext cx="4743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Machines vs Containers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41589-3597-64F6-2F1B-A4BECC1536DA}"/>
              </a:ext>
            </a:extLst>
          </p:cNvPr>
          <p:cNvSpPr txBox="1"/>
          <p:nvPr/>
        </p:nvSpPr>
        <p:spPr>
          <a:xfrm>
            <a:off x="346710" y="2805251"/>
            <a:ext cx="2052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C77C4-0521-4CC0-EECD-D44480A21C47}"/>
              </a:ext>
            </a:extLst>
          </p:cNvPr>
          <p:cNvSpPr txBox="1"/>
          <p:nvPr/>
        </p:nvSpPr>
        <p:spPr>
          <a:xfrm>
            <a:off x="346710" y="3205361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ECS (AWS)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064FD-CD7B-3C57-B005-085ED60C4575}"/>
              </a:ext>
            </a:extLst>
          </p:cNvPr>
          <p:cNvSpPr txBox="1"/>
          <p:nvPr/>
        </p:nvSpPr>
        <p:spPr>
          <a:xfrm>
            <a:off x="1535626" y="3205361"/>
            <a:ext cx="40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container orchestration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531D3-3C9B-F204-99B8-73289E43AB9A}"/>
              </a:ext>
            </a:extLst>
          </p:cNvPr>
          <p:cNvSpPr txBox="1"/>
          <p:nvPr/>
        </p:nvSpPr>
        <p:spPr>
          <a:xfrm>
            <a:off x="346710" y="3574693"/>
            <a:ext cx="137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 (AWS)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51CB9-7465-03ED-751A-B70FC2B7996C}"/>
              </a:ext>
            </a:extLst>
          </p:cNvPr>
          <p:cNvSpPr txBox="1"/>
          <p:nvPr/>
        </p:nvSpPr>
        <p:spPr>
          <a:xfrm>
            <a:off x="1535626" y="3574693"/>
            <a:ext cx="40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Managed Kubernetes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B0EA8-0187-F7D8-D31B-E7CC83EA7A10}"/>
              </a:ext>
            </a:extLst>
          </p:cNvPr>
          <p:cNvSpPr txBox="1"/>
          <p:nvPr/>
        </p:nvSpPr>
        <p:spPr>
          <a:xfrm>
            <a:off x="346710" y="3944025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 (Azure)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45880-6068-96E8-5CB9-34EEA464ECC8}"/>
              </a:ext>
            </a:extLst>
          </p:cNvPr>
          <p:cNvSpPr txBox="1"/>
          <p:nvPr/>
        </p:nvSpPr>
        <p:spPr>
          <a:xfrm>
            <a:off x="1661258" y="3944025"/>
            <a:ext cx="406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IN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Managed Kubernetes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4C13A-0E84-C54B-BEB2-E82AC0078DEC}"/>
              </a:ext>
            </a:extLst>
          </p:cNvPr>
          <p:cNvSpPr txBox="1"/>
          <p:nvPr/>
        </p:nvSpPr>
        <p:spPr>
          <a:xfrm>
            <a:off x="346710" y="4429965"/>
            <a:ext cx="1548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DD3034-6E8D-A3E1-DEBC-8CB35114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2" y="4966066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A45A26-512A-FAD2-D1B8-904847BBFBF3}"/>
              </a:ext>
            </a:extLst>
          </p:cNvPr>
          <p:cNvSpPr txBox="1"/>
          <p:nvPr/>
        </p:nvSpPr>
        <p:spPr>
          <a:xfrm>
            <a:off x="745626" y="4941339"/>
            <a:ext cx="5539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microservices → each service in its own container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C12F92-15D2-7416-DF3E-AAEFF7B6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2" y="5364323"/>
            <a:ext cx="258324" cy="25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F8961F-B7B0-505C-6783-636AC570799B}"/>
              </a:ext>
            </a:extLst>
          </p:cNvPr>
          <p:cNvSpPr txBox="1"/>
          <p:nvPr/>
        </p:nvSpPr>
        <p:spPr>
          <a:xfrm>
            <a:off x="745626" y="5339596"/>
            <a:ext cx="6061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independently (e.g., payment service scaled more than user profile service)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51DBE-81AA-8AAA-37E1-03A9F31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9932" r="1658" b="2177"/>
          <a:stretch>
            <a:fillRect/>
          </a:stretch>
        </p:blipFill>
        <p:spPr>
          <a:xfrm>
            <a:off x="7282212" y="3005306"/>
            <a:ext cx="4674873" cy="23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8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1095</Words>
  <Application>Microsoft Office PowerPoint</Application>
  <PresentationFormat>Widescreen</PresentationFormat>
  <Paragraphs>174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Pooja</cp:lastModifiedBy>
  <cp:revision>17</cp:revision>
  <dcterms:created xsi:type="dcterms:W3CDTF">2021-11-18T08:02:54Z</dcterms:created>
  <dcterms:modified xsi:type="dcterms:W3CDTF">2025-10-05T12:29:17Z</dcterms:modified>
</cp:coreProperties>
</file>