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6576000" cx="54864000"/>
  <p:notesSz cx="6858000" cy="9144000"/>
  <p:embeddedFontLst>
    <p:embeddedFont>
      <p:font typeface="Merriweather Light"/>
      <p:regular r:id="rId6"/>
      <p:bold r:id="rId7"/>
      <p:italic r:id="rId8"/>
      <p:boldItalic r:id="rId9"/>
    </p:embeddedFont>
    <p:embeddedFont>
      <p:font typeface="Merriweather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ZO7rnFLCPkeqVCKsHhd+RY01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Light-boldItalic.fntdata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font" Target="fonts/MerriweatherLight-regular.fntdata"/><Relationship Id="rId18" Type="http://customschemas.google.com/relationships/presentationmetadata" Target="metadata"/><Relationship Id="rId7" Type="http://schemas.openxmlformats.org/officeDocument/2006/relationships/font" Target="fonts/MerriweatherLight-bold.fntdata"/><Relationship Id="rId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4114800" y="5985937"/>
            <a:ext cx="46634400" cy="127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Calibri"/>
              <a:buNone/>
              <a:defRPr sz="3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6858000" y="19210870"/>
            <a:ext cx="41148000" cy="8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lvl="0" algn="ctr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/>
            </a:lvl1pPr>
            <a:lvl2pPr lvl="1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sz="10600"/>
            </a:lvl2pPr>
            <a:lvl3pPr lvl="2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3pPr>
            <a:lvl4pPr lvl="3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4pPr>
            <a:lvl5pPr lvl="4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5pPr>
            <a:lvl6pPr lvl="5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6pPr>
            <a:lvl7pPr lvl="6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7pPr>
            <a:lvl8pPr lvl="7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8pPr>
            <a:lvl9pPr lvl="8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771900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5828300" y="-2319733"/>
            <a:ext cx="23207400" cy="47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29678703" y="11530533"/>
            <a:ext cx="30996600" cy="118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675853" y="43533"/>
            <a:ext cx="30996600" cy="34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771900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771900" y="9736667"/>
            <a:ext cx="47320200" cy="23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743328" y="9118612"/>
            <a:ext cx="47320200" cy="152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Calibri"/>
              <a:buNone/>
              <a:defRPr sz="3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743328" y="24477145"/>
            <a:ext cx="47320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sz="1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10600"/>
              <a:buNone/>
              <a:defRPr sz="10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771900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771900" y="9736667"/>
            <a:ext cx="23317200" cy="23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27774900" y="9736667"/>
            <a:ext cx="23317200" cy="23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779047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779052" y="8966203"/>
            <a:ext cx="232098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b="1" sz="128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b="1" sz="106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5pPr>
            <a:lvl6pPr indent="-2286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6pPr>
            <a:lvl7pPr indent="-2286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7pPr>
            <a:lvl8pPr indent="-2286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8pPr>
            <a:lvl9pPr indent="-2286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3779052" y="13360400"/>
            <a:ext cx="23209800" cy="19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27774903" y="8966203"/>
            <a:ext cx="233244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2800"/>
              <a:buNone/>
              <a:defRPr b="1" sz="128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None/>
              <a:defRPr b="1" sz="106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5pPr>
            <a:lvl6pPr indent="-2286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6pPr>
            <a:lvl7pPr indent="-2286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7pPr>
            <a:lvl8pPr indent="-2286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8pPr>
            <a:lvl9pPr indent="-2286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27774903" y="13360400"/>
            <a:ext cx="23324400" cy="19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1pPr>
            <a:lvl2pPr indent="-419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2pPr>
            <a:lvl3pPr indent="-4191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3pPr>
            <a:lvl4pPr indent="-4191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4pPr>
            <a:lvl5pPr indent="-4191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5pPr>
            <a:lvl6pPr indent="-4191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6pPr>
            <a:lvl7pPr indent="-4191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7pPr>
            <a:lvl8pPr indent="-4191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8pPr>
            <a:lvl9pPr indent="-4191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771900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779047" y="2438400"/>
            <a:ext cx="176952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Calibri"/>
              <a:buNone/>
              <a:defRPr sz="17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3324347" y="5266275"/>
            <a:ext cx="27775200" cy="25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13081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7000"/>
              <a:buChar char="•"/>
              <a:defRPr sz="17000"/>
            </a:lvl1pPr>
            <a:lvl2pPr indent="-11811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5000"/>
              <a:buChar char="•"/>
              <a:defRPr sz="15000"/>
            </a:lvl2pPr>
            <a:lvl3pPr indent="-10414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3pPr>
            <a:lvl4pPr indent="-9017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4pPr>
            <a:lvl5pPr indent="-9017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5pPr>
            <a:lvl6pPr indent="-9017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6pPr>
            <a:lvl7pPr indent="-9017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7pPr>
            <a:lvl8pPr indent="-9017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8pPr>
            <a:lvl9pPr indent="-9017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Char char="•"/>
              <a:defRPr sz="10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3779047" y="10972800"/>
            <a:ext cx="17695200" cy="20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sz="74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5pPr>
            <a:lvl6pPr indent="-2286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6pPr>
            <a:lvl7pPr indent="-2286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7pPr>
            <a:lvl8pPr indent="-2286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8pPr>
            <a:lvl9pPr indent="-2286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3779047" y="2438400"/>
            <a:ext cx="176952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76150" lIns="152400" spcFirstLastPara="1" rIns="152400" wrap="square" tIns="76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0"/>
              <a:buFont typeface="Calibri"/>
              <a:buNone/>
              <a:defRPr sz="17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23324347" y="5266275"/>
            <a:ext cx="27775200" cy="25992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779047" y="10972800"/>
            <a:ext cx="17695200" cy="20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sz="74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5pPr>
            <a:lvl6pPr indent="-2286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6pPr>
            <a:lvl7pPr indent="-2286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7pPr>
            <a:lvl8pPr indent="-2286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8pPr>
            <a:lvl9pPr indent="-2286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771900" y="1947342"/>
            <a:ext cx="47320200" cy="7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0"/>
              <a:buFont typeface="Calibri"/>
              <a:buNone/>
              <a:defRPr b="0" i="0" sz="2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771900" y="9736667"/>
            <a:ext cx="47320200" cy="232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normAutofit/>
          </a:bodyPr>
          <a:lstStyle>
            <a:lvl1pPr indent="-1181100" lvl="0" marL="457200" marR="0" rtl="0" algn="l">
              <a:lnSpc>
                <a:spcPct val="90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01700" lvl="2" marL="13716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Arial"/>
              <a:buChar char="•"/>
              <a:defRPr b="0" i="0" sz="10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37719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18173700" y="33900542"/>
            <a:ext cx="185166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8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38747700" y="33900542"/>
            <a:ext cx="123444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150" lIns="152400" spcFirstLastPara="1" rIns="152400" wrap="square" tIns="76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4.png"/><Relationship Id="rId13" Type="http://schemas.openxmlformats.org/officeDocument/2006/relationships/image" Target="../media/image1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5.jpg"/><Relationship Id="rId15" Type="http://schemas.openxmlformats.org/officeDocument/2006/relationships/image" Target="../media/image11.png"/><Relationship Id="rId14" Type="http://schemas.openxmlformats.org/officeDocument/2006/relationships/image" Target="../media/image7.png"/><Relationship Id="rId16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2.jp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"/>
          <p:cNvGrpSpPr/>
          <p:nvPr/>
        </p:nvGrpSpPr>
        <p:grpSpPr>
          <a:xfrm>
            <a:off x="0" y="0"/>
            <a:ext cx="54885698" cy="6715123"/>
            <a:chOff x="0" y="0"/>
            <a:chExt cx="32932736" cy="4029235"/>
          </a:xfrm>
        </p:grpSpPr>
        <p:sp>
          <p:nvSpPr>
            <p:cNvPr id="85" name="Google Shape;85;p2"/>
            <p:cNvSpPr/>
            <p:nvPr/>
          </p:nvSpPr>
          <p:spPr>
            <a:xfrm>
              <a:off x="29605212" y="3504869"/>
              <a:ext cx="3327523" cy="524366"/>
            </a:xfrm>
            <a:prstGeom prst="rect">
              <a:avLst/>
            </a:prstGeom>
            <a:solidFill>
              <a:srgbClr val="D2C295"/>
            </a:solidFill>
            <a:ln cap="flat" cmpd="sng" w="12700">
              <a:solidFill>
                <a:srgbClr val="D2C2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800" lIns="101600" spcFirstLastPara="1" rIns="1016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0"/>
              <a:ext cx="32918400" cy="3546764"/>
            </a:xfrm>
            <a:prstGeom prst="rect">
              <a:avLst/>
            </a:prstGeom>
            <a:solidFill>
              <a:srgbClr val="8C1515"/>
            </a:solidFill>
            <a:ln cap="flat" cmpd="sng" w="12700">
              <a:solidFill>
                <a:srgbClr val="8C151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800" lIns="101600" spcFirstLastPara="1" rIns="1016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412" y="283854"/>
              <a:ext cx="2979057" cy="2979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2"/>
            <p:cNvSpPr/>
            <p:nvPr/>
          </p:nvSpPr>
          <p:spPr>
            <a:xfrm>
              <a:off x="3436469" y="3439189"/>
              <a:ext cx="29496267" cy="220850"/>
            </a:xfrm>
            <a:prstGeom prst="rect">
              <a:avLst/>
            </a:prstGeom>
            <a:solidFill>
              <a:srgbClr val="D2C295"/>
            </a:solidFill>
            <a:ln cap="flat" cmpd="sng" w="12700">
              <a:solidFill>
                <a:srgbClr val="D2C2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800" lIns="101600" spcFirstLastPara="1" rIns="1016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28935002" y="3554978"/>
              <a:ext cx="670209" cy="474257"/>
            </a:xfrm>
            <a:prstGeom prst="rtTriangle">
              <a:avLst/>
            </a:prstGeom>
            <a:solidFill>
              <a:srgbClr val="D2C295"/>
            </a:solidFill>
            <a:ln cap="flat" cmpd="sng" w="12700">
              <a:solidFill>
                <a:srgbClr val="D2C29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800" lIns="101600" spcFirstLastPara="1" rIns="1016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9745888" y="2979414"/>
              <a:ext cx="3022723" cy="90455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0800" lIns="101600" spcFirstLastPara="1" rIns="1016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8C151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"/>
          <p:cNvSpPr txBox="1"/>
          <p:nvPr/>
        </p:nvSpPr>
        <p:spPr>
          <a:xfrm>
            <a:off x="9370000" y="995800"/>
            <a:ext cx="41433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Multi-Objective Processing of Dental Panoramic Radiographs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2020" y="4270887"/>
            <a:ext cx="3303591" cy="22023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9713165" y="5689007"/>
            <a:ext cx="625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Science</a:t>
            </a:r>
            <a:endParaRPr sz="2400"/>
          </a:p>
        </p:txBody>
      </p:sp>
      <p:sp>
        <p:nvSpPr>
          <p:cNvPr id="94" name="Google Shape;94;p2"/>
          <p:cNvSpPr txBox="1"/>
          <p:nvPr/>
        </p:nvSpPr>
        <p:spPr>
          <a:xfrm>
            <a:off x="11710037" y="2772548"/>
            <a:ext cx="35451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Ting Lin</a:t>
            </a:r>
            <a:r>
              <a:rPr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baseline="30000"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Langston Nashold,</a:t>
            </a:r>
            <a:r>
              <a:rPr baseline="30000"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Poojan Pandya</a:t>
            </a:r>
            <a:r>
              <a:rPr baseline="30000" i="1" lang="en-US" sz="6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i="1" sz="6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1710065" y="4119128"/>
            <a:ext cx="35451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4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1</a:t>
            </a:r>
            <a:r>
              <a:rPr i="1" lang="en-US" sz="4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Computer Science Department</a:t>
            </a:r>
            <a:r>
              <a:rPr i="1" lang="en-US" sz="4600">
                <a:solidFill>
                  <a:schemeClr val="lt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, Stanford University</a:t>
            </a:r>
            <a:endParaRPr sz="24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54329" y="16605212"/>
            <a:ext cx="672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6150" lIns="152400" spcFirstLastPara="1" rIns="152400" wrap="square" tIns="76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" name="Google Shape;97;p2"/>
          <p:cNvSpPr txBox="1"/>
          <p:nvPr/>
        </p:nvSpPr>
        <p:spPr>
          <a:xfrm>
            <a:off x="560000" y="8350700"/>
            <a:ext cx="12498000" cy="471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Dentists diagnose based on panographic X-Rays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Time consuming and laborious process to count teeth and look for abnormalities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Can we use AI to automate it?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3523" y="10021875"/>
            <a:ext cx="11955000" cy="919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44250" y="10077800"/>
            <a:ext cx="12497751" cy="78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000" y="30222400"/>
            <a:ext cx="12497750" cy="570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8">
            <a:alphaModFix/>
          </a:blip>
          <a:srcRect b="25760" l="0" r="0" t="0"/>
          <a:stretch/>
        </p:blipFill>
        <p:spPr>
          <a:xfrm>
            <a:off x="39827200" y="8278800"/>
            <a:ext cx="14274454" cy="47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4082925" y="8311250"/>
            <a:ext cx="1127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Model 1: Multi-Headed CNN Model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6384750" y="8311250"/>
            <a:ext cx="1127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Model 2: Fusion CNN Model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542550" y="34883400"/>
            <a:ext cx="528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Radiograph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6600" y="14944600"/>
            <a:ext cx="12498000" cy="765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b="1" lang="en-US" sz="5200"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Given a panographic radiograph, produce a semantic segmentation teeth mask and a binary label denoting if it has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 abnormality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b="1" lang="en-US" sz="5200"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DeepLabv3 Spatial pooling pyramid, with fusion and multi-task labelling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b="1" lang="en-US" sz="5200">
                <a:latin typeface="Calibri"/>
                <a:ea typeface="Calibri"/>
                <a:cs typeface="Calibri"/>
                <a:sym typeface="Calibri"/>
              </a:rPr>
              <a:t>Metrics: </a:t>
            </a: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IOU, F1, Accuracy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9591600" y="26520950"/>
            <a:ext cx="804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b="1" sz="10000">
              <a:solidFill>
                <a:schemeClr val="dk1"/>
              </a:solidFill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40026700" y="13851496"/>
            <a:ext cx="13668617" cy="8597027"/>
            <a:chOff x="20013350" y="7459148"/>
            <a:chExt cx="6834308" cy="4298513"/>
          </a:xfrm>
        </p:grpSpPr>
        <p:pic>
          <p:nvPicPr>
            <p:cNvPr id="108" name="Google Shape;108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686255" y="7459660"/>
              <a:ext cx="3126406" cy="1606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0078523" y="7459148"/>
              <a:ext cx="3126427" cy="1607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685293" y="9687055"/>
              <a:ext cx="3128360" cy="1607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0079514" y="9697107"/>
              <a:ext cx="3124418" cy="1606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"/>
            <p:cNvSpPr txBox="1"/>
            <p:nvPr/>
          </p:nvSpPr>
          <p:spPr>
            <a:xfrm>
              <a:off x="23686210" y="8982200"/>
              <a:ext cx="312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latin typeface="Calibri"/>
                  <a:ea typeface="Calibri"/>
                  <a:cs typeface="Calibri"/>
                  <a:sym typeface="Calibri"/>
                </a:rPr>
                <a:t>Ground Truth</a:t>
              </a:r>
              <a:endParaRPr sz="4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0013350" y="11234461"/>
              <a:ext cx="312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latin typeface="Calibri"/>
                  <a:ea typeface="Calibri"/>
                  <a:cs typeface="Calibri"/>
                  <a:sym typeface="Calibri"/>
                </a:rPr>
                <a:t>Saliency Map</a:t>
              </a:r>
              <a:endParaRPr sz="4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20079529" y="8982185"/>
              <a:ext cx="312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latin typeface="Calibri"/>
                  <a:ea typeface="Calibri"/>
                  <a:cs typeface="Calibri"/>
                  <a:sym typeface="Calibri"/>
                </a:rPr>
                <a:t>Predicted Output</a:t>
              </a:r>
              <a:endParaRPr sz="4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3723158" y="11234461"/>
              <a:ext cx="3124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latin typeface="Calibri"/>
                  <a:ea typeface="Calibri"/>
                  <a:cs typeface="Calibri"/>
                  <a:sym typeface="Calibri"/>
                </a:rPr>
                <a:t>Gaze Plot</a:t>
              </a:r>
              <a:endParaRPr sz="4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39827200" y="28617650"/>
            <a:ext cx="14067600" cy="6666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Multi-headed Approach works best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Most large dental datasets aren’t public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Future Research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○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Exploring textual descriptions through Natural Language Processing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○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Vision Transformers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○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Self-Supervised Learning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06600" y="24438500"/>
            <a:ext cx="12498000" cy="529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Tufts Dental Dataset (April 2022)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Largest publicly available dental dataset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1000 panoramic dental radiographs with teeth mask, abnormality mask, and gaze map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54350" y="13219900"/>
            <a:ext cx="804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  <a:endParaRPr b="1" sz="10000">
              <a:solidFill>
                <a:schemeClr val="dk1"/>
              </a:solidFill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475450" y="6394650"/>
            <a:ext cx="9046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</a:t>
            </a:r>
            <a:endParaRPr b="1" sz="10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554350" y="22721095"/>
            <a:ext cx="804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b="1" sz="10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9591600" y="6289675"/>
            <a:ext cx="804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</a:t>
            </a:r>
            <a:endParaRPr b="1" sz="10000">
              <a:solidFill>
                <a:schemeClr val="dk1"/>
              </a:solidFill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3714375" y="6394625"/>
            <a:ext cx="804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E2D2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</a:t>
            </a:r>
            <a:endParaRPr b="1" sz="10000">
              <a:solidFill>
                <a:schemeClr val="dk1"/>
              </a:solidFill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3807500" y="20463575"/>
            <a:ext cx="11532000" cy="532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ResNet50 backbone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Atrous Spatial Pooling Pyramid on top of backbone to predict teeth mask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FCN on backbone to do abnormality classification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26764700" y="20438200"/>
            <a:ext cx="11532000" cy="532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Gaze map and radiograph are passed into two ResNet-18s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ResNet output is fused and passed through a two layer FCN to produce abnormality classification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208873" y="26583098"/>
            <a:ext cx="4764427" cy="39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955850" y="26614875"/>
            <a:ext cx="4658750" cy="39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13731337" y="30422900"/>
            <a:ext cx="551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MH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3702175" y="32344625"/>
            <a:ext cx="11532000" cy="330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Ablation performed on Jaccard, Dice, and BCE Loss 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20208837" y="30422900"/>
            <a:ext cx="551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FS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39827400" y="22829050"/>
            <a:ext cx="14067600" cy="33042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Saliency map showing the pixel-wise gradient of each pixel in the input image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  <a:p>
            <a:pPr indent="-787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libri"/>
              <a:buChar char="●"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Illustrates the relative contribution of each pixel</a:t>
            </a:r>
            <a:endParaRPr sz="5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15">
            <a:alphaModFix/>
          </a:blip>
          <a:srcRect b="0" l="0" r="34171" t="0"/>
          <a:stretch/>
        </p:blipFill>
        <p:spPr>
          <a:xfrm>
            <a:off x="27282600" y="32016200"/>
            <a:ext cx="10496199" cy="39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094200" y="26795675"/>
            <a:ext cx="10612113" cy="41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2018-08-04T18:19:11Z</dcterms:created>
  <dc:creator>Microsoft Office User</dc:creator>
</cp:coreProperties>
</file>