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6" r:id="rId19"/>
    <p:sldId id="291" r:id="rId20"/>
    <p:sldId id="273" r:id="rId21"/>
    <p:sldId id="274" r:id="rId22"/>
    <p:sldId id="275" r:id="rId23"/>
    <p:sldId id="277" r:id="rId24"/>
    <p:sldId id="278" r:id="rId25"/>
    <p:sldId id="279" r:id="rId26"/>
    <p:sldId id="285" r:id="rId27"/>
    <p:sldId id="286" r:id="rId28"/>
    <p:sldId id="292" r:id="rId29"/>
    <p:sldId id="284" r:id="rId30"/>
    <p:sldId id="287" r:id="rId31"/>
    <p:sldId id="288" r:id="rId32"/>
    <p:sldId id="289" r:id="rId33"/>
    <p:sldId id="290" r:id="rId34"/>
    <p:sldId id="293" r:id="rId35"/>
    <p:sldId id="294" r:id="rId36"/>
    <p:sldId id="295" r:id="rId37"/>
    <p:sldId id="308"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3" r:id="rId64"/>
    <p:sldId id="322" r:id="rId65"/>
    <p:sldId id="324" r:id="rId66"/>
    <p:sldId id="325" r:id="rId67"/>
    <p:sldId id="326" r:id="rId68"/>
    <p:sldId id="327" r:id="rId69"/>
    <p:sldId id="328" r:id="rId70"/>
    <p:sldId id="329" r:id="rId71"/>
    <p:sldId id="331" r:id="rId72"/>
    <p:sldId id="332" r:id="rId73"/>
    <p:sldId id="330" r:id="rId74"/>
    <p:sldId id="333" r:id="rId75"/>
    <p:sldId id="334" r:id="rId76"/>
    <p:sldId id="335"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DE81-98ED-653D-9D2F-7290B36BE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FC4EEA-E642-87AF-5FF6-9951B0437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F36970-E7F7-5D8D-8648-CD9FEBFB0DD0}"/>
              </a:ext>
            </a:extLst>
          </p:cNvPr>
          <p:cNvSpPr>
            <a:spLocks noGrp="1"/>
          </p:cNvSpPr>
          <p:nvPr>
            <p:ph type="dt" sz="half" idx="10"/>
          </p:nvPr>
        </p:nvSpPr>
        <p:spPr/>
        <p:txBody>
          <a:bodyPr/>
          <a:lstStyle/>
          <a:p>
            <a:fld id="{EE63AA69-E677-47B8-8DA3-60A07019EE46}" type="datetimeFigureOut">
              <a:rPr lang="en-IN" smtClean="0"/>
              <a:t>16-09-2024</a:t>
            </a:fld>
            <a:endParaRPr lang="en-IN"/>
          </a:p>
        </p:txBody>
      </p:sp>
      <p:sp>
        <p:nvSpPr>
          <p:cNvPr id="5" name="Footer Placeholder 4">
            <a:extLst>
              <a:ext uri="{FF2B5EF4-FFF2-40B4-BE49-F238E27FC236}">
                <a16:creationId xmlns:a16="http://schemas.microsoft.com/office/drawing/2014/main" id="{969FB90F-EAD9-CC50-A92D-3844CD96FD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AE1143-6EBD-EB08-14F4-24D0AF2F3748}"/>
              </a:ext>
            </a:extLst>
          </p:cNvPr>
          <p:cNvSpPr>
            <a:spLocks noGrp="1"/>
          </p:cNvSpPr>
          <p:nvPr>
            <p:ph type="sldNum" sz="quarter" idx="12"/>
          </p:nvPr>
        </p:nvSpPr>
        <p:spPr/>
        <p:txBody>
          <a:bodyPr/>
          <a:lstStyle/>
          <a:p>
            <a:fld id="{896BF26F-3547-4821-8F8F-725C4B4D8A9C}" type="slidenum">
              <a:rPr lang="en-IN" smtClean="0"/>
              <a:t>‹#›</a:t>
            </a:fld>
            <a:endParaRPr lang="en-IN"/>
          </a:p>
        </p:txBody>
      </p:sp>
    </p:spTree>
    <p:extLst>
      <p:ext uri="{BB962C8B-B14F-4D97-AF65-F5344CB8AC3E}">
        <p14:creationId xmlns:p14="http://schemas.microsoft.com/office/powerpoint/2010/main" val="52190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6215-76C7-6DAB-853A-310E5CFB39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D69E87-5AD3-2C37-B2DA-C54D089C41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97B9E0-6545-A38D-2CED-757FEA823F3C}"/>
              </a:ext>
            </a:extLst>
          </p:cNvPr>
          <p:cNvSpPr>
            <a:spLocks noGrp="1"/>
          </p:cNvSpPr>
          <p:nvPr>
            <p:ph type="dt" sz="half" idx="10"/>
          </p:nvPr>
        </p:nvSpPr>
        <p:spPr/>
        <p:txBody>
          <a:bodyPr/>
          <a:lstStyle/>
          <a:p>
            <a:fld id="{EE63AA69-E677-47B8-8DA3-60A07019EE46}" type="datetimeFigureOut">
              <a:rPr lang="en-IN" smtClean="0"/>
              <a:t>16-09-2024</a:t>
            </a:fld>
            <a:endParaRPr lang="en-IN"/>
          </a:p>
        </p:txBody>
      </p:sp>
      <p:sp>
        <p:nvSpPr>
          <p:cNvPr id="5" name="Footer Placeholder 4">
            <a:extLst>
              <a:ext uri="{FF2B5EF4-FFF2-40B4-BE49-F238E27FC236}">
                <a16:creationId xmlns:a16="http://schemas.microsoft.com/office/drawing/2014/main" id="{00E15EFC-A093-9E13-BFF0-8D8BBDB37F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B39290-C5C8-6474-57A4-6F1649F62019}"/>
              </a:ext>
            </a:extLst>
          </p:cNvPr>
          <p:cNvSpPr>
            <a:spLocks noGrp="1"/>
          </p:cNvSpPr>
          <p:nvPr>
            <p:ph type="sldNum" sz="quarter" idx="12"/>
          </p:nvPr>
        </p:nvSpPr>
        <p:spPr/>
        <p:txBody>
          <a:bodyPr/>
          <a:lstStyle/>
          <a:p>
            <a:fld id="{896BF26F-3547-4821-8F8F-725C4B4D8A9C}" type="slidenum">
              <a:rPr lang="en-IN" smtClean="0"/>
              <a:t>‹#›</a:t>
            </a:fld>
            <a:endParaRPr lang="en-IN"/>
          </a:p>
        </p:txBody>
      </p:sp>
    </p:spTree>
    <p:extLst>
      <p:ext uri="{BB962C8B-B14F-4D97-AF65-F5344CB8AC3E}">
        <p14:creationId xmlns:p14="http://schemas.microsoft.com/office/powerpoint/2010/main" val="1065090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0D233B-CFF3-5E9D-F4DB-45983CE232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25583B-F951-47D9-C175-8DEB2B4C5B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817702-6044-BB6A-88A6-2EA0EC184217}"/>
              </a:ext>
            </a:extLst>
          </p:cNvPr>
          <p:cNvSpPr>
            <a:spLocks noGrp="1"/>
          </p:cNvSpPr>
          <p:nvPr>
            <p:ph type="dt" sz="half" idx="10"/>
          </p:nvPr>
        </p:nvSpPr>
        <p:spPr/>
        <p:txBody>
          <a:bodyPr/>
          <a:lstStyle/>
          <a:p>
            <a:fld id="{EE63AA69-E677-47B8-8DA3-60A07019EE46}" type="datetimeFigureOut">
              <a:rPr lang="en-IN" smtClean="0"/>
              <a:t>16-09-2024</a:t>
            </a:fld>
            <a:endParaRPr lang="en-IN"/>
          </a:p>
        </p:txBody>
      </p:sp>
      <p:sp>
        <p:nvSpPr>
          <p:cNvPr id="5" name="Footer Placeholder 4">
            <a:extLst>
              <a:ext uri="{FF2B5EF4-FFF2-40B4-BE49-F238E27FC236}">
                <a16:creationId xmlns:a16="http://schemas.microsoft.com/office/drawing/2014/main" id="{7EEE1E9A-4F27-BD7D-D298-6F43263B0B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E4187A-DA67-9C6D-88DF-A82F590BD9F5}"/>
              </a:ext>
            </a:extLst>
          </p:cNvPr>
          <p:cNvSpPr>
            <a:spLocks noGrp="1"/>
          </p:cNvSpPr>
          <p:nvPr>
            <p:ph type="sldNum" sz="quarter" idx="12"/>
          </p:nvPr>
        </p:nvSpPr>
        <p:spPr/>
        <p:txBody>
          <a:bodyPr/>
          <a:lstStyle/>
          <a:p>
            <a:fld id="{896BF26F-3547-4821-8F8F-725C4B4D8A9C}" type="slidenum">
              <a:rPr lang="en-IN" smtClean="0"/>
              <a:t>‹#›</a:t>
            </a:fld>
            <a:endParaRPr lang="en-IN"/>
          </a:p>
        </p:txBody>
      </p:sp>
    </p:spTree>
    <p:extLst>
      <p:ext uri="{BB962C8B-B14F-4D97-AF65-F5344CB8AC3E}">
        <p14:creationId xmlns:p14="http://schemas.microsoft.com/office/powerpoint/2010/main" val="349440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BE17-9BB3-9CA7-42CF-94173D8E31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D2A3FC-33EA-E46C-A083-56B1D62F9D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68B2DF-2262-3541-CA57-D6527367D658}"/>
              </a:ext>
            </a:extLst>
          </p:cNvPr>
          <p:cNvSpPr>
            <a:spLocks noGrp="1"/>
          </p:cNvSpPr>
          <p:nvPr>
            <p:ph type="dt" sz="half" idx="10"/>
          </p:nvPr>
        </p:nvSpPr>
        <p:spPr/>
        <p:txBody>
          <a:bodyPr/>
          <a:lstStyle/>
          <a:p>
            <a:fld id="{EE63AA69-E677-47B8-8DA3-60A07019EE46}" type="datetimeFigureOut">
              <a:rPr lang="en-IN" smtClean="0"/>
              <a:t>16-09-2024</a:t>
            </a:fld>
            <a:endParaRPr lang="en-IN"/>
          </a:p>
        </p:txBody>
      </p:sp>
      <p:sp>
        <p:nvSpPr>
          <p:cNvPr id="5" name="Footer Placeholder 4">
            <a:extLst>
              <a:ext uri="{FF2B5EF4-FFF2-40B4-BE49-F238E27FC236}">
                <a16:creationId xmlns:a16="http://schemas.microsoft.com/office/drawing/2014/main" id="{4858BD04-9AF0-B617-BC37-EED2DC373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2B75A-744A-F8A8-8C0D-3F0DAA77616A}"/>
              </a:ext>
            </a:extLst>
          </p:cNvPr>
          <p:cNvSpPr>
            <a:spLocks noGrp="1"/>
          </p:cNvSpPr>
          <p:nvPr>
            <p:ph type="sldNum" sz="quarter" idx="12"/>
          </p:nvPr>
        </p:nvSpPr>
        <p:spPr/>
        <p:txBody>
          <a:bodyPr/>
          <a:lstStyle/>
          <a:p>
            <a:fld id="{896BF26F-3547-4821-8F8F-725C4B4D8A9C}" type="slidenum">
              <a:rPr lang="en-IN" smtClean="0"/>
              <a:t>‹#›</a:t>
            </a:fld>
            <a:endParaRPr lang="en-IN"/>
          </a:p>
        </p:txBody>
      </p:sp>
    </p:spTree>
    <p:extLst>
      <p:ext uri="{BB962C8B-B14F-4D97-AF65-F5344CB8AC3E}">
        <p14:creationId xmlns:p14="http://schemas.microsoft.com/office/powerpoint/2010/main" val="20348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F5D0-AC50-09B3-04EE-187E803702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CAB87F-84C4-CB35-3A71-6B81CDE407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0C02CE-F1F4-CF4D-299C-72DE7E256362}"/>
              </a:ext>
            </a:extLst>
          </p:cNvPr>
          <p:cNvSpPr>
            <a:spLocks noGrp="1"/>
          </p:cNvSpPr>
          <p:nvPr>
            <p:ph type="dt" sz="half" idx="10"/>
          </p:nvPr>
        </p:nvSpPr>
        <p:spPr/>
        <p:txBody>
          <a:bodyPr/>
          <a:lstStyle/>
          <a:p>
            <a:fld id="{EE63AA69-E677-47B8-8DA3-60A07019EE46}" type="datetimeFigureOut">
              <a:rPr lang="en-IN" smtClean="0"/>
              <a:t>16-09-2024</a:t>
            </a:fld>
            <a:endParaRPr lang="en-IN"/>
          </a:p>
        </p:txBody>
      </p:sp>
      <p:sp>
        <p:nvSpPr>
          <p:cNvPr id="5" name="Footer Placeholder 4">
            <a:extLst>
              <a:ext uri="{FF2B5EF4-FFF2-40B4-BE49-F238E27FC236}">
                <a16:creationId xmlns:a16="http://schemas.microsoft.com/office/drawing/2014/main" id="{D0715F08-775E-1B7D-699B-7AF215C57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45B77C-407E-9C08-54DC-AA91D66B5194}"/>
              </a:ext>
            </a:extLst>
          </p:cNvPr>
          <p:cNvSpPr>
            <a:spLocks noGrp="1"/>
          </p:cNvSpPr>
          <p:nvPr>
            <p:ph type="sldNum" sz="quarter" idx="12"/>
          </p:nvPr>
        </p:nvSpPr>
        <p:spPr/>
        <p:txBody>
          <a:bodyPr/>
          <a:lstStyle/>
          <a:p>
            <a:fld id="{896BF26F-3547-4821-8F8F-725C4B4D8A9C}" type="slidenum">
              <a:rPr lang="en-IN" smtClean="0"/>
              <a:t>‹#›</a:t>
            </a:fld>
            <a:endParaRPr lang="en-IN"/>
          </a:p>
        </p:txBody>
      </p:sp>
    </p:spTree>
    <p:extLst>
      <p:ext uri="{BB962C8B-B14F-4D97-AF65-F5344CB8AC3E}">
        <p14:creationId xmlns:p14="http://schemas.microsoft.com/office/powerpoint/2010/main" val="87427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B715-227E-9304-1C4E-BE72A041CD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4B0E22-DB7B-B297-31CD-9BC0C85FD8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FAA627-D3A7-B841-B187-7CE35E47F9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3E3F02-53BC-9E40-07A9-706FA3F37171}"/>
              </a:ext>
            </a:extLst>
          </p:cNvPr>
          <p:cNvSpPr>
            <a:spLocks noGrp="1"/>
          </p:cNvSpPr>
          <p:nvPr>
            <p:ph type="dt" sz="half" idx="10"/>
          </p:nvPr>
        </p:nvSpPr>
        <p:spPr/>
        <p:txBody>
          <a:bodyPr/>
          <a:lstStyle/>
          <a:p>
            <a:fld id="{EE63AA69-E677-47B8-8DA3-60A07019EE46}" type="datetimeFigureOut">
              <a:rPr lang="en-IN" smtClean="0"/>
              <a:t>16-09-2024</a:t>
            </a:fld>
            <a:endParaRPr lang="en-IN"/>
          </a:p>
        </p:txBody>
      </p:sp>
      <p:sp>
        <p:nvSpPr>
          <p:cNvPr id="6" name="Footer Placeholder 5">
            <a:extLst>
              <a:ext uri="{FF2B5EF4-FFF2-40B4-BE49-F238E27FC236}">
                <a16:creationId xmlns:a16="http://schemas.microsoft.com/office/drawing/2014/main" id="{D9599B31-0CF3-E80F-CD73-D01AB2B8AF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BBD1CA-6B1E-6D67-D57B-2B7132D97AFF}"/>
              </a:ext>
            </a:extLst>
          </p:cNvPr>
          <p:cNvSpPr>
            <a:spLocks noGrp="1"/>
          </p:cNvSpPr>
          <p:nvPr>
            <p:ph type="sldNum" sz="quarter" idx="12"/>
          </p:nvPr>
        </p:nvSpPr>
        <p:spPr/>
        <p:txBody>
          <a:bodyPr/>
          <a:lstStyle/>
          <a:p>
            <a:fld id="{896BF26F-3547-4821-8F8F-725C4B4D8A9C}" type="slidenum">
              <a:rPr lang="en-IN" smtClean="0"/>
              <a:t>‹#›</a:t>
            </a:fld>
            <a:endParaRPr lang="en-IN"/>
          </a:p>
        </p:txBody>
      </p:sp>
    </p:spTree>
    <p:extLst>
      <p:ext uri="{BB962C8B-B14F-4D97-AF65-F5344CB8AC3E}">
        <p14:creationId xmlns:p14="http://schemas.microsoft.com/office/powerpoint/2010/main" val="176732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A879-913C-E453-DC27-7EB57791D4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F257DE-5368-EB7C-4CA4-D81BD39BE2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35100F-7FE1-2489-074E-184C10C6A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53D581-E28A-42AF-EF35-8A02FE17C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FBDFA-AFC1-A2B2-B66E-3AEF629C17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85A82B-24E8-FD2D-C8F9-CA5BF9F7F8CB}"/>
              </a:ext>
            </a:extLst>
          </p:cNvPr>
          <p:cNvSpPr>
            <a:spLocks noGrp="1"/>
          </p:cNvSpPr>
          <p:nvPr>
            <p:ph type="dt" sz="half" idx="10"/>
          </p:nvPr>
        </p:nvSpPr>
        <p:spPr/>
        <p:txBody>
          <a:bodyPr/>
          <a:lstStyle/>
          <a:p>
            <a:fld id="{EE63AA69-E677-47B8-8DA3-60A07019EE46}" type="datetimeFigureOut">
              <a:rPr lang="en-IN" smtClean="0"/>
              <a:t>16-09-2024</a:t>
            </a:fld>
            <a:endParaRPr lang="en-IN"/>
          </a:p>
        </p:txBody>
      </p:sp>
      <p:sp>
        <p:nvSpPr>
          <p:cNvPr id="8" name="Footer Placeholder 7">
            <a:extLst>
              <a:ext uri="{FF2B5EF4-FFF2-40B4-BE49-F238E27FC236}">
                <a16:creationId xmlns:a16="http://schemas.microsoft.com/office/drawing/2014/main" id="{D158CEF6-BEE0-36BC-B225-3F7539FA85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5F7088-4B2E-5D05-110F-B3BCCD04DF00}"/>
              </a:ext>
            </a:extLst>
          </p:cNvPr>
          <p:cNvSpPr>
            <a:spLocks noGrp="1"/>
          </p:cNvSpPr>
          <p:nvPr>
            <p:ph type="sldNum" sz="quarter" idx="12"/>
          </p:nvPr>
        </p:nvSpPr>
        <p:spPr/>
        <p:txBody>
          <a:bodyPr/>
          <a:lstStyle/>
          <a:p>
            <a:fld id="{896BF26F-3547-4821-8F8F-725C4B4D8A9C}" type="slidenum">
              <a:rPr lang="en-IN" smtClean="0"/>
              <a:t>‹#›</a:t>
            </a:fld>
            <a:endParaRPr lang="en-IN"/>
          </a:p>
        </p:txBody>
      </p:sp>
    </p:spTree>
    <p:extLst>
      <p:ext uri="{BB962C8B-B14F-4D97-AF65-F5344CB8AC3E}">
        <p14:creationId xmlns:p14="http://schemas.microsoft.com/office/powerpoint/2010/main" val="283555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5AF7-D4F3-CC12-6DEE-73692907DE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CD9BDD-9482-DD43-5443-0A0A646D6CB2}"/>
              </a:ext>
            </a:extLst>
          </p:cNvPr>
          <p:cNvSpPr>
            <a:spLocks noGrp="1"/>
          </p:cNvSpPr>
          <p:nvPr>
            <p:ph type="dt" sz="half" idx="10"/>
          </p:nvPr>
        </p:nvSpPr>
        <p:spPr/>
        <p:txBody>
          <a:bodyPr/>
          <a:lstStyle/>
          <a:p>
            <a:fld id="{EE63AA69-E677-47B8-8DA3-60A07019EE46}" type="datetimeFigureOut">
              <a:rPr lang="en-IN" smtClean="0"/>
              <a:t>16-09-2024</a:t>
            </a:fld>
            <a:endParaRPr lang="en-IN"/>
          </a:p>
        </p:txBody>
      </p:sp>
      <p:sp>
        <p:nvSpPr>
          <p:cNvPr id="4" name="Footer Placeholder 3">
            <a:extLst>
              <a:ext uri="{FF2B5EF4-FFF2-40B4-BE49-F238E27FC236}">
                <a16:creationId xmlns:a16="http://schemas.microsoft.com/office/drawing/2014/main" id="{49513B3B-8518-CE03-462D-6A4EACAEB4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95ED59-EA0A-F6B5-E7ED-504696A08B05}"/>
              </a:ext>
            </a:extLst>
          </p:cNvPr>
          <p:cNvSpPr>
            <a:spLocks noGrp="1"/>
          </p:cNvSpPr>
          <p:nvPr>
            <p:ph type="sldNum" sz="quarter" idx="12"/>
          </p:nvPr>
        </p:nvSpPr>
        <p:spPr/>
        <p:txBody>
          <a:bodyPr/>
          <a:lstStyle/>
          <a:p>
            <a:fld id="{896BF26F-3547-4821-8F8F-725C4B4D8A9C}" type="slidenum">
              <a:rPr lang="en-IN" smtClean="0"/>
              <a:t>‹#›</a:t>
            </a:fld>
            <a:endParaRPr lang="en-IN"/>
          </a:p>
        </p:txBody>
      </p:sp>
    </p:spTree>
    <p:extLst>
      <p:ext uri="{BB962C8B-B14F-4D97-AF65-F5344CB8AC3E}">
        <p14:creationId xmlns:p14="http://schemas.microsoft.com/office/powerpoint/2010/main" val="184456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F1410D-0BCF-B433-310D-79C78AF0CCAA}"/>
              </a:ext>
            </a:extLst>
          </p:cNvPr>
          <p:cNvSpPr>
            <a:spLocks noGrp="1"/>
          </p:cNvSpPr>
          <p:nvPr>
            <p:ph type="dt" sz="half" idx="10"/>
          </p:nvPr>
        </p:nvSpPr>
        <p:spPr/>
        <p:txBody>
          <a:bodyPr/>
          <a:lstStyle/>
          <a:p>
            <a:fld id="{EE63AA69-E677-47B8-8DA3-60A07019EE46}" type="datetimeFigureOut">
              <a:rPr lang="en-IN" smtClean="0"/>
              <a:t>16-09-2024</a:t>
            </a:fld>
            <a:endParaRPr lang="en-IN"/>
          </a:p>
        </p:txBody>
      </p:sp>
      <p:sp>
        <p:nvSpPr>
          <p:cNvPr id="3" name="Footer Placeholder 2">
            <a:extLst>
              <a:ext uri="{FF2B5EF4-FFF2-40B4-BE49-F238E27FC236}">
                <a16:creationId xmlns:a16="http://schemas.microsoft.com/office/drawing/2014/main" id="{E7A88BFA-84F8-7DF7-6539-A0BC30AF21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D9A73D-A4E9-C8AE-52E9-34FBAC519F25}"/>
              </a:ext>
            </a:extLst>
          </p:cNvPr>
          <p:cNvSpPr>
            <a:spLocks noGrp="1"/>
          </p:cNvSpPr>
          <p:nvPr>
            <p:ph type="sldNum" sz="quarter" idx="12"/>
          </p:nvPr>
        </p:nvSpPr>
        <p:spPr/>
        <p:txBody>
          <a:bodyPr/>
          <a:lstStyle/>
          <a:p>
            <a:fld id="{896BF26F-3547-4821-8F8F-725C4B4D8A9C}" type="slidenum">
              <a:rPr lang="en-IN" smtClean="0"/>
              <a:t>‹#›</a:t>
            </a:fld>
            <a:endParaRPr lang="en-IN"/>
          </a:p>
        </p:txBody>
      </p:sp>
    </p:spTree>
    <p:extLst>
      <p:ext uri="{BB962C8B-B14F-4D97-AF65-F5344CB8AC3E}">
        <p14:creationId xmlns:p14="http://schemas.microsoft.com/office/powerpoint/2010/main" val="68442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FF4B-F31F-D7D5-F139-76665D8B9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4A83DD-7A4E-FEB9-3A9A-F4F5455934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97B108-D0B3-20C8-F095-25EBCABFD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A64AD-6BA0-FFCA-87E2-CFF63C6B6313}"/>
              </a:ext>
            </a:extLst>
          </p:cNvPr>
          <p:cNvSpPr>
            <a:spLocks noGrp="1"/>
          </p:cNvSpPr>
          <p:nvPr>
            <p:ph type="dt" sz="half" idx="10"/>
          </p:nvPr>
        </p:nvSpPr>
        <p:spPr/>
        <p:txBody>
          <a:bodyPr/>
          <a:lstStyle/>
          <a:p>
            <a:fld id="{EE63AA69-E677-47B8-8DA3-60A07019EE46}" type="datetimeFigureOut">
              <a:rPr lang="en-IN" smtClean="0"/>
              <a:t>16-09-2024</a:t>
            </a:fld>
            <a:endParaRPr lang="en-IN"/>
          </a:p>
        </p:txBody>
      </p:sp>
      <p:sp>
        <p:nvSpPr>
          <p:cNvPr id="6" name="Footer Placeholder 5">
            <a:extLst>
              <a:ext uri="{FF2B5EF4-FFF2-40B4-BE49-F238E27FC236}">
                <a16:creationId xmlns:a16="http://schemas.microsoft.com/office/drawing/2014/main" id="{EB01B66C-08EF-0B77-7037-52887E7A32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06CFDF-9305-9845-761E-1C517A2C8E2C}"/>
              </a:ext>
            </a:extLst>
          </p:cNvPr>
          <p:cNvSpPr>
            <a:spLocks noGrp="1"/>
          </p:cNvSpPr>
          <p:nvPr>
            <p:ph type="sldNum" sz="quarter" idx="12"/>
          </p:nvPr>
        </p:nvSpPr>
        <p:spPr/>
        <p:txBody>
          <a:bodyPr/>
          <a:lstStyle/>
          <a:p>
            <a:fld id="{896BF26F-3547-4821-8F8F-725C4B4D8A9C}" type="slidenum">
              <a:rPr lang="en-IN" smtClean="0"/>
              <a:t>‹#›</a:t>
            </a:fld>
            <a:endParaRPr lang="en-IN"/>
          </a:p>
        </p:txBody>
      </p:sp>
    </p:spTree>
    <p:extLst>
      <p:ext uri="{BB962C8B-B14F-4D97-AF65-F5344CB8AC3E}">
        <p14:creationId xmlns:p14="http://schemas.microsoft.com/office/powerpoint/2010/main" val="167816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B78A-3804-E15E-FF37-2940E71DA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F4B6AF-53AA-36F8-2A7E-697A95FCE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615752-DF59-ED8F-F4CD-AE3EFE95D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FE455D-4DB4-4D60-6307-8282D66E8E0D}"/>
              </a:ext>
            </a:extLst>
          </p:cNvPr>
          <p:cNvSpPr>
            <a:spLocks noGrp="1"/>
          </p:cNvSpPr>
          <p:nvPr>
            <p:ph type="dt" sz="half" idx="10"/>
          </p:nvPr>
        </p:nvSpPr>
        <p:spPr/>
        <p:txBody>
          <a:bodyPr/>
          <a:lstStyle/>
          <a:p>
            <a:fld id="{EE63AA69-E677-47B8-8DA3-60A07019EE46}" type="datetimeFigureOut">
              <a:rPr lang="en-IN" smtClean="0"/>
              <a:t>16-09-2024</a:t>
            </a:fld>
            <a:endParaRPr lang="en-IN"/>
          </a:p>
        </p:txBody>
      </p:sp>
      <p:sp>
        <p:nvSpPr>
          <p:cNvPr id="6" name="Footer Placeholder 5">
            <a:extLst>
              <a:ext uri="{FF2B5EF4-FFF2-40B4-BE49-F238E27FC236}">
                <a16:creationId xmlns:a16="http://schemas.microsoft.com/office/drawing/2014/main" id="{0A1C21A1-D4D9-11BB-1D26-DE91D41FD9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4BC614-FA54-9F54-1A28-217898FEBBE9}"/>
              </a:ext>
            </a:extLst>
          </p:cNvPr>
          <p:cNvSpPr>
            <a:spLocks noGrp="1"/>
          </p:cNvSpPr>
          <p:nvPr>
            <p:ph type="sldNum" sz="quarter" idx="12"/>
          </p:nvPr>
        </p:nvSpPr>
        <p:spPr/>
        <p:txBody>
          <a:bodyPr/>
          <a:lstStyle/>
          <a:p>
            <a:fld id="{896BF26F-3547-4821-8F8F-725C4B4D8A9C}" type="slidenum">
              <a:rPr lang="en-IN" smtClean="0"/>
              <a:t>‹#›</a:t>
            </a:fld>
            <a:endParaRPr lang="en-IN"/>
          </a:p>
        </p:txBody>
      </p:sp>
    </p:spTree>
    <p:extLst>
      <p:ext uri="{BB962C8B-B14F-4D97-AF65-F5344CB8AC3E}">
        <p14:creationId xmlns:p14="http://schemas.microsoft.com/office/powerpoint/2010/main" val="3386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76377F-5A1B-1AB6-EC55-4B6C9C6B0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43FE23-2E3F-B341-C8FC-3317184EB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B30439-BB91-E4C8-5BC3-02C7E55F78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3AA69-E677-47B8-8DA3-60A07019EE46}" type="datetimeFigureOut">
              <a:rPr lang="en-IN" smtClean="0"/>
              <a:t>16-09-2024</a:t>
            </a:fld>
            <a:endParaRPr lang="en-IN"/>
          </a:p>
        </p:txBody>
      </p:sp>
      <p:sp>
        <p:nvSpPr>
          <p:cNvPr id="5" name="Footer Placeholder 4">
            <a:extLst>
              <a:ext uri="{FF2B5EF4-FFF2-40B4-BE49-F238E27FC236}">
                <a16:creationId xmlns:a16="http://schemas.microsoft.com/office/drawing/2014/main" id="{9E1BA83F-3DB5-3332-509D-9567438F5E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4354C1-C44F-105C-217B-F696E70BAC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BF26F-3547-4821-8F8F-725C4B4D8A9C}" type="slidenum">
              <a:rPr lang="en-IN" smtClean="0"/>
              <a:t>‹#›</a:t>
            </a:fld>
            <a:endParaRPr lang="en-IN"/>
          </a:p>
        </p:txBody>
      </p:sp>
    </p:spTree>
    <p:extLst>
      <p:ext uri="{BB962C8B-B14F-4D97-AF65-F5344CB8AC3E}">
        <p14:creationId xmlns:p14="http://schemas.microsoft.com/office/powerpoint/2010/main" val="2615402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geeksforgeeks.org/gated-recurrent-unit-networks/" TargetMode="External"/><Relationship Id="rId2" Type="http://schemas.openxmlformats.org/officeDocument/2006/relationships/hyperlink" Target="https://www.geeksforgeeks.org/long-short-term-memory-networks-explanation/"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F2C1-B0FC-8CBB-2BB2-9CD6340EAB5E}"/>
              </a:ext>
            </a:extLst>
          </p:cNvPr>
          <p:cNvSpPr>
            <a:spLocks noGrp="1"/>
          </p:cNvSpPr>
          <p:nvPr>
            <p:ph type="ctrTitle"/>
          </p:nvPr>
        </p:nvSpPr>
        <p:spPr/>
        <p:txBody>
          <a:bodyPr/>
          <a:lstStyle/>
          <a:p>
            <a:r>
              <a:rPr lang="en-IN" b="1" dirty="0"/>
              <a:t>Unit 5</a:t>
            </a:r>
          </a:p>
        </p:txBody>
      </p:sp>
      <p:sp>
        <p:nvSpPr>
          <p:cNvPr id="3" name="Subtitle 2">
            <a:extLst>
              <a:ext uri="{FF2B5EF4-FFF2-40B4-BE49-F238E27FC236}">
                <a16:creationId xmlns:a16="http://schemas.microsoft.com/office/drawing/2014/main" id="{E42481C3-E1B8-A028-6101-61DB706A269F}"/>
              </a:ext>
            </a:extLst>
          </p:cNvPr>
          <p:cNvSpPr>
            <a:spLocks noGrp="1"/>
          </p:cNvSpPr>
          <p:nvPr>
            <p:ph type="subTitle" idx="1"/>
          </p:nvPr>
        </p:nvSpPr>
        <p:spPr/>
        <p:txBody>
          <a:bodyPr>
            <a:normAutofit/>
          </a:bodyPr>
          <a:lstStyle/>
          <a:p>
            <a:r>
              <a:rPr lang="en-US" sz="4000" b="1" dirty="0"/>
              <a:t>Sequence Modelling – Recurrent and Recursive Nets</a:t>
            </a:r>
            <a:endParaRPr lang="en-IN" sz="4000" b="1" dirty="0"/>
          </a:p>
        </p:txBody>
      </p:sp>
    </p:spTree>
    <p:extLst>
      <p:ext uri="{BB962C8B-B14F-4D97-AF65-F5344CB8AC3E}">
        <p14:creationId xmlns:p14="http://schemas.microsoft.com/office/powerpoint/2010/main" val="1045563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34BF-6FF5-5D0C-30FA-6E3637DF48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900DED-ADCD-257F-FD46-DA236D9543D2}"/>
              </a:ext>
            </a:extLst>
          </p:cNvPr>
          <p:cNvSpPr>
            <a:spLocks noGrp="1"/>
          </p:cNvSpPr>
          <p:nvPr>
            <p:ph idx="1"/>
          </p:nvPr>
        </p:nvSpPr>
        <p:spPr/>
        <p:txBody>
          <a:bodyPr>
            <a:normAutofit/>
          </a:bodyPr>
          <a:lstStyle/>
          <a:p>
            <a:pPr algn="just"/>
            <a:r>
              <a:rPr lang="en-US" dirty="0"/>
              <a:t>Therefore, an RNN has two inputs: the present and the recent past. This is important because the sequence of data contains crucial information about what is coming next, which is why an RNN can do things other algorithms can’t.</a:t>
            </a:r>
          </a:p>
          <a:p>
            <a:pPr algn="just"/>
            <a:r>
              <a:rPr lang="en-US" dirty="0"/>
              <a:t>A feed-forward neural network assigns, like all other deep learning algorithms, a weight matrix to its inputs and then produces the output. </a:t>
            </a:r>
          </a:p>
          <a:p>
            <a:pPr algn="just"/>
            <a:r>
              <a:rPr lang="en-US" dirty="0"/>
              <a:t>Note that RNNs apply weights to the current and also to the previous input. Furthermore, a recurrent neural network will also tweak the weights for both gradient descent and backpropagation through time.</a:t>
            </a:r>
            <a:endParaRPr lang="en-IN" dirty="0"/>
          </a:p>
        </p:txBody>
      </p:sp>
    </p:spTree>
    <p:extLst>
      <p:ext uri="{BB962C8B-B14F-4D97-AF65-F5344CB8AC3E}">
        <p14:creationId xmlns:p14="http://schemas.microsoft.com/office/powerpoint/2010/main" val="2103590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CA07-9612-CEBB-0B83-96ACCB7FF480}"/>
              </a:ext>
            </a:extLst>
          </p:cNvPr>
          <p:cNvSpPr>
            <a:spLocks noGrp="1"/>
          </p:cNvSpPr>
          <p:nvPr>
            <p:ph type="title"/>
          </p:nvPr>
        </p:nvSpPr>
        <p:spPr/>
        <p:txBody>
          <a:bodyPr/>
          <a:lstStyle/>
          <a:p>
            <a:r>
              <a:rPr lang="en-US" b="1" dirty="0"/>
              <a:t>Types of Recurrent Neural Networks</a:t>
            </a:r>
            <a:endParaRPr lang="en-IN" b="1" dirty="0"/>
          </a:p>
        </p:txBody>
      </p:sp>
      <p:sp>
        <p:nvSpPr>
          <p:cNvPr id="3" name="Content Placeholder 2">
            <a:extLst>
              <a:ext uri="{FF2B5EF4-FFF2-40B4-BE49-F238E27FC236}">
                <a16:creationId xmlns:a16="http://schemas.microsoft.com/office/drawing/2014/main" id="{F8CE76FD-244E-A307-0FF7-ACEEDFDD9469}"/>
              </a:ext>
            </a:extLst>
          </p:cNvPr>
          <p:cNvSpPr>
            <a:spLocks noGrp="1"/>
          </p:cNvSpPr>
          <p:nvPr>
            <p:ph idx="1"/>
          </p:nvPr>
        </p:nvSpPr>
        <p:spPr/>
        <p:txBody>
          <a:bodyPr/>
          <a:lstStyle/>
          <a:p>
            <a:r>
              <a:rPr lang="en-US" dirty="0"/>
              <a:t>One to One</a:t>
            </a:r>
          </a:p>
          <a:p>
            <a:r>
              <a:rPr lang="en-US" dirty="0"/>
              <a:t>One to Many</a:t>
            </a:r>
          </a:p>
          <a:p>
            <a:r>
              <a:rPr lang="en-US" dirty="0"/>
              <a:t>Many to One</a:t>
            </a:r>
          </a:p>
          <a:p>
            <a:r>
              <a:rPr lang="en-US" dirty="0"/>
              <a:t>Many to Many</a:t>
            </a:r>
            <a:endParaRPr lang="en-IN" dirty="0"/>
          </a:p>
        </p:txBody>
      </p:sp>
    </p:spTree>
    <p:extLst>
      <p:ext uri="{BB962C8B-B14F-4D97-AF65-F5344CB8AC3E}">
        <p14:creationId xmlns:p14="http://schemas.microsoft.com/office/powerpoint/2010/main" val="3357375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CD48-F6DF-F723-5933-E784C243710F}"/>
              </a:ext>
            </a:extLst>
          </p:cNvPr>
          <p:cNvSpPr>
            <a:spLocks noGrp="1"/>
          </p:cNvSpPr>
          <p:nvPr>
            <p:ph type="title"/>
          </p:nvPr>
        </p:nvSpPr>
        <p:spPr/>
        <p:txBody>
          <a:bodyPr/>
          <a:lstStyle/>
          <a:p>
            <a:endParaRPr lang="en-IN"/>
          </a:p>
        </p:txBody>
      </p:sp>
      <p:pic>
        <p:nvPicPr>
          <p:cNvPr id="3074" name="Picture 2" descr="Feed Forward Neural Networks">
            <a:extLst>
              <a:ext uri="{FF2B5EF4-FFF2-40B4-BE49-F238E27FC236}">
                <a16:creationId xmlns:a16="http://schemas.microsoft.com/office/drawing/2014/main" id="{4E239258-473B-C5BE-8F14-91F9E2C64D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8375" y="2215356"/>
            <a:ext cx="771525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48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A0E9-AEB3-2448-89F9-866DDDFDE8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9361B4-181E-120B-1CCB-DC9F4855B11B}"/>
              </a:ext>
            </a:extLst>
          </p:cNvPr>
          <p:cNvSpPr>
            <a:spLocks noGrp="1"/>
          </p:cNvSpPr>
          <p:nvPr>
            <p:ph idx="1"/>
          </p:nvPr>
        </p:nvSpPr>
        <p:spPr/>
        <p:txBody>
          <a:bodyPr/>
          <a:lstStyle/>
          <a:p>
            <a:pPr algn="just"/>
            <a:r>
              <a:rPr lang="en-US" b="1" dirty="0"/>
              <a:t>1. One-to-One</a:t>
            </a:r>
          </a:p>
          <a:p>
            <a:pPr algn="just"/>
            <a:r>
              <a:rPr lang="en-US" dirty="0"/>
              <a:t>The simplest type of RNN is One-to-One, which allows a single input and a single output. It has fixed input and output sizes and acts as a traditional neural network. The One-to-One application can be found in Image Classification.</a:t>
            </a:r>
          </a:p>
          <a:p>
            <a:pPr algn="just"/>
            <a:endParaRPr lang="en-IN" dirty="0"/>
          </a:p>
        </p:txBody>
      </p:sp>
      <p:pic>
        <p:nvPicPr>
          <p:cNvPr id="5" name="Picture 4">
            <a:extLst>
              <a:ext uri="{FF2B5EF4-FFF2-40B4-BE49-F238E27FC236}">
                <a16:creationId xmlns:a16="http://schemas.microsoft.com/office/drawing/2014/main" id="{B9EEAFB4-C49C-265F-94E9-49E7641FC2A0}"/>
              </a:ext>
            </a:extLst>
          </p:cNvPr>
          <p:cNvPicPr>
            <a:picLocks noChangeAspect="1"/>
          </p:cNvPicPr>
          <p:nvPr/>
        </p:nvPicPr>
        <p:blipFill>
          <a:blip r:embed="rId2"/>
          <a:stretch>
            <a:fillRect/>
          </a:stretch>
        </p:blipFill>
        <p:spPr>
          <a:xfrm>
            <a:off x="3571745" y="4295733"/>
            <a:ext cx="5048509" cy="1619333"/>
          </a:xfrm>
          <a:prstGeom prst="rect">
            <a:avLst/>
          </a:prstGeom>
        </p:spPr>
      </p:pic>
    </p:spTree>
    <p:extLst>
      <p:ext uri="{BB962C8B-B14F-4D97-AF65-F5344CB8AC3E}">
        <p14:creationId xmlns:p14="http://schemas.microsoft.com/office/powerpoint/2010/main" val="3465275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FCA1D-3A83-944D-0587-66A75CBCF7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24B39E-282F-4E52-70BE-062895CAD11B}"/>
              </a:ext>
            </a:extLst>
          </p:cNvPr>
          <p:cNvSpPr>
            <a:spLocks noGrp="1"/>
          </p:cNvSpPr>
          <p:nvPr>
            <p:ph idx="1"/>
          </p:nvPr>
        </p:nvSpPr>
        <p:spPr/>
        <p:txBody>
          <a:bodyPr/>
          <a:lstStyle/>
          <a:p>
            <a:pPr algn="just"/>
            <a:r>
              <a:rPr lang="en-US" b="1" i="0" dirty="0">
                <a:effectLst/>
                <a:latin typeface="var(--font-family-heading-lesson-markdown)"/>
              </a:rPr>
              <a:t>2. One-to-Many</a:t>
            </a:r>
          </a:p>
          <a:p>
            <a:pPr algn="just"/>
            <a:r>
              <a:rPr lang="en-US" b="1" i="0" dirty="0">
                <a:effectLst/>
                <a:latin typeface="var( --font-family-body-lesson-markdown"/>
              </a:rPr>
              <a:t>One-to-Many</a:t>
            </a:r>
            <a:r>
              <a:rPr lang="en-US" b="0" i="0" dirty="0">
                <a:effectLst/>
                <a:latin typeface="system-ui"/>
              </a:rPr>
              <a:t> is a type of RNN that gives multiple outputs when given a single input. It takes a fixed input size and gives a sequence of data outputs. Its applications can be found in </a:t>
            </a:r>
            <a:r>
              <a:rPr lang="en-US" b="0" i="1" dirty="0">
                <a:effectLst/>
                <a:latin typeface="system-ui"/>
              </a:rPr>
              <a:t>Music Generation</a:t>
            </a:r>
            <a:r>
              <a:rPr lang="en-US" b="0" i="0" dirty="0">
                <a:effectLst/>
                <a:latin typeface="system-ui"/>
              </a:rPr>
              <a:t> and </a:t>
            </a:r>
            <a:r>
              <a:rPr lang="en-US" b="0" i="1" dirty="0">
                <a:effectLst/>
                <a:latin typeface="system-ui"/>
              </a:rPr>
              <a:t>Image Captioning</a:t>
            </a:r>
            <a:r>
              <a:rPr lang="en-US" b="0" i="0" dirty="0">
                <a:effectLst/>
                <a:latin typeface="system-ui"/>
              </a:rPr>
              <a:t>.</a:t>
            </a:r>
          </a:p>
          <a:p>
            <a:endParaRPr lang="en-IN" dirty="0"/>
          </a:p>
        </p:txBody>
      </p:sp>
      <p:pic>
        <p:nvPicPr>
          <p:cNvPr id="5" name="Picture 4">
            <a:extLst>
              <a:ext uri="{FF2B5EF4-FFF2-40B4-BE49-F238E27FC236}">
                <a16:creationId xmlns:a16="http://schemas.microsoft.com/office/drawing/2014/main" id="{3B2A1112-E222-311B-8BFB-ACFC065DADD1}"/>
              </a:ext>
            </a:extLst>
          </p:cNvPr>
          <p:cNvPicPr>
            <a:picLocks noChangeAspect="1"/>
          </p:cNvPicPr>
          <p:nvPr/>
        </p:nvPicPr>
        <p:blipFill>
          <a:blip r:embed="rId2"/>
          <a:stretch>
            <a:fillRect/>
          </a:stretch>
        </p:blipFill>
        <p:spPr>
          <a:xfrm>
            <a:off x="6411685" y="3735555"/>
            <a:ext cx="4498662" cy="2904731"/>
          </a:xfrm>
          <a:prstGeom prst="rect">
            <a:avLst/>
          </a:prstGeom>
        </p:spPr>
      </p:pic>
    </p:spTree>
    <p:extLst>
      <p:ext uri="{BB962C8B-B14F-4D97-AF65-F5344CB8AC3E}">
        <p14:creationId xmlns:p14="http://schemas.microsoft.com/office/powerpoint/2010/main" val="1039585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FD93-E593-3521-E1F1-27D6D16EDF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E7BC78-0B4C-69EF-A96A-3855792E3B3D}"/>
              </a:ext>
            </a:extLst>
          </p:cNvPr>
          <p:cNvSpPr>
            <a:spLocks noGrp="1"/>
          </p:cNvSpPr>
          <p:nvPr>
            <p:ph idx="1"/>
          </p:nvPr>
        </p:nvSpPr>
        <p:spPr/>
        <p:txBody>
          <a:bodyPr/>
          <a:lstStyle/>
          <a:p>
            <a:pPr algn="just"/>
            <a:r>
              <a:rPr lang="en-US" b="1" i="0" dirty="0">
                <a:solidFill>
                  <a:srgbClr val="000000"/>
                </a:solidFill>
                <a:effectLst/>
              </a:rPr>
              <a:t>3. Many-to-One</a:t>
            </a:r>
          </a:p>
          <a:p>
            <a:pPr algn="just"/>
            <a:r>
              <a:rPr lang="en-US" b="1" i="0" dirty="0">
                <a:solidFill>
                  <a:srgbClr val="000000"/>
                </a:solidFill>
                <a:effectLst/>
              </a:rPr>
              <a:t>Many-to-One</a:t>
            </a:r>
            <a:r>
              <a:rPr lang="en-US" b="0" i="0" dirty="0">
                <a:solidFill>
                  <a:srgbClr val="000000"/>
                </a:solidFill>
                <a:effectLst/>
              </a:rPr>
              <a:t> is used when a single output is required from multiple input units or a ﻿sequence of them. It takes a sequence of inputs to display a fixed output. </a:t>
            </a:r>
            <a:r>
              <a:rPr lang="en-US" b="0" i="1" dirty="0">
                <a:solidFill>
                  <a:srgbClr val="000000"/>
                </a:solidFill>
                <a:effectLst/>
              </a:rPr>
              <a:t>Sentiment Analysis</a:t>
            </a:r>
            <a:r>
              <a:rPr lang="en-US" b="0" i="0" dirty="0">
                <a:solidFill>
                  <a:srgbClr val="000000"/>
                </a:solidFill>
                <a:effectLst/>
              </a:rPr>
              <a:t> is a common example of this type of Recurrent Neural Network.</a:t>
            </a:r>
          </a:p>
          <a:p>
            <a:br>
              <a:rPr lang="en-US" b="0" i="0" dirty="0">
                <a:solidFill>
                  <a:srgbClr val="000000"/>
                </a:solidFill>
                <a:effectLst/>
                <a:latin typeface="var(--font-family-nunito-sans)"/>
              </a:rPr>
            </a:br>
            <a:endParaRPr lang="en-IN" dirty="0"/>
          </a:p>
        </p:txBody>
      </p:sp>
      <p:pic>
        <p:nvPicPr>
          <p:cNvPr id="5" name="Picture 4">
            <a:extLst>
              <a:ext uri="{FF2B5EF4-FFF2-40B4-BE49-F238E27FC236}">
                <a16:creationId xmlns:a16="http://schemas.microsoft.com/office/drawing/2014/main" id="{1F88FBC1-B2B5-8EEC-CB3A-B595AA40F6FF}"/>
              </a:ext>
            </a:extLst>
          </p:cNvPr>
          <p:cNvPicPr>
            <a:picLocks noChangeAspect="1"/>
          </p:cNvPicPr>
          <p:nvPr/>
        </p:nvPicPr>
        <p:blipFill>
          <a:blip r:embed="rId2"/>
          <a:stretch>
            <a:fillRect/>
          </a:stretch>
        </p:blipFill>
        <p:spPr>
          <a:xfrm>
            <a:off x="7436625" y="3940001"/>
            <a:ext cx="3528130" cy="2552874"/>
          </a:xfrm>
          <a:prstGeom prst="rect">
            <a:avLst/>
          </a:prstGeom>
        </p:spPr>
      </p:pic>
    </p:spTree>
    <p:extLst>
      <p:ext uri="{BB962C8B-B14F-4D97-AF65-F5344CB8AC3E}">
        <p14:creationId xmlns:p14="http://schemas.microsoft.com/office/powerpoint/2010/main" val="1881575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8363-836F-6FCC-355A-7A641B76F6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57D349-C898-60CD-DDC4-E9374FF9D005}"/>
              </a:ext>
            </a:extLst>
          </p:cNvPr>
          <p:cNvSpPr>
            <a:spLocks noGrp="1"/>
          </p:cNvSpPr>
          <p:nvPr>
            <p:ph idx="1"/>
          </p:nvPr>
        </p:nvSpPr>
        <p:spPr/>
        <p:txBody>
          <a:bodyPr>
            <a:normAutofit lnSpcReduction="10000"/>
          </a:bodyPr>
          <a:lstStyle/>
          <a:p>
            <a:pPr algn="just"/>
            <a:r>
              <a:rPr lang="en-US" b="1" dirty="0"/>
              <a:t>4. Many-to-Many</a:t>
            </a:r>
          </a:p>
          <a:p>
            <a:pPr algn="just"/>
            <a:r>
              <a:rPr lang="en-US" dirty="0"/>
              <a:t>Many-to-Many is used to generate a sequence of output data from a sequence of input units.</a:t>
            </a:r>
          </a:p>
          <a:p>
            <a:pPr algn="just"/>
            <a:r>
              <a:rPr lang="en-US" dirty="0"/>
              <a:t>This type of RNN is further divided into ﻿the following two subcategories:</a:t>
            </a:r>
          </a:p>
          <a:p>
            <a:pPr algn="just"/>
            <a:r>
              <a:rPr lang="en-US" dirty="0"/>
              <a:t>1. Equal Unit Size: In this case, the number of both the input and output units is the same. A common application can be found in Name-Entity Recognition.</a:t>
            </a:r>
          </a:p>
          <a:p>
            <a:pPr algn="just"/>
            <a:r>
              <a:rPr lang="en-US" dirty="0"/>
              <a:t>2. Unequal Unit Size: In this case, inputs and outputs have different numbers of units. Its application can be found in Machine Translation.</a:t>
            </a:r>
            <a:endParaRPr lang="en-IN" dirty="0"/>
          </a:p>
        </p:txBody>
      </p:sp>
    </p:spTree>
    <p:extLst>
      <p:ext uri="{BB962C8B-B14F-4D97-AF65-F5344CB8AC3E}">
        <p14:creationId xmlns:p14="http://schemas.microsoft.com/office/powerpoint/2010/main" val="176446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53F8-FBDF-EDCD-91AC-9689C623A88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DB2A055-6AB5-D471-CC6F-9538EC186FB6}"/>
              </a:ext>
            </a:extLst>
          </p:cNvPr>
          <p:cNvPicPr>
            <a:picLocks noGrp="1" noChangeAspect="1"/>
          </p:cNvPicPr>
          <p:nvPr>
            <p:ph idx="1"/>
          </p:nvPr>
        </p:nvPicPr>
        <p:blipFill>
          <a:blip r:embed="rId2"/>
          <a:stretch>
            <a:fillRect/>
          </a:stretch>
        </p:blipFill>
        <p:spPr>
          <a:xfrm>
            <a:off x="831579" y="2418699"/>
            <a:ext cx="4656619" cy="2915301"/>
          </a:xfrm>
        </p:spPr>
      </p:pic>
      <p:pic>
        <p:nvPicPr>
          <p:cNvPr id="7" name="Picture 6">
            <a:extLst>
              <a:ext uri="{FF2B5EF4-FFF2-40B4-BE49-F238E27FC236}">
                <a16:creationId xmlns:a16="http://schemas.microsoft.com/office/drawing/2014/main" id="{068B1939-F6CF-74E4-32EA-08AE89B93797}"/>
              </a:ext>
            </a:extLst>
          </p:cNvPr>
          <p:cNvPicPr>
            <a:picLocks noChangeAspect="1"/>
          </p:cNvPicPr>
          <p:nvPr/>
        </p:nvPicPr>
        <p:blipFill>
          <a:blip r:embed="rId3"/>
          <a:stretch>
            <a:fillRect/>
          </a:stretch>
        </p:blipFill>
        <p:spPr>
          <a:xfrm>
            <a:off x="6477000" y="2482052"/>
            <a:ext cx="4401587" cy="3037095"/>
          </a:xfrm>
          <a:prstGeom prst="rect">
            <a:avLst/>
          </a:prstGeom>
        </p:spPr>
      </p:pic>
    </p:spTree>
    <p:extLst>
      <p:ext uri="{BB962C8B-B14F-4D97-AF65-F5344CB8AC3E}">
        <p14:creationId xmlns:p14="http://schemas.microsoft.com/office/powerpoint/2010/main" val="556640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CE7F-B09D-244A-31D6-EA7EDC062C33}"/>
              </a:ext>
            </a:extLst>
          </p:cNvPr>
          <p:cNvSpPr>
            <a:spLocks noGrp="1"/>
          </p:cNvSpPr>
          <p:nvPr>
            <p:ph type="title"/>
          </p:nvPr>
        </p:nvSpPr>
        <p:spPr/>
        <p:txBody>
          <a:bodyPr/>
          <a:lstStyle/>
          <a:p>
            <a:r>
              <a:rPr lang="en-US" b="1" dirty="0"/>
              <a:t>Recurrent Neuron and RNN Unfolding</a:t>
            </a:r>
            <a:endParaRPr lang="en-IN" b="1" dirty="0"/>
          </a:p>
        </p:txBody>
      </p:sp>
      <p:sp>
        <p:nvSpPr>
          <p:cNvPr id="3" name="Content Placeholder 2">
            <a:extLst>
              <a:ext uri="{FF2B5EF4-FFF2-40B4-BE49-F238E27FC236}">
                <a16:creationId xmlns:a16="http://schemas.microsoft.com/office/drawing/2014/main" id="{6AD5CA5B-F845-F09A-C1AB-64061C1A973C}"/>
              </a:ext>
            </a:extLst>
          </p:cNvPr>
          <p:cNvSpPr>
            <a:spLocks noGrp="1"/>
          </p:cNvSpPr>
          <p:nvPr>
            <p:ph idx="1"/>
          </p:nvPr>
        </p:nvSpPr>
        <p:spPr/>
        <p:txBody>
          <a:bodyPr>
            <a:normAutofit/>
          </a:bodyPr>
          <a:lstStyle/>
          <a:p>
            <a:pPr algn="just"/>
            <a:r>
              <a:rPr lang="en-US" sz="2400" dirty="0"/>
              <a:t>The fundamental processing unit in a Recurrent Neural Network (RNN) is a Recurrent Unit, which is not explicitly called a “Recurrent Neuron.” </a:t>
            </a:r>
          </a:p>
          <a:p>
            <a:pPr algn="just"/>
            <a:r>
              <a:rPr lang="en-US" sz="2400" dirty="0"/>
              <a:t>This unit has the unique ability to maintain a hidden state, allowing the network to capture sequential dependencies by remembering previous inputs while processing. </a:t>
            </a:r>
          </a:p>
          <a:p>
            <a:pPr algn="just"/>
            <a:r>
              <a:rPr lang="en-US" sz="2400" dirty="0"/>
              <a:t>Long Short-Term Memory (LSTM) and Gated Recurrent Unit (GRU) versions improve the RNN’s ability to handle long-term dependencies.</a:t>
            </a:r>
          </a:p>
          <a:p>
            <a:pPr algn="just"/>
            <a:endParaRPr lang="en-IN" sz="2400" dirty="0"/>
          </a:p>
        </p:txBody>
      </p:sp>
      <p:pic>
        <p:nvPicPr>
          <p:cNvPr id="1026" name="Picture 2" descr="neuron-200">
            <a:extLst>
              <a:ext uri="{FF2B5EF4-FFF2-40B4-BE49-F238E27FC236}">
                <a16:creationId xmlns:a16="http://schemas.microsoft.com/office/drawing/2014/main" id="{520A691D-0EF9-18A9-CC40-E633C23D9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2297" y="4904628"/>
            <a:ext cx="1343731" cy="15183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folding-660">
            <a:extLst>
              <a:ext uri="{FF2B5EF4-FFF2-40B4-BE49-F238E27FC236}">
                <a16:creationId xmlns:a16="http://schemas.microsoft.com/office/drawing/2014/main" id="{43549768-0B13-7C67-B092-392960804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657" y="4752707"/>
            <a:ext cx="4503964" cy="1740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755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38C7-5375-D5EE-CAF7-443FF6EC1B62}"/>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F466531F-FB93-79B5-0C4F-2C29A4A814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98287"/>
            <a:ext cx="10515600" cy="360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85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A178-DA04-4186-34AA-69990FFD56B4}"/>
              </a:ext>
            </a:extLst>
          </p:cNvPr>
          <p:cNvSpPr>
            <a:spLocks noGrp="1"/>
          </p:cNvSpPr>
          <p:nvPr>
            <p:ph type="title"/>
          </p:nvPr>
        </p:nvSpPr>
        <p:spPr/>
        <p:txBody>
          <a:bodyPr/>
          <a:lstStyle/>
          <a:p>
            <a:r>
              <a:rPr lang="en-IN" b="1" dirty="0"/>
              <a:t>Sequence Modelling</a:t>
            </a:r>
          </a:p>
        </p:txBody>
      </p:sp>
      <p:sp>
        <p:nvSpPr>
          <p:cNvPr id="3" name="Content Placeholder 2">
            <a:extLst>
              <a:ext uri="{FF2B5EF4-FFF2-40B4-BE49-F238E27FC236}">
                <a16:creationId xmlns:a16="http://schemas.microsoft.com/office/drawing/2014/main" id="{E3FEA32F-6FF5-07CE-E401-EA4973EA3C59}"/>
              </a:ext>
            </a:extLst>
          </p:cNvPr>
          <p:cNvSpPr>
            <a:spLocks noGrp="1"/>
          </p:cNvSpPr>
          <p:nvPr>
            <p:ph idx="1"/>
          </p:nvPr>
        </p:nvSpPr>
        <p:spPr/>
        <p:txBody>
          <a:bodyPr>
            <a:normAutofit fontScale="85000" lnSpcReduction="20000"/>
          </a:bodyPr>
          <a:lstStyle/>
          <a:p>
            <a:pPr algn="just"/>
            <a:r>
              <a:rPr lang="en-US" dirty="0"/>
              <a:t>Sequence modeling is a task of modeling sequential data. Modeling sequence data is when you create a mathematical notion to understand and study sequential data, and use those understandings to generate, predict or classify the same for a specific application. </a:t>
            </a:r>
          </a:p>
          <a:p>
            <a:pPr algn="just"/>
            <a:r>
              <a:rPr lang="en-US" b="1" dirty="0"/>
              <a:t>Sequential data has three properties:</a:t>
            </a:r>
          </a:p>
          <a:p>
            <a:pPr algn="just"/>
            <a:r>
              <a:rPr lang="en-US" dirty="0"/>
              <a:t>Elements in the sequence can repeat</a:t>
            </a:r>
          </a:p>
          <a:p>
            <a:pPr algn="just"/>
            <a:r>
              <a:rPr lang="en-US" dirty="0"/>
              <a:t>It follows order (contextual arrangement)</a:t>
            </a:r>
          </a:p>
          <a:p>
            <a:pPr algn="just"/>
            <a:r>
              <a:rPr lang="en-US" dirty="0"/>
              <a:t>Length of data varies (potentially infinitely)</a:t>
            </a:r>
          </a:p>
          <a:p>
            <a:pPr algn="just"/>
            <a:r>
              <a:rPr lang="en-US" b="1" dirty="0"/>
              <a:t>Example of sequential data are: </a:t>
            </a:r>
          </a:p>
          <a:p>
            <a:pPr algn="just"/>
            <a:r>
              <a:rPr lang="en-US" dirty="0"/>
              <a:t>Text and sentences, Audio (</a:t>
            </a:r>
            <a:r>
              <a:rPr lang="en-US" dirty="0" err="1"/>
              <a:t>eg.</a:t>
            </a:r>
            <a:r>
              <a:rPr lang="en-US" dirty="0"/>
              <a:t> speech and music), Motion pictures or videos, Time-series data (</a:t>
            </a:r>
            <a:r>
              <a:rPr lang="en-US" dirty="0" err="1"/>
              <a:t>eg.</a:t>
            </a:r>
            <a:r>
              <a:rPr lang="en-US" dirty="0"/>
              <a:t> Stock market data), DNA sequence, protein structures ,Material composition , Decision-making</a:t>
            </a:r>
            <a:endParaRPr lang="en-IN" dirty="0"/>
          </a:p>
        </p:txBody>
      </p:sp>
    </p:spTree>
    <p:extLst>
      <p:ext uri="{BB962C8B-B14F-4D97-AF65-F5344CB8AC3E}">
        <p14:creationId xmlns:p14="http://schemas.microsoft.com/office/powerpoint/2010/main" val="417212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EE651-368E-1BDE-E4EC-454AEE3E38E4}"/>
              </a:ext>
            </a:extLst>
          </p:cNvPr>
          <p:cNvSpPr>
            <a:spLocks noGrp="1"/>
          </p:cNvSpPr>
          <p:nvPr>
            <p:ph type="title"/>
          </p:nvPr>
        </p:nvSpPr>
        <p:spPr/>
        <p:txBody>
          <a:bodyPr/>
          <a:lstStyle/>
          <a:p>
            <a:r>
              <a:rPr lang="en-IN" b="1" dirty="0"/>
              <a:t>RNN Architecture</a:t>
            </a:r>
          </a:p>
        </p:txBody>
      </p:sp>
      <p:sp>
        <p:nvSpPr>
          <p:cNvPr id="3" name="Content Placeholder 2">
            <a:extLst>
              <a:ext uri="{FF2B5EF4-FFF2-40B4-BE49-F238E27FC236}">
                <a16:creationId xmlns:a16="http://schemas.microsoft.com/office/drawing/2014/main" id="{EF926B8C-A17A-5E8B-6E67-E46DE87A95B9}"/>
              </a:ext>
            </a:extLst>
          </p:cNvPr>
          <p:cNvSpPr>
            <a:spLocks noGrp="1"/>
          </p:cNvSpPr>
          <p:nvPr>
            <p:ph idx="1"/>
          </p:nvPr>
        </p:nvSpPr>
        <p:spPr/>
        <p:txBody>
          <a:bodyPr>
            <a:normAutofit fontScale="85000" lnSpcReduction="20000"/>
          </a:bodyPr>
          <a:lstStyle/>
          <a:p>
            <a:pPr algn="just"/>
            <a:r>
              <a:rPr lang="en-US" dirty="0"/>
              <a:t>RNNs are a type of neural network that has hidden states and allows past outputs to be used as inputs. They usually go like this:</a:t>
            </a:r>
          </a:p>
          <a:p>
            <a:pPr algn="just"/>
            <a:r>
              <a:rPr lang="en-US" dirty="0"/>
              <a:t>Here’s a breakdown of its key components:</a:t>
            </a:r>
          </a:p>
          <a:p>
            <a:pPr algn="just"/>
            <a:r>
              <a:rPr lang="en-US" b="1" dirty="0"/>
              <a:t>Input Layer: </a:t>
            </a:r>
            <a:r>
              <a:rPr lang="en-US" dirty="0"/>
              <a:t>This layer receives the initial element of the sequence data. For example, in a sentence, it might receive the first word as a vector representation.</a:t>
            </a:r>
          </a:p>
          <a:p>
            <a:pPr algn="just"/>
            <a:r>
              <a:rPr lang="en-US" b="1" dirty="0"/>
              <a:t>Hidden Layer: </a:t>
            </a:r>
            <a:r>
              <a:rPr lang="en-US" dirty="0"/>
              <a:t>The heart of the RNN, the hidden layer contains a set of interconnected neurons. Each neuron processes the current input along with the information from the previous hidden layer’s state. This “state” captures the network’s memory of past inputs, allowing it to understand the current element in context.</a:t>
            </a:r>
          </a:p>
          <a:p>
            <a:pPr algn="just"/>
            <a:r>
              <a:rPr lang="en-US" b="1" dirty="0"/>
              <a:t>Activation Function: </a:t>
            </a:r>
            <a:r>
              <a:rPr lang="en-US" dirty="0"/>
              <a:t>This function introduces non-linearity into the network, enabling it to learn complex patterns. It transforms the combined input from the current input layer and the previous hidden layer state before passing it on.</a:t>
            </a:r>
          </a:p>
        </p:txBody>
      </p:sp>
    </p:spTree>
    <p:extLst>
      <p:ext uri="{BB962C8B-B14F-4D97-AF65-F5344CB8AC3E}">
        <p14:creationId xmlns:p14="http://schemas.microsoft.com/office/powerpoint/2010/main" val="3551853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3308-9E14-B8A5-90E7-97FB0D2AAD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5D5D90-7C39-EFDF-E74C-29CD3626CF4D}"/>
              </a:ext>
            </a:extLst>
          </p:cNvPr>
          <p:cNvSpPr>
            <a:spLocks noGrp="1"/>
          </p:cNvSpPr>
          <p:nvPr>
            <p:ph idx="1"/>
          </p:nvPr>
        </p:nvSpPr>
        <p:spPr/>
        <p:txBody>
          <a:bodyPr/>
          <a:lstStyle/>
          <a:p>
            <a:pPr algn="just">
              <a:buFont typeface="Arial" panose="020B0604020202020204" pitchFamily="34" charset="0"/>
              <a:buChar char="•"/>
            </a:pPr>
            <a:r>
              <a:rPr lang="en-US" b="1" i="0" dirty="0">
                <a:solidFill>
                  <a:srgbClr val="383838"/>
                </a:solidFill>
                <a:effectLst/>
                <a:latin typeface="Inter"/>
              </a:rPr>
              <a:t>Output Layer:</a:t>
            </a:r>
            <a:r>
              <a:rPr lang="en-US" b="0" i="0" dirty="0">
                <a:solidFill>
                  <a:srgbClr val="383838"/>
                </a:solidFill>
                <a:effectLst/>
                <a:latin typeface="Inter"/>
              </a:rPr>
              <a:t> The output layer generates the network’s prediction based on the processed information. In a language model, it might predict the next word in the sequence.</a:t>
            </a:r>
          </a:p>
          <a:p>
            <a:pPr algn="just">
              <a:buFont typeface="Arial" panose="020B0604020202020204" pitchFamily="34" charset="0"/>
              <a:buChar char="•"/>
            </a:pPr>
            <a:r>
              <a:rPr lang="en-US" b="1" i="0" dirty="0">
                <a:solidFill>
                  <a:srgbClr val="383838"/>
                </a:solidFill>
                <a:effectLst/>
                <a:latin typeface="Inter"/>
              </a:rPr>
              <a:t>Recurrent Connection:</a:t>
            </a:r>
            <a:r>
              <a:rPr lang="en-US" b="0" i="0" dirty="0">
                <a:solidFill>
                  <a:srgbClr val="383838"/>
                </a:solidFill>
                <a:effectLst/>
                <a:latin typeface="Inter"/>
              </a:rPr>
              <a:t> A key distinction of RNNs is the recurrent connection within the hidden layer. This connection allows the network to pass the hidden state information (the network’s memory) to the next time step. It’s like passing a baton in a relay race, carrying information about previous inputs forward</a:t>
            </a:r>
          </a:p>
          <a:p>
            <a:endParaRPr lang="en-IN" dirty="0"/>
          </a:p>
        </p:txBody>
      </p:sp>
    </p:spTree>
    <p:extLst>
      <p:ext uri="{BB962C8B-B14F-4D97-AF65-F5344CB8AC3E}">
        <p14:creationId xmlns:p14="http://schemas.microsoft.com/office/powerpoint/2010/main" val="2621657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82CA-B8D4-A28D-67E4-C14FB79F3FDA}"/>
              </a:ext>
            </a:extLst>
          </p:cNvPr>
          <p:cNvSpPr>
            <a:spLocks noGrp="1"/>
          </p:cNvSpPr>
          <p:nvPr>
            <p:ph type="title"/>
          </p:nvPr>
        </p:nvSpPr>
        <p:spPr/>
        <p:txBody>
          <a:bodyPr/>
          <a:lstStyle/>
          <a:p>
            <a:pPr algn="l"/>
            <a:endParaRPr lang="en-US" b="0" i="0" dirty="0">
              <a:solidFill>
                <a:srgbClr val="383838"/>
              </a:solidFill>
              <a:effectLst/>
              <a:latin typeface="Inter"/>
            </a:endParaRPr>
          </a:p>
        </p:txBody>
      </p:sp>
      <p:sp>
        <p:nvSpPr>
          <p:cNvPr id="3" name="Content Placeholder 2">
            <a:extLst>
              <a:ext uri="{FF2B5EF4-FFF2-40B4-BE49-F238E27FC236}">
                <a16:creationId xmlns:a16="http://schemas.microsoft.com/office/drawing/2014/main" id="{03DBB841-DB1E-B5DF-3B16-5A19E3EBE0D4}"/>
              </a:ext>
            </a:extLst>
          </p:cNvPr>
          <p:cNvSpPr>
            <a:spLocks noGrp="1"/>
          </p:cNvSpPr>
          <p:nvPr>
            <p:ph idx="1"/>
          </p:nvPr>
        </p:nvSpPr>
        <p:spPr/>
        <p:txBody>
          <a:bodyPr/>
          <a:lstStyle/>
          <a:p>
            <a:pPr algn="just"/>
            <a:r>
              <a:rPr lang="en-US" dirty="0"/>
              <a:t>RNNs have the same input and output architecture as any other deep neural architecture. </a:t>
            </a:r>
          </a:p>
          <a:p>
            <a:pPr algn="just"/>
            <a:r>
              <a:rPr lang="en-US" dirty="0"/>
              <a:t>However, differences arise in the way information flows from input to output. </a:t>
            </a:r>
          </a:p>
          <a:p>
            <a:pPr algn="just"/>
            <a:r>
              <a:rPr lang="en-US" dirty="0"/>
              <a:t>Unlike Deep neural networks where we have different weight matrices for each Dense network in RNN, the weight across the network remains the same. It calculates state hidden state  Hi for every input Xi .</a:t>
            </a:r>
            <a:endParaRPr lang="en-IN" dirty="0"/>
          </a:p>
        </p:txBody>
      </p:sp>
    </p:spTree>
    <p:extLst>
      <p:ext uri="{BB962C8B-B14F-4D97-AF65-F5344CB8AC3E}">
        <p14:creationId xmlns:p14="http://schemas.microsoft.com/office/powerpoint/2010/main" val="3670411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A0E1-6041-CFDF-D46D-93D2709009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A1AFB4-ADBB-3BB3-8EFD-FDF5515D65B3}"/>
              </a:ext>
            </a:extLst>
          </p:cNvPr>
          <p:cNvSpPr>
            <a:spLocks noGrp="1"/>
          </p:cNvSpPr>
          <p:nvPr>
            <p:ph idx="1"/>
          </p:nvPr>
        </p:nvSpPr>
        <p:spPr/>
        <p:txBody>
          <a:bodyPr>
            <a:normAutofit/>
          </a:bodyPr>
          <a:lstStyle/>
          <a:p>
            <a:pPr algn="just"/>
            <a:r>
              <a:rPr lang="en-US" dirty="0"/>
              <a:t>By using the following formulas:</a:t>
            </a:r>
          </a:p>
          <a:p>
            <a:pPr algn="just"/>
            <a:r>
              <a:rPr lang="en-US" dirty="0"/>
              <a:t>h= σ(UX + Wh</a:t>
            </a:r>
            <a:r>
              <a:rPr lang="en-US" baseline="-25000" dirty="0"/>
              <a:t>-1</a:t>
            </a:r>
            <a:r>
              <a:rPr lang="en-US" dirty="0"/>
              <a:t> + B)</a:t>
            </a:r>
          </a:p>
          <a:p>
            <a:pPr algn="just"/>
            <a:r>
              <a:rPr lang="en-US" dirty="0"/>
              <a:t>Y = O(</a:t>
            </a:r>
            <a:r>
              <a:rPr lang="en-US" dirty="0" err="1"/>
              <a:t>Vh</a:t>
            </a:r>
            <a:r>
              <a:rPr lang="en-US" dirty="0"/>
              <a:t> + C)</a:t>
            </a:r>
          </a:p>
          <a:p>
            <a:pPr algn="just"/>
            <a:r>
              <a:rPr lang="en-US" dirty="0"/>
              <a:t>Hence </a:t>
            </a:r>
          </a:p>
          <a:p>
            <a:pPr algn="just"/>
            <a:r>
              <a:rPr lang="en-US" dirty="0"/>
              <a:t>Y = f (X, h , W, U, V, B, C)</a:t>
            </a:r>
          </a:p>
          <a:p>
            <a:pPr algn="just"/>
            <a:r>
              <a:rPr lang="en-US" dirty="0"/>
              <a:t>Here S is the State matrix which has element </a:t>
            </a:r>
            <a:r>
              <a:rPr lang="en-US" dirty="0" err="1"/>
              <a:t>si</a:t>
            </a:r>
            <a:r>
              <a:rPr lang="en-US" dirty="0"/>
              <a:t> as the state of the network at timestep </a:t>
            </a:r>
            <a:r>
              <a:rPr lang="en-US" dirty="0" err="1"/>
              <a:t>i</a:t>
            </a:r>
            <a:endParaRPr lang="en-US" dirty="0"/>
          </a:p>
          <a:p>
            <a:pPr algn="just"/>
            <a:r>
              <a:rPr lang="en-US" dirty="0"/>
              <a:t>The parameters in the network are W, U, V, C,B which are shared across timestep</a:t>
            </a:r>
          </a:p>
          <a:p>
            <a:endParaRPr lang="en-US" dirty="0"/>
          </a:p>
          <a:p>
            <a:endParaRPr lang="en-IN" dirty="0"/>
          </a:p>
        </p:txBody>
      </p:sp>
    </p:spTree>
    <p:extLst>
      <p:ext uri="{BB962C8B-B14F-4D97-AF65-F5344CB8AC3E}">
        <p14:creationId xmlns:p14="http://schemas.microsoft.com/office/powerpoint/2010/main" val="2521809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80628-7379-A0AB-F80B-C4CEA8A592D5}"/>
              </a:ext>
            </a:extLst>
          </p:cNvPr>
          <p:cNvSpPr>
            <a:spLocks noGrp="1"/>
          </p:cNvSpPr>
          <p:nvPr>
            <p:ph type="title"/>
          </p:nvPr>
        </p:nvSpPr>
        <p:spPr/>
        <p:txBody>
          <a:bodyPr/>
          <a:lstStyle/>
          <a:p>
            <a:endParaRPr lang="en-IN" dirty="0"/>
          </a:p>
        </p:txBody>
      </p:sp>
      <p:pic>
        <p:nvPicPr>
          <p:cNvPr id="3074" name="Picture 2" descr="recurrent_neural_networks">
            <a:extLst>
              <a:ext uri="{FF2B5EF4-FFF2-40B4-BE49-F238E27FC236}">
                <a16:creationId xmlns:a16="http://schemas.microsoft.com/office/drawing/2014/main" id="{95871730-25B7-3D85-AA72-E05B2F43E9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2172494"/>
            <a:ext cx="73152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456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68687-07DE-1232-8D88-758602A0E833}"/>
              </a:ext>
            </a:extLst>
          </p:cNvPr>
          <p:cNvSpPr>
            <a:spLocks noGrp="1"/>
          </p:cNvSpPr>
          <p:nvPr>
            <p:ph type="title"/>
          </p:nvPr>
        </p:nvSpPr>
        <p:spPr/>
        <p:txBody>
          <a:bodyPr/>
          <a:lstStyle/>
          <a:p>
            <a:r>
              <a:rPr lang="en-IN" b="1" dirty="0"/>
              <a:t>Working of RNN</a:t>
            </a:r>
          </a:p>
        </p:txBody>
      </p:sp>
      <p:sp>
        <p:nvSpPr>
          <p:cNvPr id="3" name="Content Placeholder 2">
            <a:extLst>
              <a:ext uri="{FF2B5EF4-FFF2-40B4-BE49-F238E27FC236}">
                <a16:creationId xmlns:a16="http://schemas.microsoft.com/office/drawing/2014/main" id="{4DB95929-AD2B-2A34-B819-67AEABB9ADC0}"/>
              </a:ext>
            </a:extLst>
          </p:cNvPr>
          <p:cNvSpPr>
            <a:spLocks noGrp="1"/>
          </p:cNvSpPr>
          <p:nvPr>
            <p:ph idx="1"/>
          </p:nvPr>
        </p:nvSpPr>
        <p:spPr/>
        <p:txBody>
          <a:bodyPr/>
          <a:lstStyle/>
          <a:p>
            <a:pPr algn="just"/>
            <a:r>
              <a:rPr lang="en-US" dirty="0"/>
              <a:t>The Recurrent Neural Network consists of multiple fixed activation function units, one for each time step. </a:t>
            </a:r>
          </a:p>
          <a:p>
            <a:pPr algn="just"/>
            <a:r>
              <a:rPr lang="en-US" dirty="0"/>
              <a:t>Each unit has an internal state which is called the hidden state of the unit. This hidden state signifies the past knowledge that the network currently holds at a given time step. </a:t>
            </a:r>
          </a:p>
          <a:p>
            <a:pPr algn="just"/>
            <a:r>
              <a:rPr lang="en-US" dirty="0"/>
              <a:t>This hidden state is updated at every time step to signify the change in the knowledge of the network about the past.</a:t>
            </a:r>
            <a:endParaRPr lang="en-IN" dirty="0"/>
          </a:p>
        </p:txBody>
      </p:sp>
    </p:spTree>
    <p:extLst>
      <p:ext uri="{BB962C8B-B14F-4D97-AF65-F5344CB8AC3E}">
        <p14:creationId xmlns:p14="http://schemas.microsoft.com/office/powerpoint/2010/main" val="2328989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0241-01A9-D08F-C5DB-7E1CF343FC1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DDBA7C1-0CA4-641C-BAAF-59F942782618}"/>
              </a:ext>
            </a:extLst>
          </p:cNvPr>
          <p:cNvPicPr>
            <a:picLocks noGrp="1" noChangeAspect="1"/>
          </p:cNvPicPr>
          <p:nvPr>
            <p:ph idx="1"/>
          </p:nvPr>
        </p:nvPicPr>
        <p:blipFill>
          <a:blip r:embed="rId2"/>
          <a:stretch>
            <a:fillRect/>
          </a:stretch>
        </p:blipFill>
        <p:spPr>
          <a:xfrm>
            <a:off x="495161" y="1824786"/>
            <a:ext cx="10292582" cy="3237573"/>
          </a:xfrm>
        </p:spPr>
      </p:pic>
    </p:spTree>
    <p:extLst>
      <p:ext uri="{BB962C8B-B14F-4D97-AF65-F5344CB8AC3E}">
        <p14:creationId xmlns:p14="http://schemas.microsoft.com/office/powerpoint/2010/main" val="916905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0A41-0E80-4105-B391-F5F16F17DE0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6EEAE27-FF39-92B5-9548-079E6431E3F0}"/>
              </a:ext>
            </a:extLst>
          </p:cNvPr>
          <p:cNvSpPr>
            <a:spLocks noGrp="1"/>
          </p:cNvSpPr>
          <p:nvPr>
            <p:ph idx="1"/>
          </p:nvPr>
        </p:nvSpPr>
        <p:spPr/>
        <p:txBody>
          <a:bodyPr>
            <a:normAutofit lnSpcReduction="10000"/>
          </a:bodyPr>
          <a:lstStyle/>
          <a:p>
            <a:pPr algn="just"/>
            <a:r>
              <a:rPr lang="en-US" dirty="0"/>
              <a:t>1) holds information about the previous words in the sequence. As you can see, </a:t>
            </a:r>
            <a:r>
              <a:rPr lang="en-US" dirty="0" err="1"/>
              <a:t>h_t</a:t>
            </a:r>
            <a:r>
              <a:rPr lang="en-US" dirty="0"/>
              <a:t> is calculated using the previous h_(t-1) vector and current word vector </a:t>
            </a:r>
            <a:r>
              <a:rPr lang="en-US" dirty="0" err="1"/>
              <a:t>x_t</a:t>
            </a:r>
            <a:r>
              <a:rPr lang="en-US" dirty="0"/>
              <a:t>. We also apply a non-linear activation function f (usually tanh or sigmoid) to the final summation. It is acceptable to assume that h_0 is a vector of zeros.</a:t>
            </a:r>
          </a:p>
          <a:p>
            <a:pPr algn="just"/>
            <a:r>
              <a:rPr lang="en-US" dirty="0"/>
              <a:t>2) calculates the predicted word vector at a given time step t. We use the SoftMax function to produce a (V,1) vector with all elements summing up to 1. This probability distribution gives us the index of the most likely next word from the vocabulary.</a:t>
            </a:r>
          </a:p>
          <a:p>
            <a:pPr algn="just"/>
            <a:r>
              <a:rPr lang="en-US" dirty="0"/>
              <a:t>3)uses the cross-entropy loss function at each time step t to calculate the error between the predicted and actual word.</a:t>
            </a:r>
            <a:endParaRPr lang="en-IN" dirty="0"/>
          </a:p>
        </p:txBody>
      </p:sp>
    </p:spTree>
    <p:extLst>
      <p:ext uri="{BB962C8B-B14F-4D97-AF65-F5344CB8AC3E}">
        <p14:creationId xmlns:p14="http://schemas.microsoft.com/office/powerpoint/2010/main" val="3461963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1580-B486-742B-719B-47DAFF52223C}"/>
              </a:ext>
            </a:extLst>
          </p:cNvPr>
          <p:cNvSpPr>
            <a:spLocks noGrp="1"/>
          </p:cNvSpPr>
          <p:nvPr>
            <p:ph type="title"/>
          </p:nvPr>
        </p:nvSpPr>
        <p:spPr/>
        <p:txBody>
          <a:bodyPr/>
          <a:lstStyle/>
          <a:p>
            <a:endParaRPr lang="en-IN"/>
          </a:p>
        </p:txBody>
      </p:sp>
      <p:pic>
        <p:nvPicPr>
          <p:cNvPr id="2050" name="Picture 2">
            <a:extLst>
              <a:ext uri="{FF2B5EF4-FFF2-40B4-BE49-F238E27FC236}">
                <a16:creationId xmlns:a16="http://schemas.microsoft.com/office/drawing/2014/main" id="{431E572C-2D57-68E3-E450-6AF325C7EE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9846" y="1869169"/>
            <a:ext cx="815230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664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3D21-897D-E633-C73B-E9853C7457D5}"/>
              </a:ext>
            </a:extLst>
          </p:cNvPr>
          <p:cNvSpPr>
            <a:spLocks noGrp="1"/>
          </p:cNvSpPr>
          <p:nvPr>
            <p:ph type="title"/>
          </p:nvPr>
        </p:nvSpPr>
        <p:spPr/>
        <p:txBody>
          <a:bodyPr/>
          <a:lstStyle/>
          <a:p>
            <a:r>
              <a:rPr lang="en-IN" b="1" dirty="0"/>
              <a:t>Example:</a:t>
            </a:r>
          </a:p>
        </p:txBody>
      </p:sp>
      <p:sp>
        <p:nvSpPr>
          <p:cNvPr id="3" name="Content Placeholder 2">
            <a:extLst>
              <a:ext uri="{FF2B5EF4-FFF2-40B4-BE49-F238E27FC236}">
                <a16:creationId xmlns:a16="http://schemas.microsoft.com/office/drawing/2014/main" id="{2C40C866-BC0C-3010-8F1E-2C110D40F5AD}"/>
              </a:ext>
            </a:extLst>
          </p:cNvPr>
          <p:cNvSpPr>
            <a:spLocks noGrp="1"/>
          </p:cNvSpPr>
          <p:nvPr>
            <p:ph idx="1"/>
          </p:nvPr>
        </p:nvSpPr>
        <p:spPr/>
        <p:txBody>
          <a:bodyPr>
            <a:normAutofit lnSpcReduction="10000"/>
          </a:bodyPr>
          <a:lstStyle/>
          <a:p>
            <a:pPr algn="just"/>
            <a:r>
              <a:rPr lang="en-US" dirty="0"/>
              <a:t>First, we need to train the network using a large dataset. For the purpose, we can choose any large text .When done training, we can input the sentence “Napoleon was the Emperor of…” and expect a reasonable prediction based on the knowledge from the book.</a:t>
            </a:r>
          </a:p>
          <a:p>
            <a:pPr algn="just"/>
            <a:r>
              <a:rPr lang="en-US" dirty="0"/>
              <a:t>we input one example at a time and produce one result, both of which are single words. </a:t>
            </a:r>
          </a:p>
          <a:p>
            <a:pPr algn="just"/>
            <a:r>
              <a:rPr lang="en-US" dirty="0"/>
              <a:t>The difference with a feedforward network comes in the fact that we also need to be informed about the previous inputs before evaluating the result. </a:t>
            </a:r>
          </a:p>
          <a:p>
            <a:pPr algn="just"/>
            <a:r>
              <a:rPr lang="en-US" dirty="0"/>
              <a:t>So you can view RNNs as multiple feedforward neural networks, passing information from one to the other.</a:t>
            </a:r>
            <a:endParaRPr lang="en-IN" dirty="0"/>
          </a:p>
        </p:txBody>
      </p:sp>
    </p:spTree>
    <p:extLst>
      <p:ext uri="{BB962C8B-B14F-4D97-AF65-F5344CB8AC3E}">
        <p14:creationId xmlns:p14="http://schemas.microsoft.com/office/powerpoint/2010/main" val="321138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84F4-55AF-EF35-01BE-520803A93D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F1EEAE-DA1B-61AA-D558-B9A47A54F99A}"/>
              </a:ext>
            </a:extLst>
          </p:cNvPr>
          <p:cNvSpPr>
            <a:spLocks noGrp="1"/>
          </p:cNvSpPr>
          <p:nvPr>
            <p:ph idx="1"/>
          </p:nvPr>
        </p:nvSpPr>
        <p:spPr/>
        <p:txBody>
          <a:bodyPr>
            <a:normAutofit/>
          </a:bodyPr>
          <a:lstStyle/>
          <a:p>
            <a:pPr algn="just"/>
            <a:r>
              <a:rPr lang="en-US" dirty="0"/>
              <a:t>Sequence data is difficult to model because of its properties, and it requires a different method. For instance, if sequential data is fed through a feed-forward network, it might not be able to model it well, because sequential data has variable length. </a:t>
            </a:r>
          </a:p>
          <a:p>
            <a:pPr algn="just"/>
            <a:r>
              <a:rPr lang="en-US" dirty="0"/>
              <a:t>The feed-forward network works well with fixed-size input, and doesn’t take structure into account well. </a:t>
            </a:r>
          </a:p>
          <a:p>
            <a:pPr algn="just"/>
            <a:r>
              <a:rPr lang="en-US" dirty="0"/>
              <a:t>Convolutional neural networks, on the other hand, were created to process structures, or grids of data, such as an image. </a:t>
            </a:r>
          </a:p>
          <a:p>
            <a:pPr algn="just"/>
            <a:r>
              <a:rPr lang="en-US" dirty="0"/>
              <a:t>They can deal with long sequences of data, but are limited by the fact that they can’t order the sequence correctly. </a:t>
            </a:r>
            <a:endParaRPr lang="en-IN" dirty="0"/>
          </a:p>
        </p:txBody>
      </p:sp>
    </p:spTree>
    <p:extLst>
      <p:ext uri="{BB962C8B-B14F-4D97-AF65-F5344CB8AC3E}">
        <p14:creationId xmlns:p14="http://schemas.microsoft.com/office/powerpoint/2010/main" val="2137638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2EFC-6BC9-30BA-C1A9-3DEBAF9260FB}"/>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3A63ED37-9128-E2D5-4F16-73A0960A6F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3241"/>
            <a:ext cx="10515600" cy="4116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430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394F-4642-5B70-D652-C54AB72AEC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30233E-2864-0551-0232-8B877C8DA79E}"/>
              </a:ext>
            </a:extLst>
          </p:cNvPr>
          <p:cNvSpPr>
            <a:spLocks noGrp="1"/>
          </p:cNvSpPr>
          <p:nvPr>
            <p:ph idx="1"/>
          </p:nvPr>
        </p:nvSpPr>
        <p:spPr/>
        <p:txBody>
          <a:bodyPr>
            <a:normAutofit/>
          </a:bodyPr>
          <a:lstStyle/>
          <a:p>
            <a:pPr algn="just"/>
            <a:r>
              <a:rPr lang="en-US" dirty="0"/>
              <a:t>Here x_1, x_2, x_3, …, </a:t>
            </a:r>
            <a:r>
              <a:rPr lang="en-US" dirty="0" err="1"/>
              <a:t>x_t</a:t>
            </a:r>
            <a:r>
              <a:rPr lang="en-US" dirty="0"/>
              <a:t> represent the input words from the text, y_1, y_2, y_3, …, </a:t>
            </a:r>
            <a:r>
              <a:rPr lang="en-US" dirty="0" err="1"/>
              <a:t>y_t</a:t>
            </a:r>
            <a:r>
              <a:rPr lang="en-US" dirty="0"/>
              <a:t> represent the predicted next words and h_0, h_1, h_2, h_3, …, </a:t>
            </a:r>
            <a:r>
              <a:rPr lang="en-US" dirty="0" err="1"/>
              <a:t>h_t</a:t>
            </a:r>
            <a:r>
              <a:rPr lang="en-US" dirty="0"/>
              <a:t> hold the information for the previous input words.</a:t>
            </a:r>
          </a:p>
          <a:p>
            <a:pPr algn="just"/>
            <a:r>
              <a:rPr lang="en-US" dirty="0"/>
              <a:t>Since plain text cannot be used in a neural network, we need to encode the words into vectors. </a:t>
            </a:r>
          </a:p>
          <a:p>
            <a:pPr algn="just"/>
            <a:r>
              <a:rPr lang="en-US" dirty="0"/>
              <a:t>The best approach is to use word embeddings (word2vec or </a:t>
            </a:r>
            <a:r>
              <a:rPr lang="en-US" dirty="0" err="1"/>
              <a:t>GloVe</a:t>
            </a:r>
            <a:r>
              <a:rPr lang="en-US" dirty="0"/>
              <a:t>). For example, </a:t>
            </a:r>
            <a:r>
              <a:rPr lang="en-US" b="1" dirty="0"/>
              <a:t>if our vocabulary is apple, apricot, banana, …, king, … zebra and the word is banana, then the vector is [0, 0, 1, …, 0, …, 0].</a:t>
            </a:r>
            <a:endParaRPr lang="en-IN" b="1" dirty="0"/>
          </a:p>
        </p:txBody>
      </p:sp>
    </p:spTree>
    <p:extLst>
      <p:ext uri="{BB962C8B-B14F-4D97-AF65-F5344CB8AC3E}">
        <p14:creationId xmlns:p14="http://schemas.microsoft.com/office/powerpoint/2010/main" val="3861168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D04E-57BF-2732-7FF1-AFBBED7D5D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2F48A4-FC00-C634-7F33-0EF1A4F44D91}"/>
              </a:ext>
            </a:extLst>
          </p:cNvPr>
          <p:cNvSpPr>
            <a:spLocks noGrp="1"/>
          </p:cNvSpPr>
          <p:nvPr>
            <p:ph idx="1"/>
          </p:nvPr>
        </p:nvSpPr>
        <p:spPr/>
        <p:txBody>
          <a:bodyPr>
            <a:normAutofit fontScale="85000" lnSpcReduction="10000"/>
          </a:bodyPr>
          <a:lstStyle/>
          <a:p>
            <a:pPr algn="just"/>
            <a:r>
              <a:rPr lang="en-US" dirty="0"/>
              <a:t>If you are wondering what these W’s are, each of them represents the weights of the network at a certain stage.</a:t>
            </a:r>
          </a:p>
          <a:p>
            <a:pPr algn="just"/>
            <a:r>
              <a:rPr lang="en-US" dirty="0"/>
              <a:t>As mentioned above, the weights are matrices initialized with random elements, adjusted using the error from the loss function. </a:t>
            </a:r>
          </a:p>
          <a:p>
            <a:pPr algn="just"/>
            <a:r>
              <a:rPr lang="en-US" dirty="0"/>
              <a:t>We do this adjusting using back-propagation algorithm which updates the weights. </a:t>
            </a:r>
          </a:p>
          <a:p>
            <a:pPr algn="just"/>
            <a:r>
              <a:rPr lang="en-US" dirty="0"/>
              <a:t>Once we have obtained the correct weights, predicting the next word in the sentence “Napoleon was the Emperor of…” is quite straightforward. Plugging each word at a different time step of the RNN would produce h_1, h_2, h_3, h_4. We can derive y_5 using h_4 and x_5 (vector of the word “of”). </a:t>
            </a:r>
          </a:p>
          <a:p>
            <a:pPr algn="just"/>
            <a:r>
              <a:rPr lang="en-US" dirty="0"/>
              <a:t>If our training was successful, we should expect that the index of the largest number in y_5 is the same as the index of the word “France” in our vocabulary.</a:t>
            </a:r>
            <a:endParaRPr lang="en-IN" dirty="0"/>
          </a:p>
        </p:txBody>
      </p:sp>
    </p:spTree>
    <p:extLst>
      <p:ext uri="{BB962C8B-B14F-4D97-AF65-F5344CB8AC3E}">
        <p14:creationId xmlns:p14="http://schemas.microsoft.com/office/powerpoint/2010/main" val="3452702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0D7F-6EA9-CDB6-0092-F6CEAEE420DA}"/>
              </a:ext>
            </a:extLst>
          </p:cNvPr>
          <p:cNvSpPr>
            <a:spLocks noGrp="1"/>
          </p:cNvSpPr>
          <p:nvPr>
            <p:ph type="title"/>
          </p:nvPr>
        </p:nvSpPr>
        <p:spPr/>
        <p:txBody>
          <a:bodyPr/>
          <a:lstStyle/>
          <a:p>
            <a:r>
              <a:rPr lang="en-IN" b="1" dirty="0"/>
              <a:t>Steps of RNN </a:t>
            </a:r>
          </a:p>
        </p:txBody>
      </p:sp>
      <p:sp>
        <p:nvSpPr>
          <p:cNvPr id="3" name="Content Placeholder 2">
            <a:extLst>
              <a:ext uri="{FF2B5EF4-FFF2-40B4-BE49-F238E27FC236}">
                <a16:creationId xmlns:a16="http://schemas.microsoft.com/office/drawing/2014/main" id="{F01EAE35-2565-5C7D-6088-2A0467FF07E9}"/>
              </a:ext>
            </a:extLst>
          </p:cNvPr>
          <p:cNvSpPr>
            <a:spLocks noGrp="1"/>
          </p:cNvSpPr>
          <p:nvPr>
            <p:ph idx="1"/>
          </p:nvPr>
        </p:nvSpPr>
        <p:spPr/>
        <p:txBody>
          <a:bodyPr>
            <a:normAutofit/>
          </a:bodyPr>
          <a:lstStyle/>
          <a:p>
            <a:pPr algn="just"/>
            <a:r>
              <a:rPr lang="en-US" b="1" dirty="0"/>
              <a:t>1.Sequence Input:</a:t>
            </a:r>
          </a:p>
          <a:p>
            <a:pPr algn="just"/>
            <a:r>
              <a:rPr lang="en-US" dirty="0"/>
              <a:t>RNNs take a sequence of inputs as their primary data format. Each element in the sequence corresponds to a time step, and the goal is to process the sequence step by step to learn patterns and relationships.</a:t>
            </a:r>
          </a:p>
          <a:p>
            <a:pPr algn="just"/>
            <a:r>
              <a:rPr lang="en-US" b="1" dirty="0"/>
              <a:t>2. Hidden State:</a:t>
            </a:r>
          </a:p>
          <a:p>
            <a:pPr algn="just"/>
            <a:r>
              <a:rPr lang="en-US" dirty="0"/>
              <a:t>At each time step, an RNN maintains a hidden state vector, which captures information about the current input and the previous hidden state. This hidden state serves as the memory of the network and allows it to maintain context from earlier time steps.</a:t>
            </a:r>
            <a:endParaRPr lang="en-IN" dirty="0"/>
          </a:p>
        </p:txBody>
      </p:sp>
    </p:spTree>
    <p:extLst>
      <p:ext uri="{BB962C8B-B14F-4D97-AF65-F5344CB8AC3E}">
        <p14:creationId xmlns:p14="http://schemas.microsoft.com/office/powerpoint/2010/main" val="2935851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6B697-347B-FE78-1430-234316A77E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F0961D-BAA6-E312-2408-49FD0DD08791}"/>
              </a:ext>
            </a:extLst>
          </p:cNvPr>
          <p:cNvSpPr>
            <a:spLocks noGrp="1"/>
          </p:cNvSpPr>
          <p:nvPr>
            <p:ph idx="1"/>
          </p:nvPr>
        </p:nvSpPr>
        <p:spPr/>
        <p:txBody>
          <a:bodyPr>
            <a:normAutofit fontScale="92500" lnSpcReduction="10000"/>
          </a:bodyPr>
          <a:lstStyle/>
          <a:p>
            <a:pPr algn="just"/>
            <a:r>
              <a:rPr lang="en-US" b="0" i="0" dirty="0">
                <a:effectLst/>
                <a:latin typeface="source-serif-pro"/>
              </a:rPr>
              <a:t>3.</a:t>
            </a:r>
            <a:r>
              <a:rPr lang="en-US" b="1" i="0" dirty="0">
                <a:effectLst/>
                <a:latin typeface="source-serif-pro"/>
              </a:rPr>
              <a:t> Input and Hidden State Interaction:</a:t>
            </a:r>
            <a:endParaRPr lang="en-US" b="0" i="0" dirty="0">
              <a:effectLst/>
              <a:latin typeface="source-serif-pro"/>
            </a:endParaRPr>
          </a:p>
          <a:p>
            <a:pPr algn="just">
              <a:buFont typeface="Arial" panose="020B0604020202020204" pitchFamily="34" charset="0"/>
              <a:buChar char="•"/>
            </a:pPr>
            <a:r>
              <a:rPr lang="en-US" b="0" i="0" dirty="0">
                <a:effectLst/>
                <a:latin typeface="source-serif-pro"/>
              </a:rPr>
              <a:t>The input at each time step is combined with the previous hidden state to produce a new hidden state. This combination involves matrix multiplication and activation functions, often a hyperbolic tangent (tanh) or rectified linear unit (</a:t>
            </a:r>
            <a:r>
              <a:rPr lang="en-US" b="0" i="0" dirty="0" err="1">
                <a:effectLst/>
                <a:latin typeface="source-serif-pro"/>
              </a:rPr>
              <a:t>ReLU</a:t>
            </a:r>
            <a:r>
              <a:rPr lang="en-US" b="0" i="0" dirty="0">
                <a:effectLst/>
                <a:latin typeface="source-serif-pro"/>
              </a:rPr>
              <a:t>).</a:t>
            </a:r>
          </a:p>
          <a:p>
            <a:pPr algn="just"/>
            <a:r>
              <a:rPr lang="en-US" b="0" i="0" dirty="0">
                <a:effectLst/>
                <a:latin typeface="source-serif-pro"/>
              </a:rPr>
              <a:t>4. </a:t>
            </a:r>
            <a:r>
              <a:rPr lang="en-US" b="1" i="0" dirty="0">
                <a:effectLst/>
                <a:latin typeface="source-serif-pro"/>
              </a:rPr>
              <a:t>Updating Hidden State</a:t>
            </a:r>
            <a:endParaRPr lang="en-US" b="0" i="0" dirty="0">
              <a:effectLst/>
              <a:latin typeface="source-serif-pro"/>
            </a:endParaRPr>
          </a:p>
          <a:p>
            <a:pPr algn="just"/>
            <a:r>
              <a:rPr lang="en-US" b="0" i="0" dirty="0">
                <a:effectLst/>
                <a:latin typeface="source-serif-pro"/>
              </a:rPr>
              <a:t>5</a:t>
            </a:r>
            <a:r>
              <a:rPr lang="en-US" b="1" i="0" dirty="0">
                <a:effectLst/>
                <a:latin typeface="source-serif-pro"/>
              </a:rPr>
              <a:t>.Sequence Processing:</a:t>
            </a:r>
            <a:endParaRPr lang="en-US" b="0" i="0" dirty="0">
              <a:effectLst/>
              <a:latin typeface="source-serif-pro"/>
            </a:endParaRPr>
          </a:p>
          <a:p>
            <a:pPr algn="just">
              <a:buFont typeface="Arial" panose="020B0604020202020204" pitchFamily="34" charset="0"/>
              <a:buChar char="•"/>
            </a:pPr>
            <a:r>
              <a:rPr lang="en-US" b="0" i="0" dirty="0">
                <a:effectLst/>
                <a:latin typeface="source-serif-pro"/>
              </a:rPr>
              <a:t>The RNN processes the entire sequence by iteratively updating the hidden state for each time step. As it progresses through the sequence, the hidden state accumulates information about the previous inputs and hidden states.</a:t>
            </a:r>
          </a:p>
        </p:txBody>
      </p:sp>
    </p:spTree>
    <p:extLst>
      <p:ext uri="{BB962C8B-B14F-4D97-AF65-F5344CB8AC3E}">
        <p14:creationId xmlns:p14="http://schemas.microsoft.com/office/powerpoint/2010/main" val="1596396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092D-62BA-3781-32F1-2C946BE021EA}"/>
              </a:ext>
            </a:extLst>
          </p:cNvPr>
          <p:cNvSpPr>
            <a:spLocks noGrp="1"/>
          </p:cNvSpPr>
          <p:nvPr>
            <p:ph type="title"/>
          </p:nvPr>
        </p:nvSpPr>
        <p:spPr>
          <a:xfrm>
            <a:off x="838200" y="343353"/>
            <a:ext cx="10515600" cy="1325563"/>
          </a:xfrm>
        </p:spPr>
        <p:txBody>
          <a:bodyPr/>
          <a:lstStyle/>
          <a:p>
            <a:endParaRPr lang="en-IN"/>
          </a:p>
        </p:txBody>
      </p:sp>
      <p:sp>
        <p:nvSpPr>
          <p:cNvPr id="3" name="Content Placeholder 2">
            <a:extLst>
              <a:ext uri="{FF2B5EF4-FFF2-40B4-BE49-F238E27FC236}">
                <a16:creationId xmlns:a16="http://schemas.microsoft.com/office/drawing/2014/main" id="{B67BF870-D90D-1755-007E-9E163C0CC6CC}"/>
              </a:ext>
            </a:extLst>
          </p:cNvPr>
          <p:cNvSpPr>
            <a:spLocks noGrp="1"/>
          </p:cNvSpPr>
          <p:nvPr>
            <p:ph idx="1"/>
          </p:nvPr>
        </p:nvSpPr>
        <p:spPr/>
        <p:txBody>
          <a:bodyPr>
            <a:normAutofit lnSpcReduction="10000"/>
          </a:bodyPr>
          <a:lstStyle/>
          <a:p>
            <a:pPr algn="just"/>
            <a:r>
              <a:rPr lang="en-US" b="0" i="0" dirty="0">
                <a:solidFill>
                  <a:srgbClr val="242424"/>
                </a:solidFill>
                <a:effectLst/>
                <a:latin typeface="source-serif-pro"/>
              </a:rPr>
              <a:t>6. </a:t>
            </a:r>
            <a:r>
              <a:rPr lang="en-US" b="1" i="0" dirty="0">
                <a:solidFill>
                  <a:srgbClr val="242424"/>
                </a:solidFill>
                <a:effectLst/>
                <a:latin typeface="source-serif-pro"/>
              </a:rPr>
              <a:t>Output Generation:</a:t>
            </a:r>
            <a:endParaRPr lang="en-US" b="0" i="0" dirty="0">
              <a:solidFill>
                <a:srgbClr val="242424"/>
              </a:solidFill>
              <a:effectLst/>
              <a:latin typeface="source-serif-pro"/>
            </a:endParaRPr>
          </a:p>
          <a:p>
            <a:pPr algn="just">
              <a:buFont typeface="Arial" panose="020B0604020202020204" pitchFamily="34" charset="0"/>
              <a:buChar char="•"/>
            </a:pPr>
            <a:r>
              <a:rPr lang="en-US" b="0" i="0" dirty="0">
                <a:solidFill>
                  <a:srgbClr val="242424"/>
                </a:solidFill>
                <a:effectLst/>
                <a:latin typeface="source-serif-pro"/>
              </a:rPr>
              <a:t>Depending on the task, an RNN can produce an output at each time step or only at the final time step. For example, in language modeling, an output might be generated at each step to predict the next word, whereas in sequence classification, the final hidden state might be used to produce the final prediction.</a:t>
            </a:r>
          </a:p>
          <a:p>
            <a:pPr algn="just"/>
            <a:r>
              <a:rPr lang="en-US" b="0" i="0" dirty="0">
                <a:solidFill>
                  <a:srgbClr val="242424"/>
                </a:solidFill>
                <a:effectLst/>
                <a:latin typeface="source-serif-pro"/>
              </a:rPr>
              <a:t>7. </a:t>
            </a:r>
            <a:r>
              <a:rPr lang="en-US" b="1" i="0" dirty="0">
                <a:solidFill>
                  <a:srgbClr val="242424"/>
                </a:solidFill>
                <a:effectLst/>
                <a:latin typeface="source-serif-pro"/>
              </a:rPr>
              <a:t>Backpropagation Through Time (BPTT):</a:t>
            </a:r>
            <a:endParaRPr lang="en-US" b="0" i="0" dirty="0">
              <a:solidFill>
                <a:srgbClr val="242424"/>
              </a:solidFill>
              <a:effectLst/>
              <a:latin typeface="source-serif-pro"/>
            </a:endParaRPr>
          </a:p>
          <a:p>
            <a:pPr algn="just">
              <a:buFont typeface="Arial" panose="020B0604020202020204" pitchFamily="34" charset="0"/>
              <a:buChar char="•"/>
            </a:pPr>
            <a:r>
              <a:rPr lang="en-US" b="0" i="0" dirty="0">
                <a:solidFill>
                  <a:srgbClr val="242424"/>
                </a:solidFill>
                <a:effectLst/>
                <a:latin typeface="source-serif-pro"/>
              </a:rPr>
              <a:t>To train an RNN, the process of backpropagation is extended through time. Errors are propagated backward from the output predictions to the initial time step, updating the weights to minimize the difference between predicted and actual values.</a:t>
            </a:r>
          </a:p>
          <a:p>
            <a:endParaRPr lang="en-IN" dirty="0"/>
          </a:p>
        </p:txBody>
      </p:sp>
    </p:spTree>
    <p:extLst>
      <p:ext uri="{BB962C8B-B14F-4D97-AF65-F5344CB8AC3E}">
        <p14:creationId xmlns:p14="http://schemas.microsoft.com/office/powerpoint/2010/main" val="1835460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B962-26BC-0544-654B-32EBA8C7E40B}"/>
              </a:ext>
            </a:extLst>
          </p:cNvPr>
          <p:cNvSpPr>
            <a:spLocks noGrp="1"/>
          </p:cNvSpPr>
          <p:nvPr>
            <p:ph type="title"/>
          </p:nvPr>
        </p:nvSpPr>
        <p:spPr/>
        <p:txBody>
          <a:bodyPr/>
          <a:lstStyle/>
          <a:p>
            <a:r>
              <a:rPr lang="en-US" b="1" i="0" dirty="0">
                <a:solidFill>
                  <a:srgbClr val="242424"/>
                </a:solidFill>
                <a:effectLst/>
                <a:latin typeface="source-serif-pro"/>
              </a:rPr>
              <a:t>Backpropagation Through Time (BPTT)</a:t>
            </a:r>
            <a:endParaRPr lang="en-IN" dirty="0"/>
          </a:p>
        </p:txBody>
      </p:sp>
      <p:sp>
        <p:nvSpPr>
          <p:cNvPr id="3" name="Content Placeholder 2">
            <a:extLst>
              <a:ext uri="{FF2B5EF4-FFF2-40B4-BE49-F238E27FC236}">
                <a16:creationId xmlns:a16="http://schemas.microsoft.com/office/drawing/2014/main" id="{2992F3BE-4701-61AF-C09C-3E697393B119}"/>
              </a:ext>
            </a:extLst>
          </p:cNvPr>
          <p:cNvSpPr>
            <a:spLocks noGrp="1"/>
          </p:cNvSpPr>
          <p:nvPr>
            <p:ph idx="1"/>
          </p:nvPr>
        </p:nvSpPr>
        <p:spPr/>
        <p:txBody>
          <a:bodyPr/>
          <a:lstStyle/>
          <a:p>
            <a:pPr algn="just"/>
            <a:r>
              <a:rPr lang="en-US" dirty="0"/>
              <a:t>Recurrent Neural Networks are those networks that deal with sequential data. </a:t>
            </a:r>
          </a:p>
          <a:p>
            <a:pPr algn="just"/>
            <a:r>
              <a:rPr lang="en-US" dirty="0"/>
              <a:t>They predict outputs using not only the current inputs but also by taking into consideration those that occurred before it. </a:t>
            </a:r>
          </a:p>
          <a:p>
            <a:pPr algn="just"/>
            <a:r>
              <a:rPr lang="en-US" dirty="0"/>
              <a:t>In other words, the current output depends on current output as well as a memory element (which takes into account the past inputs). </a:t>
            </a:r>
          </a:p>
          <a:p>
            <a:pPr algn="just"/>
            <a:r>
              <a:rPr lang="en-US" dirty="0"/>
              <a:t>For training such networks, we use good old backpropagation but with a slight twist. We don’t independently train the system at a specific time “t”. We train it at a specific time “t” as well as all that has happened before time “t” like t-1, t-2, t-3</a:t>
            </a:r>
            <a:endParaRPr lang="en-IN" dirty="0"/>
          </a:p>
        </p:txBody>
      </p:sp>
    </p:spTree>
    <p:extLst>
      <p:ext uri="{BB962C8B-B14F-4D97-AF65-F5344CB8AC3E}">
        <p14:creationId xmlns:p14="http://schemas.microsoft.com/office/powerpoint/2010/main" val="1318928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FE68-063E-27E4-4D0A-AAC0A9365E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E06B02-228F-19BD-F147-66D64EF32F6B}"/>
              </a:ext>
            </a:extLst>
          </p:cNvPr>
          <p:cNvSpPr>
            <a:spLocks noGrp="1"/>
          </p:cNvSpPr>
          <p:nvPr>
            <p:ph idx="1"/>
          </p:nvPr>
        </p:nvSpPr>
        <p:spPr/>
        <p:txBody>
          <a:bodyPr>
            <a:normAutofit fontScale="85000" lnSpcReduction="20000"/>
          </a:bodyPr>
          <a:lstStyle/>
          <a:p>
            <a:pPr algn="just"/>
            <a:r>
              <a:rPr lang="en-US" b="0" i="0" dirty="0">
                <a:solidFill>
                  <a:srgbClr val="242424"/>
                </a:solidFill>
                <a:effectLst/>
                <a:latin typeface="source-serif-pro"/>
              </a:rPr>
              <a:t>In a traditional feedforward neural network, the data flows through the network in one direction, from the input layer through the hidden layers to the output layer. </a:t>
            </a:r>
          </a:p>
          <a:p>
            <a:pPr algn="just"/>
            <a:r>
              <a:rPr lang="en-US" b="0" i="0" dirty="0">
                <a:solidFill>
                  <a:srgbClr val="242424"/>
                </a:solidFill>
                <a:effectLst/>
                <a:latin typeface="source-serif-pro"/>
              </a:rPr>
              <a:t>However, in RNNs, there are connections between nodes in different time steps, which means that the output of the network at one time step depends on the input at that time step as well as the previous time steps.</a:t>
            </a:r>
          </a:p>
          <a:p>
            <a:pPr algn="just"/>
            <a:r>
              <a:rPr lang="en-US" b="0" i="0" dirty="0">
                <a:solidFill>
                  <a:srgbClr val="242424"/>
                </a:solidFill>
                <a:effectLst/>
                <a:latin typeface="source-serif-pro"/>
              </a:rPr>
              <a:t>BPTT works by unfolding the RNN over time, creating a series of interconnected feedforward networks. Each time step corresponds to one layer in this unfolded network, and the weights between layers are shared across time steps. The unfolded network can be thought of as a very deep feedforward network, where the weights are shared across layers.</a:t>
            </a:r>
          </a:p>
          <a:p>
            <a:pPr algn="just"/>
            <a:r>
              <a:rPr lang="en-US" b="0" i="0" dirty="0">
                <a:solidFill>
                  <a:srgbClr val="242424"/>
                </a:solidFill>
                <a:effectLst/>
                <a:latin typeface="source-serif-pro"/>
              </a:rPr>
              <a:t>During training, the error is backpropagated through the unfolded network, and the weights are updated using gradient descent. This allows the network to learn to predict the output at each time step based on the input at that time step as well as the previous time steps.</a:t>
            </a:r>
          </a:p>
          <a:p>
            <a:pPr algn="just"/>
            <a:endParaRPr lang="en-IN" dirty="0"/>
          </a:p>
        </p:txBody>
      </p:sp>
    </p:spTree>
    <p:extLst>
      <p:ext uri="{BB962C8B-B14F-4D97-AF65-F5344CB8AC3E}">
        <p14:creationId xmlns:p14="http://schemas.microsoft.com/office/powerpoint/2010/main" val="150785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8024-F220-50B4-40AD-0222CFEC379E}"/>
              </a:ext>
            </a:extLst>
          </p:cNvPr>
          <p:cNvSpPr>
            <a:spLocks noGrp="1"/>
          </p:cNvSpPr>
          <p:nvPr>
            <p:ph type="title"/>
          </p:nvPr>
        </p:nvSpPr>
        <p:spPr/>
        <p:txBody>
          <a:bodyPr/>
          <a:lstStyle/>
          <a:p>
            <a:endParaRPr lang="en-IN"/>
          </a:p>
        </p:txBody>
      </p:sp>
      <p:pic>
        <p:nvPicPr>
          <p:cNvPr id="3074" name="Picture 2">
            <a:extLst>
              <a:ext uri="{FF2B5EF4-FFF2-40B4-BE49-F238E27FC236}">
                <a16:creationId xmlns:a16="http://schemas.microsoft.com/office/drawing/2014/main" id="{CD56FD35-7528-4ABD-232C-0C80EA01E6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4212" y="1947399"/>
            <a:ext cx="6611302" cy="406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283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04087-764D-B22F-0A61-7EAB05DFFD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32F96C-5BCD-AD70-22AE-FBA0FC2F72CE}"/>
              </a:ext>
            </a:extLst>
          </p:cNvPr>
          <p:cNvSpPr>
            <a:spLocks noGrp="1"/>
          </p:cNvSpPr>
          <p:nvPr>
            <p:ph idx="1"/>
          </p:nvPr>
        </p:nvSpPr>
        <p:spPr/>
        <p:txBody>
          <a:bodyPr/>
          <a:lstStyle/>
          <a:p>
            <a:pPr algn="just"/>
            <a:r>
              <a:rPr lang="en-US" dirty="0"/>
              <a:t>S1, S2, S3 are the hidden states or memory units at time t1, t2, t3 respectively, and </a:t>
            </a:r>
            <a:r>
              <a:rPr lang="en-US" dirty="0" err="1"/>
              <a:t>Ws</a:t>
            </a:r>
            <a:r>
              <a:rPr lang="en-US" dirty="0"/>
              <a:t> is the weight matrix associated with it.</a:t>
            </a:r>
          </a:p>
          <a:p>
            <a:pPr algn="just"/>
            <a:r>
              <a:rPr lang="en-US" dirty="0"/>
              <a:t> X1, X2, X3 are the inputs at time t1, t2, t3 respectively, and </a:t>
            </a:r>
            <a:r>
              <a:rPr lang="en-US" dirty="0" err="1"/>
              <a:t>Wx</a:t>
            </a:r>
            <a:r>
              <a:rPr lang="en-US" dirty="0"/>
              <a:t> is the weight matrix associated with it. </a:t>
            </a:r>
          </a:p>
          <a:p>
            <a:pPr algn="just"/>
            <a:r>
              <a:rPr lang="en-US" dirty="0"/>
              <a:t>Y1, Y2, Y3 are the outputs at time t1, t2, t3 respectively, and Wy is the weight matrix associated with it. For any time, t, we have the following two equations:</a:t>
            </a:r>
          </a:p>
          <a:p>
            <a:pPr algn="just"/>
            <a:endParaRPr lang="en-IN" dirty="0"/>
          </a:p>
        </p:txBody>
      </p:sp>
      <p:pic>
        <p:nvPicPr>
          <p:cNvPr id="6" name="Picture 5">
            <a:extLst>
              <a:ext uri="{FF2B5EF4-FFF2-40B4-BE49-F238E27FC236}">
                <a16:creationId xmlns:a16="http://schemas.microsoft.com/office/drawing/2014/main" id="{D1EBB6C3-3138-C86A-7070-42484B1E4A83}"/>
              </a:ext>
            </a:extLst>
          </p:cNvPr>
          <p:cNvPicPr>
            <a:picLocks noChangeAspect="1"/>
          </p:cNvPicPr>
          <p:nvPr/>
        </p:nvPicPr>
        <p:blipFill>
          <a:blip r:embed="rId2"/>
          <a:stretch>
            <a:fillRect/>
          </a:stretch>
        </p:blipFill>
        <p:spPr>
          <a:xfrm>
            <a:off x="4282981" y="4907618"/>
            <a:ext cx="6733361" cy="1745249"/>
          </a:xfrm>
          <a:prstGeom prst="rect">
            <a:avLst/>
          </a:prstGeom>
        </p:spPr>
      </p:pic>
    </p:spTree>
    <p:extLst>
      <p:ext uri="{BB962C8B-B14F-4D97-AF65-F5344CB8AC3E}">
        <p14:creationId xmlns:p14="http://schemas.microsoft.com/office/powerpoint/2010/main" val="374969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FCE2-73B2-B586-E197-D7A206D29C38}"/>
              </a:ext>
            </a:extLst>
          </p:cNvPr>
          <p:cNvSpPr>
            <a:spLocks noGrp="1"/>
          </p:cNvSpPr>
          <p:nvPr>
            <p:ph type="title"/>
          </p:nvPr>
        </p:nvSpPr>
        <p:spPr/>
        <p:txBody>
          <a:bodyPr/>
          <a:lstStyle/>
          <a:p>
            <a:r>
              <a:rPr lang="en-IN" b="1" dirty="0"/>
              <a:t>Recurrent Neural Network</a:t>
            </a:r>
          </a:p>
        </p:txBody>
      </p:sp>
      <p:sp>
        <p:nvSpPr>
          <p:cNvPr id="3" name="Content Placeholder 2">
            <a:extLst>
              <a:ext uri="{FF2B5EF4-FFF2-40B4-BE49-F238E27FC236}">
                <a16:creationId xmlns:a16="http://schemas.microsoft.com/office/drawing/2014/main" id="{11DCE040-D88B-37C2-B3E2-5E8E7D62C9B7}"/>
              </a:ext>
            </a:extLst>
          </p:cNvPr>
          <p:cNvSpPr>
            <a:spLocks noGrp="1"/>
          </p:cNvSpPr>
          <p:nvPr>
            <p:ph idx="1"/>
          </p:nvPr>
        </p:nvSpPr>
        <p:spPr/>
        <p:txBody>
          <a:bodyPr>
            <a:normAutofit fontScale="77500" lnSpcReduction="20000"/>
          </a:bodyPr>
          <a:lstStyle/>
          <a:p>
            <a:pPr algn="just"/>
            <a:r>
              <a:rPr lang="en-US" dirty="0"/>
              <a:t>Recurrent neural networks are used to model sequential data with the time step index t, and incorporate the technique of context vectorizing. </a:t>
            </a:r>
          </a:p>
          <a:p>
            <a:pPr algn="just"/>
            <a:r>
              <a:rPr lang="en-US" dirty="0"/>
              <a:t>Recurrent Neural Network(RNN) is a type of Neural Network where the output from the previous step is fed as input to the current step. </a:t>
            </a:r>
          </a:p>
          <a:p>
            <a:pPr algn="just"/>
            <a:r>
              <a:rPr lang="en-US" dirty="0"/>
              <a:t>In traditional neural networks, all the inputs and outputs are independent of each other. Still, in cases when it is required to predict the next word of a sentence, the previous words are required and hence there is a need to remember the previous words. </a:t>
            </a:r>
          </a:p>
          <a:p>
            <a:pPr algn="just"/>
            <a:r>
              <a:rPr lang="en-US" dirty="0"/>
              <a:t>Thus RNN came into existence, which solved this issue with the help of a Hidden Layer. </a:t>
            </a:r>
          </a:p>
          <a:p>
            <a:pPr algn="just"/>
            <a:r>
              <a:rPr lang="en-US" dirty="0"/>
              <a:t>The main and most important feature of RNN is its </a:t>
            </a:r>
            <a:r>
              <a:rPr lang="en-US" b="1" dirty="0"/>
              <a:t>Hidden state</a:t>
            </a:r>
            <a:r>
              <a:rPr lang="en-US" dirty="0"/>
              <a:t>, which remembers some information about a sequence. </a:t>
            </a:r>
          </a:p>
          <a:p>
            <a:pPr algn="just"/>
            <a:r>
              <a:rPr lang="en-US" dirty="0"/>
              <a:t>The state is also referred to as Memory State since it remembers the previous input to the network. It uses the same parameters for each input as it performs the same task on all the inputs or hidden layers to produce the output. This reduces the complexity of parameters, unlike other neural networks.</a:t>
            </a:r>
            <a:endParaRPr lang="en-IN" dirty="0"/>
          </a:p>
        </p:txBody>
      </p:sp>
    </p:spTree>
    <p:extLst>
      <p:ext uri="{BB962C8B-B14F-4D97-AF65-F5344CB8AC3E}">
        <p14:creationId xmlns:p14="http://schemas.microsoft.com/office/powerpoint/2010/main" val="3254101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34C9-F2DD-D5F8-650B-20CED897DD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BC95D0-5BC2-C974-DB11-51D8A8B9253B}"/>
              </a:ext>
            </a:extLst>
          </p:cNvPr>
          <p:cNvSpPr>
            <a:spLocks noGrp="1"/>
          </p:cNvSpPr>
          <p:nvPr>
            <p:ph idx="1"/>
          </p:nvPr>
        </p:nvSpPr>
        <p:spPr/>
        <p:txBody>
          <a:bodyPr/>
          <a:lstStyle/>
          <a:p>
            <a:pPr algn="just"/>
            <a:r>
              <a:rPr lang="en-US" dirty="0"/>
              <a:t>where g1 and g2 are activation functions. </a:t>
            </a:r>
          </a:p>
          <a:p>
            <a:pPr algn="just"/>
            <a:r>
              <a:rPr lang="en-US" dirty="0"/>
              <a:t>Let us now perform back propagation at time t = 3. Let the error function be:</a:t>
            </a:r>
          </a:p>
          <a:p>
            <a:pPr algn="just"/>
            <a:endParaRPr lang="en-IN" dirty="0"/>
          </a:p>
        </p:txBody>
      </p:sp>
      <p:pic>
        <p:nvPicPr>
          <p:cNvPr id="5" name="Picture 4">
            <a:extLst>
              <a:ext uri="{FF2B5EF4-FFF2-40B4-BE49-F238E27FC236}">
                <a16:creationId xmlns:a16="http://schemas.microsoft.com/office/drawing/2014/main" id="{5A74AA8B-630D-91AF-465C-B0C9E62CF75B}"/>
              </a:ext>
            </a:extLst>
          </p:cNvPr>
          <p:cNvPicPr>
            <a:picLocks noChangeAspect="1"/>
          </p:cNvPicPr>
          <p:nvPr/>
        </p:nvPicPr>
        <p:blipFill>
          <a:blip r:embed="rId2"/>
          <a:stretch>
            <a:fillRect/>
          </a:stretch>
        </p:blipFill>
        <p:spPr>
          <a:xfrm>
            <a:off x="2709049" y="3279743"/>
            <a:ext cx="7214959" cy="1695027"/>
          </a:xfrm>
          <a:prstGeom prst="rect">
            <a:avLst/>
          </a:prstGeom>
        </p:spPr>
      </p:pic>
    </p:spTree>
    <p:extLst>
      <p:ext uri="{BB962C8B-B14F-4D97-AF65-F5344CB8AC3E}">
        <p14:creationId xmlns:p14="http://schemas.microsoft.com/office/powerpoint/2010/main" val="690546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E333-E036-CF2C-6CEB-D126016EDF64}"/>
              </a:ext>
            </a:extLst>
          </p:cNvPr>
          <p:cNvSpPr>
            <a:spLocks noGrp="1"/>
          </p:cNvSpPr>
          <p:nvPr>
            <p:ph type="title"/>
          </p:nvPr>
        </p:nvSpPr>
        <p:spPr/>
        <p:txBody>
          <a:bodyPr/>
          <a:lstStyle/>
          <a:p>
            <a:r>
              <a:rPr lang="en-IN" b="1" dirty="0"/>
              <a:t>Adjusting Wy</a:t>
            </a:r>
          </a:p>
        </p:txBody>
      </p:sp>
      <p:sp>
        <p:nvSpPr>
          <p:cNvPr id="3" name="Content Placeholder 2">
            <a:extLst>
              <a:ext uri="{FF2B5EF4-FFF2-40B4-BE49-F238E27FC236}">
                <a16:creationId xmlns:a16="http://schemas.microsoft.com/office/drawing/2014/main" id="{EEED32D1-BD9A-E16A-5560-227C1A3CDDA7}"/>
              </a:ext>
            </a:extLst>
          </p:cNvPr>
          <p:cNvSpPr>
            <a:spLocks noGrp="1"/>
          </p:cNvSpPr>
          <p:nvPr>
            <p:ph idx="1"/>
          </p:nvPr>
        </p:nvSpPr>
        <p:spPr/>
        <p:txBody>
          <a:bodyPr/>
          <a:lstStyle/>
          <a:p>
            <a:pPr algn="just"/>
            <a:r>
              <a:rPr lang="en-US" dirty="0"/>
              <a:t>We are using the squared error here, where d3 is the desired output at time t = 3. </a:t>
            </a:r>
          </a:p>
          <a:p>
            <a:pPr algn="just"/>
            <a:r>
              <a:rPr lang="en-US" dirty="0"/>
              <a:t>To perform back propagation, we have to adjust the weights associated with inputs, the memory units and the outputs. Adjusting Wy For better understanding.</a:t>
            </a:r>
          </a:p>
          <a:p>
            <a:pPr algn="just"/>
            <a:endParaRPr lang="en-IN" dirty="0"/>
          </a:p>
        </p:txBody>
      </p:sp>
      <p:pic>
        <p:nvPicPr>
          <p:cNvPr id="5122" name="Picture 2">
            <a:extLst>
              <a:ext uri="{FF2B5EF4-FFF2-40B4-BE49-F238E27FC236}">
                <a16:creationId xmlns:a16="http://schemas.microsoft.com/office/drawing/2014/main" id="{903C122B-2671-5B3A-B4BF-EE941805F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812" y="3911600"/>
            <a:ext cx="681037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782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8F35-6F8B-6321-316E-087F7966F0EA}"/>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3C1148C5-ED87-D1FD-CDE3-85728B8F4201}"/>
              </a:ext>
            </a:extLst>
          </p:cNvPr>
          <p:cNvPicPr>
            <a:picLocks noGrp="1" noChangeAspect="1"/>
          </p:cNvPicPr>
          <p:nvPr>
            <p:ph idx="1"/>
          </p:nvPr>
        </p:nvPicPr>
        <p:blipFill>
          <a:blip r:embed="rId2"/>
          <a:stretch>
            <a:fillRect/>
          </a:stretch>
        </p:blipFill>
        <p:spPr>
          <a:xfrm>
            <a:off x="1151052" y="1865848"/>
            <a:ext cx="6338319" cy="1800450"/>
          </a:xfrm>
        </p:spPr>
      </p:pic>
      <p:sp>
        <p:nvSpPr>
          <p:cNvPr id="9" name="TextBox 8">
            <a:extLst>
              <a:ext uri="{FF2B5EF4-FFF2-40B4-BE49-F238E27FC236}">
                <a16:creationId xmlns:a16="http://schemas.microsoft.com/office/drawing/2014/main" id="{D0025094-C91D-AB19-54AA-5885C992380A}"/>
              </a:ext>
            </a:extLst>
          </p:cNvPr>
          <p:cNvSpPr txBox="1"/>
          <p:nvPr/>
        </p:nvSpPr>
        <p:spPr>
          <a:xfrm>
            <a:off x="990599" y="3569064"/>
            <a:ext cx="10635343" cy="707886"/>
          </a:xfrm>
          <a:prstGeom prst="rect">
            <a:avLst/>
          </a:prstGeom>
          <a:noFill/>
        </p:spPr>
        <p:txBody>
          <a:bodyPr wrap="square">
            <a:spAutoFit/>
          </a:bodyPr>
          <a:lstStyle/>
          <a:p>
            <a:pPr algn="just"/>
            <a:r>
              <a:rPr lang="en-US" sz="2000" b="1" i="0" dirty="0">
                <a:effectLst/>
              </a:rPr>
              <a:t>Explanation: </a:t>
            </a:r>
            <a:r>
              <a:rPr lang="en-US" sz="2000" b="0" i="1" dirty="0">
                <a:effectLst/>
              </a:rPr>
              <a:t>E3</a:t>
            </a:r>
            <a:r>
              <a:rPr lang="en-US" sz="2000" b="0" i="0" dirty="0">
                <a:effectLst/>
              </a:rPr>
              <a:t> is a function of </a:t>
            </a:r>
            <a:r>
              <a:rPr lang="en-US" sz="2000" b="0" i="1" dirty="0">
                <a:effectLst/>
              </a:rPr>
              <a:t>Y3</a:t>
            </a:r>
            <a:r>
              <a:rPr lang="en-US" sz="2000" b="0" i="0" dirty="0">
                <a:effectLst/>
              </a:rPr>
              <a:t>. Hence, we differentiate </a:t>
            </a:r>
            <a:r>
              <a:rPr lang="en-US" sz="2000" b="0" i="1" dirty="0">
                <a:effectLst/>
              </a:rPr>
              <a:t>E3</a:t>
            </a:r>
            <a:r>
              <a:rPr lang="en-US" sz="2000" b="0" i="0" dirty="0">
                <a:effectLst/>
              </a:rPr>
              <a:t> w.r.t </a:t>
            </a:r>
            <a:r>
              <a:rPr lang="en-US" sz="2000" b="0" i="1" dirty="0">
                <a:effectLst/>
              </a:rPr>
              <a:t>Y3</a:t>
            </a:r>
            <a:r>
              <a:rPr lang="en-US" sz="2000" b="0" i="0" dirty="0">
                <a:effectLst/>
              </a:rPr>
              <a:t>. </a:t>
            </a:r>
            <a:r>
              <a:rPr lang="en-US" sz="2000" b="0" i="1" dirty="0">
                <a:effectLst/>
              </a:rPr>
              <a:t>Y3</a:t>
            </a:r>
            <a:r>
              <a:rPr lang="en-US" sz="2000" b="0" i="0" dirty="0">
                <a:effectLst/>
              </a:rPr>
              <a:t> is a function of </a:t>
            </a:r>
            <a:r>
              <a:rPr lang="en-US" sz="2000" b="0" i="1" dirty="0">
                <a:effectLst/>
              </a:rPr>
              <a:t>WY</a:t>
            </a:r>
            <a:r>
              <a:rPr lang="en-US" sz="2000" b="0" i="0" dirty="0">
                <a:effectLst/>
              </a:rPr>
              <a:t>. Hence, we differentiate </a:t>
            </a:r>
            <a:r>
              <a:rPr lang="en-US" sz="2000" b="0" i="1" dirty="0">
                <a:effectLst/>
              </a:rPr>
              <a:t>Y3</a:t>
            </a:r>
            <a:r>
              <a:rPr lang="en-US" sz="2000" b="0" i="0" dirty="0">
                <a:effectLst/>
              </a:rPr>
              <a:t> w.r.t </a:t>
            </a:r>
            <a:r>
              <a:rPr lang="en-US" sz="2000" b="0" i="1" dirty="0">
                <a:effectLst/>
              </a:rPr>
              <a:t>WY</a:t>
            </a:r>
            <a:r>
              <a:rPr lang="en-US" sz="2000" b="0" i="0" dirty="0">
                <a:effectLst/>
              </a:rPr>
              <a:t>. </a:t>
            </a:r>
            <a:r>
              <a:rPr lang="en-US" sz="2000" b="1" i="0" dirty="0">
                <a:effectLst/>
              </a:rPr>
              <a:t>Adjusting </a:t>
            </a:r>
            <a:r>
              <a:rPr lang="en-US" sz="2000" b="1" i="0" dirty="0" err="1">
                <a:effectLst/>
              </a:rPr>
              <a:t>Ws</a:t>
            </a:r>
            <a:r>
              <a:rPr lang="en-US" sz="2000" b="0" i="0" dirty="0">
                <a:effectLst/>
              </a:rPr>
              <a:t> For better understanding</a:t>
            </a:r>
            <a:endParaRPr lang="en-IN" sz="2000" dirty="0"/>
          </a:p>
        </p:txBody>
      </p:sp>
      <p:pic>
        <p:nvPicPr>
          <p:cNvPr id="6148" name="Picture 4">
            <a:extLst>
              <a:ext uri="{FF2B5EF4-FFF2-40B4-BE49-F238E27FC236}">
                <a16:creationId xmlns:a16="http://schemas.microsoft.com/office/drawing/2014/main" id="{9CD26F38-7E0F-F906-C6EC-7F17D5BA1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8784" y="4244293"/>
            <a:ext cx="681037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769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49AF-7C87-85AE-3E6F-324BFC8AA228}"/>
              </a:ext>
            </a:extLst>
          </p:cNvPr>
          <p:cNvSpPr>
            <a:spLocks noGrp="1"/>
          </p:cNvSpPr>
          <p:nvPr>
            <p:ph type="title"/>
          </p:nvPr>
        </p:nvSpPr>
        <p:spPr/>
        <p:txBody>
          <a:bodyPr/>
          <a:lstStyle/>
          <a:p>
            <a:r>
              <a:rPr lang="en-IN" b="1" dirty="0"/>
              <a:t>Adjusting </a:t>
            </a:r>
            <a:r>
              <a:rPr lang="en-IN" b="1" dirty="0" err="1"/>
              <a:t>Ws</a:t>
            </a:r>
            <a:endParaRPr lang="en-IN" b="1" dirty="0"/>
          </a:p>
        </p:txBody>
      </p:sp>
      <p:pic>
        <p:nvPicPr>
          <p:cNvPr id="5" name="Content Placeholder 4">
            <a:extLst>
              <a:ext uri="{FF2B5EF4-FFF2-40B4-BE49-F238E27FC236}">
                <a16:creationId xmlns:a16="http://schemas.microsoft.com/office/drawing/2014/main" id="{B5B60CB6-3A0A-D49F-376E-080D2C76D204}"/>
              </a:ext>
            </a:extLst>
          </p:cNvPr>
          <p:cNvPicPr>
            <a:picLocks noGrp="1" noChangeAspect="1"/>
          </p:cNvPicPr>
          <p:nvPr>
            <p:ph idx="1"/>
          </p:nvPr>
        </p:nvPicPr>
        <p:blipFill>
          <a:blip r:embed="rId2"/>
          <a:stretch>
            <a:fillRect/>
          </a:stretch>
        </p:blipFill>
        <p:spPr>
          <a:xfrm>
            <a:off x="1244352" y="1895742"/>
            <a:ext cx="5744278" cy="2137666"/>
          </a:xfrm>
        </p:spPr>
      </p:pic>
      <p:sp>
        <p:nvSpPr>
          <p:cNvPr id="7" name="TextBox 6">
            <a:extLst>
              <a:ext uri="{FF2B5EF4-FFF2-40B4-BE49-F238E27FC236}">
                <a16:creationId xmlns:a16="http://schemas.microsoft.com/office/drawing/2014/main" id="{884F296C-C59D-2681-4C92-9F087CF97B70}"/>
              </a:ext>
            </a:extLst>
          </p:cNvPr>
          <p:cNvSpPr txBox="1"/>
          <p:nvPr/>
        </p:nvSpPr>
        <p:spPr>
          <a:xfrm>
            <a:off x="1121228" y="4417916"/>
            <a:ext cx="10515600" cy="1754326"/>
          </a:xfrm>
          <a:prstGeom prst="rect">
            <a:avLst/>
          </a:prstGeom>
          <a:noFill/>
        </p:spPr>
        <p:txBody>
          <a:bodyPr wrap="square">
            <a:spAutoFit/>
          </a:bodyPr>
          <a:lstStyle/>
          <a:p>
            <a:pPr algn="just"/>
            <a:r>
              <a:rPr lang="en-US" b="1" i="0" dirty="0">
                <a:effectLst/>
              </a:rPr>
              <a:t>Explanation: </a:t>
            </a:r>
            <a:r>
              <a:rPr lang="en-US" b="0" i="1" dirty="0">
                <a:effectLst/>
              </a:rPr>
              <a:t>E3</a:t>
            </a:r>
            <a:r>
              <a:rPr lang="en-US" b="0" i="0" dirty="0">
                <a:effectLst/>
              </a:rPr>
              <a:t> is a function of </a:t>
            </a:r>
            <a:r>
              <a:rPr lang="en-US" b="0" i="1" dirty="0">
                <a:effectLst/>
              </a:rPr>
              <a:t>Y3</a:t>
            </a:r>
            <a:r>
              <a:rPr lang="en-US" b="0" i="0" dirty="0">
                <a:effectLst/>
              </a:rPr>
              <a:t>. Hence, we differentiate </a:t>
            </a:r>
            <a:r>
              <a:rPr lang="en-US" b="0" i="1" dirty="0">
                <a:effectLst/>
              </a:rPr>
              <a:t>E3</a:t>
            </a:r>
            <a:r>
              <a:rPr lang="en-US" b="0" i="0" dirty="0">
                <a:effectLst/>
              </a:rPr>
              <a:t> w.r.t </a:t>
            </a:r>
            <a:r>
              <a:rPr lang="en-US" b="0" i="1" dirty="0">
                <a:effectLst/>
              </a:rPr>
              <a:t>Y3</a:t>
            </a:r>
            <a:r>
              <a:rPr lang="en-US" b="0" i="0" dirty="0">
                <a:effectLst/>
              </a:rPr>
              <a:t>. </a:t>
            </a:r>
            <a:r>
              <a:rPr lang="en-US" b="0" i="1" dirty="0">
                <a:effectLst/>
              </a:rPr>
              <a:t>Y3</a:t>
            </a:r>
            <a:r>
              <a:rPr lang="en-US" b="0" i="0" dirty="0">
                <a:effectLst/>
              </a:rPr>
              <a:t> is a function of </a:t>
            </a:r>
            <a:r>
              <a:rPr lang="en-US" b="0" i="1" dirty="0">
                <a:effectLst/>
              </a:rPr>
              <a:t>S3</a:t>
            </a:r>
            <a:r>
              <a:rPr lang="en-US" b="0" i="0" dirty="0">
                <a:effectLst/>
              </a:rPr>
              <a:t>. Hence, we differentiate </a:t>
            </a:r>
            <a:r>
              <a:rPr lang="en-US" b="0" i="1" dirty="0">
                <a:effectLst/>
              </a:rPr>
              <a:t>Y3</a:t>
            </a:r>
            <a:r>
              <a:rPr lang="en-US" b="0" i="0" dirty="0">
                <a:effectLst/>
              </a:rPr>
              <a:t> w.r.t </a:t>
            </a:r>
            <a:r>
              <a:rPr lang="en-US" b="0" i="1" dirty="0">
                <a:effectLst/>
              </a:rPr>
              <a:t>S3</a:t>
            </a:r>
            <a:r>
              <a:rPr lang="en-US" b="0" i="0" dirty="0">
                <a:effectLst/>
              </a:rPr>
              <a:t>. </a:t>
            </a:r>
            <a:r>
              <a:rPr lang="en-US" b="0" i="1" dirty="0">
                <a:effectLst/>
              </a:rPr>
              <a:t>S3</a:t>
            </a:r>
            <a:r>
              <a:rPr lang="en-US" b="0" i="0" dirty="0">
                <a:effectLst/>
              </a:rPr>
              <a:t> is a function of </a:t>
            </a:r>
            <a:r>
              <a:rPr lang="en-US" b="0" i="1" dirty="0">
                <a:effectLst/>
              </a:rPr>
              <a:t>WS</a:t>
            </a:r>
            <a:r>
              <a:rPr lang="en-US" b="0" i="0" dirty="0">
                <a:effectLst/>
              </a:rPr>
              <a:t>. Hence, we differentiate </a:t>
            </a:r>
            <a:r>
              <a:rPr lang="en-US" b="0" i="1" dirty="0">
                <a:effectLst/>
              </a:rPr>
              <a:t>S3</a:t>
            </a:r>
            <a:r>
              <a:rPr lang="en-US" b="0" i="0" dirty="0">
                <a:effectLst/>
              </a:rPr>
              <a:t> w.r.t </a:t>
            </a:r>
            <a:r>
              <a:rPr lang="en-US" b="0" i="1" dirty="0">
                <a:effectLst/>
              </a:rPr>
              <a:t>WS</a:t>
            </a:r>
            <a:r>
              <a:rPr lang="en-US" b="0" i="0" dirty="0">
                <a:effectLst/>
              </a:rPr>
              <a:t>. But we can’t stop with this; we also have to take into consideration, the previous time steps. So, we differentiate (partially) the Error function with respect to memory units </a:t>
            </a:r>
            <a:r>
              <a:rPr lang="en-US" b="0" i="1" dirty="0">
                <a:effectLst/>
              </a:rPr>
              <a:t>S2</a:t>
            </a:r>
            <a:r>
              <a:rPr lang="en-US" b="0" i="0" dirty="0">
                <a:effectLst/>
              </a:rPr>
              <a:t> as well as </a:t>
            </a:r>
            <a:r>
              <a:rPr lang="en-US" b="0" i="1" dirty="0">
                <a:effectLst/>
              </a:rPr>
              <a:t>S1</a:t>
            </a:r>
            <a:r>
              <a:rPr lang="en-US" b="0" i="0" dirty="0">
                <a:effectLst/>
              </a:rPr>
              <a:t> taking into consideration the weight matrix </a:t>
            </a:r>
            <a:r>
              <a:rPr lang="en-US" b="0" i="1" dirty="0">
                <a:effectLst/>
              </a:rPr>
              <a:t>WS</a:t>
            </a:r>
            <a:r>
              <a:rPr lang="en-US" b="0" i="0" dirty="0">
                <a:effectLst/>
              </a:rPr>
              <a:t>. We have to keep in mind that a memory unit, say S</a:t>
            </a:r>
            <a:r>
              <a:rPr lang="en-US" b="0" i="0" baseline="-25000" dirty="0">
                <a:effectLst/>
              </a:rPr>
              <a:t>t</a:t>
            </a:r>
            <a:r>
              <a:rPr lang="en-US" b="0" i="0" dirty="0">
                <a:effectLst/>
              </a:rPr>
              <a:t> is a function of its previous memory unit S</a:t>
            </a:r>
            <a:r>
              <a:rPr lang="en-US" b="0" i="0" baseline="-25000" dirty="0">
                <a:effectLst/>
              </a:rPr>
              <a:t>t-1</a:t>
            </a:r>
            <a:r>
              <a:rPr lang="en-US" b="0" i="0" dirty="0">
                <a:effectLst/>
              </a:rPr>
              <a:t>. Hence, we differentiate </a:t>
            </a:r>
            <a:r>
              <a:rPr lang="en-US" b="0" i="1" dirty="0">
                <a:effectLst/>
              </a:rPr>
              <a:t>S3</a:t>
            </a:r>
            <a:r>
              <a:rPr lang="en-US" b="0" i="0" dirty="0">
                <a:effectLst/>
              </a:rPr>
              <a:t> with </a:t>
            </a:r>
            <a:r>
              <a:rPr lang="en-US" b="0" i="1" dirty="0">
                <a:effectLst/>
              </a:rPr>
              <a:t>S2</a:t>
            </a:r>
            <a:r>
              <a:rPr lang="en-US" b="0" i="0" dirty="0">
                <a:effectLst/>
              </a:rPr>
              <a:t> and </a:t>
            </a:r>
            <a:r>
              <a:rPr lang="en-US" b="0" i="1" dirty="0">
                <a:effectLst/>
              </a:rPr>
              <a:t>S2</a:t>
            </a:r>
            <a:r>
              <a:rPr lang="en-US" b="0" i="0" dirty="0">
                <a:effectLst/>
              </a:rPr>
              <a:t> with </a:t>
            </a:r>
            <a:r>
              <a:rPr lang="en-US" b="0" i="1" dirty="0">
                <a:effectLst/>
              </a:rPr>
              <a:t>S1</a:t>
            </a:r>
            <a:r>
              <a:rPr lang="en-US" b="0" i="0" dirty="0">
                <a:effectLst/>
              </a:rPr>
              <a:t>.</a:t>
            </a:r>
            <a:endParaRPr lang="en-IN" dirty="0"/>
          </a:p>
        </p:txBody>
      </p:sp>
      <p:sp>
        <p:nvSpPr>
          <p:cNvPr id="8" name="AutoShape 2" descr=" \begin{equation*}  \frac{\partial E_{N}}{\partial W_{S}} = \sum_{i=1}^{N} \frac{\partial E_{N}}{\partial Y_{N}} . \frac{\partial Y_{N}}{\partial S_{i}} . \frac{\partial S_{i}}{\partial W_{S}}  \end{equation*} ">
            <a:extLst>
              <a:ext uri="{FF2B5EF4-FFF2-40B4-BE49-F238E27FC236}">
                <a16:creationId xmlns:a16="http://schemas.microsoft.com/office/drawing/2014/main" id="{4BE17817-A266-A8E0-89F1-BB7F33136BC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487059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C83E-4EFB-09FA-2F73-16B64CADCB82}"/>
              </a:ext>
            </a:extLst>
          </p:cNvPr>
          <p:cNvSpPr>
            <a:spLocks noGrp="1"/>
          </p:cNvSpPr>
          <p:nvPr>
            <p:ph type="title"/>
          </p:nvPr>
        </p:nvSpPr>
        <p:spPr/>
        <p:txBody>
          <a:bodyPr/>
          <a:lstStyle/>
          <a:p>
            <a:endParaRPr lang="en-IN"/>
          </a:p>
        </p:txBody>
      </p:sp>
      <p:sp>
        <p:nvSpPr>
          <p:cNvPr id="4" name="AutoShape 2" descr=" \begin{equation*}  \frac{\partial E_{N}}{\partial W_{S}} = \sum_{i=1}^{N} \frac{\partial E_{N}}{\partial Y_{N}} . \frac{\partial Y_{N}}{\partial S_{i}} . \frac{\partial S_{i}}{\partial W_{S}}  \end{equation*} ">
            <a:extLst>
              <a:ext uri="{FF2B5EF4-FFF2-40B4-BE49-F238E27FC236}">
                <a16:creationId xmlns:a16="http://schemas.microsoft.com/office/drawing/2014/main" id="{8B7E5BC1-075B-89B6-4836-BEB2AD7A5441}"/>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Generally, we can express this formula as:</a:t>
            </a:r>
          </a:p>
          <a:p>
            <a:endParaRPr lang="en-IN" dirty="0"/>
          </a:p>
        </p:txBody>
      </p:sp>
      <p:pic>
        <p:nvPicPr>
          <p:cNvPr id="6" name="Picture 5">
            <a:extLst>
              <a:ext uri="{FF2B5EF4-FFF2-40B4-BE49-F238E27FC236}">
                <a16:creationId xmlns:a16="http://schemas.microsoft.com/office/drawing/2014/main" id="{28CA0FD9-138E-8A7E-8BCA-DB8204BEFCE2}"/>
              </a:ext>
            </a:extLst>
          </p:cNvPr>
          <p:cNvPicPr>
            <a:picLocks noChangeAspect="1"/>
          </p:cNvPicPr>
          <p:nvPr/>
        </p:nvPicPr>
        <p:blipFill>
          <a:blip r:embed="rId2"/>
          <a:stretch>
            <a:fillRect/>
          </a:stretch>
        </p:blipFill>
        <p:spPr>
          <a:xfrm>
            <a:off x="3079870" y="2777209"/>
            <a:ext cx="6032260" cy="1303581"/>
          </a:xfrm>
          <a:prstGeom prst="rect">
            <a:avLst/>
          </a:prstGeom>
        </p:spPr>
      </p:pic>
    </p:spTree>
    <p:extLst>
      <p:ext uri="{BB962C8B-B14F-4D97-AF65-F5344CB8AC3E}">
        <p14:creationId xmlns:p14="http://schemas.microsoft.com/office/powerpoint/2010/main" val="3308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0D98-4889-4570-98C9-E8254ED181FC}"/>
              </a:ext>
            </a:extLst>
          </p:cNvPr>
          <p:cNvSpPr>
            <a:spLocks noGrp="1"/>
          </p:cNvSpPr>
          <p:nvPr>
            <p:ph type="title"/>
          </p:nvPr>
        </p:nvSpPr>
        <p:spPr/>
        <p:txBody>
          <a:bodyPr>
            <a:normAutofit fontScale="90000"/>
          </a:bodyPr>
          <a:lstStyle/>
          <a:p>
            <a:br>
              <a:rPr lang="en-IN" dirty="0"/>
            </a:br>
            <a:r>
              <a:rPr lang="en-IN" b="1" dirty="0"/>
              <a:t>Adjusting WX</a:t>
            </a:r>
            <a:br>
              <a:rPr lang="en-IN" dirty="0"/>
            </a:br>
            <a:endParaRPr lang="en-IN" dirty="0"/>
          </a:p>
        </p:txBody>
      </p:sp>
      <p:pic>
        <p:nvPicPr>
          <p:cNvPr id="5" name="Content Placeholder 4">
            <a:extLst>
              <a:ext uri="{FF2B5EF4-FFF2-40B4-BE49-F238E27FC236}">
                <a16:creationId xmlns:a16="http://schemas.microsoft.com/office/drawing/2014/main" id="{0A478DD4-1A7B-7235-D5AA-F82FCD9252CC}"/>
              </a:ext>
            </a:extLst>
          </p:cNvPr>
          <p:cNvPicPr>
            <a:picLocks noGrp="1" noChangeAspect="1"/>
          </p:cNvPicPr>
          <p:nvPr>
            <p:ph idx="1"/>
          </p:nvPr>
        </p:nvPicPr>
        <p:blipFill>
          <a:blip r:embed="rId2"/>
          <a:stretch>
            <a:fillRect/>
          </a:stretch>
        </p:blipFill>
        <p:spPr>
          <a:xfrm>
            <a:off x="950573" y="2022402"/>
            <a:ext cx="5733256" cy="2813195"/>
          </a:xfrm>
        </p:spPr>
      </p:pic>
      <p:sp>
        <p:nvSpPr>
          <p:cNvPr id="7" name="TextBox 6">
            <a:extLst>
              <a:ext uri="{FF2B5EF4-FFF2-40B4-BE49-F238E27FC236}">
                <a16:creationId xmlns:a16="http://schemas.microsoft.com/office/drawing/2014/main" id="{E5E81C05-2952-0E38-C653-4E94330CF707}"/>
              </a:ext>
            </a:extLst>
          </p:cNvPr>
          <p:cNvSpPr txBox="1"/>
          <p:nvPr/>
        </p:nvSpPr>
        <p:spPr>
          <a:xfrm>
            <a:off x="6096000" y="2274837"/>
            <a:ext cx="5584371" cy="2862322"/>
          </a:xfrm>
          <a:prstGeom prst="rect">
            <a:avLst/>
          </a:prstGeom>
          <a:noFill/>
        </p:spPr>
        <p:txBody>
          <a:bodyPr wrap="square">
            <a:spAutoFit/>
          </a:bodyPr>
          <a:lstStyle/>
          <a:p>
            <a:pPr algn="just"/>
            <a:r>
              <a:rPr lang="en-US" sz="2000" b="1" i="0" dirty="0">
                <a:effectLst/>
              </a:rPr>
              <a:t>Explanation: </a:t>
            </a:r>
            <a:r>
              <a:rPr lang="en-US" sz="2000" b="0" i="1" dirty="0">
                <a:effectLst/>
              </a:rPr>
              <a:t>E3</a:t>
            </a:r>
            <a:r>
              <a:rPr lang="en-US" sz="2000" b="0" i="0" dirty="0">
                <a:effectLst/>
              </a:rPr>
              <a:t> is a function of </a:t>
            </a:r>
            <a:r>
              <a:rPr lang="en-US" sz="2000" b="0" i="1" dirty="0">
                <a:effectLst/>
              </a:rPr>
              <a:t>Y3</a:t>
            </a:r>
            <a:r>
              <a:rPr lang="en-US" sz="2000" b="0" i="0" dirty="0">
                <a:effectLst/>
              </a:rPr>
              <a:t>. Hence, we differentiate </a:t>
            </a:r>
            <a:r>
              <a:rPr lang="en-US" sz="2000" b="0" i="1" dirty="0">
                <a:effectLst/>
              </a:rPr>
              <a:t>E3</a:t>
            </a:r>
            <a:r>
              <a:rPr lang="en-US" sz="2000" b="0" i="0" dirty="0">
                <a:effectLst/>
              </a:rPr>
              <a:t> w.r.t </a:t>
            </a:r>
            <a:r>
              <a:rPr lang="en-US" sz="2000" b="0" i="1" dirty="0">
                <a:effectLst/>
              </a:rPr>
              <a:t>Y3</a:t>
            </a:r>
            <a:r>
              <a:rPr lang="en-US" sz="2000" b="0" i="0" dirty="0">
                <a:effectLst/>
              </a:rPr>
              <a:t>. </a:t>
            </a:r>
            <a:r>
              <a:rPr lang="en-US" sz="2000" b="0" i="1" dirty="0">
                <a:effectLst/>
              </a:rPr>
              <a:t>Y3</a:t>
            </a:r>
            <a:r>
              <a:rPr lang="en-US" sz="2000" b="0" i="0" dirty="0">
                <a:effectLst/>
              </a:rPr>
              <a:t> is a function of </a:t>
            </a:r>
            <a:r>
              <a:rPr lang="en-US" sz="2000" b="0" i="1" dirty="0">
                <a:effectLst/>
              </a:rPr>
              <a:t>S3</a:t>
            </a:r>
            <a:r>
              <a:rPr lang="en-US" sz="2000" b="0" i="0" dirty="0">
                <a:effectLst/>
              </a:rPr>
              <a:t>. Hence, we differentiate </a:t>
            </a:r>
            <a:r>
              <a:rPr lang="en-US" sz="2000" b="0" i="1" dirty="0">
                <a:effectLst/>
              </a:rPr>
              <a:t>Y3</a:t>
            </a:r>
            <a:r>
              <a:rPr lang="en-US" sz="2000" b="0" i="0" dirty="0">
                <a:effectLst/>
              </a:rPr>
              <a:t> w.r.t </a:t>
            </a:r>
            <a:r>
              <a:rPr lang="en-US" sz="2000" b="0" i="1" dirty="0">
                <a:effectLst/>
              </a:rPr>
              <a:t>S3</a:t>
            </a:r>
            <a:r>
              <a:rPr lang="en-US" sz="2000" b="0" i="0" dirty="0">
                <a:effectLst/>
              </a:rPr>
              <a:t>. </a:t>
            </a:r>
            <a:r>
              <a:rPr lang="en-US" sz="2000" b="0" i="1" dirty="0">
                <a:effectLst/>
              </a:rPr>
              <a:t>S3</a:t>
            </a:r>
            <a:r>
              <a:rPr lang="en-US" sz="2000" b="0" i="0" dirty="0">
                <a:effectLst/>
              </a:rPr>
              <a:t> is a function of </a:t>
            </a:r>
            <a:r>
              <a:rPr lang="en-US" sz="2000" b="0" i="1" dirty="0">
                <a:effectLst/>
              </a:rPr>
              <a:t>WX</a:t>
            </a:r>
            <a:r>
              <a:rPr lang="en-US" sz="2000" b="0" i="0" dirty="0">
                <a:effectLst/>
              </a:rPr>
              <a:t>. Hence, we differentiate </a:t>
            </a:r>
            <a:r>
              <a:rPr lang="en-US" sz="2000" b="0" i="1" dirty="0">
                <a:effectLst/>
              </a:rPr>
              <a:t>S3</a:t>
            </a:r>
            <a:r>
              <a:rPr lang="en-US" sz="2000" b="0" i="0" dirty="0">
                <a:effectLst/>
              </a:rPr>
              <a:t> w.r.t </a:t>
            </a:r>
            <a:r>
              <a:rPr lang="en-US" sz="2000" b="0" i="1" dirty="0">
                <a:effectLst/>
              </a:rPr>
              <a:t>WX</a:t>
            </a:r>
            <a:r>
              <a:rPr lang="en-US" sz="2000" b="0" i="0" dirty="0">
                <a:effectLst/>
              </a:rPr>
              <a:t>. Again we can’t stop with this; we also have to take into consideration, the previous time steps. So, we differentiate (partially) the Error function with respect to memory units </a:t>
            </a:r>
            <a:r>
              <a:rPr lang="en-US" sz="2000" b="0" i="1" dirty="0">
                <a:effectLst/>
              </a:rPr>
              <a:t>S2</a:t>
            </a:r>
            <a:r>
              <a:rPr lang="en-US" sz="2000" b="0" i="0" dirty="0">
                <a:effectLst/>
              </a:rPr>
              <a:t> as well as </a:t>
            </a:r>
            <a:r>
              <a:rPr lang="en-US" sz="2000" b="0" i="1" dirty="0">
                <a:effectLst/>
              </a:rPr>
              <a:t>S1</a:t>
            </a:r>
            <a:r>
              <a:rPr lang="en-US" sz="2000" b="0" i="0" dirty="0">
                <a:effectLst/>
              </a:rPr>
              <a:t> taking into consideration the weight matrix WX</a:t>
            </a:r>
            <a:endParaRPr lang="en-IN" sz="2000" dirty="0"/>
          </a:p>
        </p:txBody>
      </p:sp>
    </p:spTree>
    <p:extLst>
      <p:ext uri="{BB962C8B-B14F-4D97-AF65-F5344CB8AC3E}">
        <p14:creationId xmlns:p14="http://schemas.microsoft.com/office/powerpoint/2010/main" val="2505407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711A-CA6A-49C3-EA46-D1FA96875B57}"/>
              </a:ext>
            </a:extLst>
          </p:cNvPr>
          <p:cNvSpPr>
            <a:spLocks noGrp="1"/>
          </p:cNvSpPr>
          <p:nvPr>
            <p:ph type="title"/>
          </p:nvPr>
        </p:nvSpPr>
        <p:spPr/>
        <p:txBody>
          <a:bodyPr/>
          <a:lstStyle/>
          <a:p>
            <a:endParaRPr lang="en-IN"/>
          </a:p>
        </p:txBody>
      </p:sp>
      <p:pic>
        <p:nvPicPr>
          <p:cNvPr id="9218" name="Picture 2">
            <a:extLst>
              <a:ext uri="{FF2B5EF4-FFF2-40B4-BE49-F238E27FC236}">
                <a16:creationId xmlns:a16="http://schemas.microsoft.com/office/drawing/2014/main" id="{762DC150-4EF3-DF87-4A60-F428393ABC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1469" y="2531171"/>
            <a:ext cx="4383404" cy="27007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4EDC62C-20CA-3B26-4CA1-82BC38DD5E73}"/>
              </a:ext>
            </a:extLst>
          </p:cNvPr>
          <p:cNvPicPr>
            <a:picLocks noChangeAspect="1"/>
          </p:cNvPicPr>
          <p:nvPr/>
        </p:nvPicPr>
        <p:blipFill>
          <a:blip r:embed="rId3"/>
          <a:stretch>
            <a:fillRect/>
          </a:stretch>
        </p:blipFill>
        <p:spPr>
          <a:xfrm>
            <a:off x="6096000" y="2292292"/>
            <a:ext cx="4762745" cy="1136708"/>
          </a:xfrm>
          <a:prstGeom prst="rect">
            <a:avLst/>
          </a:prstGeom>
        </p:spPr>
      </p:pic>
    </p:spTree>
    <p:extLst>
      <p:ext uri="{BB962C8B-B14F-4D97-AF65-F5344CB8AC3E}">
        <p14:creationId xmlns:p14="http://schemas.microsoft.com/office/powerpoint/2010/main" val="2971144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48E3-4F23-4CD1-E562-0B43D406A5BE}"/>
              </a:ext>
            </a:extLst>
          </p:cNvPr>
          <p:cNvSpPr>
            <a:spLocks noGrp="1"/>
          </p:cNvSpPr>
          <p:nvPr>
            <p:ph type="title"/>
          </p:nvPr>
        </p:nvSpPr>
        <p:spPr/>
        <p:txBody>
          <a:bodyPr/>
          <a:lstStyle/>
          <a:p>
            <a:r>
              <a:rPr lang="en-US" b="1" dirty="0"/>
              <a:t>Limitations of BPTT</a:t>
            </a:r>
            <a:br>
              <a:rPr lang="en-US" dirty="0"/>
            </a:br>
            <a:endParaRPr lang="en-IN" dirty="0"/>
          </a:p>
        </p:txBody>
      </p:sp>
      <p:sp>
        <p:nvSpPr>
          <p:cNvPr id="3" name="Content Placeholder 2">
            <a:extLst>
              <a:ext uri="{FF2B5EF4-FFF2-40B4-BE49-F238E27FC236}">
                <a16:creationId xmlns:a16="http://schemas.microsoft.com/office/drawing/2014/main" id="{C444A281-F307-D99C-9619-37EC7E219EF0}"/>
              </a:ext>
            </a:extLst>
          </p:cNvPr>
          <p:cNvSpPr>
            <a:spLocks noGrp="1"/>
          </p:cNvSpPr>
          <p:nvPr>
            <p:ph idx="1"/>
          </p:nvPr>
        </p:nvSpPr>
        <p:spPr/>
        <p:txBody>
          <a:bodyPr/>
          <a:lstStyle/>
          <a:p>
            <a:pPr algn="just"/>
            <a:r>
              <a:rPr lang="en-US" dirty="0"/>
              <a:t>This technique that uses the back Propagation over time (BPTT) is a method that can be employed for a limited amount of time intervals, like 8 or 10. </a:t>
            </a:r>
          </a:p>
          <a:p>
            <a:pPr algn="just"/>
            <a:r>
              <a:rPr lang="en-US" dirty="0"/>
              <a:t>If we continue to backpropagate and the gradient gets too small. This is known as the "Vanishing gradient" problem. </a:t>
            </a:r>
          </a:p>
          <a:p>
            <a:pPr algn="just"/>
            <a:r>
              <a:rPr lang="en-US" dirty="0"/>
              <a:t>This is because the value of information diminishes geometrically with time. Therefore, if the number of time steps is greater than 10 (Let's say), the data is effectively discarded.</a:t>
            </a:r>
            <a:endParaRPr lang="en-IN" dirty="0"/>
          </a:p>
        </p:txBody>
      </p:sp>
    </p:spTree>
    <p:extLst>
      <p:ext uri="{BB962C8B-B14F-4D97-AF65-F5344CB8AC3E}">
        <p14:creationId xmlns:p14="http://schemas.microsoft.com/office/powerpoint/2010/main" val="19392483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1FA05-ACFD-C28E-6C4E-01A3FE2423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2AF6B4-29C6-657C-D323-B4F9F49679B1}"/>
              </a:ext>
            </a:extLst>
          </p:cNvPr>
          <p:cNvSpPr>
            <a:spLocks noGrp="1"/>
          </p:cNvSpPr>
          <p:nvPr>
            <p:ph idx="1"/>
          </p:nvPr>
        </p:nvSpPr>
        <p:spPr/>
        <p:txBody>
          <a:bodyPr>
            <a:normAutofit/>
          </a:bodyPr>
          <a:lstStyle/>
          <a:p>
            <a:pPr algn="just"/>
            <a:r>
              <a:rPr lang="en-US" b="1" dirty="0"/>
              <a:t>Going Beyond RNNs:</a:t>
            </a:r>
          </a:p>
          <a:p>
            <a:pPr algn="just"/>
            <a:r>
              <a:rPr lang="en-US" dirty="0"/>
              <a:t>One of the most famous solutions to this issue is using what's known as Long-Short-Term Memory (LSTM for short) cells instead of conventional RNN cells. However, there could be another issue, referred to as the explosion gradient problem, in which the gradient becomes uncontrollably high.</a:t>
            </a:r>
          </a:p>
          <a:p>
            <a:pPr algn="just"/>
            <a:r>
              <a:rPr lang="en-US" b="1" dirty="0"/>
              <a:t>Solution:</a:t>
            </a:r>
          </a:p>
          <a:p>
            <a:pPr algn="just"/>
            <a:r>
              <a:rPr lang="en-US" dirty="0"/>
              <a:t>A well-known method is known as gradient clipping when for each time step, we will determine if the gradient δ is greater than the threshold. If it is, then we should normalize it.</a:t>
            </a:r>
            <a:endParaRPr lang="en-IN" dirty="0"/>
          </a:p>
        </p:txBody>
      </p:sp>
    </p:spTree>
    <p:extLst>
      <p:ext uri="{BB962C8B-B14F-4D97-AF65-F5344CB8AC3E}">
        <p14:creationId xmlns:p14="http://schemas.microsoft.com/office/powerpoint/2010/main" val="4180511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067A-7D22-3855-D374-FB1F2FBC99B5}"/>
              </a:ext>
            </a:extLst>
          </p:cNvPr>
          <p:cNvSpPr>
            <a:spLocks noGrp="1"/>
          </p:cNvSpPr>
          <p:nvPr>
            <p:ph type="title"/>
          </p:nvPr>
        </p:nvSpPr>
        <p:spPr/>
        <p:txBody>
          <a:bodyPr/>
          <a:lstStyle/>
          <a:p>
            <a:r>
              <a:rPr lang="en-IN" b="1" dirty="0"/>
              <a:t>Bi-directional Recurrent Neural Network</a:t>
            </a:r>
          </a:p>
        </p:txBody>
      </p:sp>
      <p:sp>
        <p:nvSpPr>
          <p:cNvPr id="3" name="Content Placeholder 2">
            <a:extLst>
              <a:ext uri="{FF2B5EF4-FFF2-40B4-BE49-F238E27FC236}">
                <a16:creationId xmlns:a16="http://schemas.microsoft.com/office/drawing/2014/main" id="{FC5FE56F-C11C-6889-80FE-08A645FB48D3}"/>
              </a:ext>
            </a:extLst>
          </p:cNvPr>
          <p:cNvSpPr>
            <a:spLocks noGrp="1"/>
          </p:cNvSpPr>
          <p:nvPr>
            <p:ph idx="1"/>
          </p:nvPr>
        </p:nvSpPr>
        <p:spPr/>
        <p:txBody>
          <a:bodyPr>
            <a:normAutofit lnSpcReduction="10000"/>
          </a:bodyPr>
          <a:lstStyle/>
          <a:p>
            <a:pPr algn="just"/>
            <a:r>
              <a:rPr lang="en-US" dirty="0"/>
              <a:t>Bi-directional recurrent neural networks (Bi-RNNs) are artificial neural networks that process input data in both the forward and backward directions.</a:t>
            </a:r>
          </a:p>
          <a:p>
            <a:pPr algn="just"/>
            <a:r>
              <a:rPr lang="en-US" dirty="0"/>
              <a:t> They are often used in natural language processing tasks, such as language translation, text classification, and named entity recognition. </a:t>
            </a:r>
          </a:p>
          <a:p>
            <a:pPr algn="just"/>
            <a:r>
              <a:rPr lang="en-US" dirty="0"/>
              <a:t>In addition, they can capture contextual dependencies in the input data by considering past and future contexts. </a:t>
            </a:r>
          </a:p>
          <a:p>
            <a:pPr algn="just"/>
            <a:r>
              <a:rPr lang="en-US" dirty="0"/>
              <a:t>Bi-RNNs consist of two separate RNNs that process the input data in opposite directions, and the outputs of these RNNs are combined to produce the final output.</a:t>
            </a:r>
            <a:endParaRPr lang="en-IN" dirty="0"/>
          </a:p>
        </p:txBody>
      </p:sp>
    </p:spTree>
    <p:extLst>
      <p:ext uri="{BB962C8B-B14F-4D97-AF65-F5344CB8AC3E}">
        <p14:creationId xmlns:p14="http://schemas.microsoft.com/office/powerpoint/2010/main" val="4109323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3337-5DC1-61A2-24D7-C6A1D72020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882EA0-036C-E73A-F9EF-BECBD48E8ED9}"/>
              </a:ext>
            </a:extLst>
          </p:cNvPr>
          <p:cNvSpPr>
            <a:spLocks noGrp="1"/>
          </p:cNvSpPr>
          <p:nvPr>
            <p:ph idx="1"/>
          </p:nvPr>
        </p:nvSpPr>
        <p:spPr/>
        <p:txBody>
          <a:bodyPr>
            <a:normAutofit fontScale="85000" lnSpcReduction="20000"/>
          </a:bodyPr>
          <a:lstStyle/>
          <a:p>
            <a:pPr algn="just"/>
            <a:r>
              <a:rPr lang="en-US" dirty="0"/>
              <a:t>Like many other deep learning algorithms, recurrent neural networks are relatively old. They were initially created in the 1980s, but only in recent years have we seen their true potential. An increase in computational power along with the massive amounts of data that we now have to work with, and the invention of long short-term memory (LSTM) in the 1990s, has really brought RNNs to the foreground.</a:t>
            </a:r>
          </a:p>
          <a:p>
            <a:pPr algn="just"/>
            <a:r>
              <a:rPr lang="en-US" dirty="0"/>
              <a:t>Because of their internal memory, RNNs can remember important things about the input they received, which allows them to be very precise in predicting what’s coming next. </a:t>
            </a:r>
          </a:p>
          <a:p>
            <a:pPr algn="just"/>
            <a:r>
              <a:rPr lang="en-US" dirty="0"/>
              <a:t>This is why they’re the preferred algorithm for sequential data like time series, speech, text, financial data, audio, video, weather and much more. Recurrent neural networks can form a much deeper understanding of a sequence and its context compared to other algorithms.</a:t>
            </a:r>
          </a:p>
          <a:p>
            <a:pPr algn="just"/>
            <a:r>
              <a:rPr lang="en-US" dirty="0"/>
              <a:t>Since RNNs are being used in the software behind Siri and Google Translate, recurrent neural networks show up a lot in everyday life.</a:t>
            </a:r>
            <a:endParaRPr lang="en-IN" dirty="0"/>
          </a:p>
        </p:txBody>
      </p:sp>
    </p:spTree>
    <p:extLst>
      <p:ext uri="{BB962C8B-B14F-4D97-AF65-F5344CB8AC3E}">
        <p14:creationId xmlns:p14="http://schemas.microsoft.com/office/powerpoint/2010/main" val="3007130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A5F4-44B3-79BF-EEFD-256EA0E51E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6749AD-1138-899A-96DA-85124C64C7BF}"/>
              </a:ext>
            </a:extLst>
          </p:cNvPr>
          <p:cNvSpPr>
            <a:spLocks noGrp="1"/>
          </p:cNvSpPr>
          <p:nvPr>
            <p:ph idx="1"/>
          </p:nvPr>
        </p:nvSpPr>
        <p:spPr/>
        <p:txBody>
          <a:bodyPr>
            <a:normAutofit/>
          </a:bodyPr>
          <a:lstStyle/>
          <a:p>
            <a:pPr algn="just"/>
            <a:r>
              <a:rPr lang="en-US" dirty="0"/>
              <a:t>The goal of a Bi-RNN is to capture the contextual dependencies in the input data by processing it in both directions, which can be useful in various natural language processing (NLP) tasks.</a:t>
            </a:r>
          </a:p>
          <a:p>
            <a:pPr algn="just"/>
            <a:r>
              <a:rPr lang="en-US" dirty="0"/>
              <a:t>One common way to combine the outputs of the forward and reverse RNNs is to concatenate them. Still, other methods, such as element-wise addition or multiplication, can also be used. The choice of combination method can depend on the specific task and the desired properties of the final output.</a:t>
            </a:r>
            <a:endParaRPr lang="en-IN" dirty="0"/>
          </a:p>
        </p:txBody>
      </p:sp>
    </p:spTree>
    <p:extLst>
      <p:ext uri="{BB962C8B-B14F-4D97-AF65-F5344CB8AC3E}">
        <p14:creationId xmlns:p14="http://schemas.microsoft.com/office/powerpoint/2010/main" val="3839675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6556-7042-3DBD-A021-AC63FB7475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FB0523-5BCD-3B53-1954-BFFE2074C7A2}"/>
              </a:ext>
            </a:extLst>
          </p:cNvPr>
          <p:cNvSpPr>
            <a:spLocks noGrp="1"/>
          </p:cNvSpPr>
          <p:nvPr>
            <p:ph idx="1"/>
          </p:nvPr>
        </p:nvSpPr>
        <p:spPr/>
        <p:txBody>
          <a:bodyPr>
            <a:normAutofit fontScale="92500" lnSpcReduction="10000"/>
          </a:bodyPr>
          <a:lstStyle/>
          <a:p>
            <a:pPr algn="just"/>
            <a:r>
              <a:rPr lang="en-US" dirty="0"/>
              <a:t>The BRNN functions similarly to conventional recurrent neural networks in the forward direction, updating the hidden state depending on the current input and the prior hidden state at each time step. </a:t>
            </a:r>
          </a:p>
          <a:p>
            <a:pPr algn="just"/>
            <a:r>
              <a:rPr lang="en-US" dirty="0"/>
              <a:t>The backward hidden layer, on the other hand, analyses the input sequence in the opposite manner, updating the hidden state based on the current input and the hidden state of the next time step.</a:t>
            </a:r>
          </a:p>
          <a:p>
            <a:pPr algn="just"/>
            <a:r>
              <a:rPr lang="en-US" dirty="0"/>
              <a:t>Compared to conventional unidirectional recurrent neural networks, the accuracy of the BRNN is improved since it can process information in both directions and account for both past and future contexts. </a:t>
            </a:r>
          </a:p>
          <a:p>
            <a:pPr algn="just"/>
            <a:r>
              <a:rPr lang="en-US" dirty="0"/>
              <a:t>Because the two hidden layers can complement one another and give the final prediction layer more data, using two distinct hidden layers also offers a type of model regularization.</a:t>
            </a:r>
            <a:endParaRPr lang="en-IN" dirty="0"/>
          </a:p>
        </p:txBody>
      </p:sp>
    </p:spTree>
    <p:extLst>
      <p:ext uri="{BB962C8B-B14F-4D97-AF65-F5344CB8AC3E}">
        <p14:creationId xmlns:p14="http://schemas.microsoft.com/office/powerpoint/2010/main" val="36872128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886F-8942-8CF8-3481-241EEE25F6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C8C7B8-7D07-B5BF-818E-BD7020A6176B}"/>
              </a:ext>
            </a:extLst>
          </p:cNvPr>
          <p:cNvSpPr>
            <a:spLocks noGrp="1"/>
          </p:cNvSpPr>
          <p:nvPr>
            <p:ph idx="1"/>
          </p:nvPr>
        </p:nvSpPr>
        <p:spPr/>
        <p:txBody>
          <a:bodyPr/>
          <a:lstStyle/>
          <a:p>
            <a:pPr algn="just"/>
            <a:r>
              <a:rPr lang="en-US" dirty="0"/>
              <a:t>In order to update the model parameters, the gradients are computed for both the forward and backward passes of the backpropagation through the time technique that is typically used to train BRNNs. </a:t>
            </a:r>
          </a:p>
          <a:p>
            <a:pPr algn="just"/>
            <a:r>
              <a:rPr lang="en-US" dirty="0"/>
              <a:t>The input sequence is processed by the BRNN in a single forward pass at inference time, and predictions are made based on the combined outputs of the two hidden layers. </a:t>
            </a:r>
          </a:p>
          <a:p>
            <a:endParaRPr lang="en-US" dirty="0"/>
          </a:p>
          <a:p>
            <a:endParaRPr lang="en-IN" dirty="0"/>
          </a:p>
        </p:txBody>
      </p:sp>
      <p:pic>
        <p:nvPicPr>
          <p:cNvPr id="10242" name="Picture 2" descr="Bi-directional Recurrent Neural Network">
            <a:extLst>
              <a:ext uri="{FF2B5EF4-FFF2-40B4-BE49-F238E27FC236}">
                <a16:creationId xmlns:a16="http://schemas.microsoft.com/office/drawing/2014/main" id="{9AC54778-0B54-A8D0-FD5D-0295BA53AD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104821"/>
            <a:ext cx="4963886" cy="2424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6788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0677-4CF5-0E64-21C8-AC22CC7CF0FD}"/>
              </a:ext>
            </a:extLst>
          </p:cNvPr>
          <p:cNvSpPr>
            <a:spLocks noGrp="1"/>
          </p:cNvSpPr>
          <p:nvPr>
            <p:ph type="title"/>
          </p:nvPr>
        </p:nvSpPr>
        <p:spPr/>
        <p:txBody>
          <a:bodyPr/>
          <a:lstStyle/>
          <a:p>
            <a:pPr algn="just"/>
            <a:r>
              <a:rPr lang="en-US" b="1" dirty="0"/>
              <a:t>Working of Bidirectional Recurrent Neural Network</a:t>
            </a:r>
            <a:endParaRPr lang="en-IN" b="1" dirty="0"/>
          </a:p>
        </p:txBody>
      </p:sp>
      <p:sp>
        <p:nvSpPr>
          <p:cNvPr id="3" name="Content Placeholder 2">
            <a:extLst>
              <a:ext uri="{FF2B5EF4-FFF2-40B4-BE49-F238E27FC236}">
                <a16:creationId xmlns:a16="http://schemas.microsoft.com/office/drawing/2014/main" id="{C6AD25E7-8105-A635-BC87-C1A81D35486F}"/>
              </a:ext>
            </a:extLst>
          </p:cNvPr>
          <p:cNvSpPr>
            <a:spLocks noGrp="1"/>
          </p:cNvSpPr>
          <p:nvPr>
            <p:ph idx="1"/>
          </p:nvPr>
        </p:nvSpPr>
        <p:spPr/>
        <p:txBody>
          <a:bodyPr/>
          <a:lstStyle/>
          <a:p>
            <a:pPr algn="just"/>
            <a:r>
              <a:rPr lang="en-US" b="1" dirty="0"/>
              <a:t>Inputting a sequence: </a:t>
            </a:r>
            <a:r>
              <a:rPr lang="en-US" dirty="0"/>
              <a:t>A sequence of data points, each represented as a vector with the same dimensionality, are fed into a BRNN. The sequence might have different lengths.</a:t>
            </a:r>
          </a:p>
          <a:p>
            <a:pPr algn="just"/>
            <a:r>
              <a:rPr lang="en-US" b="1" dirty="0"/>
              <a:t>Dual Processing:  </a:t>
            </a:r>
            <a:r>
              <a:rPr lang="en-US" dirty="0"/>
              <a:t>Both the forward and backward directions are used to process the data. On the basis of the input at that step and the hidden state at step t-1, the hidden state at time step t is determined in the forward direction. The input at step t and the hidden state at step t+1 are used to calculate the hidden state at step t in a reverse way.</a:t>
            </a:r>
            <a:endParaRPr lang="en-IN" dirty="0"/>
          </a:p>
        </p:txBody>
      </p:sp>
    </p:spTree>
    <p:extLst>
      <p:ext uri="{BB962C8B-B14F-4D97-AF65-F5344CB8AC3E}">
        <p14:creationId xmlns:p14="http://schemas.microsoft.com/office/powerpoint/2010/main" val="20777180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CA56-6424-6CE6-99E0-9BBDE0F6AB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0DCF0F-4FBF-DCBF-35E5-EB396B0455C7}"/>
              </a:ext>
            </a:extLst>
          </p:cNvPr>
          <p:cNvSpPr>
            <a:spLocks noGrp="1"/>
          </p:cNvSpPr>
          <p:nvPr>
            <p:ph idx="1"/>
          </p:nvPr>
        </p:nvSpPr>
        <p:spPr/>
        <p:txBody>
          <a:bodyPr/>
          <a:lstStyle/>
          <a:p>
            <a:pPr algn="just"/>
            <a:r>
              <a:rPr lang="en-US" b="1" dirty="0"/>
              <a:t>Computing the hidden state: </a:t>
            </a:r>
            <a:r>
              <a:rPr lang="en-US" dirty="0"/>
              <a:t>A non-linear activation function on the weighted sum of the input and previous hidden state is used to calculate the hidden state at each step. This creates a memory mechanism that enables the network to remember data from earlier steps in the process.</a:t>
            </a:r>
          </a:p>
          <a:p>
            <a:pPr algn="just"/>
            <a:r>
              <a:rPr lang="en-US" b="1" dirty="0"/>
              <a:t>Determining the output: </a:t>
            </a:r>
            <a:r>
              <a:rPr lang="en-US" dirty="0"/>
              <a:t>A non-linear activation function is used to determine the output at each step from the weighted sum of the hidden state and a number of output weights. This output has two options: it can be the final output or input for another layer in the network.</a:t>
            </a:r>
            <a:endParaRPr lang="en-IN" dirty="0"/>
          </a:p>
        </p:txBody>
      </p:sp>
    </p:spTree>
    <p:extLst>
      <p:ext uri="{BB962C8B-B14F-4D97-AF65-F5344CB8AC3E}">
        <p14:creationId xmlns:p14="http://schemas.microsoft.com/office/powerpoint/2010/main" val="41016076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07F82-B603-516D-7528-6D41CD73BC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781067-B2E8-9CE3-FC02-16B36ECD469C}"/>
              </a:ext>
            </a:extLst>
          </p:cNvPr>
          <p:cNvSpPr>
            <a:spLocks noGrp="1"/>
          </p:cNvSpPr>
          <p:nvPr>
            <p:ph idx="1"/>
          </p:nvPr>
        </p:nvSpPr>
        <p:spPr/>
        <p:txBody>
          <a:bodyPr/>
          <a:lstStyle/>
          <a:p>
            <a:pPr algn="just"/>
            <a:r>
              <a:rPr lang="en-US" b="1" dirty="0"/>
              <a:t>Training: </a:t>
            </a:r>
            <a:r>
              <a:rPr lang="en-US" dirty="0"/>
              <a:t>The network is trained through a supervised learning approach where the goal is to minimize the discrepancy between the predicted output and the actual output. The network adjusts its weights in the input-to-hidden and hidden-to-output connections during training through backpropagation.</a:t>
            </a:r>
            <a:endParaRPr lang="en-IN" dirty="0"/>
          </a:p>
        </p:txBody>
      </p:sp>
    </p:spTree>
    <p:extLst>
      <p:ext uri="{BB962C8B-B14F-4D97-AF65-F5344CB8AC3E}">
        <p14:creationId xmlns:p14="http://schemas.microsoft.com/office/powerpoint/2010/main" val="39385371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4E15E-6F9C-9BE2-178C-552BAD925B8D}"/>
              </a:ext>
            </a:extLst>
          </p:cNvPr>
          <p:cNvSpPr>
            <a:spLocks noGrp="1"/>
          </p:cNvSpPr>
          <p:nvPr>
            <p:ph type="title"/>
          </p:nvPr>
        </p:nvSpPr>
        <p:spPr/>
        <p:txBody>
          <a:bodyPr/>
          <a:lstStyle/>
          <a:p>
            <a:r>
              <a:rPr lang="en-US" b="1" dirty="0"/>
              <a:t>Applications of Bidirectional Recurrent Neural Network</a:t>
            </a:r>
            <a:endParaRPr lang="en-IN" b="1" dirty="0"/>
          </a:p>
        </p:txBody>
      </p:sp>
      <p:sp>
        <p:nvSpPr>
          <p:cNvPr id="3" name="Content Placeholder 2">
            <a:extLst>
              <a:ext uri="{FF2B5EF4-FFF2-40B4-BE49-F238E27FC236}">
                <a16:creationId xmlns:a16="http://schemas.microsoft.com/office/drawing/2014/main" id="{4B322DED-D765-3DBE-4FBC-B4332D2120B7}"/>
              </a:ext>
            </a:extLst>
          </p:cNvPr>
          <p:cNvSpPr>
            <a:spLocks noGrp="1"/>
          </p:cNvSpPr>
          <p:nvPr>
            <p:ph idx="1"/>
          </p:nvPr>
        </p:nvSpPr>
        <p:spPr/>
        <p:txBody>
          <a:bodyPr>
            <a:normAutofit fontScale="92500" lnSpcReduction="10000"/>
          </a:bodyPr>
          <a:lstStyle/>
          <a:p>
            <a:pPr algn="just"/>
            <a:r>
              <a:rPr lang="en-US" dirty="0"/>
              <a:t>Bi-RNNs have been applied to various natural language processing (NLP) tasks, including:</a:t>
            </a:r>
          </a:p>
          <a:p>
            <a:pPr algn="just"/>
            <a:r>
              <a:rPr lang="en-US" b="1" dirty="0"/>
              <a:t>Sentiment Analysis</a:t>
            </a:r>
            <a:r>
              <a:rPr lang="en-US" dirty="0"/>
              <a:t>: By taking into account both the prior and subsequent context, BRNNs can be utilized to categorize the sentiment of a particular sentence.</a:t>
            </a:r>
          </a:p>
          <a:p>
            <a:pPr algn="just"/>
            <a:r>
              <a:rPr lang="en-US" b="1" dirty="0"/>
              <a:t>Named Entity Recognition</a:t>
            </a:r>
            <a:r>
              <a:rPr lang="en-US" dirty="0"/>
              <a:t>: By considering the context both before and after the stated thing, BRNNs can be utilized to identify those entities in a sentence.</a:t>
            </a:r>
          </a:p>
          <a:p>
            <a:pPr algn="just"/>
            <a:r>
              <a:rPr lang="en-US" b="1" dirty="0"/>
              <a:t>Part-of-Speech Tagging</a:t>
            </a:r>
            <a:r>
              <a:rPr lang="en-US" dirty="0"/>
              <a:t>: The classification of words in a phrase into their corresponding parts of speech, such as nouns, verbs, adjectives, etc., can be done using BRNNs.</a:t>
            </a:r>
            <a:endParaRPr lang="en-IN" dirty="0"/>
          </a:p>
        </p:txBody>
      </p:sp>
    </p:spTree>
    <p:extLst>
      <p:ext uri="{BB962C8B-B14F-4D97-AF65-F5344CB8AC3E}">
        <p14:creationId xmlns:p14="http://schemas.microsoft.com/office/powerpoint/2010/main" val="1186894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2E96-E092-0458-3AB2-04C2F6564E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76275A-957F-E90D-5C63-8EF64E084947}"/>
              </a:ext>
            </a:extLst>
          </p:cNvPr>
          <p:cNvSpPr>
            <a:spLocks noGrp="1"/>
          </p:cNvSpPr>
          <p:nvPr>
            <p:ph idx="1"/>
          </p:nvPr>
        </p:nvSpPr>
        <p:spPr/>
        <p:txBody>
          <a:bodyPr/>
          <a:lstStyle/>
          <a:p>
            <a:pPr algn="just"/>
            <a:r>
              <a:rPr lang="en-US" b="1" dirty="0"/>
              <a:t>Machine Translation: </a:t>
            </a:r>
            <a:r>
              <a:rPr lang="en-US" dirty="0"/>
              <a:t>BRNNs can be used in encoder-decoder models for machine translation, where the decoder creates the target sentence and the encoder analyses the source sentence in both directions to capture its context.</a:t>
            </a:r>
          </a:p>
          <a:p>
            <a:pPr algn="just"/>
            <a:r>
              <a:rPr lang="en-US" b="1" dirty="0"/>
              <a:t>Speech Recognition: </a:t>
            </a:r>
            <a:r>
              <a:rPr lang="en-US" dirty="0"/>
              <a:t>When the input voice signal is processed in both directions to capture the contextual information, BRNNs can be used in automatic speech recognition systems.</a:t>
            </a:r>
            <a:endParaRPr lang="en-IN" dirty="0"/>
          </a:p>
        </p:txBody>
      </p:sp>
    </p:spTree>
    <p:extLst>
      <p:ext uri="{BB962C8B-B14F-4D97-AF65-F5344CB8AC3E}">
        <p14:creationId xmlns:p14="http://schemas.microsoft.com/office/powerpoint/2010/main" val="42911193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7F6F-779B-186F-9010-61530FB9DB9D}"/>
              </a:ext>
            </a:extLst>
          </p:cNvPr>
          <p:cNvSpPr>
            <a:spLocks noGrp="1"/>
          </p:cNvSpPr>
          <p:nvPr>
            <p:ph type="title"/>
          </p:nvPr>
        </p:nvSpPr>
        <p:spPr/>
        <p:txBody>
          <a:bodyPr/>
          <a:lstStyle/>
          <a:p>
            <a:r>
              <a:rPr lang="en-IN" b="1" dirty="0"/>
              <a:t>Advantages of Bidirectional RNN</a:t>
            </a:r>
          </a:p>
        </p:txBody>
      </p:sp>
      <p:sp>
        <p:nvSpPr>
          <p:cNvPr id="3" name="Content Placeholder 2">
            <a:extLst>
              <a:ext uri="{FF2B5EF4-FFF2-40B4-BE49-F238E27FC236}">
                <a16:creationId xmlns:a16="http://schemas.microsoft.com/office/drawing/2014/main" id="{1666885B-8C5E-DB58-EE93-9C4FE6FA57CF}"/>
              </a:ext>
            </a:extLst>
          </p:cNvPr>
          <p:cNvSpPr>
            <a:spLocks noGrp="1"/>
          </p:cNvSpPr>
          <p:nvPr>
            <p:ph idx="1"/>
          </p:nvPr>
        </p:nvSpPr>
        <p:spPr/>
        <p:txBody>
          <a:bodyPr/>
          <a:lstStyle/>
          <a:p>
            <a:pPr algn="just"/>
            <a:r>
              <a:rPr lang="en-US" b="1" dirty="0"/>
              <a:t>Context from both past and future: </a:t>
            </a:r>
            <a:r>
              <a:rPr lang="en-US" dirty="0"/>
              <a:t>With the ability to process sequential input both forward and backward, BRNNs provide a thorough grasp of the full context of a sequence. Because of this, BRNNs are effective at tasks like sentiment analysis and speech recognition.</a:t>
            </a:r>
          </a:p>
          <a:p>
            <a:pPr algn="just"/>
            <a:r>
              <a:rPr lang="en-US" b="1" dirty="0"/>
              <a:t>Enhanced accuracy: </a:t>
            </a:r>
            <a:r>
              <a:rPr lang="en-US" dirty="0"/>
              <a:t>BRNNs frequently yield more precise answers since they take both historical and upcoming data into account.</a:t>
            </a:r>
          </a:p>
          <a:p>
            <a:pPr algn="just"/>
            <a:r>
              <a:rPr lang="en-US" b="1" dirty="0"/>
              <a:t>Efficient handling of variable-length sequences: </a:t>
            </a:r>
            <a:r>
              <a:rPr lang="en-US" dirty="0"/>
              <a:t>When compared to conventional RNNs, which require padding to have a constant length, BRNNs are better equipped to handle variable-length sequences.</a:t>
            </a:r>
            <a:endParaRPr lang="en-IN" dirty="0"/>
          </a:p>
        </p:txBody>
      </p:sp>
    </p:spTree>
    <p:extLst>
      <p:ext uri="{BB962C8B-B14F-4D97-AF65-F5344CB8AC3E}">
        <p14:creationId xmlns:p14="http://schemas.microsoft.com/office/powerpoint/2010/main" val="16264114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6FC8-384E-3860-A3AF-DF186E7942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458762-72ED-4296-ECDA-343EFBE49965}"/>
              </a:ext>
            </a:extLst>
          </p:cNvPr>
          <p:cNvSpPr>
            <a:spLocks noGrp="1"/>
          </p:cNvSpPr>
          <p:nvPr>
            <p:ph idx="1"/>
          </p:nvPr>
        </p:nvSpPr>
        <p:spPr/>
        <p:txBody>
          <a:bodyPr/>
          <a:lstStyle/>
          <a:p>
            <a:pPr algn="just"/>
            <a:r>
              <a:rPr lang="en-US" b="1" dirty="0"/>
              <a:t>Resilience to noise and irrelevant information:</a:t>
            </a:r>
            <a:r>
              <a:rPr lang="en-US" dirty="0"/>
              <a:t> BRNNs may be resistant to noise and irrelevant data that are present in the data. This is so because both the forward and backward paths offer useful information that supports the predictions made by the network.</a:t>
            </a:r>
          </a:p>
          <a:p>
            <a:pPr algn="just"/>
            <a:r>
              <a:rPr lang="en-US" b="1" dirty="0"/>
              <a:t>Ability to handle sequential dependencies: </a:t>
            </a:r>
            <a:r>
              <a:rPr lang="en-US" dirty="0"/>
              <a:t>BRNNs can capture long-term links between sequence pieces, making them extremely adept at handling complicated sequential dependencies.</a:t>
            </a:r>
            <a:endParaRPr lang="en-IN" dirty="0"/>
          </a:p>
        </p:txBody>
      </p:sp>
    </p:spTree>
    <p:extLst>
      <p:ext uri="{BB962C8B-B14F-4D97-AF65-F5344CB8AC3E}">
        <p14:creationId xmlns:p14="http://schemas.microsoft.com/office/powerpoint/2010/main" val="108198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60D4-18BB-5166-EE95-F4C708796D41}"/>
              </a:ext>
            </a:extLst>
          </p:cNvPr>
          <p:cNvSpPr>
            <a:spLocks noGrp="1"/>
          </p:cNvSpPr>
          <p:nvPr>
            <p:ph type="title"/>
          </p:nvPr>
        </p:nvSpPr>
        <p:spPr/>
        <p:txBody>
          <a:bodyPr/>
          <a:lstStyle/>
          <a:p>
            <a:r>
              <a:rPr lang="en-US" b="1" dirty="0"/>
              <a:t>How Do Recurrent Neural Networks Work?</a:t>
            </a:r>
            <a:endParaRPr lang="en-IN" b="1" dirty="0"/>
          </a:p>
        </p:txBody>
      </p:sp>
      <p:sp>
        <p:nvSpPr>
          <p:cNvPr id="3" name="Content Placeholder 2">
            <a:extLst>
              <a:ext uri="{FF2B5EF4-FFF2-40B4-BE49-F238E27FC236}">
                <a16:creationId xmlns:a16="http://schemas.microsoft.com/office/drawing/2014/main" id="{50F324BE-0A6B-A7D4-030B-01FE83363C96}"/>
              </a:ext>
            </a:extLst>
          </p:cNvPr>
          <p:cNvSpPr>
            <a:spLocks noGrp="1"/>
          </p:cNvSpPr>
          <p:nvPr>
            <p:ph idx="1"/>
          </p:nvPr>
        </p:nvSpPr>
        <p:spPr/>
        <p:txBody>
          <a:bodyPr/>
          <a:lstStyle/>
          <a:p>
            <a:pPr algn="just"/>
            <a:r>
              <a:rPr lang="en-US" dirty="0"/>
              <a:t>Sequential data is basically just ordered data in which related things follow each other. Examples are financial data or the DNA sequence. The most popular type of sequential data is perhaps time series data, which is just a series of data points that are listed in time order.</a:t>
            </a:r>
          </a:p>
          <a:p>
            <a:pPr algn="just"/>
            <a:endParaRPr lang="en-IN" dirty="0"/>
          </a:p>
        </p:txBody>
      </p:sp>
      <p:pic>
        <p:nvPicPr>
          <p:cNvPr id="1026" name="Picture 2" descr="feed forward neural network">
            <a:extLst>
              <a:ext uri="{FF2B5EF4-FFF2-40B4-BE49-F238E27FC236}">
                <a16:creationId xmlns:a16="http://schemas.microsoft.com/office/drawing/2014/main" id="{6C675897-7656-8E9F-268E-938F3121F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2" y="3506082"/>
            <a:ext cx="5838825" cy="280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574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0D99-1B6D-5BE3-6CD4-6659019B30CA}"/>
              </a:ext>
            </a:extLst>
          </p:cNvPr>
          <p:cNvSpPr>
            <a:spLocks noGrp="1"/>
          </p:cNvSpPr>
          <p:nvPr>
            <p:ph type="title"/>
          </p:nvPr>
        </p:nvSpPr>
        <p:spPr/>
        <p:txBody>
          <a:bodyPr/>
          <a:lstStyle/>
          <a:p>
            <a:r>
              <a:rPr lang="en-IN" b="1" dirty="0"/>
              <a:t> Disadvantages of Bidirectional RNN</a:t>
            </a:r>
          </a:p>
        </p:txBody>
      </p:sp>
      <p:sp>
        <p:nvSpPr>
          <p:cNvPr id="3" name="Content Placeholder 2">
            <a:extLst>
              <a:ext uri="{FF2B5EF4-FFF2-40B4-BE49-F238E27FC236}">
                <a16:creationId xmlns:a16="http://schemas.microsoft.com/office/drawing/2014/main" id="{B24F4D99-B0AA-95AD-0FB0-BAEDF801D39B}"/>
              </a:ext>
            </a:extLst>
          </p:cNvPr>
          <p:cNvSpPr>
            <a:spLocks noGrp="1"/>
          </p:cNvSpPr>
          <p:nvPr>
            <p:ph idx="1"/>
          </p:nvPr>
        </p:nvSpPr>
        <p:spPr/>
        <p:txBody>
          <a:bodyPr/>
          <a:lstStyle/>
          <a:p>
            <a:pPr algn="just"/>
            <a:r>
              <a:rPr lang="en-US" b="1" dirty="0"/>
              <a:t>Computational complexity:</a:t>
            </a:r>
            <a:r>
              <a:rPr lang="en-US" dirty="0"/>
              <a:t> Given that they analyze data both forward and backward, BRNNs can be computationally expensive due to the increased amount of calculations needed.</a:t>
            </a:r>
          </a:p>
          <a:p>
            <a:pPr algn="just"/>
            <a:r>
              <a:rPr lang="en-US" b="1" dirty="0"/>
              <a:t>Long training time: </a:t>
            </a:r>
            <a:r>
              <a:rPr lang="en-US" dirty="0"/>
              <a:t>BRNNs can also take a while to train because there are many parameters to optimize, especially when using huge datasets.</a:t>
            </a:r>
          </a:p>
          <a:p>
            <a:pPr algn="just"/>
            <a:r>
              <a:rPr lang="en-US" b="1" dirty="0"/>
              <a:t>Difficulty in parallelization: </a:t>
            </a:r>
            <a:r>
              <a:rPr lang="en-US" dirty="0"/>
              <a:t>Due to the requirement for sequential processing in both the forward and backward directions, BRNNs can be challenging to parallelize.</a:t>
            </a:r>
            <a:endParaRPr lang="en-IN" dirty="0"/>
          </a:p>
        </p:txBody>
      </p:sp>
    </p:spTree>
    <p:extLst>
      <p:ext uri="{BB962C8B-B14F-4D97-AF65-F5344CB8AC3E}">
        <p14:creationId xmlns:p14="http://schemas.microsoft.com/office/powerpoint/2010/main" val="14924515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F2A3-CFCC-5AC6-FFFE-7C072F8DA1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203BA5-11FF-402F-6D1A-76150DD75E89}"/>
              </a:ext>
            </a:extLst>
          </p:cNvPr>
          <p:cNvSpPr>
            <a:spLocks noGrp="1"/>
          </p:cNvSpPr>
          <p:nvPr>
            <p:ph idx="1"/>
          </p:nvPr>
        </p:nvSpPr>
        <p:spPr/>
        <p:txBody>
          <a:bodyPr/>
          <a:lstStyle/>
          <a:p>
            <a:pPr algn="just"/>
            <a:r>
              <a:rPr lang="en-US" b="1" dirty="0"/>
              <a:t>Overfitting:</a:t>
            </a:r>
            <a:r>
              <a:rPr lang="en-US" dirty="0"/>
              <a:t> BRNNs are prone to overfitting since they include many parameters that might result in too complicated models, especially when trained on short datasets.</a:t>
            </a:r>
          </a:p>
          <a:p>
            <a:pPr algn="just"/>
            <a:r>
              <a:rPr lang="en-US" b="1" dirty="0"/>
              <a:t>Interpretability: </a:t>
            </a:r>
            <a:r>
              <a:rPr lang="en-US" dirty="0"/>
              <a:t>Due to the processing of data in both forward and backward directions, BRNNs can be tricky to interpret since it can be difficult to comprehend what the model is doing and how it is producing predictions.</a:t>
            </a:r>
            <a:endParaRPr lang="en-IN" dirty="0"/>
          </a:p>
        </p:txBody>
      </p:sp>
    </p:spTree>
    <p:extLst>
      <p:ext uri="{BB962C8B-B14F-4D97-AF65-F5344CB8AC3E}">
        <p14:creationId xmlns:p14="http://schemas.microsoft.com/office/powerpoint/2010/main" val="34905065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D6A8-390B-0591-3678-E2EA3523C687}"/>
              </a:ext>
            </a:extLst>
          </p:cNvPr>
          <p:cNvSpPr>
            <a:spLocks noGrp="1"/>
          </p:cNvSpPr>
          <p:nvPr>
            <p:ph type="title"/>
          </p:nvPr>
        </p:nvSpPr>
        <p:spPr/>
        <p:txBody>
          <a:bodyPr/>
          <a:lstStyle/>
          <a:p>
            <a:pPr algn="just"/>
            <a:r>
              <a:rPr lang="en-US" b="1" dirty="0"/>
              <a:t>Encoder-decoder sequence to sequence architectures </a:t>
            </a:r>
            <a:endParaRPr lang="en-IN" b="1" dirty="0"/>
          </a:p>
        </p:txBody>
      </p:sp>
      <p:sp>
        <p:nvSpPr>
          <p:cNvPr id="3" name="Content Placeholder 2">
            <a:extLst>
              <a:ext uri="{FF2B5EF4-FFF2-40B4-BE49-F238E27FC236}">
                <a16:creationId xmlns:a16="http://schemas.microsoft.com/office/drawing/2014/main" id="{B9E30FC4-F857-9F3E-6C6B-C1A5B144E59E}"/>
              </a:ext>
            </a:extLst>
          </p:cNvPr>
          <p:cNvSpPr>
            <a:spLocks noGrp="1"/>
          </p:cNvSpPr>
          <p:nvPr>
            <p:ph idx="1"/>
          </p:nvPr>
        </p:nvSpPr>
        <p:spPr/>
        <p:txBody>
          <a:bodyPr>
            <a:normAutofit fontScale="92500" lnSpcReduction="20000"/>
          </a:bodyPr>
          <a:lstStyle/>
          <a:p>
            <a:pPr algn="just"/>
            <a:r>
              <a:rPr lang="en-US" dirty="0"/>
              <a:t>In Deep Learning, Many Complex problems can be solved by constructing better neural network architecture. </a:t>
            </a:r>
          </a:p>
          <a:p>
            <a:pPr algn="just"/>
            <a:r>
              <a:rPr lang="en-US" dirty="0"/>
              <a:t>Seq2Seq model or Sequence-to-Sequence model, is a machine learning architecture designed for tasks involving sequential data. </a:t>
            </a:r>
          </a:p>
          <a:p>
            <a:pPr algn="just"/>
            <a:r>
              <a:rPr lang="en-US" dirty="0"/>
              <a:t>The RNN(Recurrent Neural Network) and its variants are much useful in sequence to sequence learning. The RNN variant LSTM (Long Short-term Memory) is the most used cell in seq-seq learning tasks.</a:t>
            </a:r>
          </a:p>
          <a:p>
            <a:pPr algn="just"/>
            <a:r>
              <a:rPr lang="en-US" dirty="0"/>
              <a:t>The </a:t>
            </a:r>
            <a:r>
              <a:rPr lang="en-US" b="1" dirty="0"/>
              <a:t>encoder-decoder</a:t>
            </a:r>
            <a:r>
              <a:rPr lang="en-US" dirty="0"/>
              <a:t> architecture for recurrent neural networks is the standard neural machine translation method that rivals and in some cases outperforms classical statistical machine translation methods.</a:t>
            </a:r>
          </a:p>
          <a:p>
            <a:pPr algn="just"/>
            <a:r>
              <a:rPr lang="en-US" dirty="0"/>
              <a:t>This architecture is very new, having only been pioneered in 2014, although, has been adopted as the core technology inside Google’s translate service.</a:t>
            </a:r>
            <a:endParaRPr lang="en-IN" dirty="0"/>
          </a:p>
        </p:txBody>
      </p:sp>
    </p:spTree>
    <p:extLst>
      <p:ext uri="{BB962C8B-B14F-4D97-AF65-F5344CB8AC3E}">
        <p14:creationId xmlns:p14="http://schemas.microsoft.com/office/powerpoint/2010/main" val="26279437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3291-FCB9-CD59-C7E0-E9C238AEDA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B79358-236C-907D-C6D9-E409E82E2568}"/>
              </a:ext>
            </a:extLst>
          </p:cNvPr>
          <p:cNvSpPr>
            <a:spLocks noGrp="1"/>
          </p:cNvSpPr>
          <p:nvPr>
            <p:ph idx="1"/>
          </p:nvPr>
        </p:nvSpPr>
        <p:spPr/>
        <p:txBody>
          <a:bodyPr/>
          <a:lstStyle/>
          <a:p>
            <a:pPr algn="just"/>
            <a:r>
              <a:rPr lang="en-US" dirty="0"/>
              <a:t>At the core of </a:t>
            </a:r>
            <a:r>
              <a:rPr lang="en-US" b="1" dirty="0"/>
              <a:t>seq2seq models </a:t>
            </a:r>
            <a:r>
              <a:rPr lang="en-US" dirty="0"/>
              <a:t>lies the attention mechanism, a game-changer that allows the decoder to focus dynamically on the most relevant parts of the input sequence. </a:t>
            </a:r>
          </a:p>
          <a:p>
            <a:pPr algn="just"/>
            <a:r>
              <a:rPr lang="en-US" dirty="0"/>
              <a:t>This </a:t>
            </a:r>
            <a:r>
              <a:rPr lang="en-US" b="1" dirty="0"/>
              <a:t>attention-based approach </a:t>
            </a:r>
            <a:r>
              <a:rPr lang="en-US" dirty="0"/>
              <a:t>boosts accuracy and provides valuable insights into the model’s decision-making process. While classical seq2seq models faced hurdles with long sequences, the advent of transformers using self-attention has pushed the boundaries further.</a:t>
            </a:r>
            <a:endParaRPr lang="en-IN" dirty="0"/>
          </a:p>
        </p:txBody>
      </p:sp>
    </p:spTree>
    <p:extLst>
      <p:ext uri="{BB962C8B-B14F-4D97-AF65-F5344CB8AC3E}">
        <p14:creationId xmlns:p14="http://schemas.microsoft.com/office/powerpoint/2010/main" val="2137672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836F-3AF5-FFA8-5DB6-3B4D7813B882}"/>
              </a:ext>
            </a:extLst>
          </p:cNvPr>
          <p:cNvSpPr>
            <a:spLocks noGrp="1"/>
          </p:cNvSpPr>
          <p:nvPr>
            <p:ph type="title"/>
          </p:nvPr>
        </p:nvSpPr>
        <p:spPr/>
        <p:txBody>
          <a:bodyPr/>
          <a:lstStyle/>
          <a:p>
            <a:r>
              <a:rPr lang="en-IN" b="1" dirty="0"/>
              <a:t>Encoder-Decoder Model</a:t>
            </a:r>
          </a:p>
        </p:txBody>
      </p:sp>
      <p:sp>
        <p:nvSpPr>
          <p:cNvPr id="3" name="Content Placeholder 2">
            <a:extLst>
              <a:ext uri="{FF2B5EF4-FFF2-40B4-BE49-F238E27FC236}">
                <a16:creationId xmlns:a16="http://schemas.microsoft.com/office/drawing/2014/main" id="{4CD6035E-DD91-8CBE-E42B-BA921510924E}"/>
              </a:ext>
            </a:extLst>
          </p:cNvPr>
          <p:cNvSpPr>
            <a:spLocks noGrp="1"/>
          </p:cNvSpPr>
          <p:nvPr>
            <p:ph idx="1"/>
          </p:nvPr>
        </p:nvSpPr>
        <p:spPr/>
        <p:txBody>
          <a:bodyPr>
            <a:normAutofit fontScale="92500" lnSpcReduction="20000"/>
          </a:bodyPr>
          <a:lstStyle/>
          <a:p>
            <a:pPr algn="just"/>
            <a:r>
              <a:rPr lang="en-US" dirty="0"/>
              <a:t>The seq2seq models are encoder-decoder models. </a:t>
            </a:r>
          </a:p>
          <a:p>
            <a:pPr algn="just"/>
            <a:r>
              <a:rPr lang="en-US" dirty="0"/>
              <a:t>The encoder processes the input sequence and transforms it into a fixed-size hidden representation. </a:t>
            </a:r>
          </a:p>
          <a:p>
            <a:pPr algn="just"/>
            <a:r>
              <a:rPr lang="en-US" dirty="0"/>
              <a:t>The decoder uses the hidden representation to generate output sequence. </a:t>
            </a:r>
          </a:p>
          <a:p>
            <a:pPr algn="just"/>
            <a:r>
              <a:rPr lang="en-US" dirty="0"/>
              <a:t>The encoder-decoder structure allows them to handle input and output sequences of different lengths, making them capable to handle sequential data. </a:t>
            </a:r>
          </a:p>
          <a:p>
            <a:pPr algn="just"/>
            <a:r>
              <a:rPr lang="en-US" dirty="0"/>
              <a:t>Seq2Seq models are trained using a dataset of input-output pairs, where the input is a sequence of tokens, and the output is also a sequence of tokens. </a:t>
            </a:r>
          </a:p>
          <a:p>
            <a:pPr algn="just"/>
            <a:r>
              <a:rPr lang="en-US" dirty="0"/>
              <a:t>The model is trained to maximize the likelihood of the correct output sequence given the input sequence.</a:t>
            </a:r>
          </a:p>
          <a:p>
            <a:endParaRPr lang="en-IN" dirty="0"/>
          </a:p>
        </p:txBody>
      </p:sp>
    </p:spTree>
    <p:extLst>
      <p:ext uri="{BB962C8B-B14F-4D97-AF65-F5344CB8AC3E}">
        <p14:creationId xmlns:p14="http://schemas.microsoft.com/office/powerpoint/2010/main" val="41418736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E9EF1-FA17-18B3-3FE9-EFD1EB3F0A73}"/>
              </a:ext>
            </a:extLst>
          </p:cNvPr>
          <p:cNvSpPr>
            <a:spLocks noGrp="1"/>
          </p:cNvSpPr>
          <p:nvPr>
            <p:ph type="title"/>
          </p:nvPr>
        </p:nvSpPr>
        <p:spPr/>
        <p:txBody>
          <a:bodyPr/>
          <a:lstStyle/>
          <a:p>
            <a:endParaRPr lang="en-IN"/>
          </a:p>
        </p:txBody>
      </p:sp>
      <p:pic>
        <p:nvPicPr>
          <p:cNvPr id="12290" name="Picture 2" descr="What is Encoder and Decoder in Seq2Seq model?">
            <a:extLst>
              <a:ext uri="{FF2B5EF4-FFF2-40B4-BE49-F238E27FC236}">
                <a16:creationId xmlns:a16="http://schemas.microsoft.com/office/drawing/2014/main" id="{B76AADCF-3A3E-C69E-6BBE-F8D760715A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0312" y="3139281"/>
            <a:ext cx="7191375"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835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88C8-2DEA-2CBD-5B4C-89707FF812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3C6CB3-35FD-1589-B0FD-83429B667B01}"/>
              </a:ext>
            </a:extLst>
          </p:cNvPr>
          <p:cNvSpPr>
            <a:spLocks noGrp="1"/>
          </p:cNvSpPr>
          <p:nvPr>
            <p:ph idx="1"/>
          </p:nvPr>
        </p:nvSpPr>
        <p:spPr/>
        <p:txBody>
          <a:bodyPr>
            <a:normAutofit fontScale="85000" lnSpcReduction="20000"/>
          </a:bodyPr>
          <a:lstStyle/>
          <a:p>
            <a:pPr algn="just"/>
            <a:r>
              <a:rPr lang="en-US" b="1" dirty="0"/>
              <a:t>Encoder Block</a:t>
            </a:r>
          </a:p>
          <a:p>
            <a:pPr algn="just"/>
            <a:r>
              <a:rPr lang="en-US" dirty="0"/>
              <a:t>The main purpose of the encoder block is to process the input sequence and capture information in a fixed-size context vector.</a:t>
            </a:r>
          </a:p>
          <a:p>
            <a:pPr algn="just"/>
            <a:r>
              <a:rPr lang="en-US" b="1" dirty="0"/>
              <a:t>Architecture:</a:t>
            </a:r>
          </a:p>
          <a:p>
            <a:pPr algn="just"/>
            <a:r>
              <a:rPr lang="en-US" dirty="0"/>
              <a:t>The input sequence is put into the encoder.</a:t>
            </a:r>
          </a:p>
          <a:p>
            <a:pPr algn="just"/>
            <a:r>
              <a:rPr lang="en-US" dirty="0"/>
              <a:t>The encoder processes each element of the input sequence using neural networks (or transformer architecture).</a:t>
            </a:r>
          </a:p>
          <a:p>
            <a:pPr algn="just"/>
            <a:r>
              <a:rPr lang="en-US" dirty="0"/>
              <a:t>Throughout this process, the encoder keeps an internal state, and the ultimate hidden state functions as the context vector that encapsulates a compressed representation of the entire input sequence. This context vector captures the semantic meaning and important information of the input sequence.</a:t>
            </a:r>
          </a:p>
          <a:p>
            <a:pPr algn="just"/>
            <a:r>
              <a:rPr lang="en-US" dirty="0"/>
              <a:t>The final hidden state of the encoder is then passed as the context vector to the decoder.</a:t>
            </a:r>
            <a:endParaRPr lang="en-IN" dirty="0"/>
          </a:p>
        </p:txBody>
      </p:sp>
    </p:spTree>
    <p:extLst>
      <p:ext uri="{BB962C8B-B14F-4D97-AF65-F5344CB8AC3E}">
        <p14:creationId xmlns:p14="http://schemas.microsoft.com/office/powerpoint/2010/main" val="20778650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95C9-BA59-8BA9-A53C-D14044E0D2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3E0C38-C400-D77F-0221-254B3A463DAC}"/>
              </a:ext>
            </a:extLst>
          </p:cNvPr>
          <p:cNvSpPr>
            <a:spLocks noGrp="1"/>
          </p:cNvSpPr>
          <p:nvPr>
            <p:ph idx="1"/>
          </p:nvPr>
        </p:nvSpPr>
        <p:spPr/>
        <p:txBody>
          <a:bodyPr>
            <a:normAutofit fontScale="77500" lnSpcReduction="20000"/>
          </a:bodyPr>
          <a:lstStyle/>
          <a:p>
            <a:pPr algn="just"/>
            <a:r>
              <a:rPr lang="en-US" b="1" dirty="0"/>
              <a:t>Decoder Block</a:t>
            </a:r>
          </a:p>
          <a:p>
            <a:pPr algn="just"/>
            <a:r>
              <a:rPr lang="en-US" dirty="0"/>
              <a:t>The decoder block is similar to encoder block. The decoder processes the context vector from encoder to generate output sequence incrementally.</a:t>
            </a:r>
          </a:p>
          <a:p>
            <a:pPr algn="just"/>
            <a:r>
              <a:rPr lang="en-US" b="1" dirty="0"/>
              <a:t>Architecture:</a:t>
            </a:r>
          </a:p>
          <a:p>
            <a:pPr algn="just"/>
            <a:r>
              <a:rPr lang="en-US" dirty="0"/>
              <a:t>In the training phase, the decoder receives both the context vector and the desired target output sequence (ground truth).</a:t>
            </a:r>
          </a:p>
          <a:p>
            <a:pPr algn="just"/>
            <a:r>
              <a:rPr lang="en-US" dirty="0"/>
              <a:t>During inference, the decoder relies on its own previously generated outputs as inputs for subsequent steps.</a:t>
            </a:r>
          </a:p>
          <a:p>
            <a:pPr algn="just"/>
            <a:r>
              <a:rPr lang="en-US" dirty="0"/>
              <a:t>The decoder uses the context vector to comprehend the input sequence and create the corresponding output sequence. It engages in autoregressive generation, producing individual elements sequentially. At each time step, the decoder uses the current hidden state, the context vector, and the previous output token to generate a probability distribution over the possible next tokens. The token with the highest probability is then chosen as the output, and the process continues until the end of the output sequence is reached.</a:t>
            </a:r>
            <a:endParaRPr lang="en-IN" dirty="0"/>
          </a:p>
        </p:txBody>
      </p:sp>
    </p:spTree>
    <p:extLst>
      <p:ext uri="{BB962C8B-B14F-4D97-AF65-F5344CB8AC3E}">
        <p14:creationId xmlns:p14="http://schemas.microsoft.com/office/powerpoint/2010/main" val="21319321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1BC3-AD6C-4140-797A-657E6C931A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83FEF0-F2F3-2CAC-151C-AFE35996F5D1}"/>
              </a:ext>
            </a:extLst>
          </p:cNvPr>
          <p:cNvSpPr>
            <a:spLocks noGrp="1"/>
          </p:cNvSpPr>
          <p:nvPr>
            <p:ph idx="1"/>
          </p:nvPr>
        </p:nvSpPr>
        <p:spPr/>
        <p:txBody>
          <a:bodyPr/>
          <a:lstStyle/>
          <a:p>
            <a:pPr algn="just" eaLnBrk="0" fontAlgn="base" hangingPunct="0">
              <a:lnSpc>
                <a:spcPct val="100000"/>
              </a:lnSpc>
              <a:spcBef>
                <a:spcPct val="0"/>
              </a:spcBef>
              <a:spcAft>
                <a:spcPct val="0"/>
              </a:spcAft>
            </a:pPr>
            <a:r>
              <a:rPr kumimoji="0" lang="en-US" altLang="en-US" sz="2800" b="0" i="0" u="none" strike="noStrike" cap="none" normalizeH="0" baseline="0" dirty="0">
                <a:ln>
                  <a:noFill/>
                </a:ln>
                <a:solidFill>
                  <a:srgbClr val="273239"/>
                </a:solidFill>
                <a:effectLst/>
              </a:rPr>
              <a:t>The decoder and encoder architecture utilizes RNNs to generate desired outputs. Let’s look at the simplest seq2seq model.</a:t>
            </a:r>
            <a:endParaRPr kumimoji="0" lang="en-US" altLang="en-US" sz="1200" b="0" i="0" u="none" strike="noStrike" cap="none" normalizeH="0" baseline="0" dirty="0">
              <a:ln>
                <a:noFill/>
              </a:ln>
              <a:solidFill>
                <a:schemeClr val="tx1"/>
              </a:solidFill>
              <a:effectLst/>
            </a:endParaRPr>
          </a:p>
          <a:p>
            <a:pPr algn="just" eaLnBrk="0" fontAlgn="base" hangingPunct="0">
              <a:lnSpc>
                <a:spcPct val="100000"/>
              </a:lnSpc>
              <a:spcBef>
                <a:spcPct val="0"/>
              </a:spcBef>
              <a:spcAft>
                <a:spcPct val="0"/>
              </a:spcAft>
            </a:pPr>
            <a:r>
              <a:rPr kumimoji="0" lang="en-US" altLang="en-US" sz="2800" b="0" i="0" u="none" strike="noStrike" cap="none" normalizeH="0" baseline="0" dirty="0">
                <a:ln>
                  <a:noFill/>
                </a:ln>
                <a:solidFill>
                  <a:srgbClr val="273239"/>
                </a:solidFill>
                <a:effectLst/>
              </a:rPr>
              <a:t>For a given sequence of inputs   </a:t>
            </a:r>
            <a:r>
              <a:rPr kumimoji="0" lang="en-US" altLang="en-US" sz="3200" b="0" i="0" u="none" strike="noStrike" cap="none" normalizeH="0" baseline="0" dirty="0">
                <a:ln>
                  <a:noFill/>
                </a:ln>
                <a:solidFill>
                  <a:srgbClr val="273239"/>
                </a:solidFill>
                <a:effectLst/>
              </a:rPr>
              <a:t>                             </a:t>
            </a:r>
            <a:r>
              <a:rPr kumimoji="0" lang="en-US" altLang="en-US" sz="2800" b="0" i="0" u="none" strike="noStrike" cap="none" normalizeH="0" baseline="0" dirty="0">
                <a:ln>
                  <a:noFill/>
                </a:ln>
                <a:solidFill>
                  <a:srgbClr val="273239"/>
                </a:solidFill>
                <a:effectLst/>
              </a:rPr>
              <a:t>, a RNN generates a sequence of outputs    </a:t>
            </a:r>
            <a:r>
              <a:rPr kumimoji="0" lang="en-US" altLang="en-US" sz="3200" b="0" i="0" u="none" strike="noStrike" cap="none" normalizeH="0" baseline="0" dirty="0">
                <a:ln>
                  <a:noFill/>
                </a:ln>
                <a:solidFill>
                  <a:srgbClr val="273239"/>
                </a:solidFill>
                <a:effectLst/>
              </a:rPr>
              <a:t>                            </a:t>
            </a:r>
            <a:endParaRPr kumimoji="0" lang="en-US" altLang="en-US" sz="3600" b="0" i="0" u="none" strike="noStrike" cap="none" normalizeH="0" baseline="0" dirty="0">
              <a:ln>
                <a:noFill/>
              </a:ln>
              <a:solidFill>
                <a:schemeClr val="tx1"/>
              </a:solidFill>
              <a:effectLst/>
            </a:endParaRPr>
          </a:p>
          <a:p>
            <a:endParaRPr lang="en-IN" dirty="0"/>
          </a:p>
        </p:txBody>
      </p:sp>
      <p:sp>
        <p:nvSpPr>
          <p:cNvPr id="8" name="AutoShape 5" descr="(x_1,x_2, ..., x_T)    ">
            <a:extLst>
              <a:ext uri="{FF2B5EF4-FFF2-40B4-BE49-F238E27FC236}">
                <a16:creationId xmlns:a16="http://schemas.microsoft.com/office/drawing/2014/main" id="{414CFDA2-DC44-6A79-D17D-B8D0C63452E5}"/>
              </a:ext>
            </a:extLst>
          </p:cNvPr>
          <p:cNvSpPr>
            <a:spLocks noChangeAspect="1" noChangeArrowheads="1"/>
          </p:cNvSpPr>
          <p:nvPr/>
        </p:nvSpPr>
        <p:spPr bwMode="auto">
          <a:xfrm>
            <a:off x="2378075" y="-22225"/>
            <a:ext cx="149542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y_1, y_2, ..., y_T)    ">
            <a:extLst>
              <a:ext uri="{FF2B5EF4-FFF2-40B4-BE49-F238E27FC236}">
                <a16:creationId xmlns:a16="http://schemas.microsoft.com/office/drawing/2014/main" id="{B29B66FC-0292-F63E-8A44-327BE2107C72}"/>
              </a:ext>
            </a:extLst>
          </p:cNvPr>
          <p:cNvSpPr>
            <a:spLocks noChangeAspect="1" noChangeArrowheads="1"/>
          </p:cNvSpPr>
          <p:nvPr/>
        </p:nvSpPr>
        <p:spPr bwMode="auto">
          <a:xfrm>
            <a:off x="7043738" y="-22225"/>
            <a:ext cx="143827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1FF0E943-E5AC-577E-0C09-0C4F438C3AA8}"/>
              </a:ext>
            </a:extLst>
          </p:cNvPr>
          <p:cNvPicPr>
            <a:picLocks noChangeAspect="1"/>
          </p:cNvPicPr>
          <p:nvPr/>
        </p:nvPicPr>
        <p:blipFill>
          <a:blip r:embed="rId2"/>
          <a:stretch>
            <a:fillRect/>
          </a:stretch>
        </p:blipFill>
        <p:spPr>
          <a:xfrm>
            <a:off x="5540346" y="2691029"/>
            <a:ext cx="2721911" cy="585572"/>
          </a:xfrm>
          <a:prstGeom prst="rect">
            <a:avLst/>
          </a:prstGeom>
        </p:spPr>
      </p:pic>
      <p:pic>
        <p:nvPicPr>
          <p:cNvPr id="13" name="Picture 12">
            <a:extLst>
              <a:ext uri="{FF2B5EF4-FFF2-40B4-BE49-F238E27FC236}">
                <a16:creationId xmlns:a16="http://schemas.microsoft.com/office/drawing/2014/main" id="{53CC8430-270C-DA5F-0EFB-34132864DD61}"/>
              </a:ext>
            </a:extLst>
          </p:cNvPr>
          <p:cNvPicPr>
            <a:picLocks noChangeAspect="1"/>
          </p:cNvPicPr>
          <p:nvPr/>
        </p:nvPicPr>
        <p:blipFill>
          <a:blip r:embed="rId3"/>
          <a:stretch>
            <a:fillRect/>
          </a:stretch>
        </p:blipFill>
        <p:spPr>
          <a:xfrm>
            <a:off x="4579683" y="3276601"/>
            <a:ext cx="1767174" cy="585572"/>
          </a:xfrm>
          <a:prstGeom prst="rect">
            <a:avLst/>
          </a:prstGeom>
        </p:spPr>
      </p:pic>
    </p:spTree>
    <p:extLst>
      <p:ext uri="{BB962C8B-B14F-4D97-AF65-F5344CB8AC3E}">
        <p14:creationId xmlns:p14="http://schemas.microsoft.com/office/powerpoint/2010/main" val="12960869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9017-0452-D0FA-0A67-3B7C06A8920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DB7FE6C-5F4C-EFB9-3493-D8D7BBB80BB3}"/>
              </a:ext>
            </a:extLst>
          </p:cNvPr>
          <p:cNvPicPr>
            <a:picLocks noGrp="1" noChangeAspect="1"/>
          </p:cNvPicPr>
          <p:nvPr>
            <p:ph idx="1"/>
          </p:nvPr>
        </p:nvPicPr>
        <p:blipFill>
          <a:blip r:embed="rId2"/>
          <a:stretch>
            <a:fillRect/>
          </a:stretch>
        </p:blipFill>
        <p:spPr>
          <a:xfrm>
            <a:off x="1937658" y="1825625"/>
            <a:ext cx="6574972" cy="3842410"/>
          </a:xfrm>
        </p:spPr>
      </p:pic>
      <p:pic>
        <p:nvPicPr>
          <p:cNvPr id="7" name="Picture 6">
            <a:extLst>
              <a:ext uri="{FF2B5EF4-FFF2-40B4-BE49-F238E27FC236}">
                <a16:creationId xmlns:a16="http://schemas.microsoft.com/office/drawing/2014/main" id="{1E860AFB-F08F-5DF8-775F-E8B51FE9CDFE}"/>
              </a:ext>
            </a:extLst>
          </p:cNvPr>
          <p:cNvPicPr>
            <a:picLocks noChangeAspect="1"/>
          </p:cNvPicPr>
          <p:nvPr/>
        </p:nvPicPr>
        <p:blipFill>
          <a:blip r:embed="rId3"/>
          <a:stretch>
            <a:fillRect/>
          </a:stretch>
        </p:blipFill>
        <p:spPr>
          <a:xfrm>
            <a:off x="2310377" y="5802971"/>
            <a:ext cx="5799479" cy="725807"/>
          </a:xfrm>
          <a:prstGeom prst="rect">
            <a:avLst/>
          </a:prstGeom>
        </p:spPr>
      </p:pic>
    </p:spTree>
    <p:extLst>
      <p:ext uri="{BB962C8B-B14F-4D97-AF65-F5344CB8AC3E}">
        <p14:creationId xmlns:p14="http://schemas.microsoft.com/office/powerpoint/2010/main" val="377482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2A3C-5A76-BB69-156F-B1963C33C0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350C8E-D45C-3293-EA04-42353658784E}"/>
              </a:ext>
            </a:extLst>
          </p:cNvPr>
          <p:cNvSpPr>
            <a:spLocks noGrp="1"/>
          </p:cNvSpPr>
          <p:nvPr>
            <p:ph idx="1"/>
          </p:nvPr>
        </p:nvSpPr>
        <p:spPr/>
        <p:txBody>
          <a:bodyPr>
            <a:normAutofit fontScale="92500" lnSpcReduction="20000"/>
          </a:bodyPr>
          <a:lstStyle/>
          <a:p>
            <a:pPr algn="just"/>
            <a:r>
              <a:rPr lang="en-US" dirty="0"/>
              <a:t>RNNs and feed-forward neural networks get their names from the way they channel information.</a:t>
            </a:r>
          </a:p>
          <a:p>
            <a:pPr algn="just"/>
            <a:r>
              <a:rPr lang="en-US" dirty="0"/>
              <a:t>In a feed-forward neural network, the information only moves in one direction — from the input layer, through the hidden layers, to the output layer. The information moves straight through the network.</a:t>
            </a:r>
          </a:p>
          <a:p>
            <a:pPr algn="just"/>
            <a:r>
              <a:rPr lang="en-US" dirty="0"/>
              <a:t>Feed-forward neural networks have no memory of the input they receive and are bad at predicting what’s coming next. Because a feed-forward network only considers the current input, it has no notion of order in time. It simply can’t remember anything about what happened in the past except its training.</a:t>
            </a:r>
          </a:p>
          <a:p>
            <a:pPr algn="just"/>
            <a:r>
              <a:rPr lang="en-US" dirty="0"/>
              <a:t>In an RNN, the information cycles through a loop. When it makes a decision, it considers the current input and also what it has learned from the inputs it received previously.</a:t>
            </a:r>
          </a:p>
        </p:txBody>
      </p:sp>
    </p:spTree>
    <p:extLst>
      <p:ext uri="{BB962C8B-B14F-4D97-AF65-F5344CB8AC3E}">
        <p14:creationId xmlns:p14="http://schemas.microsoft.com/office/powerpoint/2010/main" val="40091805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0E11-716C-4F95-5EDB-CDDEC6D4C4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3C9566-6EC4-4B47-7AAE-427B9CE44165}"/>
              </a:ext>
            </a:extLst>
          </p:cNvPr>
          <p:cNvSpPr>
            <a:spLocks noGrp="1"/>
          </p:cNvSpPr>
          <p:nvPr>
            <p:ph idx="1"/>
          </p:nvPr>
        </p:nvSpPr>
        <p:spPr/>
        <p:txBody>
          <a:bodyPr/>
          <a:lstStyle/>
          <a:p>
            <a:pPr algn="just"/>
            <a:r>
              <a:rPr lang="en-US" b="0" i="0" dirty="0">
                <a:effectLst/>
              </a:rPr>
              <a:t>Recurrent Neural Networks can easily map sequences to sequences when the alignment between the inputs and the outputs are known in advance. </a:t>
            </a:r>
          </a:p>
          <a:p>
            <a:pPr algn="just"/>
            <a:r>
              <a:rPr lang="en-US" b="0" i="0" dirty="0">
                <a:effectLst/>
              </a:rPr>
              <a:t>Although the vanilla version of RNN is rarely used, its more advanced version i.e. </a:t>
            </a:r>
            <a:r>
              <a:rPr lang="en-US" b="0" i="0" u="sng" dirty="0">
                <a:effectLst/>
                <a:hlinkClick r:id="rId2">
                  <a:extLst>
                    <a:ext uri="{A12FA001-AC4F-418D-AE19-62706E023703}">
                      <ahyp:hlinkClr xmlns:ahyp="http://schemas.microsoft.com/office/drawing/2018/hyperlinkcolor" val="tx"/>
                    </a:ext>
                  </a:extLst>
                </a:hlinkClick>
              </a:rPr>
              <a:t>LSTM</a:t>
            </a:r>
            <a:r>
              <a:rPr lang="en-US" b="0" i="0" dirty="0">
                <a:effectLst/>
              </a:rPr>
              <a:t> or </a:t>
            </a:r>
            <a:r>
              <a:rPr lang="en-US" b="0" i="0" u="sng" dirty="0">
                <a:effectLst/>
                <a:hlinkClick r:id="rId3">
                  <a:extLst>
                    <a:ext uri="{A12FA001-AC4F-418D-AE19-62706E023703}">
                      <ahyp:hlinkClr xmlns:ahyp="http://schemas.microsoft.com/office/drawing/2018/hyperlinkcolor" val="tx"/>
                    </a:ext>
                  </a:extLst>
                </a:hlinkClick>
              </a:rPr>
              <a:t>GRU</a:t>
            </a:r>
            <a:r>
              <a:rPr lang="en-US" b="0" i="0" dirty="0">
                <a:effectLst/>
              </a:rPr>
              <a:t> is used. </a:t>
            </a:r>
          </a:p>
          <a:p>
            <a:pPr algn="just"/>
            <a:r>
              <a:rPr lang="en-US" b="0" i="0" dirty="0">
                <a:effectLst/>
              </a:rPr>
              <a:t>This is because RNN suffers from the problem of </a:t>
            </a:r>
            <a:r>
              <a:rPr lang="en-US" b="1" i="0" dirty="0">
                <a:effectLst/>
              </a:rPr>
              <a:t>vanishing gradient. </a:t>
            </a:r>
          </a:p>
          <a:p>
            <a:pPr algn="just"/>
            <a:r>
              <a:rPr lang="en-US" b="0" i="0" dirty="0">
                <a:effectLst/>
              </a:rPr>
              <a:t>LSTM develops the context of the word by taking 2 inputs at each point in time. One from the user and the other from its previous output, hence the name recurrent (output goes as input). </a:t>
            </a:r>
            <a:endParaRPr lang="en-IN" dirty="0"/>
          </a:p>
        </p:txBody>
      </p:sp>
    </p:spTree>
    <p:extLst>
      <p:ext uri="{BB962C8B-B14F-4D97-AF65-F5344CB8AC3E}">
        <p14:creationId xmlns:p14="http://schemas.microsoft.com/office/powerpoint/2010/main" val="19415748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85EBB-241E-BFB0-9D06-DDB57DA331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52EBA6-589A-075B-7BDE-F187B30788F0}"/>
              </a:ext>
            </a:extLst>
          </p:cNvPr>
          <p:cNvSpPr>
            <a:spLocks noGrp="1"/>
          </p:cNvSpPr>
          <p:nvPr>
            <p:ph idx="1"/>
          </p:nvPr>
        </p:nvSpPr>
        <p:spPr/>
        <p:txBody>
          <a:bodyPr/>
          <a:lstStyle/>
          <a:p>
            <a:pPr algn="just"/>
            <a:r>
              <a:rPr lang="en-US" dirty="0"/>
              <a:t>Advantages of seq2seq Models</a:t>
            </a:r>
          </a:p>
          <a:p>
            <a:pPr algn="just"/>
            <a:r>
              <a:rPr lang="en-US" b="1" dirty="0"/>
              <a:t>Flexibility:</a:t>
            </a:r>
            <a:r>
              <a:rPr lang="en-US" dirty="0"/>
              <a:t> Seq2Seq models can handle a wide range of tasks such as machine translation, text summarization, and image captioning, as well as variable-length input and output sequences.</a:t>
            </a:r>
          </a:p>
          <a:p>
            <a:pPr algn="just"/>
            <a:r>
              <a:rPr lang="en-US" b="1" dirty="0"/>
              <a:t>Handling Sequential Data: </a:t>
            </a:r>
            <a:r>
              <a:rPr lang="en-US" dirty="0"/>
              <a:t>Seq2Seq models are well-suited for tasks that involve sequential data such as natural language, speech, and time series data.</a:t>
            </a:r>
          </a:p>
          <a:p>
            <a:pPr algn="just"/>
            <a:r>
              <a:rPr lang="en-US" b="1" dirty="0"/>
              <a:t>Handling Context: </a:t>
            </a:r>
            <a:r>
              <a:rPr lang="en-US" dirty="0"/>
              <a:t>The encoder-decoder architecture of Seq2Seq models allows the model to capture the context of the input sequence and use it to generate the output sequence.</a:t>
            </a:r>
            <a:endParaRPr lang="en-IN" dirty="0"/>
          </a:p>
        </p:txBody>
      </p:sp>
    </p:spTree>
    <p:extLst>
      <p:ext uri="{BB962C8B-B14F-4D97-AF65-F5344CB8AC3E}">
        <p14:creationId xmlns:p14="http://schemas.microsoft.com/office/powerpoint/2010/main" val="11554237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E72C-2031-73DE-BB65-8CAE189F97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B67D46-067B-C8EF-918F-846E6BD1E74D}"/>
              </a:ext>
            </a:extLst>
          </p:cNvPr>
          <p:cNvSpPr>
            <a:spLocks noGrp="1"/>
          </p:cNvSpPr>
          <p:nvPr>
            <p:ph idx="1"/>
          </p:nvPr>
        </p:nvSpPr>
        <p:spPr/>
        <p:txBody>
          <a:bodyPr/>
          <a:lstStyle/>
          <a:p>
            <a:pPr algn="just"/>
            <a:r>
              <a:rPr lang="en-US" b="1" dirty="0"/>
              <a:t>Attention Mechanism</a:t>
            </a:r>
            <a:r>
              <a:rPr lang="en-US" dirty="0"/>
              <a:t>: Using attention mechanisms allows the model to focus on specific parts of the input sequence when generating the output, which can improve performance for long input sequences.</a:t>
            </a:r>
            <a:endParaRPr lang="en-IN" dirty="0"/>
          </a:p>
        </p:txBody>
      </p:sp>
    </p:spTree>
    <p:extLst>
      <p:ext uri="{BB962C8B-B14F-4D97-AF65-F5344CB8AC3E}">
        <p14:creationId xmlns:p14="http://schemas.microsoft.com/office/powerpoint/2010/main" val="35860483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7EEC-8545-F746-524A-90E84EFB0A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BC7808-146D-9B6C-C61A-073CA7CA9417}"/>
              </a:ext>
            </a:extLst>
          </p:cNvPr>
          <p:cNvSpPr>
            <a:spLocks noGrp="1"/>
          </p:cNvSpPr>
          <p:nvPr>
            <p:ph idx="1"/>
          </p:nvPr>
        </p:nvSpPr>
        <p:spPr/>
        <p:txBody>
          <a:bodyPr/>
          <a:lstStyle/>
          <a:p>
            <a:pPr algn="just"/>
            <a:r>
              <a:rPr lang="en-US" b="1" dirty="0"/>
              <a:t>Disadvantages of seq2seq Models</a:t>
            </a:r>
          </a:p>
          <a:p>
            <a:pPr algn="just"/>
            <a:r>
              <a:rPr lang="en-US" b="1" dirty="0"/>
              <a:t>Computationally</a:t>
            </a:r>
            <a:r>
              <a:rPr lang="en-US" dirty="0"/>
              <a:t> Expensive: Seq2Seq models require significant computational resources to train and can be difficult to optimize.</a:t>
            </a:r>
          </a:p>
          <a:p>
            <a:pPr algn="just"/>
            <a:r>
              <a:rPr lang="en-US" b="1" dirty="0"/>
              <a:t>Limited Interpretability: </a:t>
            </a:r>
            <a:r>
              <a:rPr lang="en-US" dirty="0"/>
              <a:t>The internal workings of Seq2Seq models can be difficult to interpret, which can make it challenging to understand why the model is making certain decisions.</a:t>
            </a:r>
          </a:p>
          <a:p>
            <a:pPr algn="just"/>
            <a:r>
              <a:rPr lang="en-US" b="1" dirty="0"/>
              <a:t>Overfitting: </a:t>
            </a:r>
            <a:r>
              <a:rPr lang="en-US" dirty="0"/>
              <a:t>Seq2Seq models can overfit the training data if they are not properly regularized, which can lead to poor performance on new data.</a:t>
            </a:r>
            <a:endParaRPr lang="en-IN" dirty="0"/>
          </a:p>
        </p:txBody>
      </p:sp>
    </p:spTree>
    <p:extLst>
      <p:ext uri="{BB962C8B-B14F-4D97-AF65-F5344CB8AC3E}">
        <p14:creationId xmlns:p14="http://schemas.microsoft.com/office/powerpoint/2010/main" val="12388508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3359-96F3-F98B-BFC6-F56FDA2897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B699DF-F550-A193-E981-095E997413DE}"/>
              </a:ext>
            </a:extLst>
          </p:cNvPr>
          <p:cNvSpPr>
            <a:spLocks noGrp="1"/>
          </p:cNvSpPr>
          <p:nvPr>
            <p:ph idx="1"/>
          </p:nvPr>
        </p:nvSpPr>
        <p:spPr/>
        <p:txBody>
          <a:bodyPr/>
          <a:lstStyle/>
          <a:p>
            <a:pPr algn="just"/>
            <a:r>
              <a:rPr lang="en-US" b="1" dirty="0"/>
              <a:t>Handling Rare Words: </a:t>
            </a:r>
            <a:r>
              <a:rPr lang="en-US" dirty="0"/>
              <a:t>Seq2Seq models can have difficulty handling rare words that are not present in the training data.</a:t>
            </a:r>
          </a:p>
          <a:p>
            <a:pPr algn="just"/>
            <a:r>
              <a:rPr lang="en-US" b="1" dirty="0"/>
              <a:t>Handling Long input Sequences: </a:t>
            </a:r>
            <a:r>
              <a:rPr lang="en-US" dirty="0"/>
              <a:t>Seq2Seq models can have difficulty handling input sequences that are very long, as the context vector may not be able to capture all the information in the input sequence.</a:t>
            </a:r>
            <a:endParaRPr lang="en-IN" dirty="0"/>
          </a:p>
        </p:txBody>
      </p:sp>
    </p:spTree>
    <p:extLst>
      <p:ext uri="{BB962C8B-B14F-4D97-AF65-F5344CB8AC3E}">
        <p14:creationId xmlns:p14="http://schemas.microsoft.com/office/powerpoint/2010/main" val="42394986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1C56-943C-CA27-3E96-D65A66068D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A5002C-64D4-066A-8C69-49DA9BBDDDE1}"/>
              </a:ext>
            </a:extLst>
          </p:cNvPr>
          <p:cNvSpPr>
            <a:spLocks noGrp="1"/>
          </p:cNvSpPr>
          <p:nvPr>
            <p:ph idx="1"/>
          </p:nvPr>
        </p:nvSpPr>
        <p:spPr/>
        <p:txBody>
          <a:bodyPr>
            <a:normAutofit/>
          </a:bodyPr>
          <a:lstStyle/>
          <a:p>
            <a:pPr algn="just"/>
            <a:r>
              <a:rPr lang="en-US" b="1" dirty="0"/>
              <a:t>Applications of Seq2Seq model</a:t>
            </a:r>
            <a:endParaRPr lang="en-US" dirty="0"/>
          </a:p>
          <a:p>
            <a:pPr algn="just"/>
            <a:r>
              <a:rPr lang="en-US" b="1" dirty="0"/>
              <a:t>Text Summarization: </a:t>
            </a:r>
            <a:r>
              <a:rPr lang="en-US" dirty="0"/>
              <a:t>The seq2seq model effectively understands the input text which makes it suitable for news and document summarization.</a:t>
            </a:r>
          </a:p>
          <a:p>
            <a:pPr algn="just"/>
            <a:r>
              <a:rPr lang="en-US" b="1" dirty="0"/>
              <a:t>Speech Recognition: </a:t>
            </a:r>
            <a:r>
              <a:rPr lang="en-US" dirty="0"/>
              <a:t>Seq2Seq model, especially those with attention mechanisms, excel in processing audio waveform for ASR. They are able to capture spoken language patterns effectively.</a:t>
            </a:r>
          </a:p>
          <a:p>
            <a:pPr algn="just"/>
            <a:r>
              <a:rPr lang="en-US" b="1" dirty="0"/>
              <a:t>Image Captioning: </a:t>
            </a:r>
            <a:r>
              <a:rPr lang="en-US" dirty="0"/>
              <a:t>The seq2seq model integrate image features from CNNs with textual generation capabilities for image captioning. They are capable to describe images in a human readable format.</a:t>
            </a:r>
            <a:endParaRPr lang="en-IN" dirty="0"/>
          </a:p>
        </p:txBody>
      </p:sp>
    </p:spTree>
    <p:extLst>
      <p:ext uri="{BB962C8B-B14F-4D97-AF65-F5344CB8AC3E}">
        <p14:creationId xmlns:p14="http://schemas.microsoft.com/office/powerpoint/2010/main" val="10012371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6206B-699A-8190-67E5-DF2BD81A48E3}"/>
              </a:ext>
            </a:extLst>
          </p:cNvPr>
          <p:cNvSpPr>
            <a:spLocks noGrp="1"/>
          </p:cNvSpPr>
          <p:nvPr>
            <p:ph type="title"/>
          </p:nvPr>
        </p:nvSpPr>
        <p:spPr/>
        <p:txBody>
          <a:bodyPr/>
          <a:lstStyle/>
          <a:p>
            <a:r>
              <a:rPr lang="en-IN" b="1" i="0" dirty="0">
                <a:solidFill>
                  <a:srgbClr val="1F1F1F"/>
                </a:solidFill>
                <a:effectLst/>
                <a:latin typeface="Google Sans"/>
              </a:rPr>
              <a:t>Long short-term memory (LSTM) </a:t>
            </a:r>
            <a:endParaRPr lang="en-IN" b="1" dirty="0"/>
          </a:p>
        </p:txBody>
      </p:sp>
      <p:sp>
        <p:nvSpPr>
          <p:cNvPr id="3" name="Content Placeholder 2">
            <a:extLst>
              <a:ext uri="{FF2B5EF4-FFF2-40B4-BE49-F238E27FC236}">
                <a16:creationId xmlns:a16="http://schemas.microsoft.com/office/drawing/2014/main" id="{C5F38A2E-E213-0695-F85F-E540B15466D3}"/>
              </a:ext>
            </a:extLst>
          </p:cNvPr>
          <p:cNvSpPr>
            <a:spLocks noGrp="1"/>
          </p:cNvSpPr>
          <p:nvPr>
            <p:ph idx="1"/>
          </p:nvPr>
        </p:nvSpPr>
        <p:spPr/>
        <p:txBody>
          <a:bodyPr/>
          <a:lstStyle/>
          <a:p>
            <a:r>
              <a:rPr lang="en-IN" dirty="0"/>
              <a:t>Self study</a:t>
            </a:r>
          </a:p>
        </p:txBody>
      </p:sp>
    </p:spTree>
    <p:extLst>
      <p:ext uri="{BB962C8B-B14F-4D97-AF65-F5344CB8AC3E}">
        <p14:creationId xmlns:p14="http://schemas.microsoft.com/office/powerpoint/2010/main" val="338494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3302-4739-C6F8-49CC-1A0996870E3B}"/>
              </a:ext>
            </a:extLst>
          </p:cNvPr>
          <p:cNvSpPr>
            <a:spLocks noGrp="1"/>
          </p:cNvSpPr>
          <p:nvPr>
            <p:ph type="title"/>
          </p:nvPr>
        </p:nvSpPr>
        <p:spPr/>
        <p:txBody>
          <a:bodyPr/>
          <a:lstStyle/>
          <a:p>
            <a:endParaRPr lang="en-IN"/>
          </a:p>
        </p:txBody>
      </p:sp>
      <p:pic>
        <p:nvPicPr>
          <p:cNvPr id="2050" name="Picture 2" descr="rnn vs fnn ">
            <a:extLst>
              <a:ext uri="{FF2B5EF4-FFF2-40B4-BE49-F238E27FC236}">
                <a16:creationId xmlns:a16="http://schemas.microsoft.com/office/drawing/2014/main" id="{E28EF3C5-348B-6214-663F-18F204A12D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8375" y="1867694"/>
            <a:ext cx="771525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87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8F02-21E4-BC0D-7B39-20AC703797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CB5EED-76C5-B027-CB45-698AD91E8DCD}"/>
              </a:ext>
            </a:extLst>
          </p:cNvPr>
          <p:cNvSpPr>
            <a:spLocks noGrp="1"/>
          </p:cNvSpPr>
          <p:nvPr>
            <p:ph idx="1"/>
          </p:nvPr>
        </p:nvSpPr>
        <p:spPr/>
        <p:txBody>
          <a:bodyPr>
            <a:normAutofit fontScale="92500" lnSpcReduction="10000"/>
          </a:bodyPr>
          <a:lstStyle/>
          <a:p>
            <a:pPr algn="just"/>
            <a:r>
              <a:rPr lang="en-US" dirty="0"/>
              <a:t>A usual RNN has a short-term memory. In combination with an LSTM they also have a long-term memory .</a:t>
            </a:r>
          </a:p>
          <a:p>
            <a:pPr algn="just"/>
            <a:r>
              <a:rPr lang="en-US" dirty="0"/>
              <a:t>Another good way to illustrate the concept of a recurrent neural network’s memory is to explain it with an example: Imagine you have a normal feed-forward neural network and give it the word “neuron” as an input and it processes the word character by character. By the time it reaches the character “r,” it has already forgotten about “n,” “e” and “u,” which makes it almost impossible for this type of neural network to predict which character would come next.</a:t>
            </a:r>
          </a:p>
          <a:p>
            <a:pPr algn="just"/>
            <a:r>
              <a:rPr lang="en-US" dirty="0"/>
              <a:t>A recurrent neural network, however, is able to remember those characters because of its internal memory. It produces output, copies that output and loops it back into the network. </a:t>
            </a:r>
            <a:endParaRPr lang="en-IN" dirty="0"/>
          </a:p>
        </p:txBody>
      </p:sp>
    </p:spTree>
    <p:extLst>
      <p:ext uri="{BB962C8B-B14F-4D97-AF65-F5344CB8AC3E}">
        <p14:creationId xmlns:p14="http://schemas.microsoft.com/office/powerpoint/2010/main" val="3990648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5972</Words>
  <Application>Microsoft Office PowerPoint</Application>
  <PresentationFormat>Widescreen</PresentationFormat>
  <Paragraphs>230</Paragraphs>
  <Slides>76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76</vt:i4>
      </vt:variant>
    </vt:vector>
  </HeadingPairs>
  <TitlesOfParts>
    <vt:vector size="87" baseType="lpstr">
      <vt:lpstr>Arial</vt:lpstr>
      <vt:lpstr>Calibri</vt:lpstr>
      <vt:lpstr>Calibri Light</vt:lpstr>
      <vt:lpstr>Google Sans</vt:lpstr>
      <vt:lpstr>Inter</vt:lpstr>
      <vt:lpstr>source-serif-pro</vt:lpstr>
      <vt:lpstr>system-ui</vt:lpstr>
      <vt:lpstr>var( --font-family-body-lesson-markdown</vt:lpstr>
      <vt:lpstr>var(--font-family-heading-lesson-markdown)</vt:lpstr>
      <vt:lpstr>var(--font-family-nunito-sans)</vt:lpstr>
      <vt:lpstr>Office Theme</vt:lpstr>
      <vt:lpstr>Unit 5</vt:lpstr>
      <vt:lpstr>Sequence Modelling</vt:lpstr>
      <vt:lpstr>PowerPoint Presentation</vt:lpstr>
      <vt:lpstr>Recurrent Neural Network</vt:lpstr>
      <vt:lpstr>PowerPoint Presentation</vt:lpstr>
      <vt:lpstr>How Do Recurrent Neural Networks Work?</vt:lpstr>
      <vt:lpstr>PowerPoint Presentation</vt:lpstr>
      <vt:lpstr>PowerPoint Presentation</vt:lpstr>
      <vt:lpstr>PowerPoint Presentation</vt:lpstr>
      <vt:lpstr>PowerPoint Presentation</vt:lpstr>
      <vt:lpstr>Types of Recurrent Neural Networks</vt:lpstr>
      <vt:lpstr>PowerPoint Presentation</vt:lpstr>
      <vt:lpstr>PowerPoint Presentation</vt:lpstr>
      <vt:lpstr>PowerPoint Presentation</vt:lpstr>
      <vt:lpstr>PowerPoint Presentation</vt:lpstr>
      <vt:lpstr>PowerPoint Presentation</vt:lpstr>
      <vt:lpstr>PowerPoint Presentation</vt:lpstr>
      <vt:lpstr>Recurrent Neuron and RNN Unfolding</vt:lpstr>
      <vt:lpstr>PowerPoint Presentation</vt:lpstr>
      <vt:lpstr>RNN Architecture</vt:lpstr>
      <vt:lpstr>PowerPoint Presentation</vt:lpstr>
      <vt:lpstr>PowerPoint Presentation</vt:lpstr>
      <vt:lpstr>PowerPoint Presentation</vt:lpstr>
      <vt:lpstr>PowerPoint Presentation</vt:lpstr>
      <vt:lpstr>Working of RNN</vt:lpstr>
      <vt:lpstr>PowerPoint Presentation</vt:lpstr>
      <vt:lpstr>PowerPoint Presentation</vt:lpstr>
      <vt:lpstr>PowerPoint Presentation</vt:lpstr>
      <vt:lpstr>Example:</vt:lpstr>
      <vt:lpstr>PowerPoint Presentation</vt:lpstr>
      <vt:lpstr>PowerPoint Presentation</vt:lpstr>
      <vt:lpstr>PowerPoint Presentation</vt:lpstr>
      <vt:lpstr>Steps of RNN </vt:lpstr>
      <vt:lpstr>PowerPoint Presentation</vt:lpstr>
      <vt:lpstr>PowerPoint Presentation</vt:lpstr>
      <vt:lpstr>Backpropagation Through Time (BPTT)</vt:lpstr>
      <vt:lpstr>PowerPoint Presentation</vt:lpstr>
      <vt:lpstr>PowerPoint Presentation</vt:lpstr>
      <vt:lpstr>PowerPoint Presentation</vt:lpstr>
      <vt:lpstr>PowerPoint Presentation</vt:lpstr>
      <vt:lpstr>Adjusting Wy</vt:lpstr>
      <vt:lpstr>PowerPoint Presentation</vt:lpstr>
      <vt:lpstr>Adjusting Ws</vt:lpstr>
      <vt:lpstr>PowerPoint Presentation</vt:lpstr>
      <vt:lpstr> Adjusting WX </vt:lpstr>
      <vt:lpstr>PowerPoint Presentation</vt:lpstr>
      <vt:lpstr>Limitations of BPTT </vt:lpstr>
      <vt:lpstr>PowerPoint Presentation</vt:lpstr>
      <vt:lpstr>Bi-directional Recurrent Neural Network</vt:lpstr>
      <vt:lpstr>PowerPoint Presentation</vt:lpstr>
      <vt:lpstr>PowerPoint Presentation</vt:lpstr>
      <vt:lpstr>PowerPoint Presentation</vt:lpstr>
      <vt:lpstr>Working of Bidirectional Recurrent Neural Network</vt:lpstr>
      <vt:lpstr>PowerPoint Presentation</vt:lpstr>
      <vt:lpstr>PowerPoint Presentation</vt:lpstr>
      <vt:lpstr>Applications of Bidirectional Recurrent Neural Network</vt:lpstr>
      <vt:lpstr>PowerPoint Presentation</vt:lpstr>
      <vt:lpstr>Advantages of Bidirectional RNN</vt:lpstr>
      <vt:lpstr>PowerPoint Presentation</vt:lpstr>
      <vt:lpstr> Disadvantages of Bidirectional RNN</vt:lpstr>
      <vt:lpstr>PowerPoint Presentation</vt:lpstr>
      <vt:lpstr>Encoder-decoder sequence to sequence architectures </vt:lpstr>
      <vt:lpstr>PowerPoint Presentation</vt:lpstr>
      <vt:lpstr>Encoder-Decoder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Long short-term memory (LSTM)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Shivangi Matieda</dc:creator>
  <cp:lastModifiedBy>Shivangi Matieda</cp:lastModifiedBy>
  <cp:revision>8</cp:revision>
  <dcterms:created xsi:type="dcterms:W3CDTF">2024-09-13T09:10:26Z</dcterms:created>
  <dcterms:modified xsi:type="dcterms:W3CDTF">2024-09-16T08:50:55Z</dcterms:modified>
</cp:coreProperties>
</file>