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5302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75362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10018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75854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10608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44658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5840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701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556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7533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097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614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09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015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042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902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9/2/2019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810322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7621-4781-444C-909C-D65BD01327AD}"/>
              </a:ext>
            </a:extLst>
          </p:cNvPr>
          <p:cNvSpPr>
            <a:spLocks noGrp="1"/>
          </p:cNvSpPr>
          <p:nvPr>
            <p:ph type="ctrTitle"/>
          </p:nvPr>
        </p:nvSpPr>
        <p:spPr/>
        <p:txBody>
          <a:bodyPr/>
          <a:lstStyle/>
          <a:p>
            <a:r>
              <a:rPr lang="en-GB" dirty="0"/>
              <a:t>Final Project- Battle of </a:t>
            </a:r>
            <a:r>
              <a:rPr lang="en-GB" dirty="0" err="1"/>
              <a:t>Neighborhoods</a:t>
            </a:r>
            <a:r>
              <a:rPr lang="en-GB" dirty="0"/>
              <a:t>. </a:t>
            </a:r>
          </a:p>
        </p:txBody>
      </p:sp>
      <p:sp>
        <p:nvSpPr>
          <p:cNvPr id="3" name="Subtitle 2">
            <a:extLst>
              <a:ext uri="{FF2B5EF4-FFF2-40B4-BE49-F238E27FC236}">
                <a16:creationId xmlns:a16="http://schemas.microsoft.com/office/drawing/2014/main" id="{C412CE3A-5A75-43B7-91E2-F9FF2C8FB94F}"/>
              </a:ext>
            </a:extLst>
          </p:cNvPr>
          <p:cNvSpPr>
            <a:spLocks noGrp="1"/>
          </p:cNvSpPr>
          <p:nvPr>
            <p:ph type="subTitle" idx="1"/>
          </p:nvPr>
        </p:nvSpPr>
        <p:spPr>
          <a:xfrm>
            <a:off x="1697567" y="4660433"/>
            <a:ext cx="7766936" cy="1096899"/>
          </a:xfrm>
        </p:spPr>
        <p:txBody>
          <a:bodyPr>
            <a:normAutofit fontScale="70000" lnSpcReduction="20000"/>
          </a:bodyPr>
          <a:lstStyle/>
          <a:p>
            <a:pPr algn="ctr"/>
            <a:r>
              <a:rPr lang="en-GB" sz="4400" b="1" u="sng" dirty="0">
                <a:solidFill>
                  <a:schemeClr val="tx1"/>
                </a:solidFill>
                <a:latin typeface="Calibri" panose="020F0502020204030204" pitchFamily="34" charset="0"/>
                <a:cs typeface="Calibri" panose="020F0502020204030204" pitchFamily="34" charset="0"/>
              </a:rPr>
              <a:t>Segmenting and Clustering of </a:t>
            </a:r>
            <a:r>
              <a:rPr lang="en-GB" sz="4400" b="1" u="sng" dirty="0" err="1">
                <a:solidFill>
                  <a:schemeClr val="tx1"/>
                </a:solidFill>
                <a:latin typeface="Calibri" panose="020F0502020204030204" pitchFamily="34" charset="0"/>
                <a:cs typeface="Calibri" panose="020F0502020204030204" pitchFamily="34" charset="0"/>
              </a:rPr>
              <a:t>neighborhoods</a:t>
            </a:r>
            <a:r>
              <a:rPr lang="en-GB" sz="4400" b="1" u="sng" dirty="0">
                <a:solidFill>
                  <a:schemeClr val="tx1"/>
                </a:solidFill>
                <a:latin typeface="Calibri" panose="020F0502020204030204" pitchFamily="34" charset="0"/>
                <a:cs typeface="Calibri" panose="020F0502020204030204" pitchFamily="34" charset="0"/>
              </a:rPr>
              <a:t> of Westminster in London city.</a:t>
            </a:r>
            <a:endParaRPr lang="en-GB" sz="4400" dirty="0">
              <a:solidFill>
                <a:schemeClr val="tx1"/>
              </a:solidFill>
              <a:latin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21691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FA72-4830-4758-B1FF-3596D3E0BBF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6A45A4A-C321-4891-A766-EC6FBDAA01DE}"/>
              </a:ext>
            </a:extLst>
          </p:cNvPr>
          <p:cNvSpPr>
            <a:spLocks noGrp="1"/>
          </p:cNvSpPr>
          <p:nvPr>
            <p:ph idx="1"/>
          </p:nvPr>
        </p:nvSpPr>
        <p:spPr/>
        <p:txBody>
          <a:bodyPr>
            <a:normAutofit lnSpcReduction="10000"/>
          </a:bodyPr>
          <a:lstStyle/>
          <a:p>
            <a:pPr marL="0" indent="0">
              <a:buNone/>
            </a:pPr>
            <a:r>
              <a:rPr lang="en-GB" dirty="0">
                <a:solidFill>
                  <a:schemeClr val="accent2">
                    <a:lumMod val="75000"/>
                  </a:schemeClr>
                </a:solidFill>
              </a:rPr>
              <a:t>In conclusion, best areas to make hotel will be: Millbank, Paddington, Pimlico and Soho because ‘Hotel’ is the most common venue visited in these areas , which suggest that these areas are highly popular and preferred by tourists/people to stay in hotel, so constructing hotel in these areas would be very beneficial to both stakeholders and tourists because it is the most preferred places to stay within tourists/ people, so stakeholders  will earn well and make profit and individuals who love to stay in these areas of Westminster will get an extra hotel. However, stakeholders must consider the recommendations that I have made, so the hotel that they make becomes the most preferred hotel within tourists.  Also, once the hotel is made, they should take care of the basic requirements of customers such as good reception services; free breakfast; free Wi-Fi; bar; restaurant; regular cleaning of the room; 24-hour room service; all the rooms must have: clean towels; shower gel, and clean bedsheets. This will all add up to making a hotel the most preferred hotel in tourists and they will enjoy their stay. </a:t>
            </a:r>
          </a:p>
          <a:p>
            <a:pPr marL="0" indent="0">
              <a:buNone/>
            </a:pPr>
            <a:endParaRPr lang="en-GB" dirty="0"/>
          </a:p>
        </p:txBody>
      </p:sp>
    </p:spTree>
    <p:extLst>
      <p:ext uri="{BB962C8B-B14F-4D97-AF65-F5344CB8AC3E}">
        <p14:creationId xmlns:p14="http://schemas.microsoft.com/office/powerpoint/2010/main" val="225571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89C7-4DB7-4B07-9370-32C5447FA2C6}"/>
              </a:ext>
            </a:extLst>
          </p:cNvPr>
          <p:cNvSpPr>
            <a:spLocks noGrp="1"/>
          </p:cNvSpPr>
          <p:nvPr>
            <p:ph type="title"/>
          </p:nvPr>
        </p:nvSpPr>
        <p:spPr/>
        <p:txBody>
          <a:bodyPr/>
          <a:lstStyle/>
          <a:p>
            <a:r>
              <a:rPr lang="en-GB" dirty="0"/>
              <a:t>Introduction</a:t>
            </a:r>
          </a:p>
        </p:txBody>
      </p:sp>
      <p:pic>
        <p:nvPicPr>
          <p:cNvPr id="5" name="Content Placeholder 4">
            <a:extLst>
              <a:ext uri="{FF2B5EF4-FFF2-40B4-BE49-F238E27FC236}">
                <a16:creationId xmlns:a16="http://schemas.microsoft.com/office/drawing/2014/main" id="{1B227230-2D8F-465D-A7C5-7BEF99A08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5785" y="2155031"/>
            <a:ext cx="4903299" cy="3271838"/>
          </a:xfrm>
        </p:spPr>
      </p:pic>
      <p:sp>
        <p:nvSpPr>
          <p:cNvPr id="6" name="Rectangle 5">
            <a:extLst>
              <a:ext uri="{FF2B5EF4-FFF2-40B4-BE49-F238E27FC236}">
                <a16:creationId xmlns:a16="http://schemas.microsoft.com/office/drawing/2014/main" id="{64740F94-13A8-4A57-BBD6-9C3C7408CBEF}"/>
              </a:ext>
            </a:extLst>
          </p:cNvPr>
          <p:cNvSpPr/>
          <p:nvPr/>
        </p:nvSpPr>
        <p:spPr>
          <a:xfrm>
            <a:off x="352425" y="1823703"/>
            <a:ext cx="6096000" cy="3603166"/>
          </a:xfrm>
          <a:prstGeom prst="rect">
            <a:avLst/>
          </a:prstGeom>
        </p:spPr>
        <p:txBody>
          <a:bodyPr>
            <a:spAutoFit/>
          </a:bodyPr>
          <a:lstStyle/>
          <a:p>
            <a:pPr>
              <a:lnSpc>
                <a:spcPct val="106000"/>
              </a:lnSpc>
              <a:spcAft>
                <a:spcPts val="800"/>
              </a:spcAft>
            </a:pPr>
            <a:r>
              <a:rPr lang="en-GB"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Stakeholders are looking forward to making Hotel in Westminster because Westminster is a tourist area and many tourists would love to stay in Westminster as most of the sights and attractions are in Westminster, such as National Portrait Gallery, National Gallery, Westminster Abbey, Guards Museum, Trafalgar Square, Horse Guards Parade, Houses of Parliament, London Eye, Buckingham Palace and Westminster Cathedral. As all the tourist would prefer a hotel which is near to these sights and attraction, it would be worth to segment and cluster the </a:t>
            </a:r>
            <a:r>
              <a:rPr lang="en-GB" dirty="0" err="1">
                <a:solidFill>
                  <a:schemeClr val="accent2"/>
                </a:solidFill>
                <a:latin typeface="Calibri" panose="020F0502020204030204" pitchFamily="34" charset="0"/>
                <a:ea typeface="Calibri" panose="020F0502020204030204" pitchFamily="34" charset="0"/>
                <a:cs typeface="Times New Roman" panose="02020603050405020304" pitchFamily="18" charset="0"/>
              </a:rPr>
              <a:t>neighborhoods</a:t>
            </a:r>
            <a:r>
              <a:rPr lang="en-GB"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 (areas) of Westminster to see which </a:t>
            </a:r>
            <a:r>
              <a:rPr lang="en-GB" dirty="0" err="1">
                <a:solidFill>
                  <a:schemeClr val="accent2"/>
                </a:solidFill>
                <a:latin typeface="Calibri" panose="020F0502020204030204" pitchFamily="34" charset="0"/>
                <a:ea typeface="Calibri" panose="020F0502020204030204" pitchFamily="34" charset="0"/>
                <a:cs typeface="Times New Roman" panose="02020603050405020304" pitchFamily="18" charset="0"/>
              </a:rPr>
              <a:t>neighborhood</a:t>
            </a:r>
            <a:r>
              <a:rPr lang="en-GB"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 would be best to make a hotel for tourists in Westminster.</a:t>
            </a:r>
          </a:p>
        </p:txBody>
      </p:sp>
    </p:spTree>
    <p:extLst>
      <p:ext uri="{BB962C8B-B14F-4D97-AF65-F5344CB8AC3E}">
        <p14:creationId xmlns:p14="http://schemas.microsoft.com/office/powerpoint/2010/main" val="289920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D796-D6E2-48E5-93AB-F6D0C73820F2}"/>
              </a:ext>
            </a:extLst>
          </p:cNvPr>
          <p:cNvSpPr>
            <a:spLocks noGrp="1"/>
          </p:cNvSpPr>
          <p:nvPr>
            <p:ph type="title"/>
          </p:nvPr>
        </p:nvSpPr>
        <p:spPr/>
        <p:txBody>
          <a:bodyPr/>
          <a:lstStyle/>
          <a:p>
            <a:r>
              <a:rPr lang="en-GB" dirty="0"/>
              <a:t>Data </a:t>
            </a:r>
          </a:p>
        </p:txBody>
      </p:sp>
      <p:pic>
        <p:nvPicPr>
          <p:cNvPr id="1026" name="Picture 2" descr="Image result for data clipart">
            <a:extLst>
              <a:ext uri="{FF2B5EF4-FFF2-40B4-BE49-F238E27FC236}">
                <a16:creationId xmlns:a16="http://schemas.microsoft.com/office/drawing/2014/main" id="{34C3A67D-490A-489D-BA22-F4A1AC06D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189" y="3781425"/>
            <a:ext cx="2064716" cy="2771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0DC192E-0807-4725-8CBB-D56824A7BDFA}"/>
              </a:ext>
            </a:extLst>
          </p:cNvPr>
          <p:cNvSpPr/>
          <p:nvPr/>
        </p:nvSpPr>
        <p:spPr>
          <a:xfrm>
            <a:off x="200025" y="1270000"/>
            <a:ext cx="9782175" cy="4455130"/>
          </a:xfrm>
          <a:prstGeom prst="rect">
            <a:avLst/>
          </a:prstGeom>
        </p:spPr>
        <p:txBody>
          <a:bodyPr wrap="square">
            <a:spAutoFit/>
          </a:bodyPr>
          <a:lstStyle/>
          <a:p>
            <a:pPr>
              <a:lnSpc>
                <a:spcPct val="106000"/>
              </a:lnSpc>
              <a:spcAft>
                <a:spcPts val="800"/>
              </a:spcAft>
            </a:pP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1. Westminster is a borough of London. To figure out the best suitable </a:t>
            </a:r>
            <a:r>
              <a:rPr lang="en-GB" sz="1400" dirty="0" err="1">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to make a hotel in Westminster I needed geo-coordinates of Westminster, so I used a list of 32 London boroughs from Wikipedia page (https://en.wikipedia.org/wiki/List_of_London_boroughs) and by using web scraping I extracted longitude and latitude of each borough and build data frame of Borough, Longitude and Latitude. This data gave us the longitude and latitude of Westminster. </a:t>
            </a:r>
          </a:p>
          <a:p>
            <a:pPr>
              <a:lnSpc>
                <a:spcPct val="106000"/>
              </a:lnSpc>
              <a:spcAft>
                <a:spcPts val="800"/>
              </a:spcAft>
            </a:pP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2. By using the data of Westminster, which was obtained by step 1 and Wikimedia tool forge (https://tools.wmflabs.org) we were able to extract the links of geo-coordinates of </a:t>
            </a:r>
            <a:r>
              <a:rPr lang="en-GB" sz="1400" dirty="0" err="1">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of Westminster using Beautiful soup and linking them to borough name, area (</a:t>
            </a:r>
            <a:r>
              <a:rPr lang="en-GB" sz="1400" dirty="0" err="1">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neighborhood</a:t>
            </a: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and code. This allowed us to build a clean data frame of Borough, </a:t>
            </a:r>
            <a:r>
              <a:rPr lang="en-GB" sz="1400" dirty="0" err="1">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Neighborhood</a:t>
            </a: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latitude, and longitude at the end. </a:t>
            </a:r>
          </a:p>
          <a:p>
            <a:pPr>
              <a:lnSpc>
                <a:spcPct val="106000"/>
              </a:lnSpc>
              <a:spcAft>
                <a:spcPts val="800"/>
              </a:spcAft>
            </a:pP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3. When I used Four square API this data helped us to find the venues in the </a:t>
            </a:r>
            <a:r>
              <a:rPr lang="en-GB" sz="1400" dirty="0" err="1">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and the 10 most common venues in the </a:t>
            </a:r>
            <a:r>
              <a:rPr lang="en-GB" sz="1400" dirty="0" err="1">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and by K means clustering of data obtained we will be able to find the </a:t>
            </a:r>
            <a:r>
              <a:rPr lang="en-GB" sz="1400" dirty="0" err="1">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which are best to make a hotel.  </a:t>
            </a:r>
          </a:p>
          <a:p>
            <a:pPr>
              <a:lnSpc>
                <a:spcPct val="106000"/>
              </a:lnSpc>
              <a:spcAft>
                <a:spcPts val="800"/>
              </a:spcAft>
            </a:pP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Links which have been used in this notebook:</a:t>
            </a:r>
          </a:p>
          <a:p>
            <a:pPr>
              <a:lnSpc>
                <a:spcPct val="106000"/>
              </a:lnSpc>
              <a:spcAft>
                <a:spcPts val="800"/>
              </a:spcAft>
            </a:pP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List of London boroughs- https://en.wikipedia.org/wiki/List_of_London_boroughs</a:t>
            </a:r>
          </a:p>
          <a:p>
            <a:pPr>
              <a:lnSpc>
                <a:spcPct val="106000"/>
              </a:lnSpc>
              <a:spcAft>
                <a:spcPts val="800"/>
              </a:spcAft>
            </a:pP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GB"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Wikimedia tool forge   - https://tools.wmflabs.org	</a:t>
            </a:r>
          </a:p>
        </p:txBody>
      </p:sp>
    </p:spTree>
    <p:extLst>
      <p:ext uri="{BB962C8B-B14F-4D97-AF65-F5344CB8AC3E}">
        <p14:creationId xmlns:p14="http://schemas.microsoft.com/office/powerpoint/2010/main" val="45708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CF262-5D4E-4852-995F-2D9A4AC78A0E}"/>
              </a:ext>
            </a:extLst>
          </p:cNvPr>
          <p:cNvSpPr/>
          <p:nvPr/>
        </p:nvSpPr>
        <p:spPr>
          <a:xfrm>
            <a:off x="207027" y="354973"/>
            <a:ext cx="41008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Methodology</a:t>
            </a:r>
          </a:p>
        </p:txBody>
      </p:sp>
      <p:pic>
        <p:nvPicPr>
          <p:cNvPr id="2050" name="Picture 2" descr="Image result for data clipart">
            <a:extLst>
              <a:ext uri="{FF2B5EF4-FFF2-40B4-BE49-F238E27FC236}">
                <a16:creationId xmlns:a16="http://schemas.microsoft.com/office/drawing/2014/main" id="{B9CF832F-78C9-44A0-BD74-3DBF78BEC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217" y="0"/>
            <a:ext cx="3242783" cy="30992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F01ABFE-DB91-4E64-A537-A96D1390A2EE}"/>
              </a:ext>
            </a:extLst>
          </p:cNvPr>
          <p:cNvSpPr/>
          <p:nvPr/>
        </p:nvSpPr>
        <p:spPr>
          <a:xfrm>
            <a:off x="114300" y="1616229"/>
            <a:ext cx="9144000" cy="4147354"/>
          </a:xfrm>
          <a:prstGeom prst="rect">
            <a:avLst/>
          </a:prstGeom>
        </p:spPr>
        <p:txBody>
          <a:bodyPr wrap="square">
            <a:spAutoFit/>
          </a:bodyPr>
          <a:lstStyle/>
          <a:p>
            <a:pPr>
              <a:lnSpc>
                <a:spcPct val="106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1. The Wikipedia page (https://en.wikipedia.org/wiki/List_of_London_boroughs) was scraped using the Beautiful Soup library to build a clean data frame of Borough, Longitude and Latitude.</a:t>
            </a:r>
          </a:p>
          <a:p>
            <a:pPr>
              <a:lnSpc>
                <a:spcPct val="106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2. Wikipedia page (https://en.wikipedia.org/wiki/List_of_London_boroughs) was scraped again using beautiful soup when Wikimedia tool forge (https://tools.wmflabs.org) was used to extract the links of geo-coordinates of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latin typeface="Calibri" panose="020F0502020204030204" pitchFamily="34" charset="0"/>
                <a:ea typeface="Calibri" panose="020F0502020204030204" pitchFamily="34" charset="0"/>
                <a:cs typeface="Times New Roman" panose="02020603050405020304" pitchFamily="18" charset="0"/>
              </a:rPr>
              <a:t> of Westminster using Beautiful soup and linking them to borough name, area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a:t>
            </a:r>
            <a:r>
              <a:rPr lang="en-GB" sz="1400" dirty="0">
                <a:latin typeface="Calibri" panose="020F0502020204030204" pitchFamily="34" charset="0"/>
                <a:ea typeface="Calibri" panose="020F0502020204030204" pitchFamily="34" charset="0"/>
                <a:cs typeface="Times New Roman" panose="02020603050405020304" pitchFamily="18" charset="0"/>
              </a:rPr>
              <a:t>) and code. This allowed us to build a clean data frame of Borough,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a:t>
            </a:r>
            <a:r>
              <a:rPr lang="en-GB" sz="1400" dirty="0">
                <a:latin typeface="Calibri" panose="020F0502020204030204" pitchFamily="34" charset="0"/>
                <a:ea typeface="Calibri" panose="020F0502020204030204" pitchFamily="34" charset="0"/>
                <a:cs typeface="Times New Roman" panose="02020603050405020304" pitchFamily="18" charset="0"/>
              </a:rPr>
              <a:t>, latitude, and longitude at the end.</a:t>
            </a:r>
          </a:p>
          <a:p>
            <a:pPr>
              <a:lnSpc>
                <a:spcPct val="106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3. Maps were used to show the coordinates: of boroughs in London,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latin typeface="Calibri" panose="020F0502020204030204" pitchFamily="34" charset="0"/>
                <a:ea typeface="Calibri" panose="020F0502020204030204" pitchFamily="34" charset="0"/>
                <a:cs typeface="Times New Roman" panose="02020603050405020304" pitchFamily="18" charset="0"/>
              </a:rPr>
              <a:t> in Westminster, and a cluster of labels of each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a:t>
            </a:r>
            <a:r>
              <a:rPr lang="en-GB" sz="1400" dirty="0">
                <a:latin typeface="Calibri" panose="020F0502020204030204" pitchFamily="34" charset="0"/>
                <a:ea typeface="Calibri" panose="020F0502020204030204" pitchFamily="34" charset="0"/>
                <a:cs typeface="Times New Roman" panose="02020603050405020304" pitchFamily="18" charset="0"/>
              </a:rPr>
              <a:t>.</a:t>
            </a:r>
          </a:p>
          <a:p>
            <a:pPr>
              <a:lnSpc>
                <a:spcPct val="106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4. Four API Square was used to find: the venues in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latin typeface="Calibri" panose="020F0502020204030204" pitchFamily="34" charset="0"/>
                <a:ea typeface="Calibri" panose="020F0502020204030204" pitchFamily="34" charset="0"/>
                <a:cs typeface="Times New Roman" panose="02020603050405020304" pitchFamily="18" charset="0"/>
              </a:rPr>
              <a:t> of Westminster and to find the 10 most common venues visited in the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latin typeface="Calibri" panose="020F0502020204030204" pitchFamily="34" charset="0"/>
                <a:ea typeface="Calibri" panose="020F0502020204030204" pitchFamily="34" charset="0"/>
                <a:cs typeface="Times New Roman" panose="02020603050405020304" pitchFamily="18" charset="0"/>
              </a:rPr>
              <a:t> of Westminster.</a:t>
            </a:r>
          </a:p>
          <a:p>
            <a:pPr>
              <a:lnSpc>
                <a:spcPct val="106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5. Segmenting and clustering, which is K-means clustering. K-means can group data only unsupervised based on the similarity of most commonly visited venues in each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a:t>
            </a:r>
            <a:r>
              <a:rPr lang="en-GB" sz="1400" dirty="0">
                <a:latin typeface="Calibri" panose="020F0502020204030204" pitchFamily="34" charset="0"/>
                <a:ea typeface="Calibri" panose="020F0502020204030204" pitchFamily="34" charset="0"/>
                <a:cs typeface="Times New Roman" panose="02020603050405020304" pitchFamily="18" charset="0"/>
              </a:rPr>
              <a:t>. Most commonly visited venues within a cluster are very similar and most commonly visited venues across different clusters are very different or dissimilar. This will make it very easier for me to find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latin typeface="Calibri" panose="020F0502020204030204" pitchFamily="34" charset="0"/>
                <a:ea typeface="Calibri" panose="020F0502020204030204" pitchFamily="34" charset="0"/>
                <a:cs typeface="Times New Roman" panose="02020603050405020304" pitchFamily="18" charset="0"/>
              </a:rPr>
              <a:t> in which I can make hotel as the cluster of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latin typeface="Calibri" panose="020F0502020204030204" pitchFamily="34" charset="0"/>
                <a:ea typeface="Calibri" panose="020F0502020204030204" pitchFamily="34" charset="0"/>
                <a:cs typeface="Times New Roman" panose="02020603050405020304" pitchFamily="18" charset="0"/>
              </a:rPr>
              <a:t> in which 'Hotel' is the most commonly visited venue will be separate from other clusters, so I will precisely know which </a:t>
            </a:r>
            <a:r>
              <a:rPr lang="en-GB" sz="1400" dirty="0" err="1">
                <a:latin typeface="Calibri" panose="020F0502020204030204" pitchFamily="34" charset="0"/>
                <a:ea typeface="Calibri" panose="020F0502020204030204" pitchFamily="34" charset="0"/>
                <a:cs typeface="Times New Roman" panose="02020603050405020304" pitchFamily="18" charset="0"/>
              </a:rPr>
              <a:t>neighborhoods</a:t>
            </a:r>
            <a:r>
              <a:rPr lang="en-GB" sz="1400" dirty="0">
                <a:latin typeface="Calibri" panose="020F0502020204030204" pitchFamily="34" charset="0"/>
                <a:ea typeface="Calibri" panose="020F0502020204030204" pitchFamily="34" charset="0"/>
                <a:cs typeface="Times New Roman" panose="02020603050405020304" pitchFamily="18" charset="0"/>
              </a:rPr>
              <a:t> (areas) I should choose to make hotel.</a:t>
            </a:r>
          </a:p>
        </p:txBody>
      </p:sp>
    </p:spTree>
    <p:extLst>
      <p:ext uri="{BB962C8B-B14F-4D97-AF65-F5344CB8AC3E}">
        <p14:creationId xmlns:p14="http://schemas.microsoft.com/office/powerpoint/2010/main" val="28417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9368-6814-4EBE-8011-02C9CB0D4247}"/>
              </a:ext>
            </a:extLst>
          </p:cNvPr>
          <p:cNvSpPr>
            <a:spLocks noGrp="1"/>
          </p:cNvSpPr>
          <p:nvPr>
            <p:ph type="title"/>
          </p:nvPr>
        </p:nvSpPr>
        <p:spPr>
          <a:xfrm>
            <a:off x="677334" y="609600"/>
            <a:ext cx="8596668" cy="714375"/>
          </a:xfrm>
        </p:spPr>
        <p:txBody>
          <a:bodyPr/>
          <a:lstStyle/>
          <a:p>
            <a:r>
              <a:rPr lang="en-GB" dirty="0"/>
              <a:t>Results:</a:t>
            </a:r>
          </a:p>
        </p:txBody>
      </p:sp>
      <p:graphicFrame>
        <p:nvGraphicFramePr>
          <p:cNvPr id="4" name="Table 3">
            <a:extLst>
              <a:ext uri="{FF2B5EF4-FFF2-40B4-BE49-F238E27FC236}">
                <a16:creationId xmlns:a16="http://schemas.microsoft.com/office/drawing/2014/main" id="{76E7623F-5C26-4F23-BD6C-208A90C5F8B6}"/>
              </a:ext>
            </a:extLst>
          </p:cNvPr>
          <p:cNvGraphicFramePr>
            <a:graphicFrameLocks noGrp="1"/>
          </p:cNvGraphicFramePr>
          <p:nvPr>
            <p:extLst>
              <p:ext uri="{D42A27DB-BD31-4B8C-83A1-F6EECF244321}">
                <p14:modId xmlns:p14="http://schemas.microsoft.com/office/powerpoint/2010/main" val="1720501495"/>
              </p:ext>
            </p:extLst>
          </p:nvPr>
        </p:nvGraphicFramePr>
        <p:xfrm>
          <a:off x="207962" y="1690968"/>
          <a:ext cx="9698041" cy="1009015"/>
        </p:xfrm>
        <a:graphic>
          <a:graphicData uri="http://schemas.openxmlformats.org/drawingml/2006/table">
            <a:tbl>
              <a:tblPr firstRow="1" firstCol="1" bandRow="1">
                <a:tableStyleId>{5C22544A-7EE6-4342-B048-85BDC9FD1C3A}</a:tableStyleId>
              </a:tblPr>
              <a:tblGrid>
                <a:gridCol w="426002">
                  <a:extLst>
                    <a:ext uri="{9D8B030D-6E8A-4147-A177-3AD203B41FA5}">
                      <a16:colId xmlns:a16="http://schemas.microsoft.com/office/drawing/2014/main" val="3640786934"/>
                    </a:ext>
                  </a:extLst>
                </a:gridCol>
                <a:gridCol w="1962327">
                  <a:extLst>
                    <a:ext uri="{9D8B030D-6E8A-4147-A177-3AD203B41FA5}">
                      <a16:colId xmlns:a16="http://schemas.microsoft.com/office/drawing/2014/main" val="3682683607"/>
                    </a:ext>
                  </a:extLst>
                </a:gridCol>
                <a:gridCol w="731314">
                  <a:extLst>
                    <a:ext uri="{9D8B030D-6E8A-4147-A177-3AD203B41FA5}">
                      <a16:colId xmlns:a16="http://schemas.microsoft.com/office/drawing/2014/main" val="4001821692"/>
                    </a:ext>
                  </a:extLst>
                </a:gridCol>
                <a:gridCol w="731314">
                  <a:extLst>
                    <a:ext uri="{9D8B030D-6E8A-4147-A177-3AD203B41FA5}">
                      <a16:colId xmlns:a16="http://schemas.microsoft.com/office/drawing/2014/main" val="3414389580"/>
                    </a:ext>
                  </a:extLst>
                </a:gridCol>
                <a:gridCol w="730457">
                  <a:extLst>
                    <a:ext uri="{9D8B030D-6E8A-4147-A177-3AD203B41FA5}">
                      <a16:colId xmlns:a16="http://schemas.microsoft.com/office/drawing/2014/main" val="558855462"/>
                    </a:ext>
                  </a:extLst>
                </a:gridCol>
                <a:gridCol w="730457">
                  <a:extLst>
                    <a:ext uri="{9D8B030D-6E8A-4147-A177-3AD203B41FA5}">
                      <a16:colId xmlns:a16="http://schemas.microsoft.com/office/drawing/2014/main" val="1951140358"/>
                    </a:ext>
                  </a:extLst>
                </a:gridCol>
                <a:gridCol w="730457">
                  <a:extLst>
                    <a:ext uri="{9D8B030D-6E8A-4147-A177-3AD203B41FA5}">
                      <a16:colId xmlns:a16="http://schemas.microsoft.com/office/drawing/2014/main" val="1809254045"/>
                    </a:ext>
                  </a:extLst>
                </a:gridCol>
                <a:gridCol w="730457">
                  <a:extLst>
                    <a:ext uri="{9D8B030D-6E8A-4147-A177-3AD203B41FA5}">
                      <a16:colId xmlns:a16="http://schemas.microsoft.com/office/drawing/2014/main" val="2747834601"/>
                    </a:ext>
                  </a:extLst>
                </a:gridCol>
                <a:gridCol w="731314">
                  <a:extLst>
                    <a:ext uri="{9D8B030D-6E8A-4147-A177-3AD203B41FA5}">
                      <a16:colId xmlns:a16="http://schemas.microsoft.com/office/drawing/2014/main" val="2327600296"/>
                    </a:ext>
                  </a:extLst>
                </a:gridCol>
                <a:gridCol w="731314">
                  <a:extLst>
                    <a:ext uri="{9D8B030D-6E8A-4147-A177-3AD203B41FA5}">
                      <a16:colId xmlns:a16="http://schemas.microsoft.com/office/drawing/2014/main" val="1731048290"/>
                    </a:ext>
                  </a:extLst>
                </a:gridCol>
                <a:gridCol w="731314">
                  <a:extLst>
                    <a:ext uri="{9D8B030D-6E8A-4147-A177-3AD203B41FA5}">
                      <a16:colId xmlns:a16="http://schemas.microsoft.com/office/drawing/2014/main" val="3567315771"/>
                    </a:ext>
                  </a:extLst>
                </a:gridCol>
                <a:gridCol w="731314">
                  <a:extLst>
                    <a:ext uri="{9D8B030D-6E8A-4147-A177-3AD203B41FA5}">
                      <a16:colId xmlns:a16="http://schemas.microsoft.com/office/drawing/2014/main" val="1299104439"/>
                    </a:ext>
                  </a:extLst>
                </a:gridCol>
              </a:tblGrid>
              <a:tr h="313690">
                <a:tc>
                  <a:txBody>
                    <a:bodyPr/>
                    <a:lstStyle/>
                    <a:p>
                      <a:pPr algn="l">
                        <a:lnSpc>
                          <a:spcPct val="106000"/>
                        </a:lnSpc>
                        <a:spcAft>
                          <a:spcPts val="0"/>
                        </a:spcAft>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dirty="0" err="1">
                          <a:effectLst/>
                        </a:rPr>
                        <a:t>Neighborhood</a:t>
                      </a:r>
                      <a:r>
                        <a:rPr lang="en-GB" sz="9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1</a:t>
                      </a:r>
                      <a:r>
                        <a:rPr lang="en-GB" sz="900" baseline="30000">
                          <a:effectLst/>
                        </a:rPr>
                        <a:t>st</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2</a:t>
                      </a:r>
                      <a:r>
                        <a:rPr lang="en-GB" sz="900" baseline="30000">
                          <a:effectLst/>
                        </a:rPr>
                        <a:t>nd</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3</a:t>
                      </a:r>
                      <a:r>
                        <a:rPr lang="en-GB" sz="900" baseline="30000">
                          <a:effectLst/>
                        </a:rPr>
                        <a:t>rd</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4</a:t>
                      </a:r>
                      <a:r>
                        <a:rPr lang="en-GB" sz="900" baseline="30000">
                          <a:effectLst/>
                        </a:rPr>
                        <a:t>th</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5</a:t>
                      </a:r>
                      <a:r>
                        <a:rPr lang="en-GB" sz="900" baseline="30000">
                          <a:effectLst/>
                        </a:rPr>
                        <a:t>th</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6</a:t>
                      </a:r>
                      <a:r>
                        <a:rPr lang="en-GB" sz="900" baseline="30000">
                          <a:effectLst/>
                        </a:rPr>
                        <a:t>th</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7</a:t>
                      </a:r>
                      <a:r>
                        <a:rPr lang="en-GB" sz="900" baseline="30000">
                          <a:effectLst/>
                        </a:rPr>
                        <a:t>th</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8</a:t>
                      </a:r>
                      <a:r>
                        <a:rPr lang="en-GB" sz="900" baseline="30000">
                          <a:effectLst/>
                        </a:rPr>
                        <a:t>th</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9</a:t>
                      </a:r>
                      <a:r>
                        <a:rPr lang="en-GB" sz="900" baseline="30000">
                          <a:effectLst/>
                        </a:rPr>
                        <a:t>th</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10</a:t>
                      </a:r>
                      <a:r>
                        <a:rPr lang="en-GB" sz="900" baseline="30000">
                          <a:effectLst/>
                        </a:rPr>
                        <a:t>th</a:t>
                      </a:r>
                      <a:r>
                        <a:rPr lang="en-GB" sz="900">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2795605"/>
                  </a:ext>
                </a:extLst>
              </a:tr>
              <a:tr h="579755">
                <a:tc>
                  <a:txBody>
                    <a:bodyPr/>
                    <a:lstStyle/>
                    <a:p>
                      <a:pPr algn="l">
                        <a:lnSpc>
                          <a:spcPct val="106000"/>
                        </a:lnSpc>
                        <a:spcAft>
                          <a:spcPts val="0"/>
                        </a:spcAft>
                      </a:pPr>
                      <a:r>
                        <a:rPr lang="en-GB" sz="10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dirty="0">
                          <a:effectLst/>
                        </a:rPr>
                        <a:t>Marylebone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a:effectLst/>
                        </a:rPr>
                        <a:t>Bus stop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a:effectLst/>
                        </a:rPr>
                        <a:t>Coffee shop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a:effectLst/>
                        </a:rPr>
                        <a:t>Pizza place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a:effectLst/>
                        </a:rPr>
                        <a:t>Deli/ Bodega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a:effectLst/>
                        </a:rPr>
                        <a:t>Café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a:effectLst/>
                        </a:rPr>
                        <a:t>Pub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dirty="0">
                          <a:effectLst/>
                        </a:rPr>
                        <a:t>Fish &amp; Chips shop</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a:effectLst/>
                        </a:rPr>
                        <a:t>Gastropub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a:effectLst/>
                        </a:rPr>
                        <a:t>General entertainment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dirty="0">
                          <a:effectLst/>
                        </a:rPr>
                        <a:t>Greek restaurant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4061270"/>
                  </a:ext>
                </a:extLst>
              </a:tr>
            </a:tbl>
          </a:graphicData>
        </a:graphic>
      </p:graphicFrame>
      <p:graphicFrame>
        <p:nvGraphicFramePr>
          <p:cNvPr id="5" name="Table 4">
            <a:extLst>
              <a:ext uri="{FF2B5EF4-FFF2-40B4-BE49-F238E27FC236}">
                <a16:creationId xmlns:a16="http://schemas.microsoft.com/office/drawing/2014/main" id="{67D0C691-8B05-41E9-ACC1-4738092F831E}"/>
              </a:ext>
            </a:extLst>
          </p:cNvPr>
          <p:cNvGraphicFramePr>
            <a:graphicFrameLocks noGrp="1"/>
          </p:cNvGraphicFramePr>
          <p:nvPr>
            <p:extLst>
              <p:ext uri="{D42A27DB-BD31-4B8C-83A1-F6EECF244321}">
                <p14:modId xmlns:p14="http://schemas.microsoft.com/office/powerpoint/2010/main" val="1561054968"/>
              </p:ext>
            </p:extLst>
          </p:nvPr>
        </p:nvGraphicFramePr>
        <p:xfrm>
          <a:off x="865188" y="4158017"/>
          <a:ext cx="9479602" cy="1397023"/>
        </p:xfrm>
        <a:graphic>
          <a:graphicData uri="http://schemas.openxmlformats.org/drawingml/2006/table">
            <a:tbl>
              <a:tblPr firstRow="1" firstCol="1" bandRow="1">
                <a:tableStyleId>{5C22544A-7EE6-4342-B048-85BDC9FD1C3A}</a:tableStyleId>
              </a:tblPr>
              <a:tblGrid>
                <a:gridCol w="312111">
                  <a:extLst>
                    <a:ext uri="{9D8B030D-6E8A-4147-A177-3AD203B41FA5}">
                      <a16:colId xmlns:a16="http://schemas.microsoft.com/office/drawing/2014/main" val="3640769649"/>
                    </a:ext>
                  </a:extLst>
                </a:gridCol>
                <a:gridCol w="1054773">
                  <a:extLst>
                    <a:ext uri="{9D8B030D-6E8A-4147-A177-3AD203B41FA5}">
                      <a16:colId xmlns:a16="http://schemas.microsoft.com/office/drawing/2014/main" val="2882419401"/>
                    </a:ext>
                  </a:extLst>
                </a:gridCol>
                <a:gridCol w="861845">
                  <a:extLst>
                    <a:ext uri="{9D8B030D-6E8A-4147-A177-3AD203B41FA5}">
                      <a16:colId xmlns:a16="http://schemas.microsoft.com/office/drawing/2014/main" val="4032531360"/>
                    </a:ext>
                  </a:extLst>
                </a:gridCol>
                <a:gridCol w="706161">
                  <a:extLst>
                    <a:ext uri="{9D8B030D-6E8A-4147-A177-3AD203B41FA5}">
                      <a16:colId xmlns:a16="http://schemas.microsoft.com/office/drawing/2014/main" val="3939255018"/>
                    </a:ext>
                  </a:extLst>
                </a:gridCol>
                <a:gridCol w="706161">
                  <a:extLst>
                    <a:ext uri="{9D8B030D-6E8A-4147-A177-3AD203B41FA5}">
                      <a16:colId xmlns:a16="http://schemas.microsoft.com/office/drawing/2014/main" val="1885743978"/>
                    </a:ext>
                  </a:extLst>
                </a:gridCol>
                <a:gridCol w="759049">
                  <a:extLst>
                    <a:ext uri="{9D8B030D-6E8A-4147-A177-3AD203B41FA5}">
                      <a16:colId xmlns:a16="http://schemas.microsoft.com/office/drawing/2014/main" val="2605950612"/>
                    </a:ext>
                  </a:extLst>
                </a:gridCol>
                <a:gridCol w="1448458">
                  <a:extLst>
                    <a:ext uri="{9D8B030D-6E8A-4147-A177-3AD203B41FA5}">
                      <a16:colId xmlns:a16="http://schemas.microsoft.com/office/drawing/2014/main" val="1973218594"/>
                    </a:ext>
                  </a:extLst>
                </a:gridCol>
                <a:gridCol w="753512">
                  <a:extLst>
                    <a:ext uri="{9D8B030D-6E8A-4147-A177-3AD203B41FA5}">
                      <a16:colId xmlns:a16="http://schemas.microsoft.com/office/drawing/2014/main" val="2959142874"/>
                    </a:ext>
                  </a:extLst>
                </a:gridCol>
                <a:gridCol w="706161">
                  <a:extLst>
                    <a:ext uri="{9D8B030D-6E8A-4147-A177-3AD203B41FA5}">
                      <a16:colId xmlns:a16="http://schemas.microsoft.com/office/drawing/2014/main" val="4223726147"/>
                    </a:ext>
                  </a:extLst>
                </a:gridCol>
                <a:gridCol w="759049">
                  <a:extLst>
                    <a:ext uri="{9D8B030D-6E8A-4147-A177-3AD203B41FA5}">
                      <a16:colId xmlns:a16="http://schemas.microsoft.com/office/drawing/2014/main" val="1163983444"/>
                    </a:ext>
                  </a:extLst>
                </a:gridCol>
                <a:gridCol w="706161">
                  <a:extLst>
                    <a:ext uri="{9D8B030D-6E8A-4147-A177-3AD203B41FA5}">
                      <a16:colId xmlns:a16="http://schemas.microsoft.com/office/drawing/2014/main" val="3830797097"/>
                    </a:ext>
                  </a:extLst>
                </a:gridCol>
                <a:gridCol w="706161">
                  <a:extLst>
                    <a:ext uri="{9D8B030D-6E8A-4147-A177-3AD203B41FA5}">
                      <a16:colId xmlns:a16="http://schemas.microsoft.com/office/drawing/2014/main" val="1743425734"/>
                    </a:ext>
                  </a:extLst>
                </a:gridCol>
              </a:tblGrid>
              <a:tr h="538503">
                <a:tc>
                  <a:txBody>
                    <a:bodyPr/>
                    <a:lstStyle/>
                    <a:p>
                      <a:pPr algn="l">
                        <a:lnSpc>
                          <a:spcPct val="106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Neighborhood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1</a:t>
                      </a:r>
                      <a:r>
                        <a:rPr lang="en-GB" sz="1000" u="sng" baseline="30000">
                          <a:effectLst/>
                        </a:rPr>
                        <a:t>st</a:t>
                      </a:r>
                      <a:r>
                        <a:rPr lang="en-GB" sz="10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2</a:t>
                      </a:r>
                      <a:r>
                        <a:rPr lang="en-GB" sz="1000" u="sng" baseline="30000">
                          <a:effectLst/>
                        </a:rPr>
                        <a:t>nd</a:t>
                      </a:r>
                      <a:r>
                        <a:rPr lang="en-GB" sz="10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3</a:t>
                      </a:r>
                      <a:r>
                        <a:rPr lang="en-GB" sz="1000" u="sng" baseline="30000">
                          <a:effectLst/>
                        </a:rPr>
                        <a:t>rd</a:t>
                      </a:r>
                      <a:r>
                        <a:rPr lang="en-GB" sz="10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4</a:t>
                      </a:r>
                      <a:r>
                        <a:rPr lang="en-GB" sz="1000" u="sng" baseline="30000">
                          <a:effectLst/>
                        </a:rPr>
                        <a:t>th</a:t>
                      </a:r>
                      <a:r>
                        <a:rPr lang="en-GB" sz="10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dirty="0">
                          <a:effectLst/>
                        </a:rPr>
                        <a:t>5</a:t>
                      </a:r>
                      <a:r>
                        <a:rPr lang="en-GB" sz="1000" u="sng" baseline="30000" dirty="0">
                          <a:effectLst/>
                        </a:rPr>
                        <a:t>th</a:t>
                      </a:r>
                      <a:r>
                        <a:rPr lang="en-GB" sz="1000" u="sng" dirty="0">
                          <a:effectLst/>
                        </a:rPr>
                        <a:t> most common venue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dirty="0">
                          <a:effectLst/>
                        </a:rPr>
                        <a:t>6</a:t>
                      </a:r>
                      <a:r>
                        <a:rPr lang="en-GB" sz="1000" u="sng" baseline="30000" dirty="0">
                          <a:effectLst/>
                        </a:rPr>
                        <a:t>th</a:t>
                      </a:r>
                      <a:r>
                        <a:rPr lang="en-GB" sz="1000" u="sng" dirty="0">
                          <a:effectLst/>
                        </a:rPr>
                        <a:t> most common venue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7</a:t>
                      </a:r>
                      <a:r>
                        <a:rPr lang="en-GB" sz="1000" u="sng" baseline="30000">
                          <a:effectLst/>
                        </a:rPr>
                        <a:t>th</a:t>
                      </a:r>
                      <a:r>
                        <a:rPr lang="en-GB" sz="10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8th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9</a:t>
                      </a:r>
                      <a:r>
                        <a:rPr lang="en-GB" sz="1000" u="sng" baseline="30000">
                          <a:effectLst/>
                        </a:rPr>
                        <a:t>th</a:t>
                      </a:r>
                      <a:r>
                        <a:rPr lang="en-GB" sz="10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000" u="sng">
                          <a:effectLst/>
                        </a:rPr>
                        <a:t>10</a:t>
                      </a:r>
                      <a:r>
                        <a:rPr lang="en-GB" sz="1000" u="sng" baseline="30000">
                          <a:effectLst/>
                        </a:rPr>
                        <a:t>th</a:t>
                      </a:r>
                      <a:r>
                        <a:rPr lang="en-GB" sz="10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3081331"/>
                  </a:ext>
                </a:extLst>
              </a:tr>
              <a:tr h="184598">
                <a:tc>
                  <a:txBody>
                    <a:bodyPr/>
                    <a:lstStyle/>
                    <a:p>
                      <a:pPr algn="l">
                        <a:lnSpc>
                          <a:spcPct val="106000"/>
                        </a:lnSpc>
                        <a:spcAft>
                          <a:spcPts val="0"/>
                        </a:spcAft>
                      </a:pPr>
                      <a:r>
                        <a:rPr lang="en-GB" sz="8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Covent Garden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Construction &amp; Landscaping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Lounge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Women’s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Fast Food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Garden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Furniture/ Home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Fried Chicken Joint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French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Fountain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Food Truck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0260884"/>
                  </a:ext>
                </a:extLst>
              </a:tr>
              <a:tr h="184598">
                <a:tc>
                  <a:txBody>
                    <a:bodyPr/>
                    <a:lstStyle/>
                    <a:p>
                      <a:pPr algn="l">
                        <a:lnSpc>
                          <a:spcPct val="106000"/>
                        </a:lnSpc>
                        <a:spcAft>
                          <a:spcPts val="0"/>
                        </a:spcAft>
                      </a:pPr>
                      <a:r>
                        <a:rPr lang="en-GB" sz="1000">
                          <a:effectLst/>
                        </a:rPr>
                        <a:t>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1100">
                          <a:effectLst/>
                        </a:rPr>
                        <a:t>St James’s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Construction &amp; Landscaping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Lounge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Women’s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Fast Food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Garden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Furniture/ Home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Fried Chicken Joint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French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Fountain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dirty="0">
                          <a:effectLst/>
                        </a:rPr>
                        <a:t>Food Truck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5758549"/>
                  </a:ext>
                </a:extLst>
              </a:tr>
            </a:tbl>
          </a:graphicData>
        </a:graphic>
      </p:graphicFrame>
      <p:sp>
        <p:nvSpPr>
          <p:cNvPr id="6" name="Rectangle 1">
            <a:extLst>
              <a:ext uri="{FF2B5EF4-FFF2-40B4-BE49-F238E27FC236}">
                <a16:creationId xmlns:a16="http://schemas.microsoft.com/office/drawing/2014/main" id="{5C152830-DA3D-40B4-981B-2829F56070CC}"/>
              </a:ext>
            </a:extLst>
          </p:cNvPr>
          <p:cNvSpPr>
            <a:spLocks noChangeArrowheads="1"/>
          </p:cNvSpPr>
          <p:nvPr/>
        </p:nvSpPr>
        <p:spPr bwMode="auto">
          <a:xfrm>
            <a:off x="770730" y="1280130"/>
            <a:ext cx="198278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 1:</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5E27C5F-0E7B-46D1-9B5B-43A1EEDE73AE}"/>
              </a:ext>
            </a:extLst>
          </p:cNvPr>
          <p:cNvSpPr txBox="1"/>
          <p:nvPr/>
        </p:nvSpPr>
        <p:spPr>
          <a:xfrm>
            <a:off x="677334" y="3708623"/>
            <a:ext cx="1457325" cy="338554"/>
          </a:xfrm>
          <a:prstGeom prst="rect">
            <a:avLst/>
          </a:prstGeom>
          <a:noFill/>
        </p:spPr>
        <p:txBody>
          <a:bodyPr wrap="square" rtlCol="0">
            <a:spAutoFit/>
          </a:bodyPr>
          <a:lstStyle/>
          <a:p>
            <a:r>
              <a:rPr lang="en-GB" sz="1600" dirty="0">
                <a:latin typeface="Calibri" panose="020F0502020204030204" pitchFamily="34" charset="0"/>
                <a:cs typeface="Calibri" panose="020F0502020204030204" pitchFamily="34" charset="0"/>
              </a:rPr>
              <a:t>Cluster 2: </a:t>
            </a:r>
          </a:p>
        </p:txBody>
      </p:sp>
    </p:spTree>
    <p:extLst>
      <p:ext uri="{BB962C8B-B14F-4D97-AF65-F5344CB8AC3E}">
        <p14:creationId xmlns:p14="http://schemas.microsoft.com/office/powerpoint/2010/main" val="115815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8BADB7-FB98-4785-A049-D8DC0A7D8B78}"/>
              </a:ext>
            </a:extLst>
          </p:cNvPr>
          <p:cNvGraphicFramePr>
            <a:graphicFrameLocks noGrp="1"/>
          </p:cNvGraphicFramePr>
          <p:nvPr>
            <p:extLst>
              <p:ext uri="{D42A27DB-BD31-4B8C-83A1-F6EECF244321}">
                <p14:modId xmlns:p14="http://schemas.microsoft.com/office/powerpoint/2010/main" val="882350315"/>
              </p:ext>
            </p:extLst>
          </p:nvPr>
        </p:nvGraphicFramePr>
        <p:xfrm>
          <a:off x="306302" y="991471"/>
          <a:ext cx="10204380" cy="5084866"/>
        </p:xfrm>
        <a:graphic>
          <a:graphicData uri="http://schemas.openxmlformats.org/drawingml/2006/table">
            <a:tbl>
              <a:tblPr firstRow="1" firstCol="1" bandRow="1">
                <a:tableStyleId>{5C22544A-7EE6-4342-B048-85BDC9FD1C3A}</a:tableStyleId>
              </a:tblPr>
              <a:tblGrid>
                <a:gridCol w="358758">
                  <a:extLst>
                    <a:ext uri="{9D8B030D-6E8A-4147-A177-3AD203B41FA5}">
                      <a16:colId xmlns:a16="http://schemas.microsoft.com/office/drawing/2014/main" val="149757653"/>
                    </a:ext>
                  </a:extLst>
                </a:gridCol>
                <a:gridCol w="1165291">
                  <a:extLst>
                    <a:ext uri="{9D8B030D-6E8A-4147-A177-3AD203B41FA5}">
                      <a16:colId xmlns:a16="http://schemas.microsoft.com/office/drawing/2014/main" val="3657596066"/>
                    </a:ext>
                  </a:extLst>
                </a:gridCol>
                <a:gridCol w="822717">
                  <a:extLst>
                    <a:ext uri="{9D8B030D-6E8A-4147-A177-3AD203B41FA5}">
                      <a16:colId xmlns:a16="http://schemas.microsoft.com/office/drawing/2014/main" val="2504177658"/>
                    </a:ext>
                  </a:extLst>
                </a:gridCol>
                <a:gridCol w="916227">
                  <a:extLst>
                    <a:ext uri="{9D8B030D-6E8A-4147-A177-3AD203B41FA5}">
                      <a16:colId xmlns:a16="http://schemas.microsoft.com/office/drawing/2014/main" val="3523835224"/>
                    </a:ext>
                  </a:extLst>
                </a:gridCol>
                <a:gridCol w="916227">
                  <a:extLst>
                    <a:ext uri="{9D8B030D-6E8A-4147-A177-3AD203B41FA5}">
                      <a16:colId xmlns:a16="http://schemas.microsoft.com/office/drawing/2014/main" val="1739929296"/>
                    </a:ext>
                  </a:extLst>
                </a:gridCol>
                <a:gridCol w="916227">
                  <a:extLst>
                    <a:ext uri="{9D8B030D-6E8A-4147-A177-3AD203B41FA5}">
                      <a16:colId xmlns:a16="http://schemas.microsoft.com/office/drawing/2014/main" val="755622191"/>
                    </a:ext>
                  </a:extLst>
                </a:gridCol>
                <a:gridCol w="635695">
                  <a:extLst>
                    <a:ext uri="{9D8B030D-6E8A-4147-A177-3AD203B41FA5}">
                      <a16:colId xmlns:a16="http://schemas.microsoft.com/office/drawing/2014/main" val="1191719968"/>
                    </a:ext>
                  </a:extLst>
                </a:gridCol>
                <a:gridCol w="1196761">
                  <a:extLst>
                    <a:ext uri="{9D8B030D-6E8A-4147-A177-3AD203B41FA5}">
                      <a16:colId xmlns:a16="http://schemas.microsoft.com/office/drawing/2014/main" val="2474748511"/>
                    </a:ext>
                  </a:extLst>
                </a:gridCol>
                <a:gridCol w="916227">
                  <a:extLst>
                    <a:ext uri="{9D8B030D-6E8A-4147-A177-3AD203B41FA5}">
                      <a16:colId xmlns:a16="http://schemas.microsoft.com/office/drawing/2014/main" val="3677761309"/>
                    </a:ext>
                  </a:extLst>
                </a:gridCol>
                <a:gridCol w="786750">
                  <a:extLst>
                    <a:ext uri="{9D8B030D-6E8A-4147-A177-3AD203B41FA5}">
                      <a16:colId xmlns:a16="http://schemas.microsoft.com/office/drawing/2014/main" val="697574096"/>
                    </a:ext>
                  </a:extLst>
                </a:gridCol>
                <a:gridCol w="786750">
                  <a:extLst>
                    <a:ext uri="{9D8B030D-6E8A-4147-A177-3AD203B41FA5}">
                      <a16:colId xmlns:a16="http://schemas.microsoft.com/office/drawing/2014/main" val="3565380713"/>
                    </a:ext>
                  </a:extLst>
                </a:gridCol>
                <a:gridCol w="786750">
                  <a:extLst>
                    <a:ext uri="{9D8B030D-6E8A-4147-A177-3AD203B41FA5}">
                      <a16:colId xmlns:a16="http://schemas.microsoft.com/office/drawing/2014/main" val="2364348941"/>
                    </a:ext>
                  </a:extLst>
                </a:gridCol>
              </a:tblGrid>
              <a:tr h="874223">
                <a:tc>
                  <a:txBody>
                    <a:bodyPr/>
                    <a:lstStyle/>
                    <a:p>
                      <a:pPr algn="l">
                        <a:lnSpc>
                          <a:spcPct val="106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dirty="0" err="1">
                          <a:effectLst/>
                        </a:rPr>
                        <a:t>Neighborhood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1</a:t>
                      </a:r>
                      <a:r>
                        <a:rPr lang="en-GB" sz="800" u="sng" baseline="30000">
                          <a:effectLst/>
                        </a:rPr>
                        <a:t>st</a:t>
                      </a:r>
                      <a:r>
                        <a:rPr lang="en-GB" sz="800" u="sng">
                          <a:effectLst/>
                        </a:rPr>
                        <a:t> most common venue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2</a:t>
                      </a:r>
                      <a:r>
                        <a:rPr lang="en-GB" sz="800" u="sng" baseline="30000">
                          <a:effectLst/>
                        </a:rPr>
                        <a:t>nd</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3</a:t>
                      </a:r>
                      <a:r>
                        <a:rPr lang="en-GB" sz="800" u="sng" baseline="30000">
                          <a:effectLst/>
                        </a:rPr>
                        <a:t>rd</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4</a:t>
                      </a:r>
                      <a:r>
                        <a:rPr lang="en-GB" sz="800" u="sng" baseline="30000">
                          <a:effectLst/>
                        </a:rPr>
                        <a:t>th</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5</a:t>
                      </a:r>
                      <a:r>
                        <a:rPr lang="en-GB" sz="800" u="sng" baseline="30000">
                          <a:effectLst/>
                        </a:rPr>
                        <a:t>th</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6</a:t>
                      </a:r>
                      <a:r>
                        <a:rPr lang="en-GB" sz="800" u="sng" baseline="30000">
                          <a:effectLst/>
                        </a:rPr>
                        <a:t>th</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7</a:t>
                      </a:r>
                      <a:r>
                        <a:rPr lang="en-GB" sz="800" u="sng" baseline="30000">
                          <a:effectLst/>
                        </a:rPr>
                        <a:t>th</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8</a:t>
                      </a:r>
                      <a:r>
                        <a:rPr lang="en-GB" sz="800" u="sng" baseline="30000">
                          <a:effectLst/>
                        </a:rPr>
                        <a:t>th</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9</a:t>
                      </a:r>
                      <a:r>
                        <a:rPr lang="en-GB" sz="800" u="sng" baseline="30000">
                          <a:effectLst/>
                        </a:rPr>
                        <a:t>th</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u="sng">
                          <a:effectLst/>
                        </a:rPr>
                        <a:t>10</a:t>
                      </a:r>
                      <a:r>
                        <a:rPr lang="en-GB" sz="800" u="sng" baseline="30000">
                          <a:effectLst/>
                        </a:rPr>
                        <a:t>th</a:t>
                      </a:r>
                      <a:r>
                        <a:rPr lang="en-GB" sz="800" u="sng">
                          <a:effectLst/>
                        </a:rPr>
                        <a:t> most common venue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895682539"/>
                  </a:ext>
                </a:extLst>
              </a:tr>
              <a:tr h="383478">
                <a:tc>
                  <a:txBody>
                    <a:bodyPr/>
                    <a:lstStyle/>
                    <a:p>
                      <a:pPr algn="l">
                        <a:lnSpc>
                          <a:spcPct val="106000"/>
                        </a:lnSpc>
                        <a:spcAft>
                          <a:spcPts val="0"/>
                        </a:spcAft>
                      </a:pPr>
                      <a:r>
                        <a:rPr lang="en-GB" sz="800">
                          <a:effectLst/>
                        </a:rPr>
                        <a:t>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Aldwych</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Theatre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Coffee shop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Burger Joint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Dessert Shop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Hotel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Restaurant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Ice cream shop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Cocktail bar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Bakery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900">
                          <a:effectLst/>
                        </a:rPr>
                        <a:t>Tea room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4076679795"/>
                  </a:ext>
                </a:extLst>
              </a:tr>
              <a:tr h="521547">
                <a:tc>
                  <a:txBody>
                    <a:bodyPr/>
                    <a:lstStyle/>
                    <a:p>
                      <a:pPr algn="l">
                        <a:lnSpc>
                          <a:spcPct val="106000"/>
                        </a:lnSpc>
                        <a:spcAft>
                          <a:spcPts val="0"/>
                        </a:spcAft>
                      </a:pPr>
                      <a:r>
                        <a:rPr lang="en-GB" sz="800">
                          <a:effectLst/>
                        </a:rPr>
                        <a:t>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Bayswater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Pub</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Coffee shop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Grocery store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Italian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Hotel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Chinese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Yoga studio</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English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Ice cream shop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900">
                          <a:effectLst/>
                        </a:rPr>
                        <a:t>Historic site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3535534122"/>
                  </a:ext>
                </a:extLst>
              </a:tr>
              <a:tr h="521547">
                <a:tc>
                  <a:txBody>
                    <a:bodyPr/>
                    <a:lstStyle/>
                    <a:p>
                      <a:pPr algn="l">
                        <a:lnSpc>
                          <a:spcPct val="106000"/>
                        </a:lnSpc>
                        <a:spcAft>
                          <a:spcPts val="0"/>
                        </a:spcAft>
                      </a:pPr>
                      <a:r>
                        <a:rPr lang="en-GB" sz="800">
                          <a:effectLst/>
                        </a:rPr>
                        <a:t>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Chinatown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Theatre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Hotel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Desert shop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Coffee shop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Italian Restaurant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Book store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Wine bar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English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900">
                          <a:effectLst/>
                        </a:rPr>
                        <a:t>Garden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4161161357"/>
                  </a:ext>
                </a:extLst>
              </a:tr>
              <a:tr h="521547">
                <a:tc>
                  <a:txBody>
                    <a:bodyPr/>
                    <a:lstStyle/>
                    <a:p>
                      <a:pPr algn="l">
                        <a:lnSpc>
                          <a:spcPct val="106000"/>
                        </a:lnSpc>
                        <a:spcAft>
                          <a:spcPts val="0"/>
                        </a:spcAft>
                      </a:pPr>
                      <a:r>
                        <a:rPr lang="en-GB" sz="800">
                          <a:effectLst/>
                        </a:rPr>
                        <a:t>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Knightsbrige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Theatre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Coffee shop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Ice cream shop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Dessert Shop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Clothing Store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Bakery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Burger Joint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French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Sushi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900">
                          <a:effectLst/>
                        </a:rPr>
                        <a:t>Shoe store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3805555327"/>
                  </a:ext>
                </a:extLst>
              </a:tr>
              <a:tr h="697885">
                <a:tc>
                  <a:txBody>
                    <a:bodyPr/>
                    <a:lstStyle/>
                    <a:p>
                      <a:pPr algn="l">
                        <a:lnSpc>
                          <a:spcPct val="106000"/>
                        </a:lnSpc>
                        <a:spcAft>
                          <a:spcPts val="0"/>
                        </a:spcAft>
                      </a:pPr>
                      <a:r>
                        <a:rPr lang="en-GB" sz="800">
                          <a:effectLst/>
                        </a:rPr>
                        <a:t>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Maida Vale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Café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Pub</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Seafood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Garden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Business Service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Gym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Dim Sum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Park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900">
                          <a:effectLst/>
                        </a:rPr>
                        <a:t>Plaza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705374321"/>
                  </a:ext>
                </a:extLst>
              </a:tr>
              <a:tr h="521547">
                <a:tc>
                  <a:txBody>
                    <a:bodyPr/>
                    <a:lstStyle/>
                    <a:p>
                      <a:pPr algn="l">
                        <a:lnSpc>
                          <a:spcPct val="106000"/>
                        </a:lnSpc>
                        <a:spcAft>
                          <a:spcPts val="0"/>
                        </a:spcAft>
                      </a:pPr>
                      <a:r>
                        <a:rPr lang="en-GB" sz="800">
                          <a:effectLst/>
                        </a:rPr>
                        <a:t>11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May fair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Sandwich Place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Italian Restaurant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French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Juice bar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Burger Joint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Pub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Hotel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 Cosmetics shop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Coffee shop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900">
                          <a:effectLst/>
                        </a:rPr>
                        <a:t>Bakery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2616895311"/>
                  </a:ext>
                </a:extLst>
              </a:tr>
              <a:tr h="697885">
                <a:tc>
                  <a:txBody>
                    <a:bodyPr/>
                    <a:lstStyle/>
                    <a:p>
                      <a:pPr algn="l">
                        <a:lnSpc>
                          <a:spcPct val="106000"/>
                        </a:lnSpc>
                        <a:spcAft>
                          <a:spcPts val="0"/>
                        </a:spcAft>
                      </a:pPr>
                      <a:r>
                        <a:rPr lang="en-GB" sz="800">
                          <a:effectLst/>
                        </a:rPr>
                        <a:t>17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St John’s Wood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Coffee Shop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Cocktail Bar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Tapas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Bakery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Hotel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Pizza Place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Clothing store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Japanese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900">
                          <a:effectLst/>
                        </a:rPr>
                        <a:t>Tea room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3414345314"/>
                  </a:ext>
                </a:extLst>
              </a:tr>
              <a:tr h="345207">
                <a:tc>
                  <a:txBody>
                    <a:bodyPr/>
                    <a:lstStyle/>
                    <a:p>
                      <a:pPr algn="l">
                        <a:lnSpc>
                          <a:spcPct val="106000"/>
                        </a:lnSpc>
                        <a:spcAft>
                          <a:spcPts val="0"/>
                        </a:spcAft>
                      </a:pPr>
                      <a:r>
                        <a:rPr lang="en-GB" sz="800">
                          <a:effectLst/>
                        </a:rPr>
                        <a:t>18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Westminster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Theatre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Italian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Clothing store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Hotel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Sea food restaurant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Café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Boutique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800">
                          <a:effectLst/>
                        </a:rPr>
                        <a:t>Book store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tc>
                  <a:txBody>
                    <a:bodyPr/>
                    <a:lstStyle/>
                    <a:p>
                      <a:pPr algn="l">
                        <a:lnSpc>
                          <a:spcPct val="106000"/>
                        </a:lnSpc>
                        <a:spcAft>
                          <a:spcPts val="0"/>
                        </a:spcAft>
                      </a:pPr>
                      <a:r>
                        <a:rPr lang="en-GB" sz="900" dirty="0">
                          <a:effectLst/>
                        </a:rPr>
                        <a:t>Lounge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482" marR="63482" marT="0" marB="0"/>
                </a:tc>
                <a:extLst>
                  <a:ext uri="{0D108BD9-81ED-4DB2-BD59-A6C34878D82A}">
                    <a16:rowId xmlns:a16="http://schemas.microsoft.com/office/drawing/2014/main" val="1379349781"/>
                  </a:ext>
                </a:extLst>
              </a:tr>
            </a:tbl>
          </a:graphicData>
        </a:graphic>
      </p:graphicFrame>
      <p:sp>
        <p:nvSpPr>
          <p:cNvPr id="5" name="Rectangle 1">
            <a:extLst>
              <a:ext uri="{FF2B5EF4-FFF2-40B4-BE49-F238E27FC236}">
                <a16:creationId xmlns:a16="http://schemas.microsoft.com/office/drawing/2014/main" id="{671130AD-23CB-46E7-801E-5702A9D97614}"/>
              </a:ext>
            </a:extLst>
          </p:cNvPr>
          <p:cNvSpPr>
            <a:spLocks noChangeArrowheads="1"/>
          </p:cNvSpPr>
          <p:nvPr/>
        </p:nvSpPr>
        <p:spPr bwMode="auto">
          <a:xfrm>
            <a:off x="752475" y="329734"/>
            <a:ext cx="1501633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600" dirty="0">
                <a:latin typeface="Calibri" panose="020F0502020204030204" pitchFamily="34" charset="0"/>
                <a:ea typeface="Calibri" panose="020F0502020204030204" pitchFamily="34" charset="0"/>
                <a:cs typeface="Calibri" panose="020F0502020204030204" pitchFamily="34" charset="0"/>
              </a:rPr>
              <a:t>Cluster </a:t>
            </a: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a:t>
            </a: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259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C4CBF3E-D7E4-42A5-914D-93AFE5AB5629}"/>
              </a:ext>
            </a:extLst>
          </p:cNvPr>
          <p:cNvGraphicFramePr>
            <a:graphicFrameLocks noGrp="1"/>
          </p:cNvGraphicFramePr>
          <p:nvPr>
            <p:extLst>
              <p:ext uri="{D42A27DB-BD31-4B8C-83A1-F6EECF244321}">
                <p14:modId xmlns:p14="http://schemas.microsoft.com/office/powerpoint/2010/main" val="1029010592"/>
              </p:ext>
            </p:extLst>
          </p:nvPr>
        </p:nvGraphicFramePr>
        <p:xfrm>
          <a:off x="718344" y="1852613"/>
          <a:ext cx="8616156" cy="1910715"/>
        </p:xfrm>
        <a:graphic>
          <a:graphicData uri="http://schemas.openxmlformats.org/drawingml/2006/table">
            <a:tbl>
              <a:tblPr firstRow="1" firstCol="1" bandRow="1">
                <a:tableStyleId>{5C22544A-7EE6-4342-B048-85BDC9FD1C3A}</a:tableStyleId>
              </a:tblPr>
              <a:tblGrid>
                <a:gridCol w="717765">
                  <a:extLst>
                    <a:ext uri="{9D8B030D-6E8A-4147-A177-3AD203B41FA5}">
                      <a16:colId xmlns:a16="http://schemas.microsoft.com/office/drawing/2014/main" val="3198881538"/>
                    </a:ext>
                  </a:extLst>
                </a:gridCol>
                <a:gridCol w="717765">
                  <a:extLst>
                    <a:ext uri="{9D8B030D-6E8A-4147-A177-3AD203B41FA5}">
                      <a16:colId xmlns:a16="http://schemas.microsoft.com/office/drawing/2014/main" val="2261415940"/>
                    </a:ext>
                  </a:extLst>
                </a:gridCol>
                <a:gridCol w="717765">
                  <a:extLst>
                    <a:ext uri="{9D8B030D-6E8A-4147-A177-3AD203B41FA5}">
                      <a16:colId xmlns:a16="http://schemas.microsoft.com/office/drawing/2014/main" val="4031677200"/>
                    </a:ext>
                  </a:extLst>
                </a:gridCol>
                <a:gridCol w="717765">
                  <a:extLst>
                    <a:ext uri="{9D8B030D-6E8A-4147-A177-3AD203B41FA5}">
                      <a16:colId xmlns:a16="http://schemas.microsoft.com/office/drawing/2014/main" val="476812268"/>
                    </a:ext>
                  </a:extLst>
                </a:gridCol>
                <a:gridCol w="717765">
                  <a:extLst>
                    <a:ext uri="{9D8B030D-6E8A-4147-A177-3AD203B41FA5}">
                      <a16:colId xmlns:a16="http://schemas.microsoft.com/office/drawing/2014/main" val="941308651"/>
                    </a:ext>
                  </a:extLst>
                </a:gridCol>
                <a:gridCol w="717765">
                  <a:extLst>
                    <a:ext uri="{9D8B030D-6E8A-4147-A177-3AD203B41FA5}">
                      <a16:colId xmlns:a16="http://schemas.microsoft.com/office/drawing/2014/main" val="3071643397"/>
                    </a:ext>
                  </a:extLst>
                </a:gridCol>
                <a:gridCol w="717765">
                  <a:extLst>
                    <a:ext uri="{9D8B030D-6E8A-4147-A177-3AD203B41FA5}">
                      <a16:colId xmlns:a16="http://schemas.microsoft.com/office/drawing/2014/main" val="1773650413"/>
                    </a:ext>
                  </a:extLst>
                </a:gridCol>
                <a:gridCol w="717765">
                  <a:extLst>
                    <a:ext uri="{9D8B030D-6E8A-4147-A177-3AD203B41FA5}">
                      <a16:colId xmlns:a16="http://schemas.microsoft.com/office/drawing/2014/main" val="3867715112"/>
                    </a:ext>
                  </a:extLst>
                </a:gridCol>
                <a:gridCol w="718509">
                  <a:extLst>
                    <a:ext uri="{9D8B030D-6E8A-4147-A177-3AD203B41FA5}">
                      <a16:colId xmlns:a16="http://schemas.microsoft.com/office/drawing/2014/main" val="498904405"/>
                    </a:ext>
                  </a:extLst>
                </a:gridCol>
                <a:gridCol w="718509">
                  <a:extLst>
                    <a:ext uri="{9D8B030D-6E8A-4147-A177-3AD203B41FA5}">
                      <a16:colId xmlns:a16="http://schemas.microsoft.com/office/drawing/2014/main" val="1978214372"/>
                    </a:ext>
                  </a:extLst>
                </a:gridCol>
                <a:gridCol w="718509">
                  <a:extLst>
                    <a:ext uri="{9D8B030D-6E8A-4147-A177-3AD203B41FA5}">
                      <a16:colId xmlns:a16="http://schemas.microsoft.com/office/drawing/2014/main" val="336885239"/>
                    </a:ext>
                  </a:extLst>
                </a:gridCol>
                <a:gridCol w="718509">
                  <a:extLst>
                    <a:ext uri="{9D8B030D-6E8A-4147-A177-3AD203B41FA5}">
                      <a16:colId xmlns:a16="http://schemas.microsoft.com/office/drawing/2014/main" val="1319228739"/>
                    </a:ext>
                  </a:extLst>
                </a:gridCol>
              </a:tblGrid>
              <a:tr h="294005">
                <a:tc>
                  <a:txBody>
                    <a:bodyPr/>
                    <a:lstStyle/>
                    <a:p>
                      <a:pPr algn="l">
                        <a:lnSpc>
                          <a:spcPct val="106000"/>
                        </a:lnSpc>
                        <a:spcAft>
                          <a:spcPts val="0"/>
                        </a:spcAft>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Neighborhood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1</a:t>
                      </a:r>
                      <a:r>
                        <a:rPr lang="en-GB" sz="900" u="sng" baseline="30000">
                          <a:effectLst/>
                        </a:rPr>
                        <a:t>st</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2</a:t>
                      </a:r>
                      <a:r>
                        <a:rPr lang="en-GB" sz="900" u="sng" baseline="30000">
                          <a:effectLst/>
                        </a:rPr>
                        <a:t>nd</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3</a:t>
                      </a:r>
                      <a:r>
                        <a:rPr lang="en-GB" sz="900" u="sng" baseline="30000">
                          <a:effectLst/>
                        </a:rPr>
                        <a:t>rd</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4</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5</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6</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7</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8</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9</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u="sng">
                          <a:effectLst/>
                        </a:rPr>
                        <a:t>10</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6811455"/>
                  </a:ext>
                </a:extLst>
              </a:tr>
              <a:tr h="294005">
                <a:tc>
                  <a:txBody>
                    <a:bodyPr/>
                    <a:lstStyle/>
                    <a:p>
                      <a:pPr algn="l">
                        <a:lnSpc>
                          <a:spcPct val="106000"/>
                        </a:lnSpc>
                        <a:spcAft>
                          <a:spcPts val="0"/>
                        </a:spcAft>
                      </a:pPr>
                      <a:r>
                        <a:rPr lang="en-GB" sz="9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Little Venice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Café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Bus stop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Hotel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Thai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Grocery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Hookah bar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Coffee shop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Pub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Flower shop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Gastropub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043334"/>
                  </a:ext>
                </a:extLst>
              </a:tr>
              <a:tr h="305435">
                <a:tc>
                  <a:txBody>
                    <a:bodyPr/>
                    <a:lstStyle/>
                    <a:p>
                      <a:pPr algn="l">
                        <a:lnSpc>
                          <a:spcPct val="106000"/>
                        </a:lnSpc>
                        <a:spcAft>
                          <a:spcPts val="0"/>
                        </a:spcAft>
                      </a:pPr>
                      <a:r>
                        <a:rPr lang="en-GB" sz="9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Millbank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Hotel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French restaurant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Hotel bar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Café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Cocktail bar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Seafood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Japanese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Lounge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Indian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317684"/>
                  </a:ext>
                </a:extLst>
              </a:tr>
              <a:tr h="294005">
                <a:tc>
                  <a:txBody>
                    <a:bodyPr/>
                    <a:lstStyle/>
                    <a:p>
                      <a:pPr algn="l">
                        <a:lnSpc>
                          <a:spcPct val="106000"/>
                        </a:lnSpc>
                        <a:spcAft>
                          <a:spcPts val="0"/>
                        </a:spcAft>
                      </a:pPr>
                      <a:r>
                        <a:rPr lang="en-GB" sz="900">
                          <a:effectLst/>
                        </a:rPr>
                        <a:t>13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Paddington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dirty="0">
                          <a:effectLst/>
                        </a:rPr>
                        <a:t>Hotel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Coffee shop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Sandwich Place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Juice bar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Sporting goods shop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Indian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Café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Hotel Bar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Falafel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929395"/>
                  </a:ext>
                </a:extLst>
              </a:tr>
              <a:tr h="294005">
                <a:tc>
                  <a:txBody>
                    <a:bodyPr/>
                    <a:lstStyle/>
                    <a:p>
                      <a:pPr algn="l">
                        <a:lnSpc>
                          <a:spcPct val="106000"/>
                        </a:lnSpc>
                        <a:spcAft>
                          <a:spcPts val="0"/>
                        </a:spcAft>
                      </a:pPr>
                      <a:r>
                        <a:rPr lang="en-GB" sz="900">
                          <a:effectLst/>
                        </a:rPr>
                        <a:t>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Pimlico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dirty="0">
                          <a:effectLst/>
                        </a:rPr>
                        <a:t>Hotel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Coffee shop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Café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Italian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Sandwich place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Grocery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Pub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Bar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Beer Bar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Outdoor sculpture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4845670"/>
                  </a:ext>
                </a:extLst>
              </a:tr>
              <a:tr h="294005">
                <a:tc>
                  <a:txBody>
                    <a:bodyPr/>
                    <a:lstStyle/>
                    <a:p>
                      <a:pPr algn="l">
                        <a:lnSpc>
                          <a:spcPct val="106000"/>
                        </a:lnSpc>
                        <a:spcAft>
                          <a:spcPts val="0"/>
                        </a:spcAft>
                      </a:pPr>
                      <a:r>
                        <a:rPr lang="en-GB" sz="900">
                          <a:effectLst/>
                        </a:rPr>
                        <a:t>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Soho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Hotel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Café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Pub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Park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Italian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Chinese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Sandwich place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Camera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a:effectLst/>
                        </a:rPr>
                        <a:t>Pizza Place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pPr>
                      <a:r>
                        <a:rPr lang="en-GB" sz="900" dirty="0">
                          <a:effectLst/>
                        </a:rPr>
                        <a:t>Turkish restaurant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0590737"/>
                  </a:ext>
                </a:extLst>
              </a:tr>
            </a:tbl>
          </a:graphicData>
        </a:graphic>
      </p:graphicFrame>
      <p:graphicFrame>
        <p:nvGraphicFramePr>
          <p:cNvPr id="5" name="Table 4">
            <a:extLst>
              <a:ext uri="{FF2B5EF4-FFF2-40B4-BE49-F238E27FC236}">
                <a16:creationId xmlns:a16="http://schemas.microsoft.com/office/drawing/2014/main" id="{78387B44-005B-49A9-AA06-74CB39E1BA78}"/>
              </a:ext>
            </a:extLst>
          </p:cNvPr>
          <p:cNvGraphicFramePr>
            <a:graphicFrameLocks noGrp="1"/>
          </p:cNvGraphicFramePr>
          <p:nvPr>
            <p:extLst>
              <p:ext uri="{D42A27DB-BD31-4B8C-83A1-F6EECF244321}">
                <p14:modId xmlns:p14="http://schemas.microsoft.com/office/powerpoint/2010/main" val="144898237"/>
              </p:ext>
            </p:extLst>
          </p:nvPr>
        </p:nvGraphicFramePr>
        <p:xfrm>
          <a:off x="718344" y="4497768"/>
          <a:ext cx="8997156" cy="1594485"/>
        </p:xfrm>
        <a:graphic>
          <a:graphicData uri="http://schemas.openxmlformats.org/drawingml/2006/table">
            <a:tbl>
              <a:tblPr firstRow="1" firstCol="1" bandRow="1">
                <a:tableStyleId>{5C22544A-7EE6-4342-B048-85BDC9FD1C3A}</a:tableStyleId>
              </a:tblPr>
              <a:tblGrid>
                <a:gridCol w="252379">
                  <a:extLst>
                    <a:ext uri="{9D8B030D-6E8A-4147-A177-3AD203B41FA5}">
                      <a16:colId xmlns:a16="http://schemas.microsoft.com/office/drawing/2014/main" val="589047234"/>
                    </a:ext>
                  </a:extLst>
                </a:gridCol>
                <a:gridCol w="1121777">
                  <a:extLst>
                    <a:ext uri="{9D8B030D-6E8A-4147-A177-3AD203B41FA5}">
                      <a16:colId xmlns:a16="http://schemas.microsoft.com/office/drawing/2014/main" val="3968109166"/>
                    </a:ext>
                  </a:extLst>
                </a:gridCol>
                <a:gridCol w="724361">
                  <a:extLst>
                    <a:ext uri="{9D8B030D-6E8A-4147-A177-3AD203B41FA5}">
                      <a16:colId xmlns:a16="http://schemas.microsoft.com/office/drawing/2014/main" val="414337884"/>
                    </a:ext>
                  </a:extLst>
                </a:gridCol>
                <a:gridCol w="708792">
                  <a:extLst>
                    <a:ext uri="{9D8B030D-6E8A-4147-A177-3AD203B41FA5}">
                      <a16:colId xmlns:a16="http://schemas.microsoft.com/office/drawing/2014/main" val="2365289325"/>
                    </a:ext>
                  </a:extLst>
                </a:gridCol>
                <a:gridCol w="806303">
                  <a:extLst>
                    <a:ext uri="{9D8B030D-6E8A-4147-A177-3AD203B41FA5}">
                      <a16:colId xmlns:a16="http://schemas.microsoft.com/office/drawing/2014/main" val="216397155"/>
                    </a:ext>
                  </a:extLst>
                </a:gridCol>
                <a:gridCol w="708792">
                  <a:extLst>
                    <a:ext uri="{9D8B030D-6E8A-4147-A177-3AD203B41FA5}">
                      <a16:colId xmlns:a16="http://schemas.microsoft.com/office/drawing/2014/main" val="3632643871"/>
                    </a:ext>
                  </a:extLst>
                </a:gridCol>
                <a:gridCol w="708792">
                  <a:extLst>
                    <a:ext uri="{9D8B030D-6E8A-4147-A177-3AD203B41FA5}">
                      <a16:colId xmlns:a16="http://schemas.microsoft.com/office/drawing/2014/main" val="2386601899"/>
                    </a:ext>
                  </a:extLst>
                </a:gridCol>
                <a:gridCol w="806303">
                  <a:extLst>
                    <a:ext uri="{9D8B030D-6E8A-4147-A177-3AD203B41FA5}">
                      <a16:colId xmlns:a16="http://schemas.microsoft.com/office/drawing/2014/main" val="3388377463"/>
                    </a:ext>
                  </a:extLst>
                </a:gridCol>
                <a:gridCol w="708792">
                  <a:extLst>
                    <a:ext uri="{9D8B030D-6E8A-4147-A177-3AD203B41FA5}">
                      <a16:colId xmlns:a16="http://schemas.microsoft.com/office/drawing/2014/main" val="1287319939"/>
                    </a:ext>
                  </a:extLst>
                </a:gridCol>
                <a:gridCol w="735833">
                  <a:extLst>
                    <a:ext uri="{9D8B030D-6E8A-4147-A177-3AD203B41FA5}">
                      <a16:colId xmlns:a16="http://schemas.microsoft.com/office/drawing/2014/main" val="4177046720"/>
                    </a:ext>
                  </a:extLst>
                </a:gridCol>
                <a:gridCol w="908729">
                  <a:extLst>
                    <a:ext uri="{9D8B030D-6E8A-4147-A177-3AD203B41FA5}">
                      <a16:colId xmlns:a16="http://schemas.microsoft.com/office/drawing/2014/main" val="1307263300"/>
                    </a:ext>
                  </a:extLst>
                </a:gridCol>
                <a:gridCol w="806303">
                  <a:extLst>
                    <a:ext uri="{9D8B030D-6E8A-4147-A177-3AD203B41FA5}">
                      <a16:colId xmlns:a16="http://schemas.microsoft.com/office/drawing/2014/main" val="3254053812"/>
                    </a:ext>
                  </a:extLst>
                </a:gridCol>
              </a:tblGrid>
              <a:tr h="383540">
                <a:tc>
                  <a:txBody>
                    <a:bodyPr/>
                    <a:lstStyle/>
                    <a:p>
                      <a:pPr algn="l">
                        <a:lnSpc>
                          <a:spcPct val="106000"/>
                        </a:lnSpc>
                        <a:spcAft>
                          <a:spcPts val="0"/>
                        </a:spcAft>
                        <a:tabLst>
                          <a:tab pos="3235325" algn="l"/>
                        </a:tabLst>
                      </a:pPr>
                      <a:r>
                        <a:rPr lang="en-GB" sz="900" u="none" strike="noStrike">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Neighbourhood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1</a:t>
                      </a:r>
                      <a:r>
                        <a:rPr lang="en-GB" sz="900" u="sng" baseline="30000">
                          <a:effectLst/>
                        </a:rPr>
                        <a:t>st</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2</a:t>
                      </a:r>
                      <a:r>
                        <a:rPr lang="en-GB" sz="900" u="sng" baseline="30000">
                          <a:effectLst/>
                        </a:rPr>
                        <a:t>nd</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3</a:t>
                      </a:r>
                      <a:r>
                        <a:rPr lang="en-GB" sz="900" u="sng" baseline="30000">
                          <a:effectLst/>
                        </a:rPr>
                        <a:t>rd</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4</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5</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6</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7th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8</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9</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u="sng">
                          <a:effectLst/>
                        </a:rPr>
                        <a:t>10</a:t>
                      </a:r>
                      <a:r>
                        <a:rPr lang="en-GB" sz="900" u="sng" baseline="30000">
                          <a:effectLst/>
                        </a:rPr>
                        <a:t>th</a:t>
                      </a:r>
                      <a:r>
                        <a:rPr lang="en-GB" sz="900" u="sng">
                          <a:effectLst/>
                        </a:rPr>
                        <a:t> most common venue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616050"/>
                  </a:ext>
                </a:extLst>
              </a:tr>
              <a:tr h="383540">
                <a:tc>
                  <a:txBody>
                    <a:bodyPr/>
                    <a:lstStyle/>
                    <a:p>
                      <a:pPr algn="l">
                        <a:lnSpc>
                          <a:spcPct val="106000"/>
                        </a:lnSpc>
                        <a:spcAft>
                          <a:spcPts val="0"/>
                        </a:spcAft>
                        <a:tabLst>
                          <a:tab pos="3235325" algn="l"/>
                        </a:tabLst>
                      </a:pPr>
                      <a:r>
                        <a:rPr lang="en-GB" sz="9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Belgravia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Boutique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Café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Italian restaurant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Hotel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Clothing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Japanese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Coffee shop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Jewellery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Department store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dirty="0">
                          <a:effectLst/>
                        </a:rPr>
                        <a:t>Russian restaurant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2735801"/>
                  </a:ext>
                </a:extLst>
              </a:tr>
              <a:tr h="398145">
                <a:tc>
                  <a:txBody>
                    <a:bodyPr/>
                    <a:lstStyle/>
                    <a:p>
                      <a:pPr algn="l">
                        <a:lnSpc>
                          <a:spcPct val="106000"/>
                        </a:lnSpc>
                        <a:spcAft>
                          <a:spcPts val="0"/>
                        </a:spcAft>
                        <a:tabLst>
                          <a:tab pos="3235325" algn="l"/>
                        </a:tabLst>
                      </a:pPr>
                      <a:r>
                        <a:rPr lang="en-GB" sz="9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Charing cross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Boutique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Café</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Italian restaurant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Hotel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Clothing store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Japanese restaurant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Coffee shop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Jewellery store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Department store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Russian restaurant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8083982"/>
                  </a:ext>
                </a:extLst>
              </a:tr>
              <a:tr h="383540">
                <a:tc>
                  <a:txBody>
                    <a:bodyPr/>
                    <a:lstStyle/>
                    <a:p>
                      <a:pPr algn="l">
                        <a:lnSpc>
                          <a:spcPct val="106000"/>
                        </a:lnSpc>
                        <a:spcAft>
                          <a:spcPts val="0"/>
                        </a:spcAft>
                        <a:tabLst>
                          <a:tab pos="3235325" algn="l"/>
                        </a:tabLst>
                      </a:pPr>
                      <a:r>
                        <a:rPr lang="en-GB" sz="900">
                          <a:effectLst/>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Lisson Grove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Boutique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Café</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Italian restaurant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Hotel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Clothing store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Japanese restaurant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Coffee shop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Jewellery store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a:effectLst/>
                        </a:rPr>
                        <a:t>Department store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0"/>
                        </a:spcAft>
                        <a:tabLst>
                          <a:tab pos="3235325" algn="l"/>
                        </a:tabLst>
                      </a:pPr>
                      <a:r>
                        <a:rPr lang="en-GB" sz="900" dirty="0">
                          <a:effectLst/>
                        </a:rPr>
                        <a:t>Russian restaurant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31817"/>
                  </a:ext>
                </a:extLst>
              </a:tr>
            </a:tbl>
          </a:graphicData>
        </a:graphic>
      </p:graphicFrame>
      <p:sp>
        <p:nvSpPr>
          <p:cNvPr id="7" name="TextBox 6">
            <a:extLst>
              <a:ext uri="{FF2B5EF4-FFF2-40B4-BE49-F238E27FC236}">
                <a16:creationId xmlns:a16="http://schemas.microsoft.com/office/drawing/2014/main" id="{B2CA0E1B-AD15-401D-BEF3-F829EDE7E660}"/>
              </a:ext>
            </a:extLst>
          </p:cNvPr>
          <p:cNvSpPr txBox="1"/>
          <p:nvPr/>
        </p:nvSpPr>
        <p:spPr>
          <a:xfrm>
            <a:off x="718344" y="1146748"/>
            <a:ext cx="1638300" cy="381000"/>
          </a:xfrm>
          <a:prstGeom prst="rect">
            <a:avLst/>
          </a:prstGeom>
          <a:noFill/>
        </p:spPr>
        <p:txBody>
          <a:bodyPr wrap="square" rtlCol="0">
            <a:spAutoFit/>
          </a:bodyPr>
          <a:lstStyle/>
          <a:p>
            <a:r>
              <a:rPr lang="en-GB" dirty="0"/>
              <a:t>Cluster 4:</a:t>
            </a:r>
          </a:p>
        </p:txBody>
      </p:sp>
      <p:sp>
        <p:nvSpPr>
          <p:cNvPr id="8" name="TextBox 7">
            <a:extLst>
              <a:ext uri="{FF2B5EF4-FFF2-40B4-BE49-F238E27FC236}">
                <a16:creationId xmlns:a16="http://schemas.microsoft.com/office/drawing/2014/main" id="{2CD413ED-B4E5-4418-BF99-76E4E9ED6C7D}"/>
              </a:ext>
            </a:extLst>
          </p:cNvPr>
          <p:cNvSpPr txBox="1"/>
          <p:nvPr/>
        </p:nvSpPr>
        <p:spPr>
          <a:xfrm>
            <a:off x="718344" y="3940048"/>
            <a:ext cx="2234406" cy="374777"/>
          </a:xfrm>
          <a:prstGeom prst="rect">
            <a:avLst/>
          </a:prstGeom>
          <a:noFill/>
        </p:spPr>
        <p:txBody>
          <a:bodyPr wrap="square" rtlCol="0">
            <a:spAutoFit/>
          </a:bodyPr>
          <a:lstStyle/>
          <a:p>
            <a:r>
              <a:rPr lang="en-GB" dirty="0"/>
              <a:t>Cluster 5:</a:t>
            </a:r>
          </a:p>
        </p:txBody>
      </p:sp>
    </p:spTree>
    <p:extLst>
      <p:ext uri="{BB962C8B-B14F-4D97-AF65-F5344CB8AC3E}">
        <p14:creationId xmlns:p14="http://schemas.microsoft.com/office/powerpoint/2010/main" val="150685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CC64E-49AE-4F8A-B553-09D9A2A786B9}"/>
              </a:ext>
            </a:extLst>
          </p:cNvPr>
          <p:cNvSpPr>
            <a:spLocks noGrp="1"/>
          </p:cNvSpPr>
          <p:nvPr>
            <p:ph idx="1"/>
          </p:nvPr>
        </p:nvSpPr>
        <p:spPr>
          <a:xfrm>
            <a:off x="677334" y="2160590"/>
            <a:ext cx="8596668" cy="2478086"/>
          </a:xfrm>
        </p:spPr>
        <p:txBody>
          <a:bodyPr/>
          <a:lstStyle/>
          <a:p>
            <a:pPr marL="0" indent="0">
              <a:buNone/>
            </a:pPr>
            <a:r>
              <a:rPr lang="en-GB" dirty="0">
                <a:solidFill>
                  <a:schemeClr val="accent2">
                    <a:lumMod val="75000"/>
                  </a:schemeClr>
                </a:solidFill>
              </a:rPr>
              <a:t>According to the results the best areas to make hotel will be: Millbank, Paddington, Pimlico and Soho because ‘Hotel’ is the most common venue visited in these areas , which suggest that these areas are highly popular and preferred by tourists/people to stay in hotel, so constructing hotel in any of these areas would be very beneficial to both stakeholders and tourists because it is the most preferred places to stay within tourists/ people they will earn well and make profit and individuals who love to stay in these areas of Westminster will get an extra hotel.</a:t>
            </a:r>
          </a:p>
          <a:p>
            <a:endParaRPr lang="en-GB" dirty="0"/>
          </a:p>
        </p:txBody>
      </p:sp>
      <p:sp>
        <p:nvSpPr>
          <p:cNvPr id="4" name="Rectangle 3">
            <a:extLst>
              <a:ext uri="{FF2B5EF4-FFF2-40B4-BE49-F238E27FC236}">
                <a16:creationId xmlns:a16="http://schemas.microsoft.com/office/drawing/2014/main" id="{4C8DE38C-118E-44FB-A8EB-741BC6932BEC}"/>
              </a:ext>
            </a:extLst>
          </p:cNvPr>
          <p:cNvSpPr/>
          <p:nvPr/>
        </p:nvSpPr>
        <p:spPr>
          <a:xfrm>
            <a:off x="151165" y="786110"/>
            <a:ext cx="7203382" cy="923330"/>
          </a:xfrm>
          <a:prstGeom prst="rect">
            <a:avLst/>
          </a:prstGeom>
          <a:noFill/>
        </p:spPr>
        <p:txBody>
          <a:bodyPr wrap="none" lIns="91440" tIns="45720" rIns="91440" bIns="45720">
            <a:spAutoFit/>
          </a:bodyPr>
          <a:lstStyle/>
          <a:p>
            <a:pPr algn="ctr"/>
            <a:r>
              <a:rPr lang="en-GB" sz="5400" b="0" cap="none" spc="0" dirty="0">
                <a:ln w="0"/>
                <a:solidFill>
                  <a:schemeClr val="accent1"/>
                </a:solidFill>
                <a:effectLst>
                  <a:outerShdw blurRad="38100" dist="25400" dir="5400000" algn="ctr" rotWithShape="0">
                    <a:srgbClr val="6E747A">
                      <a:alpha val="43000"/>
                    </a:srgbClr>
                  </a:outerShdw>
                </a:effectLst>
              </a:rPr>
              <a:t>Results Interpretation:</a:t>
            </a:r>
          </a:p>
        </p:txBody>
      </p:sp>
    </p:spTree>
    <p:extLst>
      <p:ext uri="{BB962C8B-B14F-4D97-AF65-F5344CB8AC3E}">
        <p14:creationId xmlns:p14="http://schemas.microsoft.com/office/powerpoint/2010/main" val="183650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A84D-9989-4C70-BC8B-76BB9906906F}"/>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1232EA88-2949-4BBF-B723-18D4CC17B238}"/>
              </a:ext>
            </a:extLst>
          </p:cNvPr>
          <p:cNvSpPr>
            <a:spLocks noGrp="1"/>
          </p:cNvSpPr>
          <p:nvPr>
            <p:ph idx="1"/>
          </p:nvPr>
        </p:nvSpPr>
        <p:spPr>
          <a:xfrm>
            <a:off x="677334" y="2160590"/>
            <a:ext cx="8596668" cy="1868486"/>
          </a:xfrm>
        </p:spPr>
        <p:txBody>
          <a:bodyPr/>
          <a:lstStyle/>
          <a:p>
            <a:pPr marL="0" indent="0">
              <a:buNone/>
            </a:pPr>
            <a:r>
              <a:rPr lang="en-GB" dirty="0">
                <a:solidFill>
                  <a:schemeClr val="accent2">
                    <a:lumMod val="75000"/>
                  </a:schemeClr>
                </a:solidFill>
              </a:rPr>
              <a:t>All the goals of this project were met as we were successful in finding the </a:t>
            </a:r>
            <a:r>
              <a:rPr lang="en-GB" dirty="0" err="1">
                <a:solidFill>
                  <a:schemeClr val="accent2">
                    <a:lumMod val="75000"/>
                  </a:schemeClr>
                </a:solidFill>
              </a:rPr>
              <a:t>neighborhoods</a:t>
            </a:r>
            <a:r>
              <a:rPr lang="en-GB" dirty="0">
                <a:solidFill>
                  <a:schemeClr val="accent2">
                    <a:lumMod val="75000"/>
                  </a:schemeClr>
                </a:solidFill>
              </a:rPr>
              <a:t>, which were best to make a hotel. However, some of the recommendations that I would like to give to the stakeholders is that they should make hotel in an area (</a:t>
            </a:r>
            <a:r>
              <a:rPr lang="en-GB" dirty="0" err="1">
                <a:solidFill>
                  <a:schemeClr val="accent2">
                    <a:lumMod val="75000"/>
                  </a:schemeClr>
                </a:solidFill>
              </a:rPr>
              <a:t>neighborhood</a:t>
            </a:r>
            <a:r>
              <a:rPr lang="en-GB" dirty="0">
                <a:solidFill>
                  <a:schemeClr val="accent2">
                    <a:lumMod val="75000"/>
                  </a:schemeClr>
                </a:solidFill>
              </a:rPr>
              <a:t>) in which they can find a good space, so the hotel doesn't look crowded and at a place which is near to the transportation services, so it is easier for a tourist to travel from one place to another.</a:t>
            </a:r>
          </a:p>
          <a:p>
            <a:endParaRPr lang="en-GB" dirty="0"/>
          </a:p>
        </p:txBody>
      </p:sp>
    </p:spTree>
    <p:extLst>
      <p:ext uri="{BB962C8B-B14F-4D97-AF65-F5344CB8AC3E}">
        <p14:creationId xmlns:p14="http://schemas.microsoft.com/office/powerpoint/2010/main" val="259682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1700</Words>
  <Application>Microsoft Office PowerPoint</Application>
  <PresentationFormat>Widescreen</PresentationFormat>
  <Paragraphs>319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Final Project- Battle of Neighborhoods. </vt:lpstr>
      <vt:lpstr>Introduction</vt:lpstr>
      <vt:lpstr>Data </vt:lpstr>
      <vt:lpstr>PowerPoint Presentation</vt:lpstr>
      <vt:lpstr>Results:</vt:lpstr>
      <vt:lpstr>PowerPoint Presentation</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Battle of Neighborhoods.</dc:title>
  <dc:creator>DELL</dc:creator>
  <cp:lastModifiedBy>DELL</cp:lastModifiedBy>
  <cp:revision>3</cp:revision>
  <dcterms:created xsi:type="dcterms:W3CDTF">2019-09-02T14:16:26Z</dcterms:created>
  <dcterms:modified xsi:type="dcterms:W3CDTF">2019-09-02T14:40:13Z</dcterms:modified>
</cp:coreProperties>
</file>