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80" r:id="rId25"/>
    <p:sldId id="381" r:id="rId26"/>
    <p:sldId id="382" r:id="rId27"/>
    <p:sldId id="383" r:id="rId28"/>
    <p:sldId id="384" r:id="rId29"/>
    <p:sldId id="385" r:id="rId3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charset="0"/>
              </a:defRPr>
            </a:lvl1pPr>
          </a:lstStyle>
          <a:p>
            <a:pPr>
              <a:defRPr/>
            </a:pPr>
            <a:fld id="{BBC28454-15B3-45D5-9176-8D524A7F7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9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EA098A8E-1454-40AB-85F7-3AFE14F61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3042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8220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2613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892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597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1189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7934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1752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6785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2671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244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1654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8214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17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017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528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897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36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207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9800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229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04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02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94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404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041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238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892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  <a:cs typeface="ＭＳ Ｐゴシック" charset="-128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  <a:cs typeface="ＭＳ Ｐゴシック" charset="-128"/>
            </a:endParaRP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  <a:cs typeface="ＭＳ Ｐゴシック" charset="-128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1.</a:t>
            </a:r>
            <a:fld id="{82363F3A-BBFD-45FB-BAB4-0C53BA887CA1}" type="slidenum">
              <a:rPr lang="en-US" sz="10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277813"/>
            <a:ext cx="7510462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7688262" cy="4265613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OS is a </a:t>
            </a:r>
            <a:r>
              <a:rPr lang="en-US" b="1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smtClean="0"/>
              <a:t>Manages all resources</a:t>
            </a:r>
          </a:p>
          <a:p>
            <a:pPr lvl="1"/>
            <a:r>
              <a:rPr lang="en-US" smtClean="0"/>
              <a:t>Decides between conflicting requests for efficient and fair resource use</a:t>
            </a:r>
          </a:p>
          <a:p>
            <a:pPr lvl="1"/>
            <a:endParaRPr lang="en-US" smtClean="0"/>
          </a:p>
          <a:p>
            <a:r>
              <a:rPr lang="en-US" smtClean="0"/>
              <a:t>OS is a </a:t>
            </a:r>
            <a:r>
              <a:rPr lang="en-US" b="1" smtClean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smtClean="0"/>
              <a:t>Controls execution of programs to prevent errors and improper use of the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pPr eaLnBrk="1" hangingPunct="1"/>
            <a:r>
              <a:rPr lang="en-US" smtClean="0"/>
              <a:t>Storage 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530725"/>
          </a:xfrm>
        </p:spPr>
        <p:txBody>
          <a:bodyPr/>
          <a:lstStyle/>
          <a:p>
            <a:r>
              <a:rPr lang="en-US" smtClean="0"/>
              <a:t>Storage systems organized in hierarchy</a:t>
            </a:r>
          </a:p>
          <a:p>
            <a:pPr lvl="1"/>
            <a:r>
              <a:rPr lang="en-US" smtClean="0"/>
              <a:t>Speed</a:t>
            </a:r>
          </a:p>
          <a:p>
            <a:pPr lvl="1"/>
            <a:r>
              <a:rPr lang="en-US" smtClean="0"/>
              <a:t>Cost</a:t>
            </a:r>
          </a:p>
          <a:p>
            <a:pPr lvl="1"/>
            <a:r>
              <a:rPr lang="en-US" smtClean="0"/>
              <a:t>Volatility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Caching</a:t>
            </a:r>
            <a:r>
              <a:rPr lang="en-US" smtClean="0"/>
              <a:t> – copying information into faster storage system; main memory can be viewed as a </a:t>
            </a:r>
            <a:r>
              <a:rPr lang="en-US" i="1" smtClean="0"/>
              <a:t>cache</a:t>
            </a:r>
            <a:r>
              <a:rPr lang="en-US" smtClean="0"/>
              <a:t> for secondary storage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Storage-Device Hierarchy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3238" y="1384300"/>
            <a:ext cx="533082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272338" cy="4910137"/>
          </a:xfrm>
        </p:spPr>
        <p:txBody>
          <a:bodyPr/>
          <a:lstStyle/>
          <a:p>
            <a:r>
              <a:rPr lang="en-US" smtClean="0"/>
              <a:t>Important principle, performed at many levels in a computer (in hardware, operating system, software)</a:t>
            </a:r>
          </a:p>
          <a:p>
            <a:endParaRPr lang="en-US" sz="800" smtClean="0"/>
          </a:p>
          <a:p>
            <a:r>
              <a:rPr lang="en-US" smtClean="0"/>
              <a:t>Information in use copied from slower to faster storage temporarily</a:t>
            </a:r>
          </a:p>
          <a:p>
            <a:endParaRPr lang="en-US" sz="800" smtClean="0"/>
          </a:p>
          <a:p>
            <a:r>
              <a:rPr lang="en-US" smtClean="0"/>
              <a:t>Faster storage (cache) checked first to determine if information is there</a:t>
            </a:r>
          </a:p>
          <a:p>
            <a:pPr lvl="1"/>
            <a:r>
              <a:rPr lang="en-US" smtClean="0"/>
              <a:t>If it is, information used directly from the cache (fast)</a:t>
            </a:r>
          </a:p>
          <a:p>
            <a:pPr lvl="1"/>
            <a:r>
              <a:rPr lang="en-US" smtClean="0"/>
              <a:t>If not, data copied to cache and used there</a:t>
            </a:r>
          </a:p>
          <a:p>
            <a:pPr lvl="1"/>
            <a:endParaRPr lang="en-US" sz="800" smtClean="0"/>
          </a:p>
          <a:p>
            <a:r>
              <a:rPr lang="en-US" smtClean="0"/>
              <a:t>Cache smaller than storage being cached</a:t>
            </a:r>
          </a:p>
          <a:p>
            <a:pPr lvl="1"/>
            <a:r>
              <a:rPr lang="en-US" smtClean="0"/>
              <a:t>Cache management important design problem</a:t>
            </a:r>
          </a:p>
          <a:p>
            <a:pPr lvl="1"/>
            <a:r>
              <a:rPr lang="en-US" smtClean="0"/>
              <a:t>Cache size and replacement policy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r>
              <a:rPr lang="en-US" smtClean="0"/>
              <a:t>Computer-System Architecture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Most systems use a single general-purpose processor (PDAs through mainframes)</a:t>
            </a:r>
          </a:p>
          <a:p>
            <a:pPr lvl="1"/>
            <a:r>
              <a:rPr lang="en-US" smtClean="0"/>
              <a:t>Most systems have special-purpose processors as well</a:t>
            </a:r>
          </a:p>
          <a:p>
            <a:pPr lvl="1"/>
            <a:endParaRPr lang="en-US" sz="800" smtClean="0"/>
          </a:p>
          <a:p>
            <a:r>
              <a:rPr lang="en-US" b="1" smtClean="0">
                <a:solidFill>
                  <a:srgbClr val="3366FF"/>
                </a:solidFill>
              </a:rPr>
              <a:t>Multiprocessors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systems growing in use and importance</a:t>
            </a:r>
          </a:p>
          <a:p>
            <a:pPr lvl="1"/>
            <a:r>
              <a:rPr lang="en-US" smtClean="0"/>
              <a:t>Also known as </a:t>
            </a:r>
            <a:r>
              <a:rPr lang="en-US" b="1" smtClean="0">
                <a:solidFill>
                  <a:srgbClr val="3366FF"/>
                </a:solidFill>
              </a:rPr>
              <a:t>parallel systems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smtClean="0"/>
              <a:t>Advantages include: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smtClean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smtClean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smtClean="0">
                <a:solidFill>
                  <a:srgbClr val="3366FF"/>
                </a:solidFill>
              </a:rPr>
              <a:t>Increased reliability – graceful degradation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or </a:t>
            </a:r>
            <a:r>
              <a:rPr lang="en-US" b="1" smtClean="0">
                <a:solidFill>
                  <a:srgbClr val="3366FF"/>
                </a:solidFill>
              </a:rPr>
              <a:t>fault tolerance</a:t>
            </a:r>
          </a:p>
          <a:p>
            <a:pPr lvl="1"/>
            <a:r>
              <a:rPr lang="en-US" smtClean="0"/>
              <a:t>Two types: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smtClean="0">
                <a:solidFill>
                  <a:srgbClr val="3366FF"/>
                </a:solidFill>
              </a:rPr>
              <a:t>Asymmetric Multiprocessing</a:t>
            </a:r>
          </a:p>
          <a:p>
            <a:pPr marL="1200150" lvl="2" indent="-342900">
              <a:buFont typeface="Arial" charset="0"/>
              <a:buAutoNum type="arabicPeriod"/>
            </a:pPr>
            <a:r>
              <a:rPr lang="en-US" b="1" smtClean="0">
                <a:solidFill>
                  <a:srgbClr val="3366FF"/>
                </a:solidFill>
              </a:rPr>
              <a:t>Symmetric Multiprocessing</a:t>
            </a:r>
          </a:p>
          <a:p>
            <a:pPr marL="1200150" lvl="2" indent="-342900">
              <a:buFont typeface="Webdings" charset="2"/>
              <a:buNone/>
            </a:pPr>
            <a:endParaRPr lang="en-US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How a Modern Computer Works</a:t>
            </a:r>
          </a:p>
        </p:txBody>
      </p:sp>
      <p:pic>
        <p:nvPicPr>
          <p:cNvPr id="25603" name="Picture 5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550" y="1276350"/>
            <a:ext cx="574675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A von Neumann architecture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r>
              <a:rPr lang="en-US" sz="2800" smtClean="0"/>
              <a:t>Symmetric Multiprocessing Architecture</a:t>
            </a:r>
          </a:p>
        </p:txBody>
      </p:sp>
      <p:pic>
        <p:nvPicPr>
          <p:cNvPr id="26627" name="Picture 7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613" y="1760538"/>
            <a:ext cx="6319837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 Dual-Core Design</a:t>
            </a:r>
          </a:p>
        </p:txBody>
      </p:sp>
      <p:pic>
        <p:nvPicPr>
          <p:cNvPr id="27651" name="Picture 10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038" y="1765300"/>
            <a:ext cx="4783137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Clustered Systems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Like multiprocessor systems, but multiple systems working together</a:t>
            </a:r>
          </a:p>
          <a:p>
            <a:pPr lvl="1"/>
            <a:r>
              <a:rPr lang="en-US" smtClean="0"/>
              <a:t>Usually sharing storage via a </a:t>
            </a:r>
            <a:r>
              <a:rPr lang="en-US" b="1" smtClean="0">
                <a:solidFill>
                  <a:srgbClr val="3366FF"/>
                </a:solidFill>
              </a:rPr>
              <a:t>storage-area network (SAN)</a:t>
            </a:r>
          </a:p>
          <a:p>
            <a:pPr lvl="1"/>
            <a:r>
              <a:rPr lang="en-US" smtClean="0"/>
              <a:t>Provides a </a:t>
            </a:r>
            <a:r>
              <a:rPr lang="en-US" b="1" smtClean="0">
                <a:solidFill>
                  <a:srgbClr val="3366FF"/>
                </a:solidFill>
              </a:rPr>
              <a:t>high-availability</a:t>
            </a:r>
            <a:r>
              <a:rPr lang="en-US" b="1" smtClean="0"/>
              <a:t> </a:t>
            </a:r>
            <a:r>
              <a:rPr lang="en-US" smtClean="0"/>
              <a:t>service which survives failures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Asymmetric clustering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has one machine in hot-standby mode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Symmetric clustering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has multiple nodes running applications, monitoring each other</a:t>
            </a:r>
          </a:p>
          <a:p>
            <a:pPr lvl="1"/>
            <a:r>
              <a:rPr lang="en-US" smtClean="0"/>
              <a:t>Some clusters are for </a:t>
            </a:r>
            <a:r>
              <a:rPr lang="en-US" b="1" smtClean="0">
                <a:solidFill>
                  <a:srgbClr val="3366FF"/>
                </a:solidFill>
              </a:rPr>
              <a:t>high-performance computing (HPC)</a:t>
            </a:r>
          </a:p>
          <a:p>
            <a:pPr lvl="2"/>
            <a:r>
              <a:rPr lang="en-US" smtClean="0"/>
              <a:t>Applications must be written to use </a:t>
            </a:r>
            <a:r>
              <a:rPr lang="en-US" b="1" smtClean="0">
                <a:solidFill>
                  <a:srgbClr val="3366FF"/>
                </a:solidFill>
              </a:rPr>
              <a:t>parallelization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Clustered Systems</a:t>
            </a:r>
          </a:p>
        </p:txBody>
      </p:sp>
      <p:pic>
        <p:nvPicPr>
          <p:cNvPr id="29699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3476" b="-3476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77813"/>
            <a:ext cx="7616825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9813"/>
            <a:ext cx="7832725" cy="54625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Multiprogramming</a:t>
            </a:r>
            <a:r>
              <a:rPr lang="en-US" sz="1600" smtClean="0"/>
              <a:t> needed for efficiency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Single user cannot keep CPU and I/O devices busy at all times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A subset of total jobs in system is kept in memory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One job selected and run via </a:t>
            </a:r>
            <a:r>
              <a:rPr lang="en-US" b="1" smtClean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Timesharing (multitasking) </a:t>
            </a:r>
            <a:r>
              <a:rPr lang="en-US" sz="1600" smtClean="0"/>
              <a:t>is logical extension in which CPU switches jobs so frequently that users can interact with each job while it is running, creating </a:t>
            </a:r>
            <a:r>
              <a:rPr lang="en-US" b="1" smtClean="0">
                <a:solidFill>
                  <a:srgbClr val="3366FF"/>
                </a:solidFill>
              </a:rPr>
              <a:t>interactive</a:t>
            </a:r>
            <a:r>
              <a:rPr lang="en-US" sz="1600" smtClean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Response time </a:t>
            </a:r>
            <a:r>
              <a:rPr lang="en-US" sz="1600" smtClean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Each user has at least one program executing in memory </a:t>
            </a:r>
            <a:r>
              <a:rPr lang="en-US" sz="1600" smtClean="0">
                <a:sym typeface="Wingdings 3" charset="2"/>
              </a:rPr>
              <a:t></a:t>
            </a:r>
            <a:r>
              <a:rPr lang="en-US" b="1" smtClean="0">
                <a:solidFill>
                  <a:srgbClr val="3366FF"/>
                </a:solidFill>
                <a:sym typeface="Wingdings 3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sz="1600" smtClean="0">
                <a:sym typeface="Wingdings 3" charset="2"/>
              </a:rPr>
              <a:t>If several jobs ready to run at the same time  </a:t>
            </a:r>
            <a:r>
              <a:rPr lang="en-US" b="1" smtClean="0">
                <a:solidFill>
                  <a:srgbClr val="3366FF"/>
                </a:solidFill>
                <a:sym typeface="Wingdings 3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sz="1600" smtClean="0">
                <a:sym typeface="Wingdings 3" charset="2"/>
              </a:rPr>
              <a:t>If processes don’t fit in memory, </a:t>
            </a:r>
            <a:r>
              <a:rPr lang="en-US" b="1" smtClean="0">
                <a:solidFill>
                  <a:srgbClr val="3366FF"/>
                </a:solidFill>
                <a:sym typeface="Wingdings 3" charset="2"/>
              </a:rPr>
              <a:t>swapping</a:t>
            </a:r>
            <a:r>
              <a:rPr lang="en-US" sz="1600" smtClean="0">
                <a:sym typeface="Wingdings 3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  <a:sym typeface="Wingdings 3" charset="2"/>
              </a:rPr>
              <a:t>Virtual memory </a:t>
            </a:r>
            <a:r>
              <a:rPr lang="en-US" sz="1600" smtClean="0">
                <a:sym typeface="Wingdings 3" charset="2"/>
              </a:rPr>
              <a:t>allows execution of processes not completely in memory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277813"/>
            <a:ext cx="8024813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Definition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2013" y="1404938"/>
            <a:ext cx="7524750" cy="3167062"/>
          </a:xfrm>
        </p:spPr>
        <p:txBody>
          <a:bodyPr/>
          <a:lstStyle/>
          <a:p>
            <a:r>
              <a:rPr lang="en-US" dirty="0" smtClean="0"/>
              <a:t>No universally accepted definition</a:t>
            </a:r>
          </a:p>
          <a:p>
            <a:endParaRPr lang="en-US" dirty="0" smtClean="0"/>
          </a:p>
          <a:p>
            <a:r>
              <a:rPr lang="en-US" dirty="0" smtClean="0"/>
              <a:t>“The one program running at all times on the computer” is the </a:t>
            </a:r>
            <a:r>
              <a:rPr lang="en-US" b="1" dirty="0" smtClean="0">
                <a:solidFill>
                  <a:srgbClr val="3366FF"/>
                </a:solidFill>
              </a:rPr>
              <a:t>kernel</a:t>
            </a:r>
            <a:r>
              <a:rPr lang="en-US" dirty="0" smtClean="0"/>
              <a:t>.</a:t>
            </a:r>
            <a:r>
              <a:rPr lang="en-US" b="1" dirty="0" smtClean="0"/>
              <a:t>  </a:t>
            </a:r>
            <a:r>
              <a:rPr lang="en-US" dirty="0" smtClean="0"/>
              <a:t>Everything else is either a system program (ships with the operating system) or an application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Memory Layout for Multiprogrammed System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Operating-System Operations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Interrupt driven by hardware</a:t>
            </a:r>
          </a:p>
          <a:p>
            <a:pPr>
              <a:lnSpc>
                <a:spcPct val="90000"/>
              </a:lnSpc>
            </a:pPr>
            <a:r>
              <a:rPr lang="en-US" smtClean="0"/>
              <a:t>Software error or request creates </a:t>
            </a:r>
            <a:r>
              <a:rPr lang="en-US" b="1" smtClean="0">
                <a:solidFill>
                  <a:srgbClr val="3366FF"/>
                </a:solidFill>
              </a:rPr>
              <a:t>exception </a:t>
            </a:r>
            <a:r>
              <a:rPr lang="en-US" smtClean="0"/>
              <a:t>or </a:t>
            </a:r>
            <a:r>
              <a:rPr lang="en-US" b="1" smtClean="0">
                <a:solidFill>
                  <a:srgbClr val="3366FF"/>
                </a:solidFill>
              </a:rPr>
              <a:t>trap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Division by zero, request for operating system service</a:t>
            </a:r>
          </a:p>
          <a:p>
            <a:pPr>
              <a:lnSpc>
                <a:spcPct val="90000"/>
              </a:lnSpc>
            </a:pPr>
            <a:r>
              <a:rPr lang="en-US" smtClean="0"/>
              <a:t>Other process problems include infinite loop, processes modifying each other or the operating system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Dual-mode </a:t>
            </a:r>
            <a:r>
              <a:rPr lang="en-US" smtClean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User mode </a:t>
            </a:r>
            <a:r>
              <a:rPr lang="en-US" smtClean="0"/>
              <a:t>and </a:t>
            </a:r>
            <a:r>
              <a:rPr lang="en-US" b="1" smtClean="0">
                <a:solidFill>
                  <a:srgbClr val="3366FF"/>
                </a:solidFill>
              </a:rPr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Mode bit </a:t>
            </a:r>
            <a:r>
              <a:rPr lang="en-US" smtClean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Some instructions designated as </a:t>
            </a:r>
            <a:r>
              <a:rPr lang="en-US" b="1" smtClean="0">
                <a:solidFill>
                  <a:srgbClr val="3366FF"/>
                </a:solidFill>
              </a:rPr>
              <a:t>privileged</a:t>
            </a:r>
            <a:r>
              <a:rPr lang="en-US" smtClean="0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System call changes mode to kernel, return from call resets it to user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277813"/>
            <a:ext cx="8415338" cy="576262"/>
          </a:xfrm>
        </p:spPr>
        <p:txBody>
          <a:bodyPr/>
          <a:lstStyle/>
          <a:p>
            <a:pPr eaLnBrk="1" hangingPunct="1"/>
            <a:r>
              <a:rPr lang="en-US" smtClean="0"/>
              <a:t>Transition from User to Kernel Mode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r>
              <a:rPr lang="en-US" dirty="0" smtClean="0"/>
              <a:t>Timer to prevent infinite loop / process hogging resources</a:t>
            </a:r>
          </a:p>
          <a:p>
            <a:pPr lvl="1"/>
            <a:r>
              <a:rPr lang="en-US" dirty="0" smtClean="0"/>
              <a:t>Set interrupt after specific period</a:t>
            </a:r>
          </a:p>
          <a:p>
            <a:pPr lvl="1"/>
            <a:r>
              <a:rPr lang="en-US" dirty="0" smtClean="0"/>
              <a:t>Operating system decrements counter</a:t>
            </a:r>
          </a:p>
          <a:p>
            <a:pPr lvl="1"/>
            <a:r>
              <a:rPr lang="en-US" dirty="0" smtClean="0"/>
              <a:t>When counter zero generate an interrupt</a:t>
            </a:r>
          </a:p>
          <a:p>
            <a:pPr lvl="1"/>
            <a:r>
              <a:rPr lang="en-US" dirty="0" smtClean="0"/>
              <a:t>Set up before scheduling process to regain control or terminate program that exceeds allotted time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350" y="3581400"/>
            <a:ext cx="7602538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/>
          <a:lstStyle/>
          <a:p>
            <a:pPr eaLnBrk="1" hangingPunct="1"/>
            <a:r>
              <a:rPr lang="en-US" smtClean="0"/>
              <a:t>Process Management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35038"/>
            <a:ext cx="736123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is a program in execution. It is a unit of work within the system. Program is </a:t>
            </a:r>
            <a:r>
              <a:rPr lang="en-US" b="1" dirty="0" smtClean="0"/>
              <a:t>a </a:t>
            </a:r>
            <a:r>
              <a:rPr lang="en-US" b="1" i="1" dirty="0" smtClean="0"/>
              <a:t>passive entity</a:t>
            </a:r>
            <a:r>
              <a:rPr lang="en-US" dirty="0" smtClean="0"/>
              <a:t>, process is </a:t>
            </a: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b="1" i="1" dirty="0" smtClean="0">
                <a:solidFill>
                  <a:srgbClr val="000000"/>
                </a:solidFill>
              </a:rPr>
              <a:t>active entity</a:t>
            </a:r>
            <a:r>
              <a:rPr lang="en-US" b="1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Single-threaded process has one </a:t>
            </a:r>
            <a:r>
              <a:rPr lang="en-US" b="1" dirty="0" smtClean="0">
                <a:solidFill>
                  <a:srgbClr val="3366FF"/>
                </a:solidFill>
              </a:rPr>
              <a:t>program counter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Concurrency by multiplexing the CPUs among the processes / threads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/>
          <a:lstStyle/>
          <a:p>
            <a:pPr eaLnBrk="1" hangingPunct="1"/>
            <a:r>
              <a:rPr lang="en-US" smtClean="0"/>
              <a:t>Storage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28750"/>
            <a:ext cx="7583488" cy="4992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Abstracts physical properties to logical storage unit  - </a:t>
            </a:r>
            <a:r>
              <a:rPr lang="en-US" b="1" dirty="0" smtClean="0">
                <a:solidFill>
                  <a:srgbClr val="3366FF"/>
                </a:solidFill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Primitives to manipulate files and </a:t>
            </a:r>
            <a:r>
              <a:rPr lang="en-US" dirty="0" err="1" smtClean="0"/>
              <a:t>dirs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Backup files onto stable (non-volatile) storage media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77813"/>
            <a:ext cx="7354887" cy="5762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Mass-Storage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575550" cy="4938712"/>
          </a:xfrm>
        </p:spPr>
        <p:txBody>
          <a:bodyPr/>
          <a:lstStyle/>
          <a:p>
            <a:r>
              <a:rPr lang="en-US" smtClean="0"/>
              <a:t>Usually disks used to store data that does not fit in main memory or data that must be kept for a “long” period of time</a:t>
            </a:r>
          </a:p>
          <a:p>
            <a:r>
              <a:rPr lang="en-US" smtClean="0"/>
              <a:t>Proper management is of central importance</a:t>
            </a:r>
          </a:p>
          <a:p>
            <a:r>
              <a:rPr lang="en-US" smtClean="0"/>
              <a:t>Entire speed of computer operation hinges on disk subsystem and its algorithms</a:t>
            </a:r>
          </a:p>
          <a:p>
            <a:r>
              <a:rPr lang="en-US" smtClean="0"/>
              <a:t>OS activities</a:t>
            </a:r>
          </a:p>
          <a:p>
            <a:pPr lvl="1"/>
            <a:r>
              <a:rPr lang="en-US" smtClean="0"/>
              <a:t>Free-space management</a:t>
            </a:r>
          </a:p>
          <a:p>
            <a:pPr lvl="1"/>
            <a:r>
              <a:rPr lang="en-US" smtClean="0"/>
              <a:t>Storage allocation</a:t>
            </a:r>
          </a:p>
          <a:p>
            <a:pPr lvl="1"/>
            <a:r>
              <a:rPr lang="en-US" smtClean="0"/>
              <a:t>Disk scheduling</a:t>
            </a:r>
          </a:p>
          <a:p>
            <a:r>
              <a:rPr lang="en-US" smtClean="0"/>
              <a:t>Some storage need not be fast</a:t>
            </a:r>
          </a:p>
          <a:p>
            <a:pPr lvl="1"/>
            <a:r>
              <a:rPr lang="en-US" smtClean="0"/>
              <a:t>Tertiary storage includes optical storage, magnetic tape</a:t>
            </a:r>
          </a:p>
          <a:p>
            <a:pPr lvl="1"/>
            <a:r>
              <a:rPr lang="en-US" smtClean="0"/>
              <a:t>Still must be managed – by OS or applications</a:t>
            </a:r>
          </a:p>
          <a:p>
            <a:pPr lvl="1"/>
            <a:r>
              <a:rPr lang="en-US" smtClean="0"/>
              <a:t>Varies between WORM (write-once, read-many-times) and RW (read-write)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77813"/>
            <a:ext cx="8531225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Performance of Various Levels of Storage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07300" cy="4530725"/>
          </a:xfrm>
        </p:spPr>
        <p:txBody>
          <a:bodyPr/>
          <a:lstStyle/>
          <a:p>
            <a:r>
              <a:rPr lang="en-US" smtClean="0"/>
              <a:t>Movement between levels of storage hierarchy can be explicit or implicit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738" y="2300288"/>
            <a:ext cx="763270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Migration of Integer A from Disk to Register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81925" cy="4530725"/>
          </a:xfrm>
        </p:spPr>
        <p:txBody>
          <a:bodyPr/>
          <a:lstStyle/>
          <a:p>
            <a:r>
              <a:rPr lang="en-US" dirty="0" smtClean="0"/>
              <a:t>Multitasking environments must be careful to use most recent value, no matter where it is stored in the storage hierarchy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Multiprocessor environment must provide cache coherency in hardware such that all CPUs have the most recent value in their cache</a:t>
            </a:r>
          </a:p>
          <a:p>
            <a:endParaRPr lang="en-US" sz="800" dirty="0" smtClean="0"/>
          </a:p>
          <a:p>
            <a:r>
              <a:rPr lang="en-US" dirty="0" smtClean="0"/>
              <a:t>Distributed environment situation even more complex</a:t>
            </a:r>
          </a:p>
          <a:p>
            <a:pPr lvl="1"/>
            <a:r>
              <a:rPr lang="en-US" dirty="0" smtClean="0"/>
              <a:t>Several copies of a datum can </a:t>
            </a:r>
            <a:r>
              <a:rPr lang="en-US" dirty="0" smtClean="0"/>
              <a:t>exist</a:t>
            </a:r>
            <a:endParaRPr lang="en-US" dirty="0" smtClean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8413" y="2195513"/>
            <a:ext cx="725646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Subsystem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dirty="0" smtClean="0"/>
              <a:t>One purpose of OS is to hide peculiarities of hardware devices from the user</a:t>
            </a:r>
          </a:p>
          <a:p>
            <a:endParaRPr lang="en-US" dirty="0" smtClean="0"/>
          </a:p>
          <a:p>
            <a:r>
              <a:rPr lang="en-US" dirty="0" smtClean="0"/>
              <a:t>I/O subsystem responsible for</a:t>
            </a:r>
          </a:p>
          <a:p>
            <a:pPr lvl="1"/>
            <a:r>
              <a:rPr lang="en-US" dirty="0" smtClean="0"/>
              <a:t>Memory management of I/O including</a:t>
            </a:r>
            <a:r>
              <a:rPr lang="en-US" b="1" dirty="0" smtClean="0"/>
              <a:t> buffering </a:t>
            </a:r>
            <a:r>
              <a:rPr lang="en-US" dirty="0" smtClean="0"/>
              <a:t>(storing data temporarily while it is being transferred), </a:t>
            </a:r>
            <a:r>
              <a:rPr lang="en-US" b="1" dirty="0" smtClean="0"/>
              <a:t>caching</a:t>
            </a:r>
            <a:r>
              <a:rPr lang="en-US" dirty="0" smtClean="0"/>
              <a:t> (storing parts of data in faster storage for performance), </a:t>
            </a:r>
            <a:r>
              <a:rPr lang="en-US" b="1" dirty="0" smtClean="0"/>
              <a:t>spooling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IN" dirty="0"/>
              <a:t>refers to putting jobs in a buffer, a special area in memory or on a disk where a device can access them when it is ready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General device-driver interface</a:t>
            </a:r>
          </a:p>
          <a:p>
            <a:pPr lvl="1"/>
            <a:r>
              <a:rPr lang="en-US" dirty="0" smtClean="0"/>
              <a:t>Drivers for specific hardware devices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smtClean="0"/>
              <a:t>Protection and Security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Protection </a:t>
            </a:r>
            <a:r>
              <a:rPr lang="en-US" dirty="0" smtClean="0"/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Security </a:t>
            </a:r>
            <a:r>
              <a:rPr lang="en-US" dirty="0" smtClean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Huge range, including </a:t>
            </a:r>
            <a:r>
              <a:rPr lang="en-US" dirty="0" smtClean="0">
                <a:solidFill>
                  <a:srgbClr val="FF0000"/>
                </a:solidFill>
              </a:rPr>
              <a:t>denial-of-service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 identities (</a:t>
            </a:r>
            <a:r>
              <a:rPr lang="en-US" b="1" dirty="0" smtClean="0">
                <a:solidFill>
                  <a:srgbClr val="3366FF"/>
                </a:solidFill>
              </a:rPr>
              <a:t>user IDs</a:t>
            </a:r>
            <a:r>
              <a:rPr lang="en-US" dirty="0" smtClean="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Group identifier (</a:t>
            </a:r>
            <a:r>
              <a:rPr lang="en-US" b="1" dirty="0" smtClean="0">
                <a:solidFill>
                  <a:srgbClr val="3366FF"/>
                </a:solidFill>
              </a:rPr>
              <a:t>group ID</a:t>
            </a:r>
            <a:r>
              <a:rPr lang="en-US" dirty="0" smtClean="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Privilege escalation </a:t>
            </a:r>
            <a:r>
              <a:rPr lang="en-US" dirty="0" smtClean="0"/>
              <a:t>allows user to change to effective ID with more rights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Startup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bootstrap program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loaded at power-up or reboot</a:t>
            </a:r>
          </a:p>
          <a:p>
            <a:pPr lvl="1"/>
            <a:r>
              <a:rPr lang="en-US" smtClean="0"/>
              <a:t>Typically stored in ROM or EPROM, generally known as </a:t>
            </a:r>
            <a:r>
              <a:rPr lang="en-US" b="1" smtClean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smtClean="0"/>
              <a:t>Initializes all aspects of system</a:t>
            </a:r>
          </a:p>
          <a:p>
            <a:pPr lvl="1"/>
            <a:r>
              <a:rPr lang="en-US" smtClean="0"/>
              <a:t>Loads operating system kernel and starts execution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System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233488"/>
            <a:ext cx="7597775" cy="4530725"/>
          </a:xfrm>
        </p:spPr>
        <p:txBody>
          <a:bodyPr/>
          <a:lstStyle/>
          <a:p>
            <a:r>
              <a:rPr lang="en-US" smtClean="0"/>
              <a:t>Computer-system operation</a:t>
            </a:r>
          </a:p>
          <a:p>
            <a:pPr lvl="1"/>
            <a:r>
              <a:rPr lang="en-US" smtClean="0"/>
              <a:t>One or more CPUs, device controllers connect through common bus providing access to shared memory</a:t>
            </a:r>
          </a:p>
          <a:p>
            <a:pPr lvl="1"/>
            <a:r>
              <a:rPr lang="en-US" smtClean="0"/>
              <a:t>Concurrent execution of CPUs and devices competing for memory cycles</a:t>
            </a:r>
          </a:p>
          <a:p>
            <a:pPr lvl="1"/>
            <a:endParaRPr lang="en-US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2881313"/>
            <a:ext cx="67373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Computer-System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43825" cy="4530725"/>
          </a:xfrm>
        </p:spPr>
        <p:txBody>
          <a:bodyPr/>
          <a:lstStyle/>
          <a:p>
            <a:r>
              <a:rPr lang="en-US" smtClean="0"/>
              <a:t>I/O devices and the CPU can execute concurrently</a:t>
            </a:r>
          </a:p>
          <a:p>
            <a:endParaRPr lang="en-US" sz="800" smtClean="0"/>
          </a:p>
          <a:p>
            <a:r>
              <a:rPr lang="en-US" smtClean="0"/>
              <a:t>Each device controller is in charge of a particular device type</a:t>
            </a:r>
          </a:p>
          <a:p>
            <a:endParaRPr lang="en-US" sz="800" smtClean="0"/>
          </a:p>
          <a:p>
            <a:r>
              <a:rPr lang="en-US" smtClean="0"/>
              <a:t>Each device controller has a local buffer</a:t>
            </a:r>
          </a:p>
          <a:p>
            <a:endParaRPr lang="en-US" sz="800" smtClean="0"/>
          </a:p>
          <a:p>
            <a:r>
              <a:rPr lang="en-US" smtClean="0"/>
              <a:t>CPU moves data from/to main memory to/from local buffers</a:t>
            </a:r>
          </a:p>
          <a:p>
            <a:endParaRPr lang="en-US" sz="800" smtClean="0"/>
          </a:p>
          <a:p>
            <a:r>
              <a:rPr lang="en-US" smtClean="0"/>
              <a:t>I/O is from the device to local buffer of controller</a:t>
            </a:r>
          </a:p>
          <a:p>
            <a:endParaRPr lang="en-US" sz="800" smtClean="0"/>
          </a:p>
          <a:p>
            <a:r>
              <a:rPr lang="en-US" smtClean="0"/>
              <a:t>Device controller informs CPU that it has finished its operation by causing an </a:t>
            </a:r>
            <a:r>
              <a:rPr lang="en-US" smtClean="0">
                <a:solidFill>
                  <a:srgbClr val="0000FF"/>
                </a:solidFill>
              </a:rPr>
              <a:t>interrupt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Functions of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577138" cy="4530725"/>
          </a:xfrm>
        </p:spPr>
        <p:txBody>
          <a:bodyPr/>
          <a:lstStyle/>
          <a:p>
            <a:r>
              <a:rPr lang="en-US" smtClean="0"/>
              <a:t>Interrupt transfers control to the interrupt service routine generally, through the </a:t>
            </a:r>
            <a:r>
              <a:rPr lang="en-US" b="1" smtClean="0">
                <a:solidFill>
                  <a:srgbClr val="3366FF"/>
                </a:solidFill>
              </a:rPr>
              <a:t>interrupt</a:t>
            </a:r>
            <a:r>
              <a:rPr lang="en-US" i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vector</a:t>
            </a:r>
            <a:r>
              <a:rPr lang="en-US" smtClean="0"/>
              <a:t>, which contains the addresses of all the service routines</a:t>
            </a:r>
          </a:p>
          <a:p>
            <a:endParaRPr lang="en-US" sz="800" smtClean="0"/>
          </a:p>
          <a:p>
            <a:r>
              <a:rPr lang="en-US" smtClean="0"/>
              <a:t>Interrupt architecture must save the address of the interrupted instruction</a:t>
            </a:r>
          </a:p>
          <a:p>
            <a:endParaRPr lang="en-US" sz="800" smtClean="0"/>
          </a:p>
          <a:p>
            <a:r>
              <a:rPr lang="en-US" smtClean="0"/>
              <a:t>Incoming interrupts are </a:t>
            </a:r>
            <a:r>
              <a:rPr lang="en-US" i="1" smtClean="0"/>
              <a:t>disabled</a:t>
            </a:r>
            <a:r>
              <a:rPr lang="en-US" smtClean="0"/>
              <a:t> while another interrupt is being processed to prevent a </a:t>
            </a:r>
            <a:r>
              <a:rPr lang="en-US" i="1" smtClean="0"/>
              <a:t>lost interrupt</a:t>
            </a:r>
          </a:p>
          <a:p>
            <a:endParaRPr lang="en-US" sz="800" i="1" smtClean="0"/>
          </a:p>
          <a:p>
            <a:r>
              <a:rPr lang="en-US" smtClean="0"/>
              <a:t>A </a:t>
            </a:r>
            <a:r>
              <a:rPr lang="en-US" i="1" smtClean="0"/>
              <a:t>trap</a:t>
            </a:r>
            <a:r>
              <a:rPr lang="en-US" smtClean="0"/>
              <a:t> is a software-generated interrupt caused either by an error or a user request</a:t>
            </a:r>
          </a:p>
          <a:p>
            <a:endParaRPr lang="en-US" sz="800" smtClean="0"/>
          </a:p>
          <a:p>
            <a:r>
              <a:rPr lang="en-US" smtClean="0"/>
              <a:t>An operating system is </a:t>
            </a:r>
            <a:r>
              <a:rPr lang="en-US" b="1" smtClean="0">
                <a:solidFill>
                  <a:srgbClr val="3366FF"/>
                </a:solidFill>
              </a:rPr>
              <a:t>interrupt driven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3625" y="0"/>
            <a:ext cx="7772400" cy="844550"/>
          </a:xfrm>
        </p:spPr>
        <p:txBody>
          <a:bodyPr/>
          <a:lstStyle/>
          <a:p>
            <a:pPr eaLnBrk="1" hangingPunct="1"/>
            <a:r>
              <a:rPr lang="en-US" smtClean="0"/>
              <a:t>Interrupt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85088" cy="4530725"/>
          </a:xfrm>
        </p:spPr>
        <p:txBody>
          <a:bodyPr/>
          <a:lstStyle/>
          <a:p>
            <a:r>
              <a:rPr lang="en-US" smtClean="0"/>
              <a:t>The operating system preserves the state of the CPU by storing registers and the program counter</a:t>
            </a:r>
          </a:p>
          <a:p>
            <a:endParaRPr lang="en-US" smtClean="0"/>
          </a:p>
          <a:p>
            <a:r>
              <a:rPr lang="en-US" smtClean="0"/>
              <a:t>Determines which type of interrupt has occurred: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vectored</a:t>
            </a:r>
            <a:r>
              <a:rPr lang="en-US" smtClean="0"/>
              <a:t> interrupt system</a:t>
            </a:r>
          </a:p>
          <a:p>
            <a:pPr lvl="1"/>
            <a:endParaRPr lang="en-US" smtClean="0"/>
          </a:p>
          <a:p>
            <a:r>
              <a:rPr lang="en-US" smtClean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Timeline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3625" y="1717675"/>
            <a:ext cx="7138988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277813"/>
            <a:ext cx="7666037" cy="576262"/>
          </a:xfrm>
        </p:spPr>
        <p:txBody>
          <a:bodyPr/>
          <a:lstStyle/>
          <a:p>
            <a:pPr eaLnBrk="1" hangingPunct="1"/>
            <a:r>
              <a:rPr lang="en-US" smtClean="0"/>
              <a:t>Direct Memory Access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smtClean="0"/>
              <a:t>Used for high-speed I/O devices able to transmit information at close to memory speeds</a:t>
            </a:r>
          </a:p>
          <a:p>
            <a:endParaRPr lang="en-US" smtClean="0"/>
          </a:p>
          <a:p>
            <a:r>
              <a:rPr lang="en-US" smtClean="0"/>
              <a:t>Device controller transfers blocks of data from buffer storage directly to main memory without CPU intervention</a:t>
            </a:r>
          </a:p>
          <a:p>
            <a:endParaRPr lang="en-US" smtClean="0"/>
          </a:p>
          <a:p>
            <a:r>
              <a:rPr lang="en-US" smtClean="0"/>
              <a:t>Only one interrupt is generated per block, rather than the one interrupt per byte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7716</TotalTime>
  <Words>1506</Words>
  <Application>Microsoft Office PowerPoint</Application>
  <PresentationFormat>On-screen Show (4:3)</PresentationFormat>
  <Paragraphs>201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Helvetica</vt:lpstr>
      <vt:lpstr>Monotype Sorts</vt:lpstr>
      <vt:lpstr>Times New Roman</vt:lpstr>
      <vt:lpstr>Verdana</vt:lpstr>
      <vt:lpstr>Webdings</vt:lpstr>
      <vt:lpstr>Wingdings 3</vt:lpstr>
      <vt:lpstr>os-8</vt:lpstr>
      <vt:lpstr>Operating System Definition</vt:lpstr>
      <vt:lpstr>Operating System Definition (Cont.)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Interrupt Timeline</vt:lpstr>
      <vt:lpstr>Direct Memory Access Structure</vt:lpstr>
      <vt:lpstr>Storage Hierarchy</vt:lpstr>
      <vt:lpstr>Storage-Device Hierarchy</vt:lpstr>
      <vt:lpstr>Caching</vt:lpstr>
      <vt:lpstr>Computer-System Architecture</vt:lpstr>
      <vt:lpstr>How a Modern Computer Works</vt:lpstr>
      <vt:lpstr>Symmetric Multiprocessing Architecture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Transition from User to Kernel Mode</vt:lpstr>
      <vt:lpstr>Process Management</vt:lpstr>
      <vt:lpstr>Storage Management</vt:lpstr>
      <vt:lpstr>Mass-Storage Management</vt:lpstr>
      <vt:lpstr>Performance of Various Levels of Storage</vt:lpstr>
      <vt:lpstr>Migration of Integer A from Disk to Register</vt:lpstr>
      <vt:lpstr>I/O Subsystem</vt:lpstr>
      <vt:lpstr>Protection and Security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Mahesh Jangid [MU - Jaipur]</cp:lastModifiedBy>
  <cp:revision>140</cp:revision>
  <cp:lastPrinted>2001-06-14T13:58:17Z</cp:lastPrinted>
  <dcterms:created xsi:type="dcterms:W3CDTF">2011-01-13T23:43:38Z</dcterms:created>
  <dcterms:modified xsi:type="dcterms:W3CDTF">2016-01-11T04:11:19Z</dcterms:modified>
</cp:coreProperties>
</file>