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2" r:id="rId1"/>
  </p:sldMasterIdLst>
  <p:notesMasterIdLst>
    <p:notesMasterId r:id="rId56"/>
  </p:notesMasterIdLst>
  <p:handoutMasterIdLst>
    <p:handoutMasterId r:id="rId57"/>
  </p:handoutMasterIdLst>
  <p:sldIdLst>
    <p:sldId id="325" r:id="rId2"/>
    <p:sldId id="256" r:id="rId3"/>
    <p:sldId id="335" r:id="rId4"/>
    <p:sldId id="257" r:id="rId5"/>
    <p:sldId id="346" r:id="rId6"/>
    <p:sldId id="327" r:id="rId7"/>
    <p:sldId id="258" r:id="rId8"/>
    <p:sldId id="278" r:id="rId9"/>
    <p:sldId id="259" r:id="rId10"/>
    <p:sldId id="279" r:id="rId11"/>
    <p:sldId id="280" r:id="rId12"/>
    <p:sldId id="260" r:id="rId13"/>
    <p:sldId id="347" r:id="rId14"/>
    <p:sldId id="281" r:id="rId15"/>
    <p:sldId id="282" r:id="rId16"/>
    <p:sldId id="261" r:id="rId17"/>
    <p:sldId id="262" r:id="rId18"/>
    <p:sldId id="283" r:id="rId19"/>
    <p:sldId id="263" r:id="rId20"/>
    <p:sldId id="264" r:id="rId21"/>
    <p:sldId id="265" r:id="rId22"/>
    <p:sldId id="329" r:id="rId23"/>
    <p:sldId id="309" r:id="rId24"/>
    <p:sldId id="328" r:id="rId25"/>
    <p:sldId id="266" r:id="rId26"/>
    <p:sldId id="336" r:id="rId27"/>
    <p:sldId id="333" r:id="rId28"/>
    <p:sldId id="267" r:id="rId29"/>
    <p:sldId id="268" r:id="rId30"/>
    <p:sldId id="331" r:id="rId31"/>
    <p:sldId id="332" r:id="rId32"/>
    <p:sldId id="310" r:id="rId33"/>
    <p:sldId id="271" r:id="rId34"/>
    <p:sldId id="273" r:id="rId35"/>
    <p:sldId id="274" r:id="rId36"/>
    <p:sldId id="298" r:id="rId37"/>
    <p:sldId id="275" r:id="rId38"/>
    <p:sldId id="299" r:id="rId39"/>
    <p:sldId id="276" r:id="rId40"/>
    <p:sldId id="348" r:id="rId41"/>
    <p:sldId id="337" r:id="rId42"/>
    <p:sldId id="338" r:id="rId43"/>
    <p:sldId id="339" r:id="rId44"/>
    <p:sldId id="340" r:id="rId45"/>
    <p:sldId id="300" r:id="rId46"/>
    <p:sldId id="301" r:id="rId47"/>
    <p:sldId id="292" r:id="rId48"/>
    <p:sldId id="302" r:id="rId49"/>
    <p:sldId id="293" r:id="rId50"/>
    <p:sldId id="342" r:id="rId51"/>
    <p:sldId id="343" r:id="rId52"/>
    <p:sldId id="344" r:id="rId53"/>
    <p:sldId id="345" r:id="rId54"/>
    <p:sldId id="334" r:id="rId55"/>
  </p:sldIdLst>
  <p:sldSz cx="13716000" cy="9144000"/>
  <p:notesSz cx="6881813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1pPr>
    <a:lvl2pPr marL="652463" indent="-195263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2pPr>
    <a:lvl3pPr marL="1304925" indent="-390525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3pPr>
    <a:lvl4pPr marL="1958975" indent="-587375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4pPr>
    <a:lvl5pPr marL="2611438" indent="-78263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36">
          <p15:clr>
            <a:srgbClr val="A4A3A4"/>
          </p15:clr>
        </p15:guide>
        <p15:guide id="2" pos="196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1188" y="90"/>
      </p:cViewPr>
      <p:guideLst>
        <p:guide orient="horz" pos="1536"/>
        <p:guide pos="1961"/>
      </p:guideLst>
    </p:cSldViewPr>
  </p:slideViewPr>
  <p:outlineViewPr>
    <p:cViewPr>
      <p:scale>
        <a:sx n="33" d="100"/>
        <a:sy n="33" d="100"/>
      </p:scale>
      <p:origin x="0" y="3455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-1914" y="-84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8788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ctr" anchorCtr="0" compatLnSpc="1">
            <a:prstTxWarp prst="textNoShape">
              <a:avLst/>
            </a:prstTxWarp>
          </a:bodyPr>
          <a:lstStyle>
            <a:lvl1pPr defTabSz="908050">
              <a:defRPr sz="1200">
                <a:latin typeface="Helvetica" charset="0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00488" y="0"/>
            <a:ext cx="3000375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ctr" anchorCtr="0" compatLnSpc="1">
            <a:prstTxWarp prst="textNoShape">
              <a:avLst/>
            </a:prstTxWarp>
          </a:bodyPr>
          <a:lstStyle>
            <a:lvl1pPr algn="r" defTabSz="908050">
              <a:defRPr sz="1200">
                <a:latin typeface="Helvetica" charset="0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4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53488"/>
            <a:ext cx="29987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b" anchorCtr="0" compatLnSpc="1">
            <a:prstTxWarp prst="textNoShape">
              <a:avLst/>
            </a:prstTxWarp>
          </a:bodyPr>
          <a:lstStyle>
            <a:lvl1pPr defTabSz="908050">
              <a:defRPr sz="1200">
                <a:latin typeface="Helvetica" charset="0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4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00488" y="8853488"/>
            <a:ext cx="3000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b" anchorCtr="0" compatLnSpc="1">
            <a:prstTxWarp prst="textNoShape">
              <a:avLst/>
            </a:prstTxWarp>
          </a:bodyPr>
          <a:lstStyle>
            <a:lvl1pPr algn="r" defTabSz="908050">
              <a:defRPr sz="1200" smtClean="0">
                <a:latin typeface="Helvetica" charset="0"/>
              </a:defRPr>
            </a:lvl1pPr>
          </a:lstStyle>
          <a:p>
            <a:pPr>
              <a:defRPr/>
            </a:pPr>
            <a:fld id="{35B0396E-E6BF-44A3-9DF0-E40ABF9372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4588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8788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ctr" anchorCtr="0" compatLnSpc="1">
            <a:prstTxWarp prst="textNoShape">
              <a:avLst/>
            </a:prstTxWarp>
          </a:bodyPr>
          <a:lstStyle>
            <a:lvl1pPr defTabSz="908050">
              <a:defRPr sz="1200">
                <a:latin typeface="Helvetica" charset="0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00488" y="0"/>
            <a:ext cx="3000375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ctr" anchorCtr="0" compatLnSpc="1">
            <a:prstTxWarp prst="textNoShape">
              <a:avLst/>
            </a:prstTxWarp>
          </a:bodyPr>
          <a:lstStyle>
            <a:lvl1pPr algn="r" defTabSz="908050">
              <a:defRPr sz="1200">
                <a:latin typeface="Helvetica" charset="0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81050" y="688975"/>
            <a:ext cx="5262563" cy="35083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0113" y="4427538"/>
            <a:ext cx="5100637" cy="4195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47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53488"/>
            <a:ext cx="29987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b" anchorCtr="0" compatLnSpc="1">
            <a:prstTxWarp prst="textNoShape">
              <a:avLst/>
            </a:prstTxWarp>
          </a:bodyPr>
          <a:lstStyle>
            <a:lvl1pPr defTabSz="908050">
              <a:defRPr sz="1200">
                <a:latin typeface="Helvetica" charset="0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47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0488" y="8853488"/>
            <a:ext cx="3000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b" anchorCtr="0" compatLnSpc="1">
            <a:prstTxWarp prst="textNoShape">
              <a:avLst/>
            </a:prstTxWarp>
          </a:bodyPr>
          <a:lstStyle>
            <a:lvl1pPr algn="r" defTabSz="908050">
              <a:defRPr sz="1200" smtClean="0">
                <a:latin typeface="Helvetica" charset="0"/>
              </a:defRPr>
            </a:lvl1pPr>
          </a:lstStyle>
          <a:p>
            <a:pPr>
              <a:defRPr/>
            </a:pPr>
            <a:fld id="{5B611C12-4FA3-4011-8556-D47589BE61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847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652463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1304925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958975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2611438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3265551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3918661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4571771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5224882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321550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900891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937328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284843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191660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9417267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44078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259044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106746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859303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831866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275366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521847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223198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177357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666359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6670262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9690874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4101777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4679601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347637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281437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510448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6023742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9831235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3667533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548040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0336769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1491285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0465671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6576385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0368904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800365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4623430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6960231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5999001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7496522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9440553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0170562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4749487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2800602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402861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1345095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501114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9250083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8241634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460361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599783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258345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306894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0953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298450" y="3948113"/>
            <a:ext cx="12915900" cy="268287"/>
            <a:chOff x="125" y="1865"/>
            <a:chExt cx="5424" cy="127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ＭＳ Ｐゴシック" charset="-128"/>
              </a:endParaRPr>
            </a:p>
          </p:txBody>
        </p:sp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ＭＳ Ｐゴシック" charset="-128"/>
              </a:endParaRPr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ＭＳ Ｐゴシック" charset="-128"/>
              </a:endParaRPr>
            </a:p>
          </p:txBody>
        </p:sp>
      </p:grp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9734550" y="8783638"/>
            <a:ext cx="40703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30622" tIns="65311" rIns="130622" bIns="65311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400" b="1">
                <a:solidFill>
                  <a:srgbClr val="336699"/>
                </a:solidFill>
                <a:latin typeface="Helvetica" charset="0"/>
              </a:rPr>
              <a:t>Silberschatz, Galvin and Gagne ©2009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41275" y="8818563"/>
            <a:ext cx="3735388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622" tIns="65311" rIns="130622" bIns="65311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b="1">
                <a:solidFill>
                  <a:srgbClr val="336699"/>
                </a:solidFill>
                <a:latin typeface="Helvetica" charset="0"/>
              </a:rPr>
              <a:t>Operating System Concepts  – 8</a:t>
            </a:r>
            <a:r>
              <a:rPr lang="en-US" sz="1400" b="1" baseline="30000">
                <a:solidFill>
                  <a:srgbClr val="336699"/>
                </a:solidFill>
                <a:latin typeface="Helvetica" charset="0"/>
              </a:rPr>
              <a:t>th</a:t>
            </a:r>
            <a:r>
              <a:rPr lang="en-US" sz="1400" b="1">
                <a:solidFill>
                  <a:srgbClr val="336699"/>
                </a:solidFill>
                <a:latin typeface="Helvetica" charset="0"/>
              </a:rPr>
              <a:t> Edition</a:t>
            </a:r>
          </a:p>
        </p:txBody>
      </p:sp>
      <p:pic>
        <p:nvPicPr>
          <p:cNvPr id="9" name="Picture 9" descr="dino_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41900" y="5543550"/>
            <a:ext cx="3092450" cy="2125663"/>
          </a:xfrm>
          <a:prstGeom prst="rect">
            <a:avLst/>
          </a:prstGeom>
          <a:noFill/>
          <a:ln w="76200">
            <a:solidFill>
              <a:srgbClr val="336699"/>
            </a:solidFill>
            <a:miter lim="800000"/>
            <a:headEnd/>
            <a:tailEnd/>
          </a:ln>
        </p:spPr>
      </p:pic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4837113" y="5391150"/>
            <a:ext cx="3505200" cy="2455863"/>
          </a:xfrm>
          <a:prstGeom prst="rect">
            <a:avLst/>
          </a:prstGeom>
          <a:noFill/>
          <a:ln w="57150" cmpd="thinThick">
            <a:solidFill>
              <a:srgbClr val="66CCFF"/>
            </a:solidFill>
            <a:miter lim="800000"/>
            <a:headEnd/>
            <a:tailEnd/>
          </a:ln>
          <a:effectLst/>
        </p:spPr>
        <p:txBody>
          <a:bodyPr wrap="none" lIns="130622" tIns="65311" rIns="130622" bIns="65311" anchor="ctr"/>
          <a:lstStyle/>
          <a:p>
            <a:pPr>
              <a:defRPr/>
            </a:pPr>
            <a:endParaRPr lang="en-US">
              <a:cs typeface="ＭＳ Ｐゴシック" charset="-128"/>
            </a:endParaRPr>
          </a:p>
        </p:txBody>
      </p:sp>
      <p:sp>
        <p:nvSpPr>
          <p:cNvPr id="147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28700" y="914400"/>
            <a:ext cx="11658600" cy="2836333"/>
          </a:xfrm>
        </p:spPr>
        <p:txBody>
          <a:bodyPr/>
          <a:lstStyle>
            <a:lvl1pPr>
              <a:defRPr sz="6100"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37007" y="370417"/>
            <a:ext cx="3217068" cy="7315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70417"/>
            <a:ext cx="9422607" cy="7315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470" y="5875867"/>
            <a:ext cx="11658600" cy="1816100"/>
          </a:xfrm>
        </p:spPr>
        <p:txBody>
          <a:bodyPr anchor="t"/>
          <a:lstStyle>
            <a:lvl1pPr algn="l">
              <a:defRPr sz="5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3470" y="3875618"/>
            <a:ext cx="11658600" cy="2000249"/>
          </a:xfrm>
        </p:spPr>
        <p:txBody>
          <a:bodyPr anchor="b"/>
          <a:lstStyle>
            <a:lvl1pPr marL="0" indent="0">
              <a:buNone/>
              <a:defRPr sz="2900"/>
            </a:lvl1pPr>
            <a:lvl2pPr marL="653110" indent="0">
              <a:buNone/>
              <a:defRPr sz="2600"/>
            </a:lvl2pPr>
            <a:lvl3pPr marL="1306220" indent="0">
              <a:buNone/>
              <a:defRPr sz="2300"/>
            </a:lvl3pPr>
            <a:lvl4pPr marL="1959331" indent="0">
              <a:buNone/>
              <a:defRPr sz="2000"/>
            </a:lvl4pPr>
            <a:lvl5pPr marL="2612441" indent="0">
              <a:buNone/>
              <a:defRPr sz="2000"/>
            </a:lvl5pPr>
            <a:lvl6pPr marL="3265551" indent="0">
              <a:buNone/>
              <a:defRPr sz="2000"/>
            </a:lvl6pPr>
            <a:lvl7pPr marL="3918661" indent="0">
              <a:buNone/>
              <a:defRPr sz="2000"/>
            </a:lvl7pPr>
            <a:lvl8pPr marL="4571771" indent="0">
              <a:buNone/>
              <a:defRPr sz="2000"/>
            </a:lvl8pPr>
            <a:lvl9pPr marL="5224882" indent="0"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9675" y="1644651"/>
            <a:ext cx="6057900" cy="6040967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96175" y="1644651"/>
            <a:ext cx="6057900" cy="6040967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66184"/>
            <a:ext cx="123444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6817"/>
            <a:ext cx="6060282" cy="853016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3110" indent="0">
              <a:buNone/>
              <a:defRPr sz="2900" b="1"/>
            </a:lvl2pPr>
            <a:lvl3pPr marL="1306220" indent="0">
              <a:buNone/>
              <a:defRPr sz="2600" b="1"/>
            </a:lvl3pPr>
            <a:lvl4pPr marL="1959331" indent="0">
              <a:buNone/>
              <a:defRPr sz="2300" b="1"/>
            </a:lvl4pPr>
            <a:lvl5pPr marL="2612441" indent="0">
              <a:buNone/>
              <a:defRPr sz="2300" b="1"/>
            </a:lvl5pPr>
            <a:lvl6pPr marL="3265551" indent="0">
              <a:buNone/>
              <a:defRPr sz="2300" b="1"/>
            </a:lvl6pPr>
            <a:lvl7pPr marL="3918661" indent="0">
              <a:buNone/>
              <a:defRPr sz="2300" b="1"/>
            </a:lvl7pPr>
            <a:lvl8pPr marL="4571771" indent="0">
              <a:buNone/>
              <a:defRPr sz="2300" b="1"/>
            </a:lvl8pPr>
            <a:lvl9pPr marL="5224882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899833"/>
            <a:ext cx="6060282" cy="5268384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67538" y="2046817"/>
            <a:ext cx="6062663" cy="853016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3110" indent="0">
              <a:buNone/>
              <a:defRPr sz="2900" b="1"/>
            </a:lvl2pPr>
            <a:lvl3pPr marL="1306220" indent="0">
              <a:buNone/>
              <a:defRPr sz="2600" b="1"/>
            </a:lvl3pPr>
            <a:lvl4pPr marL="1959331" indent="0">
              <a:buNone/>
              <a:defRPr sz="2300" b="1"/>
            </a:lvl4pPr>
            <a:lvl5pPr marL="2612441" indent="0">
              <a:buNone/>
              <a:defRPr sz="2300" b="1"/>
            </a:lvl5pPr>
            <a:lvl6pPr marL="3265551" indent="0">
              <a:buNone/>
              <a:defRPr sz="2300" b="1"/>
            </a:lvl6pPr>
            <a:lvl7pPr marL="3918661" indent="0">
              <a:buNone/>
              <a:defRPr sz="2300" b="1"/>
            </a:lvl7pPr>
            <a:lvl8pPr marL="4571771" indent="0">
              <a:buNone/>
              <a:defRPr sz="2300" b="1"/>
            </a:lvl8pPr>
            <a:lvl9pPr marL="5224882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67538" y="2899833"/>
            <a:ext cx="6062663" cy="5268384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364067"/>
            <a:ext cx="4512470" cy="1549400"/>
          </a:xfrm>
        </p:spPr>
        <p:txBody>
          <a:bodyPr/>
          <a:lstStyle>
            <a:lvl1pPr algn="l">
              <a:defRPr sz="2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2575" y="364067"/>
            <a:ext cx="7667625" cy="7804151"/>
          </a:xfrm>
        </p:spPr>
        <p:txBody>
          <a:bodyPr/>
          <a:lstStyle>
            <a:lvl1pPr>
              <a:defRPr sz="4600"/>
            </a:lvl1pPr>
            <a:lvl2pPr>
              <a:defRPr sz="4000"/>
            </a:lvl2pPr>
            <a:lvl3pPr>
              <a:defRPr sz="34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1913467"/>
            <a:ext cx="4512470" cy="6254751"/>
          </a:xfrm>
        </p:spPr>
        <p:txBody>
          <a:bodyPr/>
          <a:lstStyle>
            <a:lvl1pPr marL="0" indent="0">
              <a:buNone/>
              <a:defRPr sz="2000"/>
            </a:lvl1pPr>
            <a:lvl2pPr marL="653110" indent="0">
              <a:buNone/>
              <a:defRPr sz="1700"/>
            </a:lvl2pPr>
            <a:lvl3pPr marL="1306220" indent="0">
              <a:buNone/>
              <a:defRPr sz="1400"/>
            </a:lvl3pPr>
            <a:lvl4pPr marL="1959331" indent="0">
              <a:buNone/>
              <a:defRPr sz="1300"/>
            </a:lvl4pPr>
            <a:lvl5pPr marL="2612441" indent="0">
              <a:buNone/>
              <a:defRPr sz="1300"/>
            </a:lvl5pPr>
            <a:lvl6pPr marL="3265551" indent="0">
              <a:buNone/>
              <a:defRPr sz="1300"/>
            </a:lvl6pPr>
            <a:lvl7pPr marL="3918661" indent="0">
              <a:buNone/>
              <a:defRPr sz="1300"/>
            </a:lvl7pPr>
            <a:lvl8pPr marL="4571771" indent="0">
              <a:buNone/>
              <a:defRPr sz="1300"/>
            </a:lvl8pPr>
            <a:lvl9pPr marL="5224882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8432" y="6400800"/>
            <a:ext cx="8229600" cy="755651"/>
          </a:xfrm>
        </p:spPr>
        <p:txBody>
          <a:bodyPr/>
          <a:lstStyle>
            <a:lvl1pPr algn="l">
              <a:defRPr sz="2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88432" y="817033"/>
            <a:ext cx="8229600" cy="5486400"/>
          </a:xfrm>
        </p:spPr>
        <p:txBody>
          <a:bodyPr/>
          <a:lstStyle>
            <a:lvl1pPr marL="0" indent="0">
              <a:buNone/>
              <a:defRPr sz="4600"/>
            </a:lvl1pPr>
            <a:lvl2pPr marL="653110" indent="0">
              <a:buNone/>
              <a:defRPr sz="4000"/>
            </a:lvl2pPr>
            <a:lvl3pPr marL="1306220" indent="0">
              <a:buNone/>
              <a:defRPr sz="3400"/>
            </a:lvl3pPr>
            <a:lvl4pPr marL="1959331" indent="0">
              <a:buNone/>
              <a:defRPr sz="2900"/>
            </a:lvl4pPr>
            <a:lvl5pPr marL="2612441" indent="0">
              <a:buNone/>
              <a:defRPr sz="2900"/>
            </a:lvl5pPr>
            <a:lvl6pPr marL="3265551" indent="0">
              <a:buNone/>
              <a:defRPr sz="2900"/>
            </a:lvl6pPr>
            <a:lvl7pPr marL="3918661" indent="0">
              <a:buNone/>
              <a:defRPr sz="2900"/>
            </a:lvl7pPr>
            <a:lvl8pPr marL="4571771" indent="0">
              <a:buNone/>
              <a:defRPr sz="2900"/>
            </a:lvl8pPr>
            <a:lvl9pPr marL="5224882" indent="0">
              <a:buNone/>
              <a:defRPr sz="29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8432" y="7156451"/>
            <a:ext cx="8229600" cy="1073149"/>
          </a:xfrm>
        </p:spPr>
        <p:txBody>
          <a:bodyPr/>
          <a:lstStyle>
            <a:lvl1pPr marL="0" indent="0">
              <a:buNone/>
              <a:defRPr sz="2000"/>
            </a:lvl1pPr>
            <a:lvl2pPr marL="653110" indent="0">
              <a:buNone/>
              <a:defRPr sz="1700"/>
            </a:lvl2pPr>
            <a:lvl3pPr marL="1306220" indent="0">
              <a:buNone/>
              <a:defRPr sz="1400"/>
            </a:lvl3pPr>
            <a:lvl4pPr marL="1959331" indent="0">
              <a:buNone/>
              <a:defRPr sz="1300"/>
            </a:lvl4pPr>
            <a:lvl5pPr marL="2612441" indent="0">
              <a:buNone/>
              <a:defRPr sz="1300"/>
            </a:lvl5pPr>
            <a:lvl6pPr marL="3265551" indent="0">
              <a:buNone/>
              <a:defRPr sz="1300"/>
            </a:lvl6pPr>
            <a:lvl7pPr marL="3918661" indent="0">
              <a:buNone/>
              <a:defRPr sz="1300"/>
            </a:lvl7pPr>
            <a:lvl8pPr marL="4571771" indent="0">
              <a:buNone/>
              <a:defRPr sz="1300"/>
            </a:lvl8pPr>
            <a:lvl9pPr marL="5224882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no_3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428625" y="0"/>
            <a:ext cx="1793875" cy="121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69888"/>
            <a:ext cx="12344400" cy="76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0622" tIns="65311" rIns="130622" bIns="6531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09675" y="1644650"/>
            <a:ext cx="12344400" cy="604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0622" tIns="65311" rIns="130622" bIns="653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6437" name="Rectangle 5"/>
          <p:cNvSpPr>
            <a:spLocks noChangeArrowheads="1"/>
          </p:cNvSpPr>
          <p:nvPr/>
        </p:nvSpPr>
        <p:spPr bwMode="auto">
          <a:xfrm>
            <a:off x="0" y="0"/>
            <a:ext cx="342900" cy="3048000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130622" tIns="65311" rIns="130622" bIns="65311" anchor="ctr"/>
          <a:lstStyle/>
          <a:p>
            <a:pPr algn="ctr" eaLnBrk="1" hangingPunct="1">
              <a:defRPr/>
            </a:pPr>
            <a:endParaRPr lang="en-US" sz="3400" dirty="0">
              <a:latin typeface="Times New Roman" charset="0"/>
              <a:cs typeface="ＭＳ Ｐゴシック" charset="-128"/>
            </a:endParaRPr>
          </a:p>
        </p:txBody>
      </p:sp>
      <p:sp>
        <p:nvSpPr>
          <p:cNvPr id="146438" name="Line 6"/>
          <p:cNvSpPr>
            <a:spLocks noChangeShapeType="1"/>
          </p:cNvSpPr>
          <p:nvPr/>
        </p:nvSpPr>
        <p:spPr bwMode="auto">
          <a:xfrm>
            <a:off x="685800" y="1147763"/>
            <a:ext cx="12115800" cy="0"/>
          </a:xfrm>
          <a:prstGeom prst="line">
            <a:avLst/>
          </a:prstGeom>
          <a:noFill/>
          <a:ln w="19050">
            <a:solidFill>
              <a:srgbClr val="336699"/>
            </a:solidFill>
            <a:round/>
            <a:headEnd/>
            <a:tailEnd/>
          </a:ln>
          <a:effectLst/>
        </p:spPr>
        <p:txBody>
          <a:bodyPr lIns="130622" tIns="65311" rIns="130622" bIns="65311"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146439" name="Rectangle 7"/>
          <p:cNvSpPr>
            <a:spLocks noChangeArrowheads="1"/>
          </p:cNvSpPr>
          <p:nvPr/>
        </p:nvSpPr>
        <p:spPr bwMode="auto">
          <a:xfrm>
            <a:off x="0" y="3048000"/>
            <a:ext cx="342900" cy="3048000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130622" tIns="65311" rIns="130622" bIns="65311" anchor="ctr"/>
          <a:lstStyle/>
          <a:p>
            <a:pPr algn="ctr" eaLnBrk="1" hangingPunct="1">
              <a:defRPr/>
            </a:pPr>
            <a:endParaRPr lang="en-US" sz="3400" dirty="0">
              <a:latin typeface="Times New Roman" charset="0"/>
              <a:cs typeface="ＭＳ Ｐゴシック" charset="-128"/>
            </a:endParaRPr>
          </a:p>
        </p:txBody>
      </p:sp>
      <p:sp>
        <p:nvSpPr>
          <p:cNvPr id="146440" name="Rectangle 8"/>
          <p:cNvSpPr>
            <a:spLocks noChangeArrowheads="1"/>
          </p:cNvSpPr>
          <p:nvPr/>
        </p:nvSpPr>
        <p:spPr bwMode="auto">
          <a:xfrm>
            <a:off x="0" y="6096000"/>
            <a:ext cx="342900" cy="3048000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130622" tIns="65311" rIns="130622" bIns="65311" anchor="ctr"/>
          <a:lstStyle/>
          <a:p>
            <a:pPr algn="ctr" eaLnBrk="1" hangingPunct="1">
              <a:defRPr/>
            </a:pPr>
            <a:endParaRPr lang="en-US" sz="3400" dirty="0">
              <a:latin typeface="Times New Roman" charset="0"/>
              <a:cs typeface="ＭＳ Ｐゴシック" charset="-128"/>
            </a:endParaRPr>
          </a:p>
        </p:txBody>
      </p:sp>
      <p:sp>
        <p:nvSpPr>
          <p:cNvPr id="146441" name="Text Box 9"/>
          <p:cNvSpPr txBox="1">
            <a:spLocks noChangeArrowheads="1"/>
          </p:cNvSpPr>
          <p:nvPr/>
        </p:nvSpPr>
        <p:spPr bwMode="auto">
          <a:xfrm>
            <a:off x="6403975" y="8818563"/>
            <a:ext cx="631825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622" tIns="65311" rIns="130622" bIns="65311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400" b="1">
                <a:solidFill>
                  <a:srgbClr val="006699"/>
                </a:solidFill>
                <a:latin typeface="Helvetica" charset="0"/>
              </a:rPr>
              <a:t>3.</a:t>
            </a:r>
            <a:fld id="{25F28B70-F020-414F-8093-2BDE0F5B023D}" type="slidenum">
              <a:rPr lang="en-US" sz="1400" b="1">
                <a:solidFill>
                  <a:srgbClr val="006699"/>
                </a:solidFill>
                <a:latin typeface="Helvetica" charset="0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sz="1400" b="1">
              <a:solidFill>
                <a:srgbClr val="006699"/>
              </a:solidFill>
              <a:latin typeface="Helvetica" charset="0"/>
            </a:endParaRPr>
          </a:p>
        </p:txBody>
      </p:sp>
      <p:sp>
        <p:nvSpPr>
          <p:cNvPr id="146442" name="Text Box 10"/>
          <p:cNvSpPr txBox="1">
            <a:spLocks noChangeArrowheads="1"/>
          </p:cNvSpPr>
          <p:nvPr/>
        </p:nvSpPr>
        <p:spPr bwMode="auto">
          <a:xfrm>
            <a:off x="9734550" y="8783638"/>
            <a:ext cx="40703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30622" tIns="65311" rIns="130622" bIns="65311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400" b="1">
                <a:solidFill>
                  <a:srgbClr val="006699"/>
                </a:solidFill>
                <a:latin typeface="Helvetica" charset="0"/>
              </a:rPr>
              <a:t>Silberschatz, Galvin and Gagne ©2009</a:t>
            </a:r>
          </a:p>
        </p:txBody>
      </p:sp>
      <p:sp>
        <p:nvSpPr>
          <p:cNvPr id="146443" name="Text Box 11"/>
          <p:cNvSpPr txBox="1">
            <a:spLocks noChangeArrowheads="1"/>
          </p:cNvSpPr>
          <p:nvPr/>
        </p:nvSpPr>
        <p:spPr bwMode="auto">
          <a:xfrm>
            <a:off x="279400" y="8802688"/>
            <a:ext cx="368617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622" tIns="65311" rIns="130622" bIns="65311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b="1">
                <a:solidFill>
                  <a:srgbClr val="006699"/>
                </a:solidFill>
                <a:latin typeface="Helvetica" charset="0"/>
              </a:rPr>
              <a:t>Operating System Concepts – 8</a:t>
            </a:r>
            <a:r>
              <a:rPr lang="en-US" sz="1400" b="1" baseline="30000">
                <a:solidFill>
                  <a:srgbClr val="006699"/>
                </a:solidFill>
                <a:latin typeface="Helvetica" charset="0"/>
              </a:rPr>
              <a:t>th</a:t>
            </a:r>
            <a:r>
              <a:rPr lang="en-US" sz="1400" b="1">
                <a:solidFill>
                  <a:srgbClr val="006699"/>
                </a:solidFill>
                <a:latin typeface="Helvetica" charset="0"/>
              </a:rPr>
              <a:t> Edition</a:t>
            </a:r>
          </a:p>
        </p:txBody>
      </p:sp>
      <p:pic>
        <p:nvPicPr>
          <p:cNvPr id="1036" name="Picture 12" descr="dino_6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11661775" y="7799388"/>
            <a:ext cx="1925638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charset="0"/>
          <a:ea typeface="ＭＳ Ｐゴシック" charset="-128"/>
          <a:cs typeface="ＭＳ Ｐゴシック" charset="-128"/>
        </a:defRPr>
      </a:lvl5pPr>
      <a:lvl6pPr marL="653110" algn="ctr" rtl="0" fontAlgn="base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charset="0"/>
        </a:defRPr>
      </a:lvl6pPr>
      <a:lvl7pPr marL="1306220" algn="ctr" rtl="0" fontAlgn="base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charset="0"/>
        </a:defRPr>
      </a:lvl7pPr>
      <a:lvl8pPr marL="1959331" algn="ctr" rtl="0" fontAlgn="base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charset="0"/>
        </a:defRPr>
      </a:lvl8pPr>
      <a:lvl9pPr marL="2612441" algn="ctr" rtl="0" fontAlgn="base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charset="0"/>
        </a:defRPr>
      </a:lvl9pPr>
    </p:titleStyle>
    <p:bodyStyle>
      <a:lvl1pPr marL="488950" indent="-48895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90000"/>
        <a:buFont typeface="Monotype Sorts" charset="2"/>
        <a:buChar char="n"/>
        <a:defRPr kumimoji="1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1060450" indent="-407988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80000"/>
        <a:buFont typeface="Monotype Sorts" charset="2"/>
        <a:buChar char="l"/>
        <a:defRPr kumimoji="1">
          <a:solidFill>
            <a:schemeClr val="tx1"/>
          </a:solidFill>
          <a:latin typeface="+mn-lt"/>
          <a:ea typeface="ＭＳ Ｐゴシック" charset="-128"/>
        </a:defRPr>
      </a:lvl2pPr>
      <a:lvl3pPr marL="1550988" indent="-325438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Webdings" charset="2"/>
        <a:buChar char="4"/>
        <a:defRPr kumimoji="1">
          <a:solidFill>
            <a:schemeClr val="tx1"/>
          </a:solidFill>
          <a:latin typeface="+mn-lt"/>
          <a:ea typeface="ＭＳ Ｐゴシック" charset="-128"/>
        </a:defRPr>
      </a:lvl3pPr>
      <a:lvl4pPr marL="2039938" indent="-325438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>
          <a:solidFill>
            <a:schemeClr val="tx1"/>
          </a:solidFill>
          <a:latin typeface="+mn-lt"/>
          <a:ea typeface="ＭＳ Ｐゴシック" charset="-128"/>
        </a:defRPr>
      </a:lvl4pPr>
      <a:lvl5pPr marL="2530475" indent="-325438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5pPr>
      <a:lvl6pPr marL="3183912" indent="-326555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3837022" indent="-326555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4490133" indent="-326555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5143243" indent="-326555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3110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6220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933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1244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6555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1866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24882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28700" y="914400"/>
            <a:ext cx="11658600" cy="2836863"/>
          </a:xfrm>
        </p:spPr>
        <p:txBody>
          <a:bodyPr/>
          <a:lstStyle/>
          <a:p>
            <a:pPr eaLnBrk="1" hangingPunct="1"/>
            <a:r>
              <a:rPr lang="en-US" smtClean="0"/>
              <a:t>Chapter 3:  Processes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400175" y="369888"/>
            <a:ext cx="11630025" cy="768350"/>
          </a:xfrm>
        </p:spPr>
        <p:txBody>
          <a:bodyPr/>
          <a:lstStyle/>
          <a:p>
            <a:pPr eaLnBrk="1" hangingPunct="1"/>
            <a:r>
              <a:rPr lang="en-US" smtClean="0"/>
              <a:t>Process Control Block (PCB)</a:t>
            </a:r>
          </a:p>
        </p:txBody>
      </p:sp>
      <p:pic>
        <p:nvPicPr>
          <p:cNvPr id="12291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57725" y="1652588"/>
            <a:ext cx="4614863" cy="658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350963" y="369888"/>
            <a:ext cx="12344400" cy="768350"/>
          </a:xfrm>
        </p:spPr>
        <p:txBody>
          <a:bodyPr/>
          <a:lstStyle/>
          <a:p>
            <a:pPr eaLnBrk="1" hangingPunct="1"/>
            <a:r>
              <a:rPr lang="en-US" smtClean="0"/>
              <a:t>CPU Switch From Process to Process</a:t>
            </a:r>
          </a:p>
        </p:txBody>
      </p:sp>
      <p:pic>
        <p:nvPicPr>
          <p:cNvPr id="13315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50963" y="2196148"/>
            <a:ext cx="11638670" cy="69478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562100" y="369888"/>
            <a:ext cx="11468100" cy="768350"/>
          </a:xfrm>
        </p:spPr>
        <p:txBody>
          <a:bodyPr/>
          <a:lstStyle/>
          <a:p>
            <a:pPr eaLnBrk="1" hangingPunct="1"/>
            <a:r>
              <a:rPr lang="en-US" smtClean="0"/>
              <a:t>Process Scheduling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2850" y="2000250"/>
            <a:ext cx="11817350" cy="6393942"/>
          </a:xfrm>
        </p:spPr>
        <p:txBody>
          <a:bodyPr/>
          <a:lstStyle/>
          <a:p>
            <a:r>
              <a:rPr lang="en-US" sz="2800" dirty="0" smtClean="0"/>
              <a:t>Maximize CPU use, quickly switch processes onto CPU for time sharing</a:t>
            </a:r>
          </a:p>
          <a:p>
            <a:r>
              <a:rPr lang="en-US" sz="2800" b="1" dirty="0" smtClean="0"/>
              <a:t>Process scheduler </a:t>
            </a:r>
            <a:r>
              <a:rPr lang="en-US" sz="2800" dirty="0" smtClean="0"/>
              <a:t>selects among available processes for next execution on CPU</a:t>
            </a:r>
          </a:p>
          <a:p>
            <a:r>
              <a:rPr lang="en-US" sz="2800" dirty="0" smtClean="0"/>
              <a:t>Maintains </a:t>
            </a:r>
            <a:r>
              <a:rPr lang="en-US" sz="2800" b="1" dirty="0" smtClean="0"/>
              <a:t>scheduling queues </a:t>
            </a:r>
            <a:r>
              <a:rPr lang="en-US" sz="2800" dirty="0" smtClean="0"/>
              <a:t>of processes</a:t>
            </a:r>
          </a:p>
          <a:p>
            <a:pPr lvl="1"/>
            <a:r>
              <a:rPr lang="en-US" sz="2800" b="1" dirty="0" smtClean="0"/>
              <a:t>Job queue</a:t>
            </a:r>
            <a:r>
              <a:rPr lang="en-US" sz="2800" dirty="0" smtClean="0"/>
              <a:t> – set of all processes in the system</a:t>
            </a:r>
          </a:p>
          <a:p>
            <a:pPr lvl="1"/>
            <a:r>
              <a:rPr lang="en-US" sz="2800" b="1" dirty="0" smtClean="0"/>
              <a:t>Ready queue </a:t>
            </a:r>
            <a:r>
              <a:rPr lang="en-US" sz="2800" dirty="0" smtClean="0"/>
              <a:t>– set of all processes residing in main memory, ready and waiting to execute</a:t>
            </a:r>
          </a:p>
          <a:p>
            <a:pPr lvl="1"/>
            <a:r>
              <a:rPr lang="en-US" sz="2800" b="1" dirty="0" smtClean="0"/>
              <a:t>Device queues </a:t>
            </a:r>
            <a:r>
              <a:rPr lang="en-US" sz="2800" dirty="0" smtClean="0"/>
              <a:t>– set of processes waiting for an I/O device</a:t>
            </a:r>
          </a:p>
          <a:p>
            <a:pPr lvl="1"/>
            <a:r>
              <a:rPr lang="en-US" sz="2800" dirty="0" smtClean="0"/>
              <a:t>Processes migrate among the various queues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Process Representation in Linux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Represented by the C structure </a:t>
            </a:r>
            <a:r>
              <a:rPr lang="en-US" dirty="0" err="1" smtClean="0">
                <a:latin typeface="Courier New" charset="0"/>
                <a:cs typeface="Courier New" charset="0"/>
              </a:rPr>
              <a:t>task_struct</a:t>
            </a:r>
            <a:r>
              <a:rPr lang="en-US" dirty="0" smtClean="0">
                <a:latin typeface="Courier New" charset="0"/>
                <a:cs typeface="Courier New" charset="0"/>
              </a:rPr>
              <a:t/>
            </a:r>
            <a:br>
              <a:rPr lang="en-US" dirty="0" smtClean="0">
                <a:latin typeface="Courier New" charset="0"/>
                <a:cs typeface="Courier New" charset="0"/>
              </a:rPr>
            </a:br>
            <a:r>
              <a:rPr lang="en-US" b="1" dirty="0" err="1" smtClean="0">
                <a:latin typeface="Courier New" charset="0"/>
                <a:cs typeface="Courier New" charset="0"/>
              </a:rPr>
              <a:t>pid</a:t>
            </a:r>
            <a:r>
              <a:rPr lang="en-US" b="1" dirty="0" smtClean="0">
                <a:latin typeface="Courier New" charset="0"/>
                <a:cs typeface="Courier New" charset="0"/>
              </a:rPr>
              <a:t> t </a:t>
            </a:r>
            <a:r>
              <a:rPr lang="en-US" b="1" dirty="0" err="1" smtClean="0">
                <a:latin typeface="Courier New" charset="0"/>
                <a:cs typeface="Courier New" charset="0"/>
              </a:rPr>
              <a:t>pid</a:t>
            </a:r>
            <a:r>
              <a:rPr lang="en-US" b="1" dirty="0" smtClean="0">
                <a:latin typeface="Courier New" charset="0"/>
                <a:cs typeface="Courier New" charset="0"/>
              </a:rPr>
              <a:t>; </a:t>
            </a:r>
            <a:r>
              <a:rPr lang="en-US" dirty="0" smtClean="0">
                <a:latin typeface="Courier New" charset="0"/>
                <a:cs typeface="Courier New" charset="0"/>
              </a:rPr>
              <a:t>/* process identifier */ </a:t>
            </a:r>
            <a:br>
              <a:rPr lang="en-US" dirty="0" smtClean="0">
                <a:latin typeface="Courier New" charset="0"/>
                <a:cs typeface="Courier New" charset="0"/>
              </a:rPr>
            </a:br>
            <a:r>
              <a:rPr lang="en-US" b="1" dirty="0" smtClean="0">
                <a:latin typeface="Courier New" charset="0"/>
                <a:cs typeface="Courier New" charset="0"/>
              </a:rPr>
              <a:t>long state; </a:t>
            </a:r>
            <a:r>
              <a:rPr lang="en-US" dirty="0" smtClean="0">
                <a:latin typeface="Courier New" charset="0"/>
                <a:cs typeface="Courier New" charset="0"/>
              </a:rPr>
              <a:t>/* state of the process */ </a:t>
            </a:r>
            <a:br>
              <a:rPr lang="en-US" dirty="0" smtClean="0">
                <a:latin typeface="Courier New" charset="0"/>
                <a:cs typeface="Courier New" charset="0"/>
              </a:rPr>
            </a:br>
            <a:r>
              <a:rPr lang="en-US" b="1" dirty="0" smtClean="0">
                <a:latin typeface="Courier New" charset="0"/>
                <a:cs typeface="Courier New" charset="0"/>
              </a:rPr>
              <a:t>unsigned </a:t>
            </a:r>
            <a:r>
              <a:rPr lang="en-US" b="1" dirty="0" err="1" smtClean="0">
                <a:latin typeface="Courier New" charset="0"/>
                <a:cs typeface="Courier New" charset="0"/>
              </a:rPr>
              <a:t>int</a:t>
            </a:r>
            <a:r>
              <a:rPr lang="en-US" b="1" dirty="0" smtClean="0">
                <a:latin typeface="Courier New" charset="0"/>
                <a:cs typeface="Courier New" charset="0"/>
              </a:rPr>
              <a:t> time slice </a:t>
            </a:r>
            <a:r>
              <a:rPr lang="en-US" dirty="0" smtClean="0">
                <a:latin typeface="Courier New" charset="0"/>
                <a:cs typeface="Courier New" charset="0"/>
              </a:rPr>
              <a:t>/* scheduling information */ </a:t>
            </a:r>
          </a:p>
          <a:p>
            <a:pPr marL="0" indent="0">
              <a:buNone/>
            </a:pPr>
            <a:r>
              <a:rPr lang="en-US" dirty="0" smtClean="0">
                <a:latin typeface="Courier New" charset="0"/>
                <a:cs typeface="Courier New" charset="0"/>
              </a:rPr>
              <a:t>   </a:t>
            </a:r>
            <a:r>
              <a:rPr lang="en-US" b="1" dirty="0" err="1" smtClean="0">
                <a:latin typeface="Courier New" charset="0"/>
                <a:cs typeface="Courier New" charset="0"/>
              </a:rPr>
              <a:t>struct</a:t>
            </a:r>
            <a:r>
              <a:rPr lang="en-US" b="1" dirty="0" smtClean="0">
                <a:latin typeface="Courier New" charset="0"/>
                <a:cs typeface="Courier New" charset="0"/>
              </a:rPr>
              <a:t> </a:t>
            </a:r>
            <a:r>
              <a:rPr lang="en-US" b="1" dirty="0" err="1" smtClean="0">
                <a:latin typeface="Courier New" charset="0"/>
                <a:cs typeface="Courier New" charset="0"/>
              </a:rPr>
              <a:t>task_struct</a:t>
            </a:r>
            <a:r>
              <a:rPr lang="en-US" b="1" dirty="0" smtClean="0">
                <a:latin typeface="Courier New" charset="0"/>
                <a:cs typeface="Courier New" charset="0"/>
              </a:rPr>
              <a:t> *parent; </a:t>
            </a:r>
            <a:r>
              <a:rPr lang="en-US" dirty="0" smtClean="0">
                <a:latin typeface="Courier New" charset="0"/>
                <a:cs typeface="Courier New" charset="0"/>
              </a:rPr>
              <a:t>/* this process’s parent */ </a:t>
            </a:r>
          </a:p>
          <a:p>
            <a:pPr marL="0" indent="0">
              <a:buNone/>
            </a:pPr>
            <a:r>
              <a:rPr lang="en-US" dirty="0">
                <a:latin typeface="Courier New" charset="0"/>
                <a:cs typeface="Courier New" charset="0"/>
              </a:rPr>
              <a:t> </a:t>
            </a:r>
            <a:r>
              <a:rPr lang="en-US" dirty="0" smtClean="0">
                <a:latin typeface="Courier New" charset="0"/>
                <a:cs typeface="Courier New" charset="0"/>
              </a:rPr>
              <a:t>  </a:t>
            </a:r>
            <a:r>
              <a:rPr lang="en-US" b="1" dirty="0" err="1" smtClean="0">
                <a:latin typeface="Courier New" charset="0"/>
                <a:cs typeface="Courier New" charset="0"/>
              </a:rPr>
              <a:t>struct</a:t>
            </a:r>
            <a:r>
              <a:rPr lang="en-US" b="1" dirty="0" smtClean="0">
                <a:latin typeface="Courier New" charset="0"/>
                <a:cs typeface="Courier New" charset="0"/>
              </a:rPr>
              <a:t> </a:t>
            </a:r>
            <a:r>
              <a:rPr lang="en-US" b="1" dirty="0" err="1" smtClean="0">
                <a:latin typeface="Courier New" charset="0"/>
                <a:cs typeface="Courier New" charset="0"/>
              </a:rPr>
              <a:t>list_head</a:t>
            </a:r>
            <a:r>
              <a:rPr lang="en-US" b="1" dirty="0" smtClean="0">
                <a:latin typeface="Courier New" charset="0"/>
                <a:cs typeface="Courier New" charset="0"/>
              </a:rPr>
              <a:t> children</a:t>
            </a:r>
            <a:r>
              <a:rPr lang="en-US" dirty="0" smtClean="0">
                <a:latin typeface="Courier New" charset="0"/>
                <a:cs typeface="Courier New" charset="0"/>
              </a:rPr>
              <a:t>; /* this process’s children */ </a:t>
            </a:r>
          </a:p>
          <a:p>
            <a:pPr marL="0" indent="0">
              <a:buNone/>
            </a:pPr>
            <a:r>
              <a:rPr lang="en-US" dirty="0" smtClean="0">
                <a:latin typeface="Courier New" charset="0"/>
                <a:cs typeface="Courier New" charset="0"/>
              </a:rPr>
              <a:t>   </a:t>
            </a:r>
            <a:r>
              <a:rPr lang="en-US" b="1" dirty="0" err="1" smtClean="0">
                <a:latin typeface="Courier New" charset="0"/>
                <a:cs typeface="Courier New" charset="0"/>
              </a:rPr>
              <a:t>struct</a:t>
            </a:r>
            <a:r>
              <a:rPr lang="en-US" b="1" dirty="0" smtClean="0">
                <a:latin typeface="Courier New" charset="0"/>
                <a:cs typeface="Courier New" charset="0"/>
              </a:rPr>
              <a:t> </a:t>
            </a:r>
            <a:r>
              <a:rPr lang="en-US" b="1" dirty="0" err="1" smtClean="0">
                <a:latin typeface="Courier New" charset="0"/>
                <a:cs typeface="Courier New" charset="0"/>
              </a:rPr>
              <a:t>files_struct</a:t>
            </a:r>
            <a:r>
              <a:rPr lang="en-US" b="1" dirty="0" smtClean="0">
                <a:latin typeface="Courier New" charset="0"/>
                <a:cs typeface="Courier New" charset="0"/>
              </a:rPr>
              <a:t> *files</a:t>
            </a:r>
            <a:r>
              <a:rPr lang="en-US" dirty="0" smtClean="0">
                <a:latin typeface="Courier New" charset="0"/>
                <a:cs typeface="Courier New" charset="0"/>
              </a:rPr>
              <a:t>; /* list of open files */ </a:t>
            </a:r>
          </a:p>
          <a:p>
            <a:pPr marL="0" indent="0">
              <a:buNone/>
            </a:pPr>
            <a:r>
              <a:rPr lang="en-US" dirty="0" smtClean="0">
                <a:latin typeface="Courier New" charset="0"/>
                <a:cs typeface="Courier New" charset="0"/>
              </a:rPr>
              <a:t>    </a:t>
            </a:r>
            <a:r>
              <a:rPr lang="en-US" b="1" dirty="0" err="1" smtClean="0">
                <a:latin typeface="Courier New" charset="0"/>
                <a:cs typeface="Courier New" charset="0"/>
              </a:rPr>
              <a:t>struct</a:t>
            </a:r>
            <a:r>
              <a:rPr lang="en-US" b="1" dirty="0" smtClean="0">
                <a:latin typeface="Courier New" charset="0"/>
                <a:cs typeface="Courier New" charset="0"/>
              </a:rPr>
              <a:t> </a:t>
            </a:r>
            <a:r>
              <a:rPr lang="en-US" b="1" dirty="0" err="1" smtClean="0">
                <a:latin typeface="Courier New" charset="0"/>
                <a:cs typeface="Courier New" charset="0"/>
              </a:rPr>
              <a:t>mm_struct</a:t>
            </a:r>
            <a:r>
              <a:rPr lang="en-US" b="1" dirty="0" smtClean="0">
                <a:latin typeface="Courier New" charset="0"/>
                <a:cs typeface="Courier New" charset="0"/>
              </a:rPr>
              <a:t> *mm; </a:t>
            </a:r>
            <a:r>
              <a:rPr lang="en-US" dirty="0" smtClean="0">
                <a:latin typeface="Courier New" charset="0"/>
                <a:cs typeface="Courier New" charset="0"/>
              </a:rPr>
              <a:t>/* address space of this pro */</a:t>
            </a:r>
          </a:p>
        </p:txBody>
      </p:sp>
      <p:pic>
        <p:nvPicPr>
          <p:cNvPr id="15364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1425" y="4940300"/>
            <a:ext cx="9150350" cy="318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462088" y="609600"/>
            <a:ext cx="11976100" cy="609600"/>
          </a:xfrm>
        </p:spPr>
        <p:txBody>
          <a:bodyPr/>
          <a:lstStyle/>
          <a:p>
            <a:pPr eaLnBrk="1" hangingPunct="1"/>
            <a:r>
              <a:rPr lang="en-US" sz="4000" smtClean="0"/>
              <a:t>Ready Queue And Various </a:t>
            </a:r>
            <a:br>
              <a:rPr lang="en-US" sz="4000" smtClean="0"/>
            </a:br>
            <a:r>
              <a:rPr lang="en-US" sz="4000" smtClean="0"/>
              <a:t>I/O Device Queues</a:t>
            </a:r>
          </a:p>
        </p:txBody>
      </p:sp>
      <p:pic>
        <p:nvPicPr>
          <p:cNvPr id="16387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52713" y="1619250"/>
            <a:ext cx="8734425" cy="669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457325" y="369888"/>
            <a:ext cx="12344400" cy="768350"/>
          </a:xfrm>
        </p:spPr>
        <p:txBody>
          <a:bodyPr/>
          <a:lstStyle/>
          <a:p>
            <a:pPr eaLnBrk="1" hangingPunct="1"/>
            <a:r>
              <a:rPr lang="en-US" smtClean="0"/>
              <a:t>Representation of Process Scheduling</a:t>
            </a:r>
          </a:p>
        </p:txBody>
      </p:sp>
      <p:pic>
        <p:nvPicPr>
          <p:cNvPr id="17411" name="Picture 4" descr="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91324" y="2791714"/>
            <a:ext cx="10853737" cy="557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Schedulers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99360" y="3119120"/>
            <a:ext cx="11517280" cy="5646057"/>
          </a:xfrm>
        </p:spPr>
        <p:txBody>
          <a:bodyPr/>
          <a:lstStyle/>
          <a:p>
            <a:r>
              <a:rPr lang="en-US" sz="3600" b="1" dirty="0" smtClean="0">
                <a:solidFill>
                  <a:srgbClr val="000000"/>
                </a:solidFill>
              </a:rPr>
              <a:t>Long-term scheduler</a:t>
            </a:r>
            <a:r>
              <a:rPr lang="en-US" sz="3600" dirty="0" smtClean="0">
                <a:solidFill>
                  <a:srgbClr val="000000"/>
                </a:solidFill>
              </a:rPr>
              <a:t>  </a:t>
            </a:r>
            <a:r>
              <a:rPr lang="en-US" sz="3600" dirty="0" smtClean="0"/>
              <a:t>(or job scheduler) – selects which processes should be brought into the ready queue</a:t>
            </a:r>
          </a:p>
          <a:p>
            <a:r>
              <a:rPr lang="en-US" sz="3600" b="1" dirty="0" smtClean="0">
                <a:solidFill>
                  <a:srgbClr val="000000"/>
                </a:solidFill>
              </a:rPr>
              <a:t>Short-term scheduler</a:t>
            </a:r>
            <a:r>
              <a:rPr lang="en-US" sz="3600" dirty="0" smtClean="0">
                <a:solidFill>
                  <a:srgbClr val="000000"/>
                </a:solidFill>
              </a:rPr>
              <a:t>  </a:t>
            </a:r>
            <a:r>
              <a:rPr lang="en-US" sz="3600" dirty="0" smtClean="0"/>
              <a:t>(or CPU scheduler) – selects which process should be executed next and allocates CPU</a:t>
            </a:r>
          </a:p>
          <a:p>
            <a:pPr lvl="1"/>
            <a:r>
              <a:rPr lang="en-US" sz="3600" dirty="0" smtClean="0"/>
              <a:t>Sometimes the only scheduler in a system</a:t>
            </a:r>
          </a:p>
          <a:p>
            <a:endParaRPr lang="en-US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Schedulers (Cont.)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9675" y="1644650"/>
            <a:ext cx="11517280" cy="6040438"/>
          </a:xfrm>
        </p:spPr>
        <p:txBody>
          <a:bodyPr/>
          <a:lstStyle/>
          <a:p>
            <a:r>
              <a:rPr lang="en-US" sz="2800" dirty="0" smtClean="0"/>
              <a:t>Short-term scheduler is invoked very frequently (milliseconds) </a:t>
            </a:r>
            <a:r>
              <a:rPr lang="en-US" sz="2800" dirty="0" smtClean="0">
                <a:sym typeface="Symbol" charset="2"/>
              </a:rPr>
              <a:t> (must be fast)</a:t>
            </a:r>
          </a:p>
          <a:p>
            <a:endParaRPr lang="en-US" sz="1600" dirty="0" smtClean="0">
              <a:sym typeface="Symbol" charset="2"/>
            </a:endParaRPr>
          </a:p>
          <a:p>
            <a:r>
              <a:rPr lang="en-US" sz="2800" dirty="0" smtClean="0">
                <a:sym typeface="Symbol" charset="2"/>
              </a:rPr>
              <a:t>Long-term scheduler is invoked very infrequently (seconds, minutes)  (may be slow)</a:t>
            </a:r>
          </a:p>
          <a:p>
            <a:endParaRPr lang="en-US" sz="1600" dirty="0" smtClean="0">
              <a:sym typeface="Symbol" charset="2"/>
            </a:endParaRPr>
          </a:p>
          <a:p>
            <a:r>
              <a:rPr lang="en-US" sz="2800" dirty="0" smtClean="0">
                <a:sym typeface="Symbol" charset="2"/>
              </a:rPr>
              <a:t>The long-term scheduler controls the </a:t>
            </a:r>
            <a:r>
              <a:rPr lang="en-US" sz="2800" i="1" dirty="0" smtClean="0">
                <a:sym typeface="Symbol" charset="2"/>
              </a:rPr>
              <a:t>degree of multiprogramming</a:t>
            </a:r>
          </a:p>
          <a:p>
            <a:endParaRPr lang="en-US" sz="1600" i="1" dirty="0" smtClean="0">
              <a:sym typeface="Symbol" charset="2"/>
            </a:endParaRPr>
          </a:p>
          <a:p>
            <a:r>
              <a:rPr lang="en-US" sz="2800" dirty="0" smtClean="0">
                <a:sym typeface="Symbol" charset="2"/>
              </a:rPr>
              <a:t>Processes can be described as either:</a:t>
            </a:r>
          </a:p>
          <a:p>
            <a:pPr lvl="1"/>
            <a:r>
              <a:rPr lang="en-US" sz="2800" b="1" dirty="0" smtClean="0">
                <a:solidFill>
                  <a:srgbClr val="000000"/>
                </a:solidFill>
                <a:sym typeface="Symbol" charset="2"/>
              </a:rPr>
              <a:t>I/O-bound process</a:t>
            </a:r>
            <a:r>
              <a:rPr lang="en-US" sz="2800" dirty="0" smtClean="0">
                <a:solidFill>
                  <a:srgbClr val="000000"/>
                </a:solidFill>
                <a:sym typeface="Symbol" charset="2"/>
              </a:rPr>
              <a:t> </a:t>
            </a:r>
            <a:r>
              <a:rPr lang="en-US" sz="2800" dirty="0" smtClean="0">
                <a:sym typeface="Symbol" charset="2"/>
              </a:rPr>
              <a:t>– spends more time doing I/O than computations, many short CPU bursts</a:t>
            </a:r>
          </a:p>
          <a:p>
            <a:pPr lvl="1"/>
            <a:r>
              <a:rPr lang="en-US" sz="2800" b="1" dirty="0" smtClean="0">
                <a:solidFill>
                  <a:srgbClr val="000000"/>
                </a:solidFill>
                <a:sym typeface="Symbol" charset="2"/>
              </a:rPr>
              <a:t>CPU-bound process</a:t>
            </a:r>
            <a:r>
              <a:rPr lang="en-US" sz="2800" dirty="0" smtClean="0">
                <a:solidFill>
                  <a:srgbClr val="000000"/>
                </a:solidFill>
                <a:sym typeface="Symbol" charset="2"/>
              </a:rPr>
              <a:t> </a:t>
            </a:r>
            <a:r>
              <a:rPr lang="en-US" sz="2800" dirty="0" smtClean="0">
                <a:sym typeface="Symbol" charset="2"/>
              </a:rPr>
              <a:t>– spends more time doing computations; few very long CPU bursts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393825" y="369888"/>
            <a:ext cx="12344400" cy="768350"/>
          </a:xfrm>
        </p:spPr>
        <p:txBody>
          <a:bodyPr/>
          <a:lstStyle/>
          <a:p>
            <a:pPr eaLnBrk="1" hangingPunct="1"/>
            <a:r>
              <a:rPr lang="en-US" smtClean="0"/>
              <a:t>Addition of Medium Term Scheduling</a:t>
            </a:r>
          </a:p>
        </p:txBody>
      </p:sp>
      <p:pic>
        <p:nvPicPr>
          <p:cNvPr id="20483" name="Picture 1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8695" y="3446727"/>
            <a:ext cx="12969367" cy="41920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Context Switch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6451" y="1346070"/>
            <a:ext cx="12245068" cy="5930900"/>
          </a:xfrm>
        </p:spPr>
        <p:txBody>
          <a:bodyPr/>
          <a:lstStyle/>
          <a:p>
            <a:r>
              <a:rPr lang="en-US" sz="2800" dirty="0" smtClean="0"/>
              <a:t>When CPU switches to another process, the system must save the state of the old process and load the saved state for the new process via a </a:t>
            </a:r>
            <a:r>
              <a:rPr lang="en-US" sz="2800" b="1" dirty="0" smtClean="0">
                <a:solidFill>
                  <a:srgbClr val="3366FF"/>
                </a:solidFill>
              </a:rPr>
              <a:t>context switch</a:t>
            </a:r>
            <a:r>
              <a:rPr lang="en-US" sz="2800" dirty="0" smtClean="0"/>
              <a:t>.</a:t>
            </a:r>
          </a:p>
          <a:p>
            <a:endParaRPr lang="en-US" sz="2800" dirty="0" smtClean="0"/>
          </a:p>
          <a:p>
            <a:r>
              <a:rPr lang="en-US" sz="2800" b="1" dirty="0" smtClean="0">
                <a:solidFill>
                  <a:srgbClr val="3366FF"/>
                </a:solidFill>
              </a:rPr>
              <a:t>Context </a:t>
            </a:r>
            <a:r>
              <a:rPr lang="en-US" sz="2800" dirty="0" smtClean="0"/>
              <a:t>of a process represented in the PCB</a:t>
            </a:r>
          </a:p>
          <a:p>
            <a:endParaRPr lang="en-US" sz="2800" dirty="0" smtClean="0"/>
          </a:p>
          <a:p>
            <a:r>
              <a:rPr lang="en-US" sz="2800" dirty="0" smtClean="0"/>
              <a:t>Context-switch time is overhead; the system does no useful work while switching</a:t>
            </a:r>
          </a:p>
          <a:p>
            <a:pPr lvl="1"/>
            <a:r>
              <a:rPr lang="en-US" sz="2800" dirty="0" smtClean="0"/>
              <a:t>The more complex the OS and the PCB -&gt; longer the context switch</a:t>
            </a:r>
          </a:p>
          <a:p>
            <a:endParaRPr lang="en-US" sz="2800" dirty="0" smtClean="0"/>
          </a:p>
          <a:p>
            <a:r>
              <a:rPr lang="en-US" sz="2800" dirty="0" smtClean="0"/>
              <a:t>Time dependent on hardware support</a:t>
            </a:r>
          </a:p>
          <a:p>
            <a:pPr lvl="1"/>
            <a:r>
              <a:rPr lang="en-US" sz="2800" dirty="0" smtClean="0"/>
              <a:t>Some hardware provides multiple sets of registers per CPU -&gt; multiple contexts loaded at once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466975" y="369888"/>
            <a:ext cx="9571038" cy="768350"/>
          </a:xfrm>
        </p:spPr>
        <p:txBody>
          <a:bodyPr/>
          <a:lstStyle/>
          <a:p>
            <a:pPr eaLnBrk="1" hangingPunct="1"/>
            <a:r>
              <a:rPr lang="en-US" smtClean="0"/>
              <a:t>Chapter 3:  Processes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9675" y="1662113"/>
            <a:ext cx="11056938" cy="5095875"/>
          </a:xfrm>
        </p:spPr>
        <p:txBody>
          <a:bodyPr/>
          <a:lstStyle/>
          <a:p>
            <a:r>
              <a:rPr lang="en-US" sz="3200" dirty="0" smtClean="0"/>
              <a:t>Process Concept</a:t>
            </a:r>
          </a:p>
          <a:p>
            <a:r>
              <a:rPr lang="en-US" sz="3200" dirty="0" smtClean="0"/>
              <a:t>Process Scheduling</a:t>
            </a:r>
          </a:p>
          <a:p>
            <a:r>
              <a:rPr lang="en-US" sz="3200" dirty="0" smtClean="0"/>
              <a:t>Operations on Processes</a:t>
            </a:r>
          </a:p>
          <a:p>
            <a:r>
              <a:rPr lang="en-US" sz="3200" dirty="0" err="1" smtClean="0"/>
              <a:t>Interprocess</a:t>
            </a:r>
            <a:r>
              <a:rPr lang="en-US" sz="3200" dirty="0" smtClean="0"/>
              <a:t> Communication</a:t>
            </a:r>
          </a:p>
          <a:p>
            <a:r>
              <a:rPr lang="en-US" sz="3200" dirty="0" smtClean="0"/>
              <a:t>Examples of IPC Systems</a:t>
            </a:r>
          </a:p>
          <a:p>
            <a:r>
              <a:rPr lang="en-US" sz="3200" dirty="0" smtClean="0"/>
              <a:t>Communication in Client-Server Systems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Process Creation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5192" y="1383393"/>
            <a:ext cx="12506325" cy="6769100"/>
          </a:xfrm>
        </p:spPr>
        <p:txBody>
          <a:bodyPr/>
          <a:lstStyle/>
          <a:p>
            <a:r>
              <a:rPr lang="en-US" sz="2800" b="1" dirty="0" smtClean="0"/>
              <a:t>Parent </a:t>
            </a:r>
            <a:r>
              <a:rPr lang="en-US" sz="2800" dirty="0" smtClean="0"/>
              <a:t>process create </a:t>
            </a:r>
            <a:r>
              <a:rPr lang="en-US" sz="2800" b="1" dirty="0" smtClean="0"/>
              <a:t>children </a:t>
            </a:r>
            <a:r>
              <a:rPr lang="en-US" sz="2800" dirty="0" smtClean="0"/>
              <a:t>processes, which, in turn create other processes, forming a tree of processes</a:t>
            </a:r>
          </a:p>
          <a:p>
            <a:endParaRPr lang="en-US" sz="1600" dirty="0" smtClean="0"/>
          </a:p>
          <a:p>
            <a:r>
              <a:rPr lang="en-US" sz="2800" dirty="0" smtClean="0"/>
              <a:t>Generally, process identified and managed via </a:t>
            </a:r>
            <a:r>
              <a:rPr lang="en-US" sz="2800" b="1" dirty="0" smtClean="0"/>
              <a:t>a process identifier </a:t>
            </a:r>
            <a:r>
              <a:rPr lang="en-US" sz="2800" dirty="0" smtClean="0"/>
              <a:t>(</a:t>
            </a:r>
            <a:r>
              <a:rPr lang="en-US" sz="2800" b="1" dirty="0" err="1" smtClean="0"/>
              <a:t>pid</a:t>
            </a:r>
            <a:r>
              <a:rPr lang="en-US" sz="2800" dirty="0" smtClean="0"/>
              <a:t>)</a:t>
            </a:r>
          </a:p>
          <a:p>
            <a:endParaRPr lang="en-US" sz="1600" dirty="0" smtClean="0"/>
          </a:p>
          <a:p>
            <a:r>
              <a:rPr lang="en-US" sz="2800" dirty="0" smtClean="0"/>
              <a:t>Resource sharing</a:t>
            </a:r>
          </a:p>
          <a:p>
            <a:pPr lvl="1"/>
            <a:r>
              <a:rPr lang="en-US" sz="2800" dirty="0" smtClean="0"/>
              <a:t>Parent and children share all resources</a:t>
            </a:r>
          </a:p>
          <a:p>
            <a:pPr lvl="1"/>
            <a:r>
              <a:rPr lang="en-US" sz="2800" dirty="0" smtClean="0"/>
              <a:t>Children share subset of parent’s resources</a:t>
            </a:r>
          </a:p>
          <a:p>
            <a:pPr lvl="1"/>
            <a:r>
              <a:rPr lang="en-US" sz="2800" dirty="0" smtClean="0"/>
              <a:t>Parent and child share no resources</a:t>
            </a:r>
          </a:p>
          <a:p>
            <a:pPr lvl="1"/>
            <a:endParaRPr lang="en-US" sz="1600" dirty="0" smtClean="0"/>
          </a:p>
          <a:p>
            <a:r>
              <a:rPr lang="en-US" sz="2800" dirty="0" smtClean="0"/>
              <a:t>Execution</a:t>
            </a:r>
          </a:p>
          <a:p>
            <a:pPr lvl="1"/>
            <a:r>
              <a:rPr lang="en-US" sz="2800" dirty="0" smtClean="0"/>
              <a:t>Parent and children execute concurrently</a:t>
            </a:r>
          </a:p>
          <a:p>
            <a:pPr lvl="1"/>
            <a:r>
              <a:rPr lang="en-US" sz="2800" dirty="0" smtClean="0"/>
              <a:t>Parent waits until children terminate</a:t>
            </a:r>
          </a:p>
          <a:p>
            <a:pPr>
              <a:buFont typeface="Monotype Sorts" charset="2"/>
              <a:buNone/>
            </a:pP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4963" y="369888"/>
            <a:ext cx="11425237" cy="768350"/>
          </a:xfrm>
        </p:spPr>
        <p:txBody>
          <a:bodyPr/>
          <a:lstStyle/>
          <a:p>
            <a:pPr eaLnBrk="1" hangingPunct="1"/>
            <a:r>
              <a:rPr lang="en-US" smtClean="0"/>
              <a:t>Process Creation (Cont.)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8499" y="1495360"/>
            <a:ext cx="12344400" cy="6040438"/>
          </a:xfrm>
        </p:spPr>
        <p:txBody>
          <a:bodyPr/>
          <a:lstStyle/>
          <a:p>
            <a:r>
              <a:rPr lang="en-US" sz="3200" dirty="0" smtClean="0"/>
              <a:t>Address space</a:t>
            </a:r>
          </a:p>
          <a:p>
            <a:pPr lvl="1"/>
            <a:r>
              <a:rPr lang="en-US" sz="3200" dirty="0" smtClean="0"/>
              <a:t>Child duplicate of parent</a:t>
            </a:r>
          </a:p>
          <a:p>
            <a:pPr lvl="1"/>
            <a:r>
              <a:rPr lang="en-US" sz="3200" dirty="0" smtClean="0"/>
              <a:t>Child has a program loaded into it</a:t>
            </a:r>
          </a:p>
          <a:p>
            <a:pPr lvl="1"/>
            <a:endParaRPr lang="en-US" sz="3200" dirty="0" smtClean="0"/>
          </a:p>
          <a:p>
            <a:r>
              <a:rPr lang="en-US" sz="3200" dirty="0" smtClean="0"/>
              <a:t>UNIX examples</a:t>
            </a:r>
          </a:p>
          <a:p>
            <a:pPr lvl="1"/>
            <a:r>
              <a:rPr lang="en-US" sz="3200" b="1" dirty="0" smtClean="0"/>
              <a:t>fork</a:t>
            </a:r>
            <a:r>
              <a:rPr lang="en-US" sz="3200" dirty="0" smtClean="0"/>
              <a:t> system call creates new process</a:t>
            </a:r>
          </a:p>
          <a:p>
            <a:pPr lvl="1"/>
            <a:r>
              <a:rPr lang="en-US" sz="3200" b="1" dirty="0" smtClean="0"/>
              <a:t>exec</a:t>
            </a:r>
            <a:r>
              <a:rPr lang="en-US" sz="3200" dirty="0" smtClean="0"/>
              <a:t> system call used after a </a:t>
            </a:r>
            <a:r>
              <a:rPr lang="en-US" sz="3200" b="1" dirty="0" smtClean="0"/>
              <a:t>fork</a:t>
            </a:r>
            <a:r>
              <a:rPr lang="en-US" sz="3200" dirty="0" smtClean="0"/>
              <a:t> to replace the process’ memory space with a new program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Process Creation</a:t>
            </a:r>
          </a:p>
        </p:txBody>
      </p:sp>
      <p:pic>
        <p:nvPicPr>
          <p:cNvPr id="24579" name="Picture 4" descr="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034" y="2317523"/>
            <a:ext cx="13654966" cy="3056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328738" y="369888"/>
            <a:ext cx="12344400" cy="768350"/>
          </a:xfrm>
        </p:spPr>
        <p:txBody>
          <a:bodyPr/>
          <a:lstStyle/>
          <a:p>
            <a:pPr eaLnBrk="1" hangingPunct="1"/>
            <a:r>
              <a:rPr lang="en-US" smtClean="0"/>
              <a:t>C Program Forking Separate Process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68989" y="1304471"/>
            <a:ext cx="10082309" cy="6753225"/>
          </a:xfrm>
        </p:spPr>
        <p:txBody>
          <a:bodyPr/>
          <a:lstStyle/>
          <a:p>
            <a:pPr>
              <a:lnSpc>
                <a:spcPct val="80000"/>
              </a:lnSpc>
              <a:buFont typeface="Monotype Sorts" charset="2"/>
              <a:buNone/>
            </a:pPr>
            <a:r>
              <a:rPr kumimoji="0" lang="en-US" sz="2400" dirty="0" smtClean="0">
                <a:latin typeface="Times New Roman" pitchFamily="18" charset="0"/>
                <a:cs typeface="Times New Roman" pitchFamily="18" charset="0"/>
              </a:rPr>
              <a:t>#include &lt;sys/</a:t>
            </a:r>
            <a:r>
              <a:rPr kumimoji="0" lang="en-US" sz="2400" dirty="0" err="1" smtClean="0">
                <a:latin typeface="Times New Roman" pitchFamily="18" charset="0"/>
                <a:cs typeface="Times New Roman" pitchFamily="18" charset="0"/>
              </a:rPr>
              <a:t>types.h</a:t>
            </a:r>
            <a:r>
              <a:rPr kumimoji="0" lang="en-US" sz="2400" dirty="0" smtClean="0">
                <a:latin typeface="Times New Roman" pitchFamily="18" charset="0"/>
                <a:cs typeface="Times New Roman" pitchFamily="18" charset="0"/>
              </a:rPr>
              <a:t>&gt;  #include &lt;</a:t>
            </a:r>
            <a:r>
              <a:rPr kumimoji="0" lang="en-US" sz="2400" dirty="0" err="1" smtClean="0">
                <a:latin typeface="Times New Roman" pitchFamily="18" charset="0"/>
                <a:cs typeface="Times New Roman" pitchFamily="18" charset="0"/>
              </a:rPr>
              <a:t>studio.h</a:t>
            </a:r>
            <a:r>
              <a:rPr kumimoji="0" lang="en-US" sz="2400" dirty="0" smtClean="0">
                <a:latin typeface="Times New Roman" pitchFamily="18" charset="0"/>
                <a:cs typeface="Times New Roman" pitchFamily="18" charset="0"/>
              </a:rPr>
              <a:t>&gt; #include &lt;</a:t>
            </a:r>
            <a:r>
              <a:rPr kumimoji="0" lang="en-US" sz="2400" dirty="0" err="1" smtClean="0">
                <a:latin typeface="Times New Roman" pitchFamily="18" charset="0"/>
                <a:cs typeface="Times New Roman" pitchFamily="18" charset="0"/>
              </a:rPr>
              <a:t>unistd.h</a:t>
            </a:r>
            <a:r>
              <a:rPr kumimoji="0" lang="en-US" sz="2400" dirty="0" smtClean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kumimoji="0" lang="en-US" sz="24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kumimoji="0" lang="en-US" sz="2400" dirty="0" smtClean="0">
                <a:latin typeface="Times New Roman" pitchFamily="18" charset="0"/>
                <a:cs typeface="Times New Roman" pitchFamily="18" charset="0"/>
              </a:rPr>
              <a:t> main()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kumimoji="0" lang="en-US" sz="2400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kumimoji="0" lang="en-US" sz="2400" dirty="0" err="1" smtClean="0">
                <a:latin typeface="Times New Roman" pitchFamily="18" charset="0"/>
                <a:cs typeface="Times New Roman" pitchFamily="18" charset="0"/>
              </a:rPr>
              <a:t>pid_t</a:t>
            </a:r>
            <a:r>
              <a:rPr kumimoji="0" lang="en-US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kumimoji="0" lang="en-US" sz="2400" dirty="0" err="1" smtClean="0">
                <a:latin typeface="Times New Roman" pitchFamily="18" charset="0"/>
                <a:cs typeface="Times New Roman" pitchFamily="18" charset="0"/>
              </a:rPr>
              <a:t>pid</a:t>
            </a:r>
            <a:r>
              <a:rPr kumimoji="0" lang="en-US" sz="24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kumimoji="0" lang="en-US" sz="24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kumimoji="0" lang="en-US" sz="2400" b="1" dirty="0" err="1" smtClean="0">
                <a:latin typeface="Times New Roman" pitchFamily="18" charset="0"/>
                <a:cs typeface="Times New Roman" pitchFamily="18" charset="0"/>
              </a:rPr>
              <a:t>pid</a:t>
            </a:r>
            <a:r>
              <a:rPr kumimoji="0" lang="en-US" sz="2400" b="1" dirty="0" smtClean="0">
                <a:latin typeface="Times New Roman" pitchFamily="18" charset="0"/>
                <a:cs typeface="Times New Roman" pitchFamily="18" charset="0"/>
              </a:rPr>
              <a:t> = fork();   </a:t>
            </a:r>
            <a:r>
              <a:rPr kumimoji="0" lang="en-US" sz="2400" dirty="0">
                <a:latin typeface="Times New Roman" pitchFamily="18" charset="0"/>
                <a:cs typeface="Times New Roman" pitchFamily="18" charset="0"/>
              </a:rPr>
              <a:t>/* fork another process */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endParaRPr kumimoji="0"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kumimoji="0" lang="en-US" sz="2400" dirty="0" smtClean="0">
                <a:latin typeface="Times New Roman" pitchFamily="18" charset="0"/>
                <a:cs typeface="Times New Roman" pitchFamily="18" charset="0"/>
              </a:rPr>
              <a:t>	if (</a:t>
            </a:r>
            <a:r>
              <a:rPr kumimoji="0" lang="en-US" sz="2400" dirty="0" err="1" smtClean="0">
                <a:latin typeface="Times New Roman" pitchFamily="18" charset="0"/>
                <a:cs typeface="Times New Roman" pitchFamily="18" charset="0"/>
              </a:rPr>
              <a:t>pid</a:t>
            </a:r>
            <a:r>
              <a:rPr kumimoji="0" lang="en-US" sz="2400" dirty="0" smtClean="0">
                <a:latin typeface="Times New Roman" pitchFamily="18" charset="0"/>
                <a:cs typeface="Times New Roman" pitchFamily="18" charset="0"/>
              </a:rPr>
              <a:t> &lt; 0) { /* error occurred */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kumimoji="0" lang="en-US" sz="24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kumimoji="0" lang="en-US" sz="2400" dirty="0" err="1" smtClean="0">
                <a:latin typeface="Times New Roman" pitchFamily="18" charset="0"/>
                <a:cs typeface="Times New Roman" pitchFamily="18" charset="0"/>
              </a:rPr>
              <a:t>fprintf</a:t>
            </a:r>
            <a:r>
              <a:rPr kumimoji="0"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0" lang="en-US" sz="2400" dirty="0" err="1" smtClean="0">
                <a:latin typeface="Times New Roman" pitchFamily="18" charset="0"/>
                <a:cs typeface="Times New Roman" pitchFamily="18" charset="0"/>
              </a:rPr>
              <a:t>stderr</a:t>
            </a:r>
            <a:r>
              <a:rPr kumimoji="0" lang="en-US" sz="2400" dirty="0" smtClean="0">
                <a:latin typeface="Times New Roman" pitchFamily="18" charset="0"/>
                <a:cs typeface="Times New Roman" pitchFamily="18" charset="0"/>
              </a:rPr>
              <a:t>, "Fork Failed");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kumimoji="0" lang="en-US" sz="2400" dirty="0" smtClean="0">
                <a:latin typeface="Times New Roman" pitchFamily="18" charset="0"/>
                <a:cs typeface="Times New Roman" pitchFamily="18" charset="0"/>
              </a:rPr>
              <a:t>		return 1;	}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kumimoji="0" lang="en-US" sz="2400" dirty="0" smtClean="0">
                <a:latin typeface="Times New Roman" pitchFamily="18" charset="0"/>
                <a:cs typeface="Times New Roman" pitchFamily="18" charset="0"/>
              </a:rPr>
              <a:t>	else if (</a:t>
            </a:r>
            <a:r>
              <a:rPr kumimoji="0" lang="en-US" sz="2400" dirty="0" err="1" smtClean="0">
                <a:latin typeface="Times New Roman" pitchFamily="18" charset="0"/>
                <a:cs typeface="Times New Roman" pitchFamily="18" charset="0"/>
              </a:rPr>
              <a:t>pid</a:t>
            </a:r>
            <a:r>
              <a:rPr kumimoji="0" lang="en-US" sz="2400" dirty="0" smtClean="0">
                <a:latin typeface="Times New Roman" pitchFamily="18" charset="0"/>
                <a:cs typeface="Times New Roman" pitchFamily="18" charset="0"/>
              </a:rPr>
              <a:t> == 0) { /* child process */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kumimoji="0" lang="en-US" sz="24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kumimoji="0" lang="en-US" sz="2400" dirty="0" err="1" smtClean="0">
                <a:latin typeface="Times New Roman" pitchFamily="18" charset="0"/>
                <a:cs typeface="Times New Roman" pitchFamily="18" charset="0"/>
              </a:rPr>
              <a:t>execlp</a:t>
            </a:r>
            <a:r>
              <a:rPr kumimoji="0" lang="en-US" sz="2400" dirty="0" smtClean="0">
                <a:latin typeface="Times New Roman" pitchFamily="18" charset="0"/>
                <a:cs typeface="Times New Roman" pitchFamily="18" charset="0"/>
              </a:rPr>
              <a:t>("/bin/</a:t>
            </a:r>
            <a:r>
              <a:rPr kumimoji="0" lang="en-US" sz="2400" dirty="0" err="1" smtClean="0">
                <a:latin typeface="Times New Roman" pitchFamily="18" charset="0"/>
                <a:cs typeface="Times New Roman" pitchFamily="18" charset="0"/>
              </a:rPr>
              <a:t>ls</a:t>
            </a:r>
            <a:r>
              <a:rPr kumimoji="0" lang="en-US" sz="2400" dirty="0" smtClean="0">
                <a:latin typeface="Times New Roman" pitchFamily="18" charset="0"/>
                <a:cs typeface="Times New Roman" pitchFamily="18" charset="0"/>
              </a:rPr>
              <a:t>", "</a:t>
            </a:r>
            <a:r>
              <a:rPr kumimoji="0" lang="en-US" sz="2400" dirty="0" err="1" smtClean="0">
                <a:latin typeface="Times New Roman" pitchFamily="18" charset="0"/>
                <a:cs typeface="Times New Roman" pitchFamily="18" charset="0"/>
              </a:rPr>
              <a:t>ls</a:t>
            </a:r>
            <a:r>
              <a:rPr kumimoji="0" lang="en-US" sz="2400" dirty="0" smtClean="0">
                <a:latin typeface="Times New Roman" pitchFamily="18" charset="0"/>
                <a:cs typeface="Times New Roman" pitchFamily="18" charset="0"/>
              </a:rPr>
              <a:t>", NULL);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kumimoji="0" lang="en-US" sz="2400" dirty="0" smtClean="0">
                <a:latin typeface="Times New Roman" pitchFamily="18" charset="0"/>
                <a:cs typeface="Times New Roman" pitchFamily="18" charset="0"/>
              </a:rPr>
              <a:t>	}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kumimoji="0" lang="en-US" sz="2400" dirty="0" smtClean="0">
                <a:latin typeface="Times New Roman" pitchFamily="18" charset="0"/>
                <a:cs typeface="Times New Roman" pitchFamily="18" charset="0"/>
              </a:rPr>
              <a:t>	else { /* parent process */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kumimoji="0" lang="en-US" sz="2400" dirty="0" smtClean="0">
                <a:latin typeface="Times New Roman" pitchFamily="18" charset="0"/>
                <a:cs typeface="Times New Roman" pitchFamily="18" charset="0"/>
              </a:rPr>
              <a:t>		/* parent will wait for the child */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kumimoji="0" lang="en-US" sz="2400" dirty="0" smtClean="0">
                <a:latin typeface="Times New Roman" pitchFamily="18" charset="0"/>
                <a:cs typeface="Times New Roman" pitchFamily="18" charset="0"/>
              </a:rPr>
              <a:t>		wait (NULL);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kumimoji="0" lang="en-US" sz="24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kumimoji="0" lang="en-US" sz="2400" dirty="0" err="1" smtClean="0">
                <a:latin typeface="Times New Roman" pitchFamily="18" charset="0"/>
                <a:cs typeface="Times New Roman" pitchFamily="18" charset="0"/>
              </a:rPr>
              <a:t>printf</a:t>
            </a:r>
            <a:r>
              <a:rPr kumimoji="0" lang="en-US" sz="2400" dirty="0" smtClean="0">
                <a:latin typeface="Times New Roman" pitchFamily="18" charset="0"/>
                <a:cs typeface="Times New Roman" pitchFamily="18" charset="0"/>
              </a:rPr>
              <a:t> ("Child Complete"); 	}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kumimoji="0" lang="en-US" sz="2400" dirty="0" smtClean="0">
                <a:latin typeface="Times New Roman" pitchFamily="18" charset="0"/>
                <a:cs typeface="Times New Roman" pitchFamily="18" charset="0"/>
              </a:rPr>
              <a:t>	return 0;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kumimoji="0" lang="en-US" sz="24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565275" y="369888"/>
            <a:ext cx="12344400" cy="768350"/>
          </a:xfrm>
        </p:spPr>
        <p:txBody>
          <a:bodyPr/>
          <a:lstStyle/>
          <a:p>
            <a:pPr eaLnBrk="1" hangingPunct="1"/>
            <a:r>
              <a:rPr lang="en-US" smtClean="0"/>
              <a:t>A Tree of Processes on Solaris</a:t>
            </a:r>
          </a:p>
        </p:txBody>
      </p:sp>
      <p:pic>
        <p:nvPicPr>
          <p:cNvPr id="26627" name="Picture 6" descr="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60625" y="1593850"/>
            <a:ext cx="8588375" cy="672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Process Termination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3854" y="1383393"/>
            <a:ext cx="11395075" cy="6040438"/>
          </a:xfrm>
        </p:spPr>
        <p:txBody>
          <a:bodyPr/>
          <a:lstStyle/>
          <a:p>
            <a:r>
              <a:rPr lang="en-US" sz="2400" dirty="0" smtClean="0"/>
              <a:t>Process executes last statement and asks the operating system to delete it (</a:t>
            </a:r>
            <a:r>
              <a:rPr lang="en-US" sz="2400" b="1" dirty="0" smtClean="0"/>
              <a:t>exit</a:t>
            </a:r>
            <a:r>
              <a:rPr lang="en-US" sz="2400" dirty="0" smtClean="0"/>
              <a:t>)</a:t>
            </a:r>
          </a:p>
          <a:p>
            <a:pPr lvl="1"/>
            <a:r>
              <a:rPr lang="en-US" sz="2400" dirty="0" smtClean="0"/>
              <a:t>Output status from child to parent (via </a:t>
            </a:r>
            <a:r>
              <a:rPr lang="en-US" sz="2400" b="1" dirty="0" smtClean="0"/>
              <a:t>wait</a:t>
            </a:r>
            <a:r>
              <a:rPr lang="en-US" sz="2400" dirty="0" smtClean="0"/>
              <a:t>)</a:t>
            </a:r>
          </a:p>
          <a:p>
            <a:pPr lvl="1"/>
            <a:r>
              <a:rPr lang="en-US" sz="2400" dirty="0" smtClean="0"/>
              <a:t>Process’ resources are </a:t>
            </a:r>
            <a:r>
              <a:rPr lang="en-US" sz="2400" dirty="0" err="1" smtClean="0"/>
              <a:t>deallocated</a:t>
            </a:r>
            <a:r>
              <a:rPr lang="en-US" sz="2400" dirty="0" smtClean="0"/>
              <a:t> by operating system</a:t>
            </a:r>
          </a:p>
          <a:p>
            <a:pPr lvl="1"/>
            <a:endParaRPr lang="en-US" sz="2400" dirty="0" smtClean="0"/>
          </a:p>
          <a:p>
            <a:r>
              <a:rPr lang="en-US" sz="2400" dirty="0" smtClean="0"/>
              <a:t>Parent may terminate execution of children processes (</a:t>
            </a:r>
            <a:r>
              <a:rPr lang="en-US" sz="2400" b="1" dirty="0" smtClean="0"/>
              <a:t>abort</a:t>
            </a:r>
            <a:r>
              <a:rPr lang="en-US" sz="2400" dirty="0" smtClean="0"/>
              <a:t>)</a:t>
            </a:r>
          </a:p>
          <a:p>
            <a:pPr lvl="1"/>
            <a:r>
              <a:rPr lang="en-US" sz="2400" dirty="0" smtClean="0"/>
              <a:t>Child has exceeded allocated resources</a:t>
            </a:r>
          </a:p>
          <a:p>
            <a:pPr lvl="1"/>
            <a:r>
              <a:rPr lang="en-US" sz="2400" dirty="0" smtClean="0"/>
              <a:t>Task assigned to child is no longer required</a:t>
            </a:r>
          </a:p>
          <a:p>
            <a:pPr lvl="1"/>
            <a:r>
              <a:rPr lang="en-US" sz="2400" dirty="0" smtClean="0"/>
              <a:t>If parent is exiting</a:t>
            </a:r>
          </a:p>
          <a:p>
            <a:pPr lvl="2"/>
            <a:r>
              <a:rPr lang="en-US" sz="2400" dirty="0" smtClean="0"/>
              <a:t>Some operating systems do not allow child to continue if its parent terminates</a:t>
            </a:r>
          </a:p>
          <a:p>
            <a:pPr lvl="3"/>
            <a:r>
              <a:rPr lang="en-US" sz="2400" dirty="0" smtClean="0"/>
              <a:t>All children terminated - </a:t>
            </a:r>
            <a:r>
              <a:rPr lang="en-US" sz="2400" b="1" dirty="0" smtClean="0"/>
              <a:t>cascading termination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1474788" y="369888"/>
            <a:ext cx="11555412" cy="768350"/>
          </a:xfrm>
        </p:spPr>
        <p:txBody>
          <a:bodyPr/>
          <a:lstStyle/>
          <a:p>
            <a:r>
              <a:rPr lang="en-US" smtClean="0"/>
              <a:t>Interprocess Communication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481888" y="1308747"/>
            <a:ext cx="12394357" cy="6040438"/>
          </a:xfrm>
        </p:spPr>
        <p:txBody>
          <a:bodyPr/>
          <a:lstStyle/>
          <a:p>
            <a:r>
              <a:rPr lang="en-US" sz="2800" dirty="0" smtClean="0"/>
              <a:t>Processes within a system may be </a:t>
            </a:r>
            <a:r>
              <a:rPr lang="en-US" sz="2800" b="1" dirty="0" smtClean="0"/>
              <a:t>independent </a:t>
            </a:r>
            <a:r>
              <a:rPr lang="en-US" sz="2800" dirty="0" smtClean="0"/>
              <a:t>or </a:t>
            </a:r>
            <a:r>
              <a:rPr lang="en-US" sz="2800" b="1" dirty="0" smtClean="0"/>
              <a:t>cooperating</a:t>
            </a:r>
          </a:p>
          <a:p>
            <a:r>
              <a:rPr lang="en-US" sz="2800" dirty="0" smtClean="0"/>
              <a:t>Cooperating process can affect or be affected by other processes, including sharing data</a:t>
            </a:r>
          </a:p>
          <a:p>
            <a:r>
              <a:rPr lang="en-US" sz="2800" dirty="0" smtClean="0"/>
              <a:t>Reasons for cooperating processes:</a:t>
            </a:r>
          </a:p>
          <a:p>
            <a:pPr lvl="1"/>
            <a:r>
              <a:rPr lang="en-US" sz="2800" dirty="0" smtClean="0"/>
              <a:t>Information sharing</a:t>
            </a:r>
          </a:p>
          <a:p>
            <a:pPr lvl="1"/>
            <a:r>
              <a:rPr lang="en-US" sz="2800" dirty="0" smtClean="0"/>
              <a:t>Computation speedup:- Tasks into sub-tasks</a:t>
            </a:r>
          </a:p>
          <a:p>
            <a:pPr lvl="1"/>
            <a:r>
              <a:rPr lang="en-US" sz="2800" dirty="0" smtClean="0"/>
              <a:t>Modularity</a:t>
            </a:r>
          </a:p>
          <a:p>
            <a:pPr lvl="1"/>
            <a:r>
              <a:rPr lang="en-US" sz="2800" dirty="0" smtClean="0"/>
              <a:t>Convenience:- editing, printing and compiling in parallel	</a:t>
            </a:r>
          </a:p>
          <a:p>
            <a:r>
              <a:rPr lang="en-US" sz="2800" dirty="0" smtClean="0"/>
              <a:t>Cooperating processes need </a:t>
            </a:r>
            <a:r>
              <a:rPr lang="en-US" sz="2800" b="1" dirty="0" err="1" smtClean="0"/>
              <a:t>interprocess</a:t>
            </a:r>
            <a:r>
              <a:rPr lang="en-US" sz="2800" b="1" dirty="0" smtClean="0"/>
              <a:t> communication </a:t>
            </a:r>
            <a:r>
              <a:rPr lang="en-US" sz="2800" dirty="0" smtClean="0"/>
              <a:t>(</a:t>
            </a:r>
            <a:r>
              <a:rPr lang="en-US" sz="2800" b="1" dirty="0" smtClean="0"/>
              <a:t>IPC</a:t>
            </a:r>
            <a:r>
              <a:rPr lang="en-US" sz="2800" dirty="0" smtClean="0"/>
              <a:t>)</a:t>
            </a:r>
          </a:p>
          <a:p>
            <a:r>
              <a:rPr lang="en-US" sz="2800" dirty="0" smtClean="0"/>
              <a:t>Two models of IPC</a:t>
            </a:r>
          </a:p>
          <a:p>
            <a:pPr lvl="1"/>
            <a:r>
              <a:rPr lang="en-US" sz="2800" dirty="0" smtClean="0"/>
              <a:t>Shared memory</a:t>
            </a:r>
          </a:p>
          <a:p>
            <a:pPr lvl="1"/>
            <a:r>
              <a:rPr lang="en-US" sz="2800" dirty="0" smtClean="0"/>
              <a:t>Message passing</a:t>
            </a:r>
          </a:p>
          <a:p>
            <a:pPr lvl="1"/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Communications Models </a:t>
            </a:r>
          </a:p>
        </p:txBody>
      </p:sp>
      <p:pic>
        <p:nvPicPr>
          <p:cNvPr id="29699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47875" y="1944688"/>
            <a:ext cx="9680575" cy="571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7153910" y="1268259"/>
            <a:ext cx="35509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sz="2800" dirty="0"/>
              <a:t>Shared memory</a:t>
            </a:r>
          </a:p>
        </p:txBody>
      </p:sp>
      <p:sp>
        <p:nvSpPr>
          <p:cNvPr id="3" name="Rectangle 2"/>
          <p:cNvSpPr/>
          <p:nvPr/>
        </p:nvSpPr>
        <p:spPr>
          <a:xfrm>
            <a:off x="1662654" y="1268259"/>
            <a:ext cx="368402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sz="2800" dirty="0"/>
              <a:t>Message passing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590675" y="369888"/>
            <a:ext cx="11439525" cy="768350"/>
          </a:xfrm>
        </p:spPr>
        <p:txBody>
          <a:bodyPr/>
          <a:lstStyle/>
          <a:p>
            <a:pPr eaLnBrk="1" hangingPunct="1"/>
            <a:r>
              <a:rPr lang="en-US" smtClean="0"/>
              <a:t>Cooperating Processes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9757" y="1308748"/>
            <a:ext cx="12170423" cy="6040438"/>
          </a:xfrm>
        </p:spPr>
        <p:txBody>
          <a:bodyPr/>
          <a:lstStyle/>
          <a:p>
            <a:r>
              <a:rPr lang="en-US" sz="2800" b="1" dirty="0" smtClean="0"/>
              <a:t>Independent</a:t>
            </a:r>
            <a:r>
              <a:rPr lang="en-US" sz="2800" dirty="0" smtClean="0"/>
              <a:t> process cannot affect or be affected by the execution of another process</a:t>
            </a:r>
          </a:p>
          <a:p>
            <a:endParaRPr lang="en-US" sz="2800" dirty="0" smtClean="0"/>
          </a:p>
          <a:p>
            <a:r>
              <a:rPr lang="en-US" sz="2800" b="1" dirty="0" smtClean="0">
                <a:solidFill>
                  <a:srgbClr val="000000"/>
                </a:solidFill>
              </a:rPr>
              <a:t>Cooperating</a:t>
            </a:r>
            <a:r>
              <a:rPr lang="en-US" sz="2800" dirty="0" smtClean="0"/>
              <a:t> process can affect or be affected by the execution of another process</a:t>
            </a:r>
          </a:p>
          <a:p>
            <a:endParaRPr lang="en-US" sz="2800" dirty="0" smtClean="0"/>
          </a:p>
          <a:p>
            <a:r>
              <a:rPr lang="en-US" sz="2800" dirty="0" smtClean="0"/>
              <a:t>Advantages of process cooperation</a:t>
            </a:r>
          </a:p>
          <a:p>
            <a:pPr lvl="1"/>
            <a:r>
              <a:rPr lang="en-US" sz="2800" dirty="0" smtClean="0"/>
              <a:t>Information sharing </a:t>
            </a:r>
          </a:p>
          <a:p>
            <a:pPr lvl="1"/>
            <a:r>
              <a:rPr lang="en-US" sz="2800" dirty="0" smtClean="0"/>
              <a:t>Computation speed-up</a:t>
            </a:r>
          </a:p>
          <a:p>
            <a:pPr lvl="1"/>
            <a:r>
              <a:rPr lang="en-US" sz="2800" dirty="0" smtClean="0"/>
              <a:t>Modularity</a:t>
            </a:r>
          </a:p>
          <a:p>
            <a:pPr lvl="1"/>
            <a:r>
              <a:rPr lang="en-US" sz="2800" dirty="0" smtClean="0"/>
              <a:t>Convenience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123950" y="369888"/>
            <a:ext cx="11906250" cy="768350"/>
          </a:xfrm>
        </p:spPr>
        <p:txBody>
          <a:bodyPr/>
          <a:lstStyle/>
          <a:p>
            <a:pPr eaLnBrk="1" hangingPunct="1"/>
            <a:r>
              <a:rPr lang="en-US" smtClean="0"/>
              <a:t>Producer-Consumer Problem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36152" y="1451980"/>
            <a:ext cx="12250640" cy="5997575"/>
          </a:xfrm>
        </p:spPr>
        <p:txBody>
          <a:bodyPr/>
          <a:lstStyle/>
          <a:p>
            <a:r>
              <a:rPr lang="en-US" sz="2800" dirty="0" smtClean="0"/>
              <a:t>Paradigm for cooperating processes, </a:t>
            </a:r>
            <a:r>
              <a:rPr lang="en-US" sz="2800" i="1" dirty="0" smtClean="0"/>
              <a:t>producer</a:t>
            </a:r>
            <a:r>
              <a:rPr lang="en-US" sz="2800" dirty="0" smtClean="0"/>
              <a:t> process produces information that is consumed by a </a:t>
            </a:r>
            <a:r>
              <a:rPr lang="en-US" sz="2800" i="1" dirty="0" smtClean="0"/>
              <a:t>consumer</a:t>
            </a:r>
            <a:r>
              <a:rPr lang="en-US" sz="2800" dirty="0" smtClean="0"/>
              <a:t> process</a:t>
            </a:r>
          </a:p>
          <a:p>
            <a:pPr lvl="1"/>
            <a:r>
              <a:rPr lang="en-US" sz="2800" i="1" dirty="0" smtClean="0"/>
              <a:t>unbounded-buffer</a:t>
            </a:r>
            <a:r>
              <a:rPr lang="en-US" sz="2800" dirty="0" smtClean="0"/>
              <a:t> places no practical limit on the size of the buffer</a:t>
            </a:r>
          </a:p>
          <a:p>
            <a:pPr lvl="1"/>
            <a:r>
              <a:rPr lang="en-US" sz="2800" i="1" dirty="0" smtClean="0"/>
              <a:t>bounded-buffer</a:t>
            </a:r>
            <a:r>
              <a:rPr lang="en-US" sz="2800" dirty="0" smtClean="0"/>
              <a:t> assumes that there is a fixed buffer size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Objectives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514731" y="1644650"/>
            <a:ext cx="12049125" cy="6040438"/>
          </a:xfrm>
        </p:spPr>
        <p:txBody>
          <a:bodyPr/>
          <a:lstStyle/>
          <a:p>
            <a:r>
              <a:rPr lang="en-US" sz="3200" dirty="0" smtClean="0"/>
              <a:t>To introduce the notion of a process -- a program in execution, which forms the basis of all computation</a:t>
            </a:r>
          </a:p>
          <a:p>
            <a:endParaRPr lang="en-US" sz="3200" dirty="0" smtClean="0"/>
          </a:p>
          <a:p>
            <a:r>
              <a:rPr lang="en-US" sz="3200" dirty="0" smtClean="0"/>
              <a:t>To describe the various features of processes, including scheduling, creation and termination, and communication</a:t>
            </a:r>
          </a:p>
          <a:p>
            <a:endParaRPr lang="en-US" sz="3200" dirty="0" smtClean="0"/>
          </a:p>
          <a:p>
            <a:r>
              <a:rPr lang="en-US" sz="3200" dirty="0" smtClean="0"/>
              <a:t>To describe communication in client-server systems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276350" y="560388"/>
            <a:ext cx="12111038" cy="609600"/>
          </a:xfrm>
        </p:spPr>
        <p:txBody>
          <a:bodyPr/>
          <a:lstStyle/>
          <a:p>
            <a:pPr eaLnBrk="1" hangingPunct="1"/>
            <a:r>
              <a:rPr lang="en-US" sz="4000" smtClean="0"/>
              <a:t>Bounded-Buffer – </a:t>
            </a:r>
            <a:br>
              <a:rPr lang="en-US" sz="4000" smtClean="0"/>
            </a:br>
            <a:r>
              <a:rPr lang="en-US" sz="4000" smtClean="0"/>
              <a:t>Shared-Memory Solution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1524" y="1202970"/>
            <a:ext cx="11660868" cy="6267450"/>
          </a:xfrm>
        </p:spPr>
        <p:txBody>
          <a:bodyPr/>
          <a:lstStyle/>
          <a:p>
            <a:r>
              <a:rPr lang="en-US" sz="2800" dirty="0" smtClean="0"/>
              <a:t>Shared</a:t>
            </a:r>
            <a:r>
              <a:rPr lang="en-US" sz="2400" dirty="0" smtClean="0"/>
              <a:t> data</a:t>
            </a:r>
          </a:p>
          <a:p>
            <a:pPr marL="2284413" lvl="3">
              <a:buFontTx/>
              <a:buNone/>
            </a:pPr>
            <a:r>
              <a:rPr lang="en-US" sz="3600" dirty="0" smtClean="0"/>
              <a:t>#define BUFFER_SIZE 10</a:t>
            </a:r>
          </a:p>
          <a:p>
            <a:pPr marL="2284413" lvl="3">
              <a:buFontTx/>
              <a:buNone/>
            </a:pPr>
            <a:r>
              <a:rPr lang="en-US" sz="3600" dirty="0" err="1" smtClean="0"/>
              <a:t>typedef</a:t>
            </a:r>
            <a:r>
              <a:rPr lang="en-US" sz="3600" dirty="0" smtClean="0"/>
              <a:t> </a:t>
            </a:r>
            <a:r>
              <a:rPr lang="en-US" sz="3600" dirty="0" err="1" smtClean="0"/>
              <a:t>struct</a:t>
            </a:r>
            <a:r>
              <a:rPr lang="en-US" sz="3600" dirty="0" smtClean="0"/>
              <a:t> {</a:t>
            </a:r>
          </a:p>
          <a:p>
            <a:pPr marL="2284413" lvl="3">
              <a:buFontTx/>
              <a:buNone/>
            </a:pPr>
            <a:r>
              <a:rPr lang="en-US" sz="3600" dirty="0" smtClean="0"/>
              <a:t>	. . .</a:t>
            </a:r>
          </a:p>
          <a:p>
            <a:pPr marL="2284413" lvl="3">
              <a:buFontTx/>
              <a:buNone/>
            </a:pPr>
            <a:r>
              <a:rPr lang="en-US" sz="3600" dirty="0" smtClean="0"/>
              <a:t>} item;</a:t>
            </a:r>
          </a:p>
          <a:p>
            <a:pPr marL="2284413" lvl="3">
              <a:buFontTx/>
              <a:buNone/>
            </a:pPr>
            <a:endParaRPr lang="en-US" sz="1400" dirty="0" smtClean="0"/>
          </a:p>
          <a:p>
            <a:pPr marL="2284413" lvl="3">
              <a:buFontTx/>
              <a:buNone/>
            </a:pPr>
            <a:r>
              <a:rPr lang="en-US" sz="3600" dirty="0" smtClean="0"/>
              <a:t>item buffer[BUFFER_SIZE];</a:t>
            </a:r>
          </a:p>
          <a:p>
            <a:pPr marL="2284413" lvl="3">
              <a:buFontTx/>
              <a:buNone/>
            </a:pPr>
            <a:r>
              <a:rPr lang="en-US" sz="3600" dirty="0" err="1" smtClean="0"/>
              <a:t>int</a:t>
            </a:r>
            <a:r>
              <a:rPr lang="en-US" sz="3600" dirty="0" smtClean="0"/>
              <a:t> in = 0;</a:t>
            </a:r>
          </a:p>
          <a:p>
            <a:pPr marL="2284413" lvl="3">
              <a:buFontTx/>
              <a:buNone/>
            </a:pPr>
            <a:r>
              <a:rPr lang="en-US" sz="3600" dirty="0" err="1" smtClean="0"/>
              <a:t>int</a:t>
            </a:r>
            <a:r>
              <a:rPr lang="en-US" sz="3600" dirty="0" smtClean="0"/>
              <a:t> out = 0;</a:t>
            </a:r>
          </a:p>
          <a:p>
            <a:pPr marL="2284413" lvl="3">
              <a:buFontTx/>
              <a:buNone/>
            </a:pPr>
            <a:endParaRPr lang="en-US" sz="1400" dirty="0" smtClean="0"/>
          </a:p>
          <a:p>
            <a:r>
              <a:rPr lang="en-US" sz="2400" dirty="0" smtClean="0"/>
              <a:t>Solution is correct, but can only use BUFFER_SIZE-1 elements</a:t>
            </a:r>
          </a:p>
          <a:p>
            <a:pPr marL="2284413" lvl="3">
              <a:buFontTx/>
              <a:buNone/>
            </a:pPr>
            <a:endParaRPr lang="en-US" sz="3600" b="1" dirty="0" smtClean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369888"/>
            <a:ext cx="11353800" cy="768350"/>
          </a:xfrm>
        </p:spPr>
        <p:txBody>
          <a:bodyPr/>
          <a:lstStyle/>
          <a:p>
            <a:pPr eaLnBrk="1" hangingPunct="1"/>
            <a:r>
              <a:rPr lang="en-US" smtClean="0"/>
              <a:t>Bounded-Buffer – Producer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99592" y="1455479"/>
            <a:ext cx="12316408" cy="6473890"/>
          </a:xfrm>
        </p:spPr>
        <p:txBody>
          <a:bodyPr/>
          <a:lstStyle/>
          <a:p>
            <a:pPr>
              <a:buFont typeface="Monotype Sorts" charset="2"/>
              <a:buNone/>
            </a:pPr>
            <a:endParaRPr lang="en-US" sz="2900" dirty="0" smtClean="0">
              <a:latin typeface="Monaco" charset="0"/>
            </a:endParaRPr>
          </a:p>
          <a:p>
            <a:pPr>
              <a:buFont typeface="Monotype Sorts" charset="2"/>
              <a:buNone/>
            </a:pPr>
            <a:r>
              <a:rPr lang="en-US" sz="2900" dirty="0" smtClean="0">
                <a:latin typeface="Monaco" charset="0"/>
              </a:rPr>
              <a:t>	while (true) {</a:t>
            </a:r>
            <a:br>
              <a:rPr lang="en-US" sz="2900" dirty="0" smtClean="0">
                <a:latin typeface="Monaco" charset="0"/>
              </a:rPr>
            </a:br>
            <a:r>
              <a:rPr lang="en-US" sz="2900" dirty="0" smtClean="0">
                <a:latin typeface="Monaco" charset="0"/>
              </a:rPr>
              <a:t>   /* Produce an item */</a:t>
            </a:r>
          </a:p>
          <a:p>
            <a:pPr>
              <a:buFont typeface="Monotype Sorts" charset="2"/>
              <a:buNone/>
            </a:pPr>
            <a:endParaRPr lang="en-US" sz="2900" dirty="0" smtClean="0">
              <a:latin typeface="Monaco" charset="0"/>
            </a:endParaRPr>
          </a:p>
          <a:p>
            <a:pPr>
              <a:buFont typeface="Monotype Sorts" charset="2"/>
              <a:buNone/>
            </a:pPr>
            <a:r>
              <a:rPr lang="en-US" sz="2900" dirty="0" smtClean="0">
                <a:latin typeface="Monaco" charset="0"/>
              </a:rPr>
              <a:t>while (((in + 1) % BUFFER SIZE)== out);       </a:t>
            </a:r>
          </a:p>
          <a:p>
            <a:pPr>
              <a:buFont typeface="Monotype Sorts" charset="2"/>
              <a:buNone/>
            </a:pPr>
            <a:r>
              <a:rPr lang="en-US" sz="2900" dirty="0" smtClean="0">
                <a:latin typeface="Monaco" charset="0"/>
              </a:rPr>
              <a:t>/* do nothing -- no free buffers */</a:t>
            </a:r>
          </a:p>
          <a:p>
            <a:pPr>
              <a:buFont typeface="Monotype Sorts" charset="2"/>
              <a:buNone/>
            </a:pPr>
            <a:endParaRPr lang="en-US" sz="2900" dirty="0" smtClean="0">
              <a:latin typeface="Monaco" charset="0"/>
            </a:endParaRPr>
          </a:p>
          <a:p>
            <a:pPr>
              <a:buFont typeface="Monotype Sorts" charset="2"/>
              <a:buNone/>
            </a:pPr>
            <a:r>
              <a:rPr lang="en-US" sz="2900" dirty="0" smtClean="0">
                <a:latin typeface="Monaco" charset="0"/>
              </a:rPr>
              <a:t>	    buffer[in] = item;</a:t>
            </a:r>
          </a:p>
          <a:p>
            <a:pPr>
              <a:buFont typeface="Monotype Sorts" charset="2"/>
              <a:buNone/>
            </a:pPr>
            <a:r>
              <a:rPr lang="en-US" sz="2900" dirty="0" smtClean="0">
                <a:latin typeface="Monaco" charset="0"/>
              </a:rPr>
              <a:t>	    in = (in + 1) % BUFFER SIZE;</a:t>
            </a:r>
          </a:p>
          <a:p>
            <a:pPr>
              <a:buFont typeface="Monotype Sorts" charset="2"/>
              <a:buNone/>
            </a:pPr>
            <a:r>
              <a:rPr lang="en-US" sz="2900" dirty="0" smtClean="0">
                <a:latin typeface="Monaco" charset="0"/>
              </a:rPr>
              <a:t>     }</a:t>
            </a:r>
          </a:p>
          <a:p>
            <a:pPr>
              <a:buFont typeface="Monotype Sorts" charset="2"/>
              <a:buNone/>
            </a:pPr>
            <a:endParaRPr lang="en-US" sz="2900" dirty="0" smtClean="0">
              <a:latin typeface="Monaco" charset="0"/>
            </a:endParaRPr>
          </a:p>
          <a:p>
            <a:pPr>
              <a:buFont typeface="Monotype Sorts" charset="2"/>
              <a:buNone/>
            </a:pPr>
            <a:endParaRPr lang="en-US" sz="2900" dirty="0" smtClean="0"/>
          </a:p>
          <a:p>
            <a:pPr>
              <a:buFont typeface="Monotype Sorts" charset="2"/>
              <a:buNone/>
            </a:pPr>
            <a:r>
              <a:rPr lang="en-US" sz="2300" dirty="0" smtClean="0"/>
              <a:t>	</a:t>
            </a:r>
          </a:p>
          <a:p>
            <a:pPr marL="10240963" lvl="4">
              <a:buFontTx/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Bounded Buffer – Consumer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5657" y="2000250"/>
            <a:ext cx="10776631" cy="5881688"/>
          </a:xfrm>
        </p:spPr>
        <p:txBody>
          <a:bodyPr/>
          <a:lstStyle/>
          <a:p>
            <a:pPr>
              <a:buFont typeface="Monotype Sorts" charset="2"/>
              <a:buNone/>
            </a:pPr>
            <a:r>
              <a:rPr lang="en-US" dirty="0" smtClean="0">
                <a:latin typeface="Monaco" charset="0"/>
              </a:rPr>
              <a:t>	</a:t>
            </a:r>
            <a:r>
              <a:rPr lang="en-US" sz="2900" dirty="0" smtClean="0">
                <a:latin typeface="Monaco" charset="0"/>
              </a:rPr>
              <a:t>while (true) {</a:t>
            </a:r>
          </a:p>
          <a:p>
            <a:pPr>
              <a:buFont typeface="Monotype Sorts" charset="2"/>
              <a:buNone/>
            </a:pPr>
            <a:r>
              <a:rPr lang="en-US" sz="2900" dirty="0" smtClean="0">
                <a:latin typeface="Monaco" charset="0"/>
              </a:rPr>
              <a:t>			while (in == out); </a:t>
            </a:r>
          </a:p>
          <a:p>
            <a:pPr>
              <a:buFont typeface="Monotype Sorts" charset="2"/>
              <a:buNone/>
            </a:pPr>
            <a:r>
              <a:rPr lang="en-US" sz="2900" dirty="0" smtClean="0">
                <a:latin typeface="Monaco" charset="0"/>
              </a:rPr>
              <a:t>			// do nothing -- nothing to consume</a:t>
            </a:r>
          </a:p>
          <a:p>
            <a:pPr>
              <a:buFont typeface="Monotype Sorts" charset="2"/>
              <a:buNone/>
            </a:pPr>
            <a:endParaRPr lang="en-US" sz="2900" dirty="0" smtClean="0">
              <a:latin typeface="Monaco" charset="0"/>
            </a:endParaRPr>
          </a:p>
          <a:p>
            <a:pPr>
              <a:buFont typeface="Monotype Sorts" charset="2"/>
              <a:buNone/>
            </a:pPr>
            <a:r>
              <a:rPr lang="en-US" sz="2900" dirty="0" smtClean="0">
                <a:latin typeface="Monaco" charset="0"/>
              </a:rPr>
              <a:t>	     // remove an item from the buffer</a:t>
            </a:r>
          </a:p>
          <a:p>
            <a:pPr>
              <a:buFont typeface="Monotype Sorts" charset="2"/>
              <a:buNone/>
            </a:pPr>
            <a:r>
              <a:rPr lang="en-US" sz="2900" dirty="0" smtClean="0">
                <a:latin typeface="Monaco" charset="0"/>
              </a:rPr>
              <a:t>	     item = buffer[out];</a:t>
            </a:r>
          </a:p>
          <a:p>
            <a:pPr>
              <a:buFont typeface="Monotype Sorts" charset="2"/>
              <a:buNone/>
            </a:pPr>
            <a:r>
              <a:rPr lang="en-US" sz="2900" dirty="0" smtClean="0">
                <a:latin typeface="Monaco" charset="0"/>
              </a:rPr>
              <a:t>	     out = (out + 1) % BUFFER SIZE;</a:t>
            </a:r>
          </a:p>
          <a:p>
            <a:pPr>
              <a:buFont typeface="Monotype Sorts" charset="2"/>
              <a:buNone/>
            </a:pPr>
            <a:r>
              <a:rPr lang="en-US" sz="2900" dirty="0" smtClean="0">
                <a:latin typeface="Monaco" charset="0"/>
              </a:rPr>
              <a:t>	return item;</a:t>
            </a:r>
          </a:p>
          <a:p>
            <a:pPr>
              <a:buFont typeface="Monotype Sorts" charset="2"/>
              <a:buNone/>
            </a:pPr>
            <a:r>
              <a:rPr lang="en-US" sz="2900" i="1" dirty="0" smtClean="0">
                <a:latin typeface="Monaco" charset="0"/>
              </a:rPr>
              <a:t>     </a:t>
            </a:r>
            <a:r>
              <a:rPr lang="en-US" sz="2900" dirty="0" smtClean="0">
                <a:latin typeface="Monaco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922338" y="395288"/>
            <a:ext cx="12344400" cy="768350"/>
          </a:xfrm>
        </p:spPr>
        <p:txBody>
          <a:bodyPr/>
          <a:lstStyle/>
          <a:p>
            <a:pPr eaLnBrk="1" hangingPunct="1"/>
            <a:r>
              <a:rPr lang="en-US" sz="3600" smtClean="0"/>
              <a:t>Interprocess Communication – </a:t>
            </a:r>
            <a:br>
              <a:rPr lang="en-US" sz="3600" smtClean="0"/>
            </a:br>
            <a:r>
              <a:rPr lang="en-US" sz="3600" smtClean="0"/>
              <a:t>Message Passing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9675" y="1644650"/>
            <a:ext cx="11542713" cy="604043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Mechanism for processes to communicate and to synchronize their actions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Message system – processes communicate with each other without resorting to shared variables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IPC facility provides two operations:</a:t>
            </a:r>
          </a:p>
          <a:p>
            <a:pPr lvl="1">
              <a:lnSpc>
                <a:spcPct val="90000"/>
              </a:lnSpc>
            </a:pPr>
            <a:r>
              <a:rPr lang="en-US" sz="2800" b="1" dirty="0" smtClean="0"/>
              <a:t>send</a:t>
            </a:r>
            <a:r>
              <a:rPr lang="en-US" sz="2800" dirty="0" smtClean="0"/>
              <a:t>(</a:t>
            </a:r>
            <a:r>
              <a:rPr lang="en-US" sz="2800" i="1" dirty="0" smtClean="0"/>
              <a:t>message</a:t>
            </a:r>
            <a:r>
              <a:rPr lang="en-US" sz="2800" dirty="0" smtClean="0"/>
              <a:t>) – message size fixed or variable </a:t>
            </a:r>
          </a:p>
          <a:p>
            <a:pPr lvl="1">
              <a:lnSpc>
                <a:spcPct val="90000"/>
              </a:lnSpc>
            </a:pPr>
            <a:r>
              <a:rPr lang="en-US" sz="2800" b="1" dirty="0" smtClean="0"/>
              <a:t>receive</a:t>
            </a:r>
            <a:r>
              <a:rPr lang="en-US" sz="2800" dirty="0" smtClean="0"/>
              <a:t>(</a:t>
            </a:r>
            <a:r>
              <a:rPr lang="en-US" sz="2800" i="1" dirty="0" smtClean="0"/>
              <a:t>message</a:t>
            </a:r>
            <a:r>
              <a:rPr lang="en-US" sz="2800" dirty="0" smtClean="0"/>
              <a:t>)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If </a:t>
            </a:r>
            <a:r>
              <a:rPr lang="en-US" sz="2800" i="1" dirty="0" smtClean="0"/>
              <a:t>P</a:t>
            </a:r>
            <a:r>
              <a:rPr lang="en-US" sz="2800" dirty="0" smtClean="0"/>
              <a:t> and </a:t>
            </a:r>
            <a:r>
              <a:rPr lang="en-US" sz="2800" i="1" dirty="0" smtClean="0"/>
              <a:t>Q</a:t>
            </a:r>
            <a:r>
              <a:rPr lang="en-US" sz="2800" dirty="0" smtClean="0"/>
              <a:t> wish to communicate, they need to:</a:t>
            </a:r>
          </a:p>
          <a:p>
            <a:pPr lvl="1">
              <a:lnSpc>
                <a:spcPct val="90000"/>
              </a:lnSpc>
            </a:pPr>
            <a:r>
              <a:rPr lang="en-US" sz="2800" dirty="0" smtClean="0"/>
              <a:t>establish a </a:t>
            </a:r>
            <a:r>
              <a:rPr lang="en-US" sz="2800" i="1" dirty="0" smtClean="0"/>
              <a:t>communication</a:t>
            </a:r>
            <a:r>
              <a:rPr lang="en-US" sz="2800" dirty="0" smtClean="0"/>
              <a:t> </a:t>
            </a:r>
            <a:r>
              <a:rPr lang="en-US" sz="2800" i="1" dirty="0" smtClean="0"/>
              <a:t>link</a:t>
            </a:r>
            <a:r>
              <a:rPr lang="en-US" sz="2800" dirty="0" smtClean="0"/>
              <a:t> between them</a:t>
            </a:r>
          </a:p>
          <a:p>
            <a:pPr lvl="1">
              <a:lnSpc>
                <a:spcPct val="90000"/>
              </a:lnSpc>
            </a:pPr>
            <a:r>
              <a:rPr lang="en-US" sz="2800" dirty="0" smtClean="0"/>
              <a:t>exchange messages via send/receive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Implementation of communication link</a:t>
            </a:r>
          </a:p>
          <a:p>
            <a:pPr lvl="1">
              <a:lnSpc>
                <a:spcPct val="90000"/>
              </a:lnSpc>
            </a:pPr>
            <a:r>
              <a:rPr lang="en-US" sz="2800" dirty="0" smtClean="0"/>
              <a:t>physical (e.g., shared memory, hardware bus)</a:t>
            </a:r>
          </a:p>
          <a:p>
            <a:pPr lvl="1">
              <a:lnSpc>
                <a:spcPct val="90000"/>
              </a:lnSpc>
            </a:pPr>
            <a:r>
              <a:rPr lang="en-US" sz="2800" dirty="0" smtClean="0"/>
              <a:t>logical (e.g., logical properties)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Direct Communication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9675" y="1644650"/>
            <a:ext cx="11453813" cy="6040438"/>
          </a:xfrm>
        </p:spPr>
        <p:txBody>
          <a:bodyPr/>
          <a:lstStyle/>
          <a:p>
            <a:r>
              <a:rPr lang="en-US" sz="2800" dirty="0" smtClean="0"/>
              <a:t>Processes must name each other explicitly:</a:t>
            </a:r>
          </a:p>
          <a:p>
            <a:pPr lvl="1"/>
            <a:r>
              <a:rPr lang="en-US" sz="2800" b="1" dirty="0" smtClean="0"/>
              <a:t>send</a:t>
            </a:r>
            <a:r>
              <a:rPr lang="en-US" sz="2800" dirty="0" smtClean="0"/>
              <a:t> (</a:t>
            </a:r>
            <a:r>
              <a:rPr lang="en-US" sz="2800" i="1" dirty="0" smtClean="0"/>
              <a:t>P, message</a:t>
            </a:r>
            <a:r>
              <a:rPr lang="en-US" sz="2800" dirty="0" smtClean="0"/>
              <a:t>) – send a message to process P</a:t>
            </a:r>
          </a:p>
          <a:p>
            <a:pPr lvl="1"/>
            <a:r>
              <a:rPr lang="en-US" sz="2800" b="1" dirty="0" smtClean="0"/>
              <a:t>receive</a:t>
            </a:r>
            <a:r>
              <a:rPr lang="en-US" sz="2800" dirty="0" smtClean="0"/>
              <a:t>(</a:t>
            </a:r>
            <a:r>
              <a:rPr lang="en-US" sz="2800" i="1" dirty="0" smtClean="0"/>
              <a:t>Q, message</a:t>
            </a:r>
            <a:r>
              <a:rPr lang="en-US" sz="2800" dirty="0" smtClean="0"/>
              <a:t>) – receive a message from process Q</a:t>
            </a:r>
          </a:p>
          <a:p>
            <a:pPr lvl="1"/>
            <a:endParaRPr lang="en-US" sz="2800" dirty="0" smtClean="0"/>
          </a:p>
          <a:p>
            <a:r>
              <a:rPr lang="en-US" sz="2800" dirty="0" smtClean="0"/>
              <a:t>Properties of communication link</a:t>
            </a:r>
          </a:p>
          <a:p>
            <a:pPr lvl="1"/>
            <a:r>
              <a:rPr lang="en-US" sz="2800" dirty="0" smtClean="0"/>
              <a:t>Links are established automatically</a:t>
            </a:r>
          </a:p>
          <a:p>
            <a:pPr lvl="1"/>
            <a:r>
              <a:rPr lang="en-US" sz="2800" dirty="0" smtClean="0"/>
              <a:t>A link is associated with exactly one pair of communicating processes</a:t>
            </a:r>
          </a:p>
          <a:p>
            <a:pPr lvl="1"/>
            <a:r>
              <a:rPr lang="en-US" sz="2800" dirty="0" smtClean="0"/>
              <a:t>Between each pair there exists exactly one link</a:t>
            </a:r>
          </a:p>
          <a:p>
            <a:pPr lvl="1"/>
            <a:r>
              <a:rPr lang="en-US" sz="2800" dirty="0" smtClean="0"/>
              <a:t>The link may be unidirectional, but is usually bi-directional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Indirect Communication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9675" y="1662113"/>
            <a:ext cx="11395075" cy="5545137"/>
          </a:xfrm>
        </p:spPr>
        <p:txBody>
          <a:bodyPr/>
          <a:lstStyle/>
          <a:p>
            <a:r>
              <a:rPr lang="en-US" sz="2800" dirty="0" smtClean="0"/>
              <a:t>Messages are directed and received from mailboxes (also referred to as ports)</a:t>
            </a:r>
          </a:p>
          <a:p>
            <a:pPr lvl="1"/>
            <a:r>
              <a:rPr lang="en-US" sz="2800" dirty="0" smtClean="0"/>
              <a:t>Each mailbox has a unique id</a:t>
            </a:r>
          </a:p>
          <a:p>
            <a:pPr lvl="1"/>
            <a:r>
              <a:rPr lang="en-US" sz="2800" dirty="0" smtClean="0"/>
              <a:t>Processes can communicate only if they share a mailbox</a:t>
            </a:r>
          </a:p>
          <a:p>
            <a:pPr lvl="1"/>
            <a:endParaRPr lang="en-US" sz="2800" dirty="0" smtClean="0"/>
          </a:p>
          <a:p>
            <a:r>
              <a:rPr lang="en-US" sz="2800" dirty="0" smtClean="0"/>
              <a:t>Properties of communication link</a:t>
            </a:r>
          </a:p>
          <a:p>
            <a:pPr lvl="1"/>
            <a:r>
              <a:rPr lang="en-US" sz="2800" dirty="0" smtClean="0"/>
              <a:t>Link established only if processes share a common mailbox</a:t>
            </a:r>
          </a:p>
          <a:p>
            <a:pPr lvl="1"/>
            <a:r>
              <a:rPr lang="en-US" sz="2800" dirty="0" smtClean="0"/>
              <a:t>A link may be associated with many processes</a:t>
            </a:r>
          </a:p>
          <a:p>
            <a:pPr lvl="1"/>
            <a:r>
              <a:rPr lang="en-US" sz="2800" dirty="0" smtClean="0"/>
              <a:t>Each pair of processes may share several communication links</a:t>
            </a:r>
          </a:p>
          <a:p>
            <a:pPr lvl="1"/>
            <a:r>
              <a:rPr lang="en-US" sz="2800" dirty="0" smtClean="0"/>
              <a:t>Link may be unidirectional or bi-directional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Indirect Communication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9675" y="1662113"/>
            <a:ext cx="11371263" cy="5094287"/>
          </a:xfrm>
        </p:spPr>
        <p:txBody>
          <a:bodyPr/>
          <a:lstStyle/>
          <a:p>
            <a:r>
              <a:rPr lang="en-US" sz="2800" dirty="0" smtClean="0"/>
              <a:t>Operations</a:t>
            </a:r>
          </a:p>
          <a:p>
            <a:pPr lvl="1"/>
            <a:r>
              <a:rPr lang="en-US" sz="2800" dirty="0" smtClean="0"/>
              <a:t>create a new mailbox</a:t>
            </a:r>
          </a:p>
          <a:p>
            <a:pPr lvl="1"/>
            <a:r>
              <a:rPr lang="en-US" sz="2800" dirty="0" smtClean="0"/>
              <a:t>send and receive messages through mailbox</a:t>
            </a:r>
          </a:p>
          <a:p>
            <a:pPr lvl="1"/>
            <a:r>
              <a:rPr lang="en-US" sz="2800" dirty="0" smtClean="0"/>
              <a:t>destroy a mailbox</a:t>
            </a:r>
          </a:p>
          <a:p>
            <a:pPr lvl="1"/>
            <a:endParaRPr lang="en-US" sz="2800" dirty="0" smtClean="0"/>
          </a:p>
          <a:p>
            <a:r>
              <a:rPr lang="en-US" sz="2800" dirty="0" smtClean="0"/>
              <a:t>Primitives are defined as:</a:t>
            </a:r>
          </a:p>
          <a:p>
            <a:pPr>
              <a:buFont typeface="Monotype Sorts" charset="2"/>
              <a:buNone/>
            </a:pPr>
            <a:r>
              <a:rPr lang="en-US" sz="2800" dirty="0" smtClean="0"/>
              <a:t>	</a:t>
            </a:r>
            <a:r>
              <a:rPr lang="en-US" sz="2800" b="1" dirty="0" smtClean="0"/>
              <a:t>send</a:t>
            </a:r>
            <a:r>
              <a:rPr lang="en-US" sz="2800" dirty="0" smtClean="0"/>
              <a:t>(</a:t>
            </a:r>
            <a:r>
              <a:rPr lang="en-US" sz="2800" i="1" dirty="0" smtClean="0"/>
              <a:t>A, message</a:t>
            </a:r>
            <a:r>
              <a:rPr lang="en-US" sz="2800" dirty="0" smtClean="0"/>
              <a:t>) – send a message to mailbox A</a:t>
            </a:r>
          </a:p>
          <a:p>
            <a:pPr>
              <a:buFont typeface="Monotype Sorts" charset="2"/>
              <a:buNone/>
            </a:pPr>
            <a:r>
              <a:rPr lang="en-US" sz="2800" dirty="0" smtClean="0"/>
              <a:t>	</a:t>
            </a:r>
            <a:r>
              <a:rPr lang="en-US" sz="2800" b="1" dirty="0" smtClean="0"/>
              <a:t>receive</a:t>
            </a:r>
            <a:r>
              <a:rPr lang="en-US" sz="2800" dirty="0" smtClean="0"/>
              <a:t>(</a:t>
            </a:r>
            <a:r>
              <a:rPr lang="en-US" sz="2800" i="1" dirty="0" smtClean="0"/>
              <a:t>A, message</a:t>
            </a:r>
            <a:r>
              <a:rPr lang="en-US" sz="2800" dirty="0" smtClean="0"/>
              <a:t>) – receive a message from mailbox A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314450" y="369888"/>
            <a:ext cx="11715750" cy="768350"/>
          </a:xfrm>
        </p:spPr>
        <p:txBody>
          <a:bodyPr/>
          <a:lstStyle/>
          <a:p>
            <a:pPr eaLnBrk="1" hangingPunct="1"/>
            <a:r>
              <a:rPr lang="en-US" smtClean="0"/>
              <a:t>Indirect Communication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9675" y="1644650"/>
            <a:ext cx="11542713" cy="6040438"/>
          </a:xfrm>
        </p:spPr>
        <p:txBody>
          <a:bodyPr/>
          <a:lstStyle/>
          <a:p>
            <a:r>
              <a:rPr lang="en-US" sz="2800" dirty="0" smtClean="0"/>
              <a:t>Mailbox sharing</a:t>
            </a:r>
          </a:p>
          <a:p>
            <a:pPr lvl="1"/>
            <a:r>
              <a:rPr lang="en-US" sz="2800" i="1" dirty="0" smtClean="0"/>
              <a:t>P</a:t>
            </a:r>
            <a:r>
              <a:rPr lang="en-US" sz="2800" i="1" baseline="-25000" dirty="0" smtClean="0"/>
              <a:t>1</a:t>
            </a:r>
            <a:r>
              <a:rPr lang="en-US" sz="2800" i="1" dirty="0" smtClean="0"/>
              <a:t>, P</a:t>
            </a:r>
            <a:r>
              <a:rPr lang="en-US" sz="2800" i="1" baseline="-25000" dirty="0" smtClean="0"/>
              <a:t>2</a:t>
            </a:r>
            <a:r>
              <a:rPr lang="en-US" sz="2800" i="1" dirty="0" smtClean="0"/>
              <a:t>,</a:t>
            </a:r>
            <a:r>
              <a:rPr lang="en-US" sz="2800" dirty="0" smtClean="0"/>
              <a:t> and</a:t>
            </a:r>
            <a:r>
              <a:rPr lang="en-US" sz="2800" i="1" dirty="0" smtClean="0"/>
              <a:t> P</a:t>
            </a:r>
            <a:r>
              <a:rPr lang="en-US" sz="2800" i="1" baseline="-25000" dirty="0" smtClean="0"/>
              <a:t>3</a:t>
            </a:r>
            <a:r>
              <a:rPr lang="en-US" sz="2800" dirty="0" smtClean="0"/>
              <a:t> share mailbox A</a:t>
            </a:r>
          </a:p>
          <a:p>
            <a:pPr lvl="1"/>
            <a:r>
              <a:rPr lang="en-US" sz="2800" i="1" dirty="0" smtClean="0"/>
              <a:t>P</a:t>
            </a:r>
            <a:r>
              <a:rPr lang="en-US" sz="2800" i="1" baseline="-25000" dirty="0" smtClean="0"/>
              <a:t>1</a:t>
            </a:r>
            <a:r>
              <a:rPr lang="en-US" sz="2800" dirty="0" smtClean="0"/>
              <a:t>, sends; </a:t>
            </a:r>
            <a:r>
              <a:rPr lang="en-US" sz="2800" i="1" dirty="0" smtClean="0"/>
              <a:t>P</a:t>
            </a:r>
            <a:r>
              <a:rPr lang="en-US" sz="2800" i="1" baseline="-25000" dirty="0" smtClean="0"/>
              <a:t>2</a:t>
            </a:r>
            <a:r>
              <a:rPr lang="en-US" sz="2800" i="1" dirty="0" smtClean="0"/>
              <a:t> </a:t>
            </a:r>
            <a:r>
              <a:rPr lang="en-US" sz="2800" dirty="0" smtClean="0"/>
              <a:t>and</a:t>
            </a:r>
            <a:r>
              <a:rPr lang="en-US" sz="2800" i="1" dirty="0" smtClean="0"/>
              <a:t> P</a:t>
            </a:r>
            <a:r>
              <a:rPr lang="en-US" sz="2800" i="1" baseline="-25000" dirty="0" smtClean="0"/>
              <a:t>3</a:t>
            </a:r>
            <a:r>
              <a:rPr lang="en-US" sz="2800" dirty="0" smtClean="0"/>
              <a:t> receive</a:t>
            </a:r>
          </a:p>
          <a:p>
            <a:pPr lvl="1"/>
            <a:r>
              <a:rPr lang="en-US" sz="2800" dirty="0" smtClean="0"/>
              <a:t>Who gets the message?</a:t>
            </a:r>
          </a:p>
          <a:p>
            <a:pPr lvl="1"/>
            <a:endParaRPr lang="en-US" sz="2800" dirty="0" smtClean="0"/>
          </a:p>
          <a:p>
            <a:r>
              <a:rPr lang="en-US" sz="2800" dirty="0" smtClean="0"/>
              <a:t>Solutions</a:t>
            </a:r>
          </a:p>
          <a:p>
            <a:pPr lvl="1"/>
            <a:r>
              <a:rPr lang="en-US" sz="2800" dirty="0" smtClean="0"/>
              <a:t>Allow a link to be associated with at most two processes</a:t>
            </a:r>
          </a:p>
          <a:p>
            <a:pPr lvl="1"/>
            <a:r>
              <a:rPr lang="en-US" sz="2800" dirty="0" smtClean="0"/>
              <a:t>Allow only one process at a time to execute a receive operation</a:t>
            </a:r>
          </a:p>
          <a:p>
            <a:pPr lvl="1"/>
            <a:r>
              <a:rPr lang="en-US" sz="2800" dirty="0" smtClean="0"/>
              <a:t>Allow the system to select arbitrarily the receiver.  Sender is notified who the receiver was.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984379" y="444533"/>
            <a:ext cx="12344400" cy="768350"/>
          </a:xfrm>
        </p:spPr>
        <p:txBody>
          <a:bodyPr/>
          <a:lstStyle/>
          <a:p>
            <a:pPr eaLnBrk="1" hangingPunct="1"/>
            <a:r>
              <a:rPr lang="en-US" dirty="0" smtClean="0"/>
              <a:t>Synchronous / Asynchronous Comm.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9675" y="1644650"/>
            <a:ext cx="11204575" cy="6040438"/>
          </a:xfrm>
        </p:spPr>
        <p:txBody>
          <a:bodyPr/>
          <a:lstStyle/>
          <a:p>
            <a:pPr marL="542925" indent="-542925"/>
            <a:r>
              <a:rPr lang="en-US" sz="2400" dirty="0" smtClean="0"/>
              <a:t>Message passing may be either blocking or non-blocking</a:t>
            </a:r>
          </a:p>
          <a:p>
            <a:pPr marL="542925" indent="-542925"/>
            <a:endParaRPr lang="en-US" sz="2400" dirty="0" smtClean="0"/>
          </a:p>
          <a:p>
            <a:pPr marL="542925" indent="-542925"/>
            <a:r>
              <a:rPr lang="en-US" sz="2400" b="1" dirty="0" smtClean="0"/>
              <a:t>Blocking</a:t>
            </a:r>
            <a:r>
              <a:rPr lang="en-US" sz="2400" dirty="0" smtClean="0"/>
              <a:t> is considered </a:t>
            </a:r>
            <a:r>
              <a:rPr lang="en-US" sz="2400" b="1" dirty="0" smtClean="0"/>
              <a:t>synchronous</a:t>
            </a:r>
          </a:p>
          <a:p>
            <a:pPr marL="1141413" lvl="1" indent="-488950"/>
            <a:r>
              <a:rPr lang="en-US" sz="2400" b="1" dirty="0" smtClean="0"/>
              <a:t>Blocking send </a:t>
            </a:r>
            <a:r>
              <a:rPr lang="en-US" sz="2400" dirty="0" smtClean="0"/>
              <a:t>has the sender block until the message is received</a:t>
            </a:r>
          </a:p>
          <a:p>
            <a:pPr marL="1141413" lvl="1" indent="-488950"/>
            <a:r>
              <a:rPr lang="en-US" sz="2400" b="1" dirty="0" smtClean="0"/>
              <a:t>Blocking receive </a:t>
            </a:r>
            <a:r>
              <a:rPr lang="en-US" sz="2400" dirty="0" smtClean="0"/>
              <a:t>has the receiver block until a message is available</a:t>
            </a:r>
          </a:p>
          <a:p>
            <a:pPr marL="1141413" lvl="1" indent="-488950"/>
            <a:endParaRPr lang="en-US" sz="2400" dirty="0" smtClean="0"/>
          </a:p>
          <a:p>
            <a:pPr marL="542925" indent="-542925"/>
            <a:r>
              <a:rPr lang="en-US" sz="2400" b="1" dirty="0" smtClean="0"/>
              <a:t>Non-blocking</a:t>
            </a:r>
            <a:r>
              <a:rPr lang="en-US" sz="2400" dirty="0" smtClean="0"/>
              <a:t> is considered </a:t>
            </a:r>
            <a:r>
              <a:rPr lang="en-US" sz="2400" b="1" dirty="0" smtClean="0"/>
              <a:t>asynchronous</a:t>
            </a:r>
          </a:p>
          <a:p>
            <a:pPr marL="1141413" lvl="1" indent="-488950"/>
            <a:r>
              <a:rPr lang="en-US" sz="2400" b="1" dirty="0" smtClean="0"/>
              <a:t>Non-blocking </a:t>
            </a:r>
            <a:r>
              <a:rPr lang="en-US" sz="2400" dirty="0" smtClean="0"/>
              <a:t>send has the sender send the message and continue</a:t>
            </a:r>
          </a:p>
          <a:p>
            <a:pPr marL="1141413" lvl="1" indent="-488950"/>
            <a:r>
              <a:rPr lang="en-US" sz="2400" b="1" dirty="0" smtClean="0"/>
              <a:t>Non-blocking </a:t>
            </a:r>
            <a:r>
              <a:rPr lang="en-US" sz="2400" dirty="0" smtClean="0"/>
              <a:t>receive has the receiver receive a valid message or null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Buffering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9675" y="1644650"/>
            <a:ext cx="11290300" cy="6040438"/>
          </a:xfrm>
        </p:spPr>
        <p:txBody>
          <a:bodyPr/>
          <a:lstStyle/>
          <a:p>
            <a:r>
              <a:rPr lang="en-US" sz="3200" dirty="0" smtClean="0"/>
              <a:t>Queue of messages attached to the link; implemented in one of three ways</a:t>
            </a:r>
          </a:p>
          <a:p>
            <a:pPr lvl="1">
              <a:buFont typeface="Monotype Sorts" charset="2"/>
              <a:buNone/>
            </a:pPr>
            <a:r>
              <a:rPr lang="en-US" sz="3200" dirty="0" smtClean="0">
                <a:solidFill>
                  <a:srgbClr val="CC6600"/>
                </a:solidFill>
              </a:rPr>
              <a:t>1.</a:t>
            </a:r>
            <a:r>
              <a:rPr lang="en-US" sz="3200" dirty="0" smtClean="0"/>
              <a:t>	Zero capacity – 0 messages</a:t>
            </a:r>
            <a:br>
              <a:rPr lang="en-US" sz="3200" dirty="0" smtClean="0"/>
            </a:br>
            <a:r>
              <a:rPr lang="en-US" sz="3200" dirty="0" smtClean="0"/>
              <a:t>Sender must wait for receiver </a:t>
            </a:r>
          </a:p>
          <a:p>
            <a:pPr lvl="1">
              <a:buFont typeface="Monotype Sorts" charset="2"/>
              <a:buNone/>
            </a:pPr>
            <a:r>
              <a:rPr lang="en-US" sz="3200" dirty="0" smtClean="0">
                <a:solidFill>
                  <a:srgbClr val="CC6600"/>
                </a:solidFill>
              </a:rPr>
              <a:t>2.</a:t>
            </a:r>
            <a:r>
              <a:rPr lang="en-US" sz="3200" dirty="0" smtClean="0"/>
              <a:t>	Bounded capacity – finite length of </a:t>
            </a:r>
            <a:r>
              <a:rPr lang="en-US" sz="3200" i="1" dirty="0" smtClean="0"/>
              <a:t>n</a:t>
            </a:r>
            <a:r>
              <a:rPr lang="en-US" sz="3200" dirty="0" smtClean="0"/>
              <a:t> messages</a:t>
            </a:r>
            <a:br>
              <a:rPr lang="en-US" sz="3200" dirty="0" smtClean="0"/>
            </a:br>
            <a:r>
              <a:rPr lang="en-US" sz="3200" dirty="0" smtClean="0"/>
              <a:t>Sender must wait if link full</a:t>
            </a:r>
          </a:p>
          <a:p>
            <a:pPr lvl="1">
              <a:buFont typeface="Monotype Sorts" charset="2"/>
              <a:buNone/>
            </a:pPr>
            <a:r>
              <a:rPr lang="en-US" sz="3200" dirty="0" smtClean="0">
                <a:solidFill>
                  <a:srgbClr val="CC6600"/>
                </a:solidFill>
              </a:rPr>
              <a:t>3.</a:t>
            </a:r>
            <a:r>
              <a:rPr lang="en-US" sz="3200" dirty="0" smtClean="0"/>
              <a:t>	Unbounded capacity – infinite length </a:t>
            </a:r>
            <a:br>
              <a:rPr lang="en-US" sz="3200" dirty="0" smtClean="0"/>
            </a:br>
            <a:r>
              <a:rPr lang="en-US" sz="3200" dirty="0" smtClean="0"/>
              <a:t>Sender never waits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2365375" y="369888"/>
            <a:ext cx="9159875" cy="768350"/>
          </a:xfrm>
        </p:spPr>
        <p:txBody>
          <a:bodyPr/>
          <a:lstStyle/>
          <a:p>
            <a:pPr eaLnBrk="1" hangingPunct="1"/>
            <a:r>
              <a:rPr lang="en-US" smtClean="0"/>
              <a:t>Process Concept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9675" y="1662113"/>
            <a:ext cx="11056938" cy="63817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An operating system executes a variety of programs:</a:t>
            </a:r>
          </a:p>
          <a:p>
            <a:pPr lvl="1">
              <a:lnSpc>
                <a:spcPct val="90000"/>
              </a:lnSpc>
            </a:pPr>
            <a:r>
              <a:rPr lang="en-US" sz="2800" dirty="0" smtClean="0"/>
              <a:t>Batch system – jobs</a:t>
            </a:r>
          </a:p>
          <a:p>
            <a:pPr lvl="1">
              <a:lnSpc>
                <a:spcPct val="90000"/>
              </a:lnSpc>
            </a:pPr>
            <a:r>
              <a:rPr lang="en-US" sz="2800" dirty="0" smtClean="0"/>
              <a:t>Time-shared systems – user programs or tasks</a:t>
            </a:r>
          </a:p>
          <a:p>
            <a:pPr lvl="1">
              <a:lnSpc>
                <a:spcPct val="90000"/>
              </a:lnSpc>
            </a:pPr>
            <a:endParaRPr lang="en-US" sz="2800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Textbook uses the terms </a:t>
            </a:r>
            <a:r>
              <a:rPr lang="en-US" sz="2800" i="1" dirty="0" smtClean="0"/>
              <a:t>job</a:t>
            </a:r>
            <a:r>
              <a:rPr lang="en-US" sz="2800" dirty="0" smtClean="0"/>
              <a:t> and </a:t>
            </a:r>
            <a:r>
              <a:rPr lang="en-US" sz="2800" i="1" dirty="0" smtClean="0"/>
              <a:t>process</a:t>
            </a:r>
            <a:r>
              <a:rPr lang="en-US" sz="2800" dirty="0" smtClean="0"/>
              <a:t> almost interchangeably</a:t>
            </a:r>
          </a:p>
          <a:p>
            <a:pPr>
              <a:lnSpc>
                <a:spcPct val="90000"/>
              </a:lnSpc>
            </a:pPr>
            <a:endParaRPr lang="en-US" sz="2800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Process – a program in execution; process execution must progress in sequential fashion</a:t>
            </a:r>
          </a:p>
          <a:p>
            <a:pPr>
              <a:lnSpc>
                <a:spcPct val="90000"/>
              </a:lnSpc>
            </a:pPr>
            <a:endParaRPr lang="en-US" sz="2800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A process includes:</a:t>
            </a:r>
          </a:p>
          <a:p>
            <a:pPr lvl="1">
              <a:lnSpc>
                <a:spcPct val="90000"/>
              </a:lnSpc>
            </a:pPr>
            <a:r>
              <a:rPr lang="en-US" sz="2800" dirty="0" smtClean="0"/>
              <a:t>program counter </a:t>
            </a:r>
          </a:p>
          <a:p>
            <a:pPr lvl="1">
              <a:lnSpc>
                <a:spcPct val="90000"/>
              </a:lnSpc>
            </a:pPr>
            <a:r>
              <a:rPr lang="en-US" sz="2800" dirty="0" smtClean="0"/>
              <a:t>stack</a:t>
            </a:r>
          </a:p>
          <a:p>
            <a:pPr lvl="1">
              <a:lnSpc>
                <a:spcPct val="90000"/>
              </a:lnSpc>
            </a:pPr>
            <a:r>
              <a:rPr lang="en-US" sz="2800" dirty="0" smtClean="0"/>
              <a:t>data section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65879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>
          <a:xfrm>
            <a:off x="1404938" y="369888"/>
            <a:ext cx="11776075" cy="768350"/>
          </a:xfrm>
        </p:spPr>
        <p:txBody>
          <a:bodyPr/>
          <a:lstStyle/>
          <a:p>
            <a:r>
              <a:rPr lang="en-US" smtClean="0"/>
              <a:t>Examples of IPC Systems - POSIX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>
          <a:xfrm>
            <a:off x="354563" y="1644650"/>
            <a:ext cx="12221612" cy="6040438"/>
          </a:xfrm>
        </p:spPr>
        <p:txBody>
          <a:bodyPr/>
          <a:lstStyle/>
          <a:p>
            <a:r>
              <a:rPr lang="en-US" sz="2800" dirty="0" smtClean="0"/>
              <a:t>POSIX Shared Memory</a:t>
            </a:r>
          </a:p>
          <a:p>
            <a:pPr lvl="1"/>
            <a:r>
              <a:rPr lang="en-US" sz="2800" dirty="0" smtClean="0"/>
              <a:t>Process first creates shared memory segment</a:t>
            </a:r>
          </a:p>
          <a:p>
            <a:pPr lvl="1">
              <a:buFont typeface="Monotype Sorts" charset="2"/>
              <a:buNone/>
            </a:pPr>
            <a:r>
              <a:rPr lang="en-US" sz="2800" dirty="0" smtClean="0">
                <a:latin typeface="Courier New" charset="0"/>
                <a:cs typeface="Courier New" charset="0"/>
              </a:rPr>
              <a:t>segment id = </a:t>
            </a:r>
            <a:r>
              <a:rPr lang="en-US" sz="2800" dirty="0" err="1" smtClean="0">
                <a:latin typeface="Courier New" charset="0"/>
                <a:cs typeface="Courier New" charset="0"/>
              </a:rPr>
              <a:t>shmget</a:t>
            </a:r>
            <a:r>
              <a:rPr lang="en-US" sz="2800" dirty="0" smtClean="0">
                <a:latin typeface="Courier New" charset="0"/>
                <a:cs typeface="Courier New" charset="0"/>
              </a:rPr>
              <a:t>(IPC PRIVATE, size, S_IRUSR | S_IWUSR);</a:t>
            </a:r>
          </a:p>
          <a:p>
            <a:pPr lvl="1"/>
            <a:r>
              <a:rPr lang="en-US" sz="2800" dirty="0" smtClean="0"/>
              <a:t>Process wanting access to that shared memory must attach to it</a:t>
            </a:r>
          </a:p>
          <a:p>
            <a:pPr lvl="1">
              <a:buFont typeface="Monotype Sorts" charset="2"/>
              <a:buNone/>
            </a:pPr>
            <a:r>
              <a:rPr lang="en-US" sz="2800" dirty="0" smtClean="0">
                <a:latin typeface="Courier New" charset="0"/>
                <a:cs typeface="Courier New" charset="0"/>
              </a:rPr>
              <a:t>shared memory = (char *) </a:t>
            </a:r>
            <a:r>
              <a:rPr lang="en-US" sz="2800" dirty="0" err="1" smtClean="0">
                <a:latin typeface="Courier New" charset="0"/>
                <a:cs typeface="Courier New" charset="0"/>
              </a:rPr>
              <a:t>shmat</a:t>
            </a:r>
            <a:r>
              <a:rPr lang="en-US" sz="2800" dirty="0" smtClean="0">
                <a:latin typeface="Courier New" charset="0"/>
                <a:cs typeface="Courier New" charset="0"/>
              </a:rPr>
              <a:t>(id, NULL, 0); </a:t>
            </a:r>
          </a:p>
          <a:p>
            <a:pPr lvl="1"/>
            <a:r>
              <a:rPr lang="en-US" sz="2800" dirty="0" smtClean="0"/>
              <a:t>Now the process could write to the shared memory</a:t>
            </a:r>
          </a:p>
          <a:p>
            <a:pPr lvl="1">
              <a:buFont typeface="Monotype Sorts" charset="2"/>
              <a:buNone/>
            </a:pPr>
            <a:r>
              <a:rPr lang="en-US" sz="2800" dirty="0" err="1" smtClean="0">
                <a:latin typeface="Courier New" charset="0"/>
                <a:cs typeface="Courier New" charset="0"/>
              </a:rPr>
              <a:t>sprintf</a:t>
            </a:r>
            <a:r>
              <a:rPr lang="en-US" sz="2800" dirty="0" smtClean="0">
                <a:latin typeface="Courier New" charset="0"/>
                <a:cs typeface="Courier New" charset="0"/>
              </a:rPr>
              <a:t>(shared memory, "Writing to shared memory");</a:t>
            </a:r>
          </a:p>
          <a:p>
            <a:pPr lvl="1"/>
            <a:r>
              <a:rPr lang="en-US" sz="2800" dirty="0" smtClean="0"/>
              <a:t>When done a process can detach the shared memory from its address space</a:t>
            </a:r>
          </a:p>
          <a:p>
            <a:pPr lvl="1">
              <a:buFont typeface="Monotype Sorts" charset="2"/>
              <a:buNone/>
            </a:pPr>
            <a:r>
              <a:rPr lang="en-US" sz="2800" dirty="0" err="1" smtClean="0">
                <a:latin typeface="Courier New" charset="0"/>
                <a:cs typeface="Courier New" charset="0"/>
              </a:rPr>
              <a:t>shmdt</a:t>
            </a:r>
            <a:r>
              <a:rPr lang="en-US" sz="2800" dirty="0" smtClean="0">
                <a:latin typeface="Courier New" charset="0"/>
                <a:cs typeface="Courier New" charset="0"/>
              </a:rPr>
              <a:t>(shared memory);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>
          <a:xfrm>
            <a:off x="1708150" y="369888"/>
            <a:ext cx="11322050" cy="768350"/>
          </a:xfrm>
        </p:spPr>
        <p:txBody>
          <a:bodyPr/>
          <a:lstStyle/>
          <a:p>
            <a:r>
              <a:rPr lang="en-US" smtClean="0"/>
              <a:t>Examples of IPC Systems - Mach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Mach communication is message based</a:t>
            </a:r>
          </a:p>
          <a:p>
            <a:pPr lvl="1"/>
            <a:r>
              <a:rPr lang="en-US" sz="2800" dirty="0" smtClean="0"/>
              <a:t>Even system calls are messages</a:t>
            </a:r>
          </a:p>
          <a:p>
            <a:pPr lvl="1"/>
            <a:r>
              <a:rPr lang="en-US" sz="2800" dirty="0" smtClean="0"/>
              <a:t>Each task gets two mailboxes at creation- Kernel and Notify</a:t>
            </a:r>
          </a:p>
          <a:p>
            <a:pPr lvl="1"/>
            <a:r>
              <a:rPr lang="en-US" sz="2800" dirty="0" smtClean="0"/>
              <a:t>Only three system calls needed for message transfer</a:t>
            </a:r>
          </a:p>
          <a:p>
            <a:pPr lvl="1">
              <a:buFont typeface="Monotype Sorts" charset="2"/>
              <a:buNone/>
            </a:pPr>
            <a:r>
              <a:rPr lang="en-US" sz="2800" dirty="0" err="1" smtClean="0">
                <a:latin typeface="Courier New" charset="0"/>
                <a:cs typeface="Courier New" charset="0"/>
              </a:rPr>
              <a:t>msg_send</a:t>
            </a:r>
            <a:r>
              <a:rPr lang="en-US" sz="2800" dirty="0" smtClean="0">
                <a:latin typeface="Courier New" charset="0"/>
                <a:cs typeface="Courier New" charset="0"/>
              </a:rPr>
              <a:t>(), </a:t>
            </a:r>
            <a:r>
              <a:rPr lang="en-US" sz="2800" dirty="0" err="1" smtClean="0">
                <a:latin typeface="Courier New" charset="0"/>
                <a:cs typeface="Courier New" charset="0"/>
              </a:rPr>
              <a:t>msg_receive</a:t>
            </a:r>
            <a:r>
              <a:rPr lang="en-US" sz="2800" dirty="0" smtClean="0">
                <a:latin typeface="Courier New" charset="0"/>
                <a:cs typeface="Courier New" charset="0"/>
              </a:rPr>
              <a:t>(), </a:t>
            </a:r>
            <a:r>
              <a:rPr lang="en-US" sz="2800" dirty="0" err="1" smtClean="0">
                <a:latin typeface="Courier New" charset="0"/>
                <a:cs typeface="Courier New" charset="0"/>
              </a:rPr>
              <a:t>msg_rpc</a:t>
            </a:r>
            <a:r>
              <a:rPr lang="en-US" sz="2800" dirty="0" smtClean="0">
                <a:latin typeface="Courier New" charset="0"/>
                <a:cs typeface="Courier New" charset="0"/>
              </a:rPr>
              <a:t>()</a:t>
            </a:r>
          </a:p>
          <a:p>
            <a:pPr lvl="1"/>
            <a:r>
              <a:rPr lang="en-US" sz="2800" dirty="0" smtClean="0"/>
              <a:t>Mailboxes needed for </a:t>
            </a:r>
            <a:r>
              <a:rPr lang="en-US" sz="2800" dirty="0" err="1" smtClean="0"/>
              <a:t>commuication</a:t>
            </a:r>
            <a:r>
              <a:rPr lang="en-US" sz="2800" dirty="0" smtClean="0"/>
              <a:t>, created via</a:t>
            </a:r>
          </a:p>
          <a:p>
            <a:pPr lvl="1">
              <a:buFont typeface="Monotype Sorts" charset="2"/>
              <a:buNone/>
            </a:pPr>
            <a:r>
              <a:rPr lang="en-US" sz="2800" dirty="0" err="1" smtClean="0">
                <a:latin typeface="Courier New" charset="0"/>
                <a:cs typeface="Courier New" charset="0"/>
              </a:rPr>
              <a:t>port_allocate</a:t>
            </a:r>
            <a:r>
              <a:rPr lang="en-US" sz="2800" dirty="0" smtClean="0">
                <a:latin typeface="Courier New" charset="0"/>
                <a:cs typeface="Courier New" charset="0"/>
              </a:rPr>
              <a:t>()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>
          <a:xfrm>
            <a:off x="1136650" y="369888"/>
            <a:ext cx="12344400" cy="768350"/>
          </a:xfrm>
        </p:spPr>
        <p:txBody>
          <a:bodyPr/>
          <a:lstStyle/>
          <a:p>
            <a:r>
              <a:rPr lang="en-US" sz="4000" smtClean="0"/>
              <a:t>Examples of IPC Systems – Windows XP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>
          <a:xfrm>
            <a:off x="1209675" y="1644650"/>
            <a:ext cx="11352213" cy="6040438"/>
          </a:xfrm>
        </p:spPr>
        <p:txBody>
          <a:bodyPr/>
          <a:lstStyle/>
          <a:p>
            <a:r>
              <a:rPr lang="en-US" sz="2800" dirty="0" smtClean="0"/>
              <a:t>Message-passing centric via </a:t>
            </a:r>
            <a:r>
              <a:rPr lang="en-US" sz="2800" b="1" dirty="0" smtClean="0">
                <a:solidFill>
                  <a:srgbClr val="0000FF"/>
                </a:solidFill>
              </a:rPr>
              <a:t>local procedure call (LPC)</a:t>
            </a:r>
            <a:r>
              <a:rPr lang="en-US" sz="2800" dirty="0" smtClean="0"/>
              <a:t> facility</a:t>
            </a:r>
          </a:p>
          <a:p>
            <a:pPr lvl="1"/>
            <a:r>
              <a:rPr lang="en-US" sz="2800" dirty="0" smtClean="0"/>
              <a:t>Only works between processes on the same system</a:t>
            </a:r>
          </a:p>
          <a:p>
            <a:pPr lvl="1"/>
            <a:r>
              <a:rPr lang="en-US" sz="2800" dirty="0" smtClean="0"/>
              <a:t>Uses ports (like mailboxes) to establish and maintain communication channels</a:t>
            </a:r>
          </a:p>
          <a:p>
            <a:pPr lvl="1"/>
            <a:r>
              <a:rPr lang="en-US" sz="2800" dirty="0" smtClean="0"/>
              <a:t>Communication works as follows:</a:t>
            </a:r>
          </a:p>
          <a:p>
            <a:pPr lvl="2"/>
            <a:r>
              <a:rPr lang="en-US" sz="2800" dirty="0" smtClean="0"/>
              <a:t>The client opens a handle to the subsystem’s connection port object.</a:t>
            </a:r>
          </a:p>
          <a:p>
            <a:pPr lvl="2"/>
            <a:r>
              <a:rPr lang="en-US" sz="2800" dirty="0" smtClean="0"/>
              <a:t>The client sends a connection request.</a:t>
            </a:r>
          </a:p>
          <a:p>
            <a:pPr lvl="2"/>
            <a:r>
              <a:rPr lang="en-US" sz="2800" dirty="0" smtClean="0"/>
              <a:t>The server creates two private communication ports and returns the handle to one of them to the client.</a:t>
            </a:r>
          </a:p>
          <a:p>
            <a:pPr lvl="2"/>
            <a:r>
              <a:rPr lang="en-US" sz="2800" dirty="0" smtClean="0"/>
              <a:t>The client and server use the corresponding port handle to send messages or callbacks and to listen for replies.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>
          <a:xfrm>
            <a:off x="1414463" y="369888"/>
            <a:ext cx="12344400" cy="768350"/>
          </a:xfrm>
        </p:spPr>
        <p:txBody>
          <a:bodyPr/>
          <a:lstStyle/>
          <a:p>
            <a:r>
              <a:rPr lang="en-US" smtClean="0"/>
              <a:t>Local Procedure Calls in Windows XP</a:t>
            </a:r>
          </a:p>
        </p:txBody>
      </p:sp>
      <p:pic>
        <p:nvPicPr>
          <p:cNvPr id="47107" name="Picture 4" descr="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200" y="1995488"/>
            <a:ext cx="11161713" cy="510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 bwMode="auto">
          <a:xfrm>
            <a:off x="5951349" y="6726264"/>
            <a:ext cx="1673817" cy="247973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308100" y="369888"/>
            <a:ext cx="12344400" cy="768350"/>
          </a:xfrm>
        </p:spPr>
        <p:txBody>
          <a:bodyPr/>
          <a:lstStyle/>
          <a:p>
            <a:pPr eaLnBrk="1" hangingPunct="1"/>
            <a:r>
              <a:rPr lang="en-US" sz="4000" smtClean="0"/>
              <a:t>Communications in Client-Server Systems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dirty="0" smtClean="0"/>
              <a:t>Sockets</a:t>
            </a:r>
          </a:p>
          <a:p>
            <a:endParaRPr lang="en-US" sz="3200" dirty="0" smtClean="0"/>
          </a:p>
          <a:p>
            <a:r>
              <a:rPr lang="en-US" sz="3200" dirty="0" smtClean="0"/>
              <a:t>Remote Procedure Calls</a:t>
            </a:r>
          </a:p>
          <a:p>
            <a:endParaRPr lang="en-US" sz="3200" dirty="0" smtClean="0"/>
          </a:p>
          <a:p>
            <a:r>
              <a:rPr lang="en-US" sz="3200" dirty="0" smtClean="0"/>
              <a:t>Pipes</a:t>
            </a:r>
          </a:p>
          <a:p>
            <a:endParaRPr lang="en-US" sz="3200" dirty="0" smtClean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Sockets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9675" y="1644650"/>
            <a:ext cx="10466388" cy="6040438"/>
          </a:xfrm>
        </p:spPr>
        <p:txBody>
          <a:bodyPr/>
          <a:lstStyle/>
          <a:p>
            <a:r>
              <a:rPr lang="en-US" sz="2800" dirty="0" smtClean="0"/>
              <a:t>A </a:t>
            </a:r>
            <a:r>
              <a:rPr lang="en-US" sz="2800" b="1" dirty="0" smtClean="0">
                <a:solidFill>
                  <a:srgbClr val="0000FF"/>
                </a:solidFill>
              </a:rPr>
              <a:t>socket </a:t>
            </a:r>
            <a:r>
              <a:rPr lang="en-US" sz="2800" dirty="0" smtClean="0"/>
              <a:t>is defined as an </a:t>
            </a:r>
            <a:r>
              <a:rPr lang="en-US" sz="2800" i="1" dirty="0" smtClean="0"/>
              <a:t>endpoint for communication</a:t>
            </a:r>
          </a:p>
          <a:p>
            <a:endParaRPr lang="en-US" sz="2800" dirty="0" smtClean="0"/>
          </a:p>
          <a:p>
            <a:r>
              <a:rPr lang="en-US" sz="2800" dirty="0" smtClean="0"/>
              <a:t>Concatenation of IP address and port</a:t>
            </a:r>
          </a:p>
          <a:p>
            <a:endParaRPr lang="en-US" sz="2800" dirty="0" smtClean="0"/>
          </a:p>
          <a:p>
            <a:r>
              <a:rPr lang="en-US" sz="2800" dirty="0" smtClean="0"/>
              <a:t>The socket </a:t>
            </a:r>
            <a:r>
              <a:rPr lang="en-US" sz="2800" b="1" dirty="0" smtClean="0"/>
              <a:t>161.25.19.8:1625</a:t>
            </a:r>
            <a:r>
              <a:rPr lang="en-US" sz="2800" dirty="0" smtClean="0"/>
              <a:t> refers to port </a:t>
            </a:r>
            <a:r>
              <a:rPr lang="en-US" sz="2800" b="1" dirty="0" smtClean="0"/>
              <a:t>1625</a:t>
            </a:r>
            <a:r>
              <a:rPr lang="en-US" sz="2800" dirty="0" smtClean="0"/>
              <a:t> on host </a:t>
            </a:r>
            <a:r>
              <a:rPr lang="en-US" sz="2800" b="1" dirty="0" smtClean="0"/>
              <a:t>161.25.19.8</a:t>
            </a:r>
          </a:p>
          <a:p>
            <a:endParaRPr lang="en-US" sz="2800" b="1" dirty="0" smtClean="0"/>
          </a:p>
          <a:p>
            <a:r>
              <a:rPr lang="en-US" sz="2800" dirty="0" smtClean="0"/>
              <a:t>Communication consists between a pair of sockets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Socket Communication</a:t>
            </a:r>
          </a:p>
        </p:txBody>
      </p:sp>
      <p:pic>
        <p:nvPicPr>
          <p:cNvPr id="50179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79638" y="1989138"/>
            <a:ext cx="9705975" cy="590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Remote Procedure Calls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9674" y="1644650"/>
            <a:ext cx="12506325" cy="6040438"/>
          </a:xfrm>
        </p:spPr>
        <p:txBody>
          <a:bodyPr/>
          <a:lstStyle/>
          <a:p>
            <a:r>
              <a:rPr lang="en-US" sz="2800" dirty="0" smtClean="0"/>
              <a:t>Remote procedure call (RPC) abstracts procedure calls between processes on networked systems</a:t>
            </a:r>
          </a:p>
          <a:p>
            <a:endParaRPr lang="en-US" sz="2800" dirty="0" smtClean="0"/>
          </a:p>
          <a:p>
            <a:r>
              <a:rPr lang="en-US" sz="2800" b="1" dirty="0" smtClean="0"/>
              <a:t>Stubs</a:t>
            </a:r>
            <a:r>
              <a:rPr lang="en-US" sz="2800" dirty="0" smtClean="0"/>
              <a:t> – client-side proxy for the actual procedure on the server</a:t>
            </a:r>
          </a:p>
          <a:p>
            <a:endParaRPr lang="en-US" sz="2800" dirty="0" smtClean="0"/>
          </a:p>
          <a:p>
            <a:r>
              <a:rPr lang="en-US" sz="2800" dirty="0" smtClean="0"/>
              <a:t>The client-side stub locates the server and </a:t>
            </a:r>
            <a:r>
              <a:rPr lang="en-US" sz="2800" i="1" dirty="0" err="1" smtClean="0"/>
              <a:t>marshalls</a:t>
            </a:r>
            <a:r>
              <a:rPr lang="en-US" sz="2800" dirty="0" smtClean="0"/>
              <a:t> the parameters</a:t>
            </a:r>
          </a:p>
          <a:p>
            <a:endParaRPr lang="en-US" sz="2800" dirty="0" smtClean="0"/>
          </a:p>
          <a:p>
            <a:r>
              <a:rPr lang="en-US" sz="2800" dirty="0" smtClean="0"/>
              <a:t>The server-side stub receives this message, unpacks the </a:t>
            </a:r>
            <a:r>
              <a:rPr lang="en-US" sz="2800" dirty="0" err="1" smtClean="0"/>
              <a:t>marshalled</a:t>
            </a:r>
            <a:r>
              <a:rPr lang="en-US" sz="2800" dirty="0" smtClean="0"/>
              <a:t> parameters, and performs the procedure on the server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Execution of RPC</a:t>
            </a:r>
          </a:p>
        </p:txBody>
      </p:sp>
      <p:pic>
        <p:nvPicPr>
          <p:cNvPr id="52227" name="Picture 6" descr="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27413" y="1354138"/>
            <a:ext cx="6630987" cy="709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Process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475488" y="1353312"/>
            <a:ext cx="13078587" cy="6331776"/>
          </a:xfrm>
        </p:spPr>
        <p:txBody>
          <a:bodyPr/>
          <a:lstStyle/>
          <a:p>
            <a:r>
              <a:rPr lang="en-US" sz="2800" dirty="0" smtClean="0"/>
              <a:t>Multiple parts</a:t>
            </a:r>
          </a:p>
          <a:p>
            <a:pPr lvl="1"/>
            <a:r>
              <a:rPr lang="en-US" sz="2800" dirty="0" smtClean="0"/>
              <a:t>The program code, also called </a:t>
            </a:r>
            <a:r>
              <a:rPr lang="en-US" sz="2800" b="1" dirty="0" smtClean="0"/>
              <a:t>text section</a:t>
            </a:r>
          </a:p>
          <a:p>
            <a:pPr lvl="1"/>
            <a:r>
              <a:rPr lang="en-US" sz="2800" dirty="0" smtClean="0"/>
              <a:t>Current activity including </a:t>
            </a:r>
            <a:r>
              <a:rPr lang="en-US" sz="2800" b="1" dirty="0" smtClean="0"/>
              <a:t>program counter</a:t>
            </a:r>
            <a:r>
              <a:rPr lang="en-US" sz="2800" dirty="0" smtClean="0"/>
              <a:t>, processor registers</a:t>
            </a:r>
          </a:p>
          <a:p>
            <a:pPr lvl="1"/>
            <a:r>
              <a:rPr lang="en-US" sz="2800" b="1" dirty="0" smtClean="0"/>
              <a:t>Stack </a:t>
            </a:r>
            <a:r>
              <a:rPr lang="en-US" sz="2800" dirty="0" smtClean="0"/>
              <a:t>containing temporary data</a:t>
            </a:r>
          </a:p>
          <a:p>
            <a:pPr lvl="2"/>
            <a:r>
              <a:rPr lang="en-US" sz="2800" dirty="0" smtClean="0"/>
              <a:t>Function parameters, return addresses, local variables</a:t>
            </a:r>
          </a:p>
          <a:p>
            <a:pPr lvl="1"/>
            <a:r>
              <a:rPr lang="en-US" sz="2800" b="1" dirty="0" smtClean="0"/>
              <a:t>Data section </a:t>
            </a:r>
            <a:r>
              <a:rPr lang="en-US" sz="2800" dirty="0" smtClean="0"/>
              <a:t>containing global variables</a:t>
            </a:r>
          </a:p>
          <a:p>
            <a:pPr lvl="1"/>
            <a:r>
              <a:rPr lang="en-US" sz="2800" b="1" dirty="0" smtClean="0"/>
              <a:t>Heap </a:t>
            </a:r>
            <a:r>
              <a:rPr lang="en-US" sz="2800" dirty="0" smtClean="0"/>
              <a:t>containing memory dynamically allocated during run time</a:t>
            </a:r>
          </a:p>
          <a:p>
            <a:r>
              <a:rPr lang="en-US" sz="2800" dirty="0" smtClean="0"/>
              <a:t>Program is passive entity, process is active </a:t>
            </a:r>
          </a:p>
          <a:p>
            <a:pPr lvl="1"/>
            <a:r>
              <a:rPr lang="en-US" sz="2800" dirty="0" smtClean="0"/>
              <a:t>Program becomes process when executable file loaded into memory</a:t>
            </a:r>
          </a:p>
          <a:p>
            <a:r>
              <a:rPr lang="en-US" sz="2800" dirty="0" smtClean="0"/>
              <a:t>Execution of program started via GUI mouse clicks, command line entry of its name, </a:t>
            </a:r>
            <a:r>
              <a:rPr lang="en-US" sz="2800" dirty="0" err="1" smtClean="0"/>
              <a:t>etc</a:t>
            </a:r>
            <a:endParaRPr lang="en-US" sz="2800" dirty="0" smtClean="0"/>
          </a:p>
          <a:p>
            <a:r>
              <a:rPr lang="en-US" sz="2800" dirty="0" smtClean="0"/>
              <a:t>One program can be several processes</a:t>
            </a:r>
          </a:p>
          <a:p>
            <a:pPr lvl="1"/>
            <a:r>
              <a:rPr lang="en-US" sz="2800" dirty="0" smtClean="0"/>
              <a:t>Consider multiple users executing the same program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Pipes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9675" y="1644650"/>
            <a:ext cx="11352213" cy="6040438"/>
          </a:xfrm>
        </p:spPr>
        <p:txBody>
          <a:bodyPr/>
          <a:lstStyle/>
          <a:p>
            <a:r>
              <a:rPr lang="en-US" sz="2800" dirty="0" smtClean="0"/>
              <a:t>Acts as a channel allowing two processes to communicate</a:t>
            </a:r>
          </a:p>
          <a:p>
            <a:endParaRPr lang="en-US" sz="2800" dirty="0" smtClean="0"/>
          </a:p>
          <a:p>
            <a:r>
              <a:rPr lang="en-US" sz="2800" b="1" dirty="0" smtClean="0"/>
              <a:t>Issues</a:t>
            </a:r>
          </a:p>
          <a:p>
            <a:pPr lvl="1"/>
            <a:r>
              <a:rPr lang="en-US" sz="2800" dirty="0" smtClean="0"/>
              <a:t>Is communication unidirectional or bidirectional?</a:t>
            </a:r>
          </a:p>
          <a:p>
            <a:pPr lvl="1"/>
            <a:r>
              <a:rPr lang="en-US" sz="2800" dirty="0" smtClean="0"/>
              <a:t>In the case of two-way communication, is it half or full-duplex?</a:t>
            </a:r>
          </a:p>
          <a:p>
            <a:pPr lvl="1"/>
            <a:r>
              <a:rPr lang="en-US" sz="2800" dirty="0" smtClean="0"/>
              <a:t>Must there exist a relationship (i.e. parent-child) between the communicating processes?</a:t>
            </a:r>
          </a:p>
          <a:p>
            <a:pPr lvl="1"/>
            <a:r>
              <a:rPr lang="en-US" sz="2800" dirty="0" smtClean="0"/>
              <a:t>Can the pipes be used over a network?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Ordinary Pipes</a:t>
            </a:r>
          </a:p>
        </p:txBody>
      </p:sp>
      <p:sp>
        <p:nvSpPr>
          <p:cNvPr id="54275" name="Content Placeholder 7"/>
          <p:cNvSpPr>
            <a:spLocks noGrp="1"/>
          </p:cNvSpPr>
          <p:nvPr>
            <p:ph idx="1"/>
          </p:nvPr>
        </p:nvSpPr>
        <p:spPr>
          <a:xfrm>
            <a:off x="1209675" y="1644650"/>
            <a:ext cx="11309350" cy="6040438"/>
          </a:xfrm>
        </p:spPr>
        <p:txBody>
          <a:bodyPr/>
          <a:lstStyle/>
          <a:p>
            <a:r>
              <a:rPr lang="en-US" sz="2800" b="1" dirty="0" smtClean="0"/>
              <a:t>Ordinary Pipes </a:t>
            </a:r>
            <a:r>
              <a:rPr lang="en-US" sz="2800" dirty="0" smtClean="0"/>
              <a:t>allow communication in standard producer-consumer style</a:t>
            </a:r>
            <a:br>
              <a:rPr lang="en-US" sz="2800" dirty="0" smtClean="0"/>
            </a:br>
            <a:endParaRPr lang="en-US" sz="2800" dirty="0" smtClean="0"/>
          </a:p>
          <a:p>
            <a:r>
              <a:rPr lang="en-US" sz="2800" dirty="0" smtClean="0"/>
              <a:t>Producer writes to one end (the </a:t>
            </a:r>
            <a:r>
              <a:rPr lang="en-US" sz="2800" i="1" dirty="0" smtClean="0"/>
              <a:t>write-end </a:t>
            </a:r>
            <a:r>
              <a:rPr lang="en-US" sz="2800" dirty="0" smtClean="0"/>
              <a:t>of the pipe)</a:t>
            </a:r>
            <a:br>
              <a:rPr lang="en-US" sz="2800" dirty="0" smtClean="0"/>
            </a:br>
            <a:endParaRPr lang="en-US" sz="2800" dirty="0" smtClean="0"/>
          </a:p>
          <a:p>
            <a:r>
              <a:rPr lang="en-US" sz="2800" dirty="0" smtClean="0"/>
              <a:t>Consumer reads from the other end (the </a:t>
            </a:r>
            <a:r>
              <a:rPr lang="en-US" sz="2800" i="1" dirty="0" smtClean="0"/>
              <a:t>read-end </a:t>
            </a:r>
            <a:r>
              <a:rPr lang="en-US" sz="2800" dirty="0" smtClean="0"/>
              <a:t>of the pipe)</a:t>
            </a:r>
            <a:br>
              <a:rPr lang="en-US" sz="2800" dirty="0" smtClean="0"/>
            </a:br>
            <a:endParaRPr lang="en-US" sz="2800" dirty="0" smtClean="0"/>
          </a:p>
          <a:p>
            <a:r>
              <a:rPr lang="en-US" sz="2800" dirty="0" smtClean="0"/>
              <a:t>Ordinary pipes are therefore unidirectional</a:t>
            </a:r>
            <a:br>
              <a:rPr lang="en-US" sz="2800" dirty="0" smtClean="0"/>
            </a:br>
            <a:endParaRPr lang="en-US" sz="2800" dirty="0" smtClean="0"/>
          </a:p>
          <a:p>
            <a:r>
              <a:rPr lang="en-US" sz="2800" dirty="0" smtClean="0"/>
              <a:t>Require parent-child relationship between communicating processes</a:t>
            </a:r>
          </a:p>
          <a:p>
            <a:endParaRPr lang="en-US" sz="2800" dirty="0" smtClean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Ordinary Pipes</a:t>
            </a:r>
          </a:p>
        </p:txBody>
      </p:sp>
      <p:pic>
        <p:nvPicPr>
          <p:cNvPr id="55299" name="Picture 4" descr="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750" y="3016250"/>
            <a:ext cx="11268075" cy="2779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Named Pipes</a:t>
            </a:r>
          </a:p>
        </p:txBody>
      </p:sp>
      <p:sp>
        <p:nvSpPr>
          <p:cNvPr id="56323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Named Pipes are more powerful than ordinary pipes</a:t>
            </a:r>
            <a:br>
              <a:rPr lang="en-US" sz="2800" dirty="0" smtClean="0"/>
            </a:br>
            <a:endParaRPr lang="en-US" sz="2800" dirty="0" smtClean="0"/>
          </a:p>
          <a:p>
            <a:r>
              <a:rPr lang="en-US" sz="2800" dirty="0" smtClean="0"/>
              <a:t>Communication is bidirectional</a:t>
            </a:r>
            <a:br>
              <a:rPr lang="en-US" sz="2800" dirty="0" smtClean="0"/>
            </a:br>
            <a:endParaRPr lang="en-US" sz="2800" dirty="0" smtClean="0"/>
          </a:p>
          <a:p>
            <a:r>
              <a:rPr lang="en-US" sz="2800" dirty="0" smtClean="0"/>
              <a:t>No parent-child relationship is necessary between the communicating processes</a:t>
            </a:r>
            <a:br>
              <a:rPr lang="en-US" sz="2800" dirty="0" smtClean="0"/>
            </a:br>
            <a:endParaRPr lang="en-US" sz="2800" dirty="0" smtClean="0"/>
          </a:p>
          <a:p>
            <a:r>
              <a:rPr lang="en-US" sz="2800" dirty="0" smtClean="0"/>
              <a:t>Several processes can use the named pipe for communication</a:t>
            </a:r>
            <a:br>
              <a:rPr lang="en-US" sz="2800" dirty="0" smtClean="0"/>
            </a:br>
            <a:endParaRPr lang="en-US" sz="2800" dirty="0" smtClean="0"/>
          </a:p>
          <a:p>
            <a:r>
              <a:rPr lang="en-US" sz="2800" dirty="0" smtClean="0"/>
              <a:t>Provided on both UNIX and Windows systems</a:t>
            </a:r>
          </a:p>
          <a:p>
            <a:endParaRPr lang="en-US" sz="2800" dirty="0" smtClean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28700" y="914400"/>
            <a:ext cx="11658600" cy="2836863"/>
          </a:xfrm>
        </p:spPr>
        <p:txBody>
          <a:bodyPr/>
          <a:lstStyle/>
          <a:p>
            <a:pPr eaLnBrk="1" hangingPunct="1"/>
            <a:r>
              <a:rPr lang="en-US" smtClean="0"/>
              <a:t>End of Chapter 3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Process in Memory</a:t>
            </a:r>
          </a:p>
        </p:txBody>
      </p:sp>
      <p:pic>
        <p:nvPicPr>
          <p:cNvPr id="8195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10038" y="1903413"/>
            <a:ext cx="4367212" cy="613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2041525" y="369888"/>
            <a:ext cx="9377363" cy="768350"/>
          </a:xfrm>
        </p:spPr>
        <p:txBody>
          <a:bodyPr/>
          <a:lstStyle/>
          <a:p>
            <a:pPr eaLnBrk="1" hangingPunct="1"/>
            <a:r>
              <a:rPr lang="en-US" smtClean="0"/>
              <a:t>Process State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331" y="2704529"/>
            <a:ext cx="11701653" cy="5506783"/>
          </a:xfrm>
        </p:spPr>
        <p:txBody>
          <a:bodyPr/>
          <a:lstStyle/>
          <a:p>
            <a:r>
              <a:rPr lang="en-US" sz="3200" dirty="0" smtClean="0"/>
              <a:t>As a process executes, it changes </a:t>
            </a:r>
            <a:r>
              <a:rPr lang="en-US" sz="3200" i="1" dirty="0" smtClean="0"/>
              <a:t>state</a:t>
            </a:r>
            <a:endParaRPr lang="en-US" sz="3200" dirty="0" smtClean="0"/>
          </a:p>
          <a:p>
            <a:pPr lvl="1"/>
            <a:r>
              <a:rPr lang="en-US" sz="3200" b="1" dirty="0" smtClean="0"/>
              <a:t>new</a:t>
            </a:r>
            <a:r>
              <a:rPr lang="en-US" sz="3200" dirty="0" smtClean="0"/>
              <a:t>:  The process is being created</a:t>
            </a:r>
          </a:p>
          <a:p>
            <a:pPr lvl="1"/>
            <a:r>
              <a:rPr lang="en-US" sz="3200" b="1" dirty="0" smtClean="0"/>
              <a:t>running</a:t>
            </a:r>
            <a:r>
              <a:rPr lang="en-US" sz="3200" dirty="0" smtClean="0"/>
              <a:t>:  Instructions are being executed</a:t>
            </a:r>
          </a:p>
          <a:p>
            <a:pPr lvl="1"/>
            <a:r>
              <a:rPr lang="en-US" sz="3200" b="1" dirty="0" smtClean="0"/>
              <a:t>waiting</a:t>
            </a:r>
            <a:r>
              <a:rPr lang="en-US" sz="3200" dirty="0" smtClean="0"/>
              <a:t>:  The process is waiting for some event to occur</a:t>
            </a:r>
          </a:p>
          <a:p>
            <a:pPr lvl="1"/>
            <a:r>
              <a:rPr lang="en-US" sz="3200" b="1" dirty="0" smtClean="0"/>
              <a:t>ready</a:t>
            </a:r>
            <a:r>
              <a:rPr lang="en-US" sz="3200" dirty="0" smtClean="0"/>
              <a:t>:  The process is waiting to be assigned to a processor</a:t>
            </a:r>
          </a:p>
          <a:p>
            <a:pPr lvl="1"/>
            <a:r>
              <a:rPr lang="en-US" sz="3200" b="1" dirty="0" smtClean="0"/>
              <a:t>terminated</a:t>
            </a:r>
            <a:r>
              <a:rPr lang="en-US" sz="3200" dirty="0" smtClean="0"/>
              <a:t>:  The process has finished execution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09663" y="369888"/>
            <a:ext cx="11920537" cy="768350"/>
          </a:xfrm>
        </p:spPr>
        <p:txBody>
          <a:bodyPr/>
          <a:lstStyle/>
          <a:p>
            <a:pPr eaLnBrk="1" hangingPunct="1"/>
            <a:r>
              <a:rPr lang="en-US" smtClean="0"/>
              <a:t>Diagram of Process State</a:t>
            </a:r>
          </a:p>
        </p:txBody>
      </p:sp>
      <p:pic>
        <p:nvPicPr>
          <p:cNvPr id="10243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117" y="3244914"/>
            <a:ext cx="13653883" cy="4838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751013" y="369888"/>
            <a:ext cx="11279187" cy="768350"/>
          </a:xfrm>
        </p:spPr>
        <p:txBody>
          <a:bodyPr/>
          <a:lstStyle/>
          <a:p>
            <a:pPr eaLnBrk="1" hangingPunct="1"/>
            <a:r>
              <a:rPr lang="en-US" smtClean="0"/>
              <a:t>Process Control Block (PCB)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7883" y="2411921"/>
            <a:ext cx="12780645" cy="6549199"/>
          </a:xfrm>
        </p:spPr>
        <p:txBody>
          <a:bodyPr/>
          <a:lstStyle/>
          <a:p>
            <a:pPr>
              <a:buFont typeface="Monotype Sorts" charset="2"/>
              <a:buNone/>
            </a:pPr>
            <a:r>
              <a:rPr lang="en-US" sz="2800" dirty="0" smtClean="0"/>
              <a:t>Information associated with each process</a:t>
            </a:r>
          </a:p>
          <a:p>
            <a:r>
              <a:rPr lang="en-US" sz="2800" dirty="0" smtClean="0"/>
              <a:t>Process state</a:t>
            </a:r>
          </a:p>
          <a:p>
            <a:r>
              <a:rPr lang="en-US" sz="2800" dirty="0" smtClean="0"/>
              <a:t>Program counter</a:t>
            </a:r>
          </a:p>
          <a:p>
            <a:r>
              <a:rPr lang="en-US" sz="2800" dirty="0" smtClean="0"/>
              <a:t>CPU registers</a:t>
            </a:r>
          </a:p>
          <a:p>
            <a:r>
              <a:rPr lang="en-US" sz="2800" dirty="0" smtClean="0"/>
              <a:t>CPU scheduling information</a:t>
            </a:r>
          </a:p>
          <a:p>
            <a:r>
              <a:rPr lang="en-US" sz="2800" dirty="0" smtClean="0"/>
              <a:t>Memory-management information (Base-Limit registers, page table, segment table</a:t>
            </a:r>
          </a:p>
          <a:p>
            <a:r>
              <a:rPr lang="en-US" sz="2800" dirty="0" smtClean="0"/>
              <a:t>Accounting information (amount of CPU, real time used, time limits</a:t>
            </a:r>
          </a:p>
          <a:p>
            <a:r>
              <a:rPr lang="en-US" sz="2800" dirty="0" smtClean="0"/>
              <a:t>I/O status information (list of open files, list of i/o devices allocated to the process)</a:t>
            </a:r>
          </a:p>
          <a:p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s-8">
  <a:themeElements>
    <a:clrScheme name="1_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1_os-8">
      <a:majorFont>
        <a:latin typeface="Arial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lnDef>
  </a:objectDefaults>
  <a:extraClrSchemeLst>
    <a:extraClrScheme>
      <a:clrScheme name="1_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OS8</Template>
  <TotalTime>5607</TotalTime>
  <Words>1844</Words>
  <Application>Microsoft Office PowerPoint</Application>
  <PresentationFormat>Custom</PresentationFormat>
  <Paragraphs>358</Paragraphs>
  <Slides>54</Slides>
  <Notes>51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5" baseType="lpstr">
      <vt:lpstr>ＭＳ Ｐゴシック</vt:lpstr>
      <vt:lpstr>Arial</vt:lpstr>
      <vt:lpstr>Courier New</vt:lpstr>
      <vt:lpstr>Helvetica</vt:lpstr>
      <vt:lpstr>Monaco</vt:lpstr>
      <vt:lpstr>Monotype Sorts</vt:lpstr>
      <vt:lpstr>Symbol</vt:lpstr>
      <vt:lpstr>Times New Roman</vt:lpstr>
      <vt:lpstr>Verdana</vt:lpstr>
      <vt:lpstr>Webdings</vt:lpstr>
      <vt:lpstr>1_os-8</vt:lpstr>
      <vt:lpstr>Chapter 3:  Processes</vt:lpstr>
      <vt:lpstr>Chapter 3:  Processes</vt:lpstr>
      <vt:lpstr>Objectives</vt:lpstr>
      <vt:lpstr>Process Concept</vt:lpstr>
      <vt:lpstr>The Process</vt:lpstr>
      <vt:lpstr>Process in Memory</vt:lpstr>
      <vt:lpstr>Process State</vt:lpstr>
      <vt:lpstr>Diagram of Process State</vt:lpstr>
      <vt:lpstr>Process Control Block (PCB)</vt:lpstr>
      <vt:lpstr>Process Control Block (PCB)</vt:lpstr>
      <vt:lpstr>CPU Switch From Process to Process</vt:lpstr>
      <vt:lpstr>Process Scheduling</vt:lpstr>
      <vt:lpstr>Process Representation in Linux</vt:lpstr>
      <vt:lpstr>Ready Queue And Various  I/O Device Queues</vt:lpstr>
      <vt:lpstr>Representation of Process Scheduling</vt:lpstr>
      <vt:lpstr>Schedulers</vt:lpstr>
      <vt:lpstr>Schedulers (Cont.)</vt:lpstr>
      <vt:lpstr>Addition of Medium Term Scheduling</vt:lpstr>
      <vt:lpstr>Context Switch</vt:lpstr>
      <vt:lpstr>Process Creation</vt:lpstr>
      <vt:lpstr>Process Creation (Cont.)</vt:lpstr>
      <vt:lpstr>Process Creation</vt:lpstr>
      <vt:lpstr>C Program Forking Separate Process</vt:lpstr>
      <vt:lpstr>A Tree of Processes on Solaris</vt:lpstr>
      <vt:lpstr>Process Termination</vt:lpstr>
      <vt:lpstr>Interprocess Communication</vt:lpstr>
      <vt:lpstr>Communications Models </vt:lpstr>
      <vt:lpstr>Cooperating Processes</vt:lpstr>
      <vt:lpstr>Producer-Consumer Problem</vt:lpstr>
      <vt:lpstr>Bounded-Buffer –  Shared-Memory Solution</vt:lpstr>
      <vt:lpstr>Bounded-Buffer – Producer</vt:lpstr>
      <vt:lpstr>Bounded Buffer – Consumer</vt:lpstr>
      <vt:lpstr>Interprocess Communication –  Message Passing</vt:lpstr>
      <vt:lpstr>Direct Communication</vt:lpstr>
      <vt:lpstr>Indirect Communication</vt:lpstr>
      <vt:lpstr>Indirect Communication</vt:lpstr>
      <vt:lpstr>Indirect Communication</vt:lpstr>
      <vt:lpstr>Synchronous / Asynchronous Comm.</vt:lpstr>
      <vt:lpstr>Buffering</vt:lpstr>
      <vt:lpstr>PowerPoint Presentation</vt:lpstr>
      <vt:lpstr>Examples of IPC Systems - POSIX</vt:lpstr>
      <vt:lpstr>Examples of IPC Systems - Mach</vt:lpstr>
      <vt:lpstr>Examples of IPC Systems – Windows XP</vt:lpstr>
      <vt:lpstr>Local Procedure Calls in Windows XP</vt:lpstr>
      <vt:lpstr>Communications in Client-Server Systems</vt:lpstr>
      <vt:lpstr>Sockets</vt:lpstr>
      <vt:lpstr>Socket Communication</vt:lpstr>
      <vt:lpstr>Remote Procedure Calls</vt:lpstr>
      <vt:lpstr>Execution of RPC</vt:lpstr>
      <vt:lpstr>Pipes</vt:lpstr>
      <vt:lpstr>Ordinary Pipes</vt:lpstr>
      <vt:lpstr>Ordinary Pipes</vt:lpstr>
      <vt:lpstr>Named Pipes</vt:lpstr>
      <vt:lpstr>End of Chapter 3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4:  Processes</dc:title>
  <dc:creator>Marilyn Turnamian</dc:creator>
  <cp:lastModifiedBy>Mahesh Jangid [MU - Jaipur]</cp:lastModifiedBy>
  <cp:revision>185</cp:revision>
  <cp:lastPrinted>2011-01-14T21:21:29Z</cp:lastPrinted>
  <dcterms:created xsi:type="dcterms:W3CDTF">2011-01-14T20:24:54Z</dcterms:created>
  <dcterms:modified xsi:type="dcterms:W3CDTF">2017-01-31T10:04:33Z</dcterms:modified>
</cp:coreProperties>
</file>