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327" r:id="rId2"/>
    <p:sldId id="263" r:id="rId3"/>
    <p:sldId id="329" r:id="rId4"/>
    <p:sldId id="339" r:id="rId5"/>
    <p:sldId id="264" r:id="rId6"/>
    <p:sldId id="348" r:id="rId7"/>
    <p:sldId id="330" r:id="rId8"/>
    <p:sldId id="285" r:id="rId9"/>
    <p:sldId id="332" r:id="rId10"/>
    <p:sldId id="331" r:id="rId11"/>
    <p:sldId id="333" r:id="rId12"/>
    <p:sldId id="352" r:id="rId13"/>
    <p:sldId id="279" r:id="rId14"/>
    <p:sldId id="280" r:id="rId15"/>
    <p:sldId id="281" r:id="rId16"/>
    <p:sldId id="353" r:id="rId17"/>
    <p:sldId id="350" r:id="rId18"/>
    <p:sldId id="349" r:id="rId19"/>
    <p:sldId id="282" r:id="rId20"/>
    <p:sldId id="303" r:id="rId21"/>
    <p:sldId id="283" r:id="rId22"/>
    <p:sldId id="258" r:id="rId23"/>
    <p:sldId id="286" r:id="rId24"/>
    <p:sldId id="259" r:id="rId25"/>
    <p:sldId id="304" r:id="rId26"/>
    <p:sldId id="257" r:id="rId27"/>
    <p:sldId id="334" r:id="rId28"/>
    <p:sldId id="354" r:id="rId29"/>
    <p:sldId id="355" r:id="rId30"/>
    <p:sldId id="356" r:id="rId31"/>
    <p:sldId id="288" r:id="rId32"/>
    <p:sldId id="340" r:id="rId33"/>
    <p:sldId id="341" r:id="rId34"/>
    <p:sldId id="342" r:id="rId35"/>
    <p:sldId id="343" r:id="rId36"/>
    <p:sldId id="265" r:id="rId37"/>
    <p:sldId id="344" r:id="rId38"/>
    <p:sldId id="345" r:id="rId39"/>
    <p:sldId id="287" r:id="rId40"/>
    <p:sldId id="346" r:id="rId41"/>
    <p:sldId id="305" r:id="rId42"/>
    <p:sldId id="306" r:id="rId43"/>
    <p:sldId id="307" r:id="rId44"/>
    <p:sldId id="308" r:id="rId45"/>
    <p:sldId id="309" r:id="rId46"/>
    <p:sldId id="310" r:id="rId47"/>
    <p:sldId id="347" r:id="rId48"/>
    <p:sldId id="338" r:id="rId49"/>
    <p:sldId id="337" r:id="rId50"/>
    <p:sldId id="289" r:id="rId51"/>
    <p:sldId id="290" r:id="rId52"/>
    <p:sldId id="335" r:id="rId53"/>
    <p:sldId id="351" r:id="rId54"/>
    <p:sldId id="328" r:id="rId55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88" y="90"/>
      </p:cViewPr>
      <p:guideLst>
        <p:guide orient="horz" pos="1527"/>
        <p:guide pos="1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099D7087-B4D8-4E67-A974-1C4634F4EE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6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D85F2307-3D02-499F-A7ED-5480735EB8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72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B471E-478C-4991-AC16-A9DEB8FC6CDA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8216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C4977-728B-45F9-B20C-A3D9692E5730}" type="slidenum">
              <a:rPr lang="en-US"/>
              <a:pPr/>
              <a:t>13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2449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D63A2-4AEF-4079-B7DF-B42D51AE0654}" type="slidenum">
              <a:rPr lang="en-US"/>
              <a:pPr/>
              <a:t>14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581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D1AB8-CAF1-4FE0-B4CC-5DBBC0D0DFB7}" type="slidenum">
              <a:rPr lang="en-US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176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43069-D27F-4691-8F2C-D321469708DB}" type="slidenum">
              <a:rPr lang="en-US"/>
              <a:pPr/>
              <a:t>19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0930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80825-B5A0-4037-8C12-BAE4103C8A0F}" type="slidenum">
              <a:rPr lang="en-US"/>
              <a:pPr/>
              <a:t>20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841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361F1-049D-45B8-A0FB-8C7EEF10C160}" type="slidenum">
              <a:rPr lang="en-US"/>
              <a:pPr/>
              <a:t>21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2791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6D760-CD02-4864-AAFC-7F3AFC03EFCA}" type="slidenum">
              <a:rPr lang="en-US"/>
              <a:pPr/>
              <a:t>22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84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68518-CD41-450A-BB28-CDF7AF27499C}" type="slidenum">
              <a:rPr lang="en-US"/>
              <a:pPr/>
              <a:t>23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4203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4BDB6-9C64-488B-A95E-48B742ADD9DF}" type="slidenum">
              <a:rPr lang="en-US"/>
              <a:pPr/>
              <a:t>24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4882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0C747-5A66-4C35-A609-CC45ED79BC44}" type="slidenum">
              <a:rPr lang="en-US"/>
              <a:pPr/>
              <a:t>25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286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BAB4E1-C066-4B86-8FF8-4769ACAA51DF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8280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632FED-9318-4CEB-BC0D-DB2D8F80B5E5}" type="slidenum">
              <a:rPr lang="en-US"/>
              <a:pPr/>
              <a:t>26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4539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2011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05C91-6D4E-40D2-8983-93D0185512EB}" type="slidenum">
              <a:rPr lang="en-US"/>
              <a:pPr/>
              <a:t>31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343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B580E-B110-4641-B402-F8410777DC9C}" type="slidenum">
              <a:rPr lang="en-US"/>
              <a:pPr/>
              <a:t>36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1480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A5539-FB78-481D-8F59-E25860CD1FFF}" type="slidenum">
              <a:rPr lang="en-US"/>
              <a:pPr/>
              <a:t>39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7900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EBD5DC-9506-4F27-87C5-88F8866DFF1F}" type="slidenum">
              <a:rPr lang="en-US"/>
              <a:pPr/>
              <a:t>40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5212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C60873-2DB3-4B5C-AD7C-C4B66F91A951}" type="slidenum">
              <a:rPr lang="en-US"/>
              <a:pPr/>
              <a:t>41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8920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82C99-3457-413E-AF0D-4286997C47E7}" type="slidenum">
              <a:rPr lang="en-US"/>
              <a:pPr/>
              <a:t>42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8950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605FD-7322-4987-97A4-46A1E5B2690F}" type="slidenum">
              <a:rPr lang="en-US"/>
              <a:pPr/>
              <a:t>43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9010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09994-1BDE-485B-9276-B549AB3476C8}" type="slidenum">
              <a:rPr lang="en-US"/>
              <a:pPr/>
              <a:t>44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003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60030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26CE1-23F0-44BB-BD32-5ADAEB21D9D2}" type="slidenum">
              <a:rPr lang="en-US"/>
              <a:pPr/>
              <a:t>45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4244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7D5C5-F3D0-4C78-B958-10CBC2C80709}" type="slidenum">
              <a:rPr lang="en-US"/>
              <a:pPr/>
              <a:t>46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6098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2" tIns="45445" rIns="90892" bIns="45445" anchor="b"/>
          <a:lstStyle/>
          <a:p>
            <a:pPr algn="r" defTabSz="908050"/>
            <a:fld id="{5CAA3D92-F580-4216-8C04-67C3576E9B9B}" type="slidenum">
              <a:rPr lang="en-US" sz="1200">
                <a:latin typeface="Helvetica" charset="0"/>
              </a:rPr>
              <a:pPr algn="r" defTabSz="908050"/>
              <a:t>48</a:t>
            </a:fld>
            <a:endParaRPr lang="en-US" sz="1200">
              <a:latin typeface="Helvetica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53351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9584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2636B-EF08-4DB2-B6CC-0110BCB4FA14}" type="slidenum">
              <a:rPr lang="en-US"/>
              <a:pPr/>
              <a:t>50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4416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5E78D1-8376-4967-934C-9A7A5E911C59}" type="slidenum">
              <a:rPr lang="en-US"/>
              <a:pPr/>
              <a:t>51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3218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67989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15B22-8EE2-4F96-B49F-F1746FC1E309}" type="slidenum">
              <a:rPr lang="en-US"/>
              <a:pPr/>
              <a:t>54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620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38F00-A7C9-41F1-9F48-12BD35D964C2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042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698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1A843-A3D6-4026-AF41-F9DB4366038B}" type="slidenum">
              <a:rPr lang="en-US"/>
              <a:pPr/>
              <a:t>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007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6455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070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076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647238" y="8818563"/>
            <a:ext cx="40687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4.</a:t>
            </a:r>
            <a:fld id="{1D2BBA59-132A-4C4C-8F11-BA90418171D4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4: 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Multicore Programming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85575" cy="6040438"/>
          </a:xfrm>
        </p:spPr>
        <p:txBody>
          <a:bodyPr/>
          <a:lstStyle/>
          <a:p>
            <a:r>
              <a:rPr lang="en-US" sz="3200" dirty="0" smtClean="0"/>
              <a:t>Multicore systems putting pressure on programmers, challenges include:</a:t>
            </a:r>
          </a:p>
          <a:p>
            <a:pPr lvl="1"/>
            <a:r>
              <a:rPr lang="en-US" sz="3200" b="1" dirty="0" smtClean="0"/>
              <a:t>Dividing activities</a:t>
            </a:r>
          </a:p>
          <a:p>
            <a:pPr lvl="1"/>
            <a:r>
              <a:rPr lang="en-US" sz="3200" b="1" dirty="0" smtClean="0"/>
              <a:t>Balance</a:t>
            </a:r>
          </a:p>
          <a:p>
            <a:pPr lvl="1"/>
            <a:r>
              <a:rPr lang="en-US" sz="3200" b="1" dirty="0" smtClean="0"/>
              <a:t>Data splitting</a:t>
            </a:r>
          </a:p>
          <a:p>
            <a:pPr lvl="1"/>
            <a:r>
              <a:rPr lang="en-US" sz="3200" b="1" dirty="0" smtClean="0"/>
              <a:t>Data dependency</a:t>
            </a:r>
          </a:p>
          <a:p>
            <a:pPr lvl="1"/>
            <a:r>
              <a:rPr lang="en-US" sz="3200" b="1" dirty="0" smtClean="0"/>
              <a:t>Testing and debugging</a:t>
            </a:r>
          </a:p>
          <a:p>
            <a:pPr lvl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967784" y="5857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Parallel Execution on a </a:t>
            </a:r>
            <a:br>
              <a:rPr lang="en-US" sz="4000" dirty="0" smtClean="0"/>
            </a:br>
            <a:r>
              <a:rPr lang="en-US" sz="4000" dirty="0" smtClean="0"/>
              <a:t>Multicore System</a:t>
            </a:r>
          </a:p>
        </p:txBody>
      </p:sp>
      <p:pic>
        <p:nvPicPr>
          <p:cNvPr id="3277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43150"/>
            <a:ext cx="12603569" cy="391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88385"/>
              </p:ext>
            </p:extLst>
          </p:nvPr>
        </p:nvGraphicFramePr>
        <p:xfrm>
          <a:off x="685800" y="1316735"/>
          <a:ext cx="11896344" cy="7085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77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407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Process is heavy weight or resource intensive.</a:t>
                      </a:r>
                    </a:p>
                  </a:txBody>
                  <a:tcPr marL="21003" marR="21003" marT="21003" marB="210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Thread is light weight taking lesser resources than a process.</a:t>
                      </a:r>
                    </a:p>
                  </a:txBody>
                  <a:tcPr marL="21003" marR="21003" marT="21003" marB="210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264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Process switching needs interaction with operating system.</a:t>
                      </a:r>
                    </a:p>
                  </a:txBody>
                  <a:tcPr marL="21003" marR="21003" marT="21003" marB="210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Thread switching does not need to interact with operating system.</a:t>
                      </a:r>
                    </a:p>
                  </a:txBody>
                  <a:tcPr marL="21003" marR="21003" marT="21003" marB="210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5739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In multiple processing environments each process executes the same code but has its own memory and file resources.</a:t>
                      </a:r>
                    </a:p>
                  </a:txBody>
                  <a:tcPr marL="21003" marR="21003" marT="21003" marB="210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All threads can share same set of open files, child processes.</a:t>
                      </a:r>
                    </a:p>
                  </a:txBody>
                  <a:tcPr marL="21003" marR="21003" marT="21003" marB="210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874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If one process is blocked then no other process can execute until the first process is unblocked.</a:t>
                      </a:r>
                    </a:p>
                  </a:txBody>
                  <a:tcPr marL="21003" marR="21003" marT="21003" marB="210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While one thread is blocked and waiting, second thread in the same task can run.</a:t>
                      </a:r>
                    </a:p>
                  </a:txBody>
                  <a:tcPr marL="21003" marR="21003" marT="21003" marB="210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046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Multiple processes without using threads use more resources.</a:t>
                      </a:r>
                    </a:p>
                  </a:txBody>
                  <a:tcPr marL="21003" marR="21003" marT="21003" marB="210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Multiple threaded processes use fewer resources.</a:t>
                      </a:r>
                    </a:p>
                  </a:txBody>
                  <a:tcPr marL="21003" marR="21003" marT="21003" marB="210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6874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In multiple processes each process operates independently of the others.</a:t>
                      </a:r>
                    </a:p>
                  </a:txBody>
                  <a:tcPr marL="21003" marR="21003" marT="21003" marB="2100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One thread can read, write or change another thread's data.</a:t>
                      </a:r>
                    </a:p>
                  </a:txBody>
                  <a:tcPr marL="21003" marR="21003" marT="21003" marB="210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71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Threads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Thread management done by user-level threads library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Three primary thread libraries:</a:t>
            </a:r>
          </a:p>
          <a:p>
            <a:pPr lvl="1"/>
            <a:r>
              <a:rPr lang="en-US" sz="3600" dirty="0" smtClean="0"/>
              <a:t> POSIX </a:t>
            </a:r>
            <a:r>
              <a:rPr lang="en-US" sz="3600" b="1" dirty="0" err="1" smtClean="0">
                <a:solidFill>
                  <a:srgbClr val="3366FF"/>
                </a:solidFill>
              </a:rPr>
              <a:t>Pthreads</a:t>
            </a:r>
            <a:endParaRPr lang="en-US" sz="3600" b="1" i="1" dirty="0" smtClean="0">
              <a:solidFill>
                <a:srgbClr val="3366FF"/>
              </a:solidFill>
            </a:endParaRPr>
          </a:p>
          <a:p>
            <a:pPr lvl="1"/>
            <a:r>
              <a:rPr lang="en-US" sz="3600" dirty="0" smtClean="0"/>
              <a:t> Win32 threads</a:t>
            </a:r>
          </a:p>
          <a:p>
            <a:pPr lvl="1"/>
            <a:r>
              <a:rPr lang="en-US" sz="3600" dirty="0" smtClean="0"/>
              <a:t> Java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 Threads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Supported by the Kernel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Examples</a:t>
            </a:r>
          </a:p>
          <a:p>
            <a:pPr lvl="1"/>
            <a:r>
              <a:rPr lang="en-US" sz="3600" dirty="0" smtClean="0"/>
              <a:t>Windows XP/2000</a:t>
            </a:r>
          </a:p>
          <a:p>
            <a:pPr lvl="1"/>
            <a:r>
              <a:rPr lang="en-US" sz="3600" dirty="0" smtClean="0"/>
              <a:t>Solaris</a:t>
            </a:r>
          </a:p>
          <a:p>
            <a:pPr lvl="1"/>
            <a:r>
              <a:rPr lang="en-US" sz="3600" dirty="0" smtClean="0"/>
              <a:t>Linux</a:t>
            </a:r>
          </a:p>
          <a:p>
            <a:pPr lvl="1"/>
            <a:r>
              <a:rPr lang="en-US" sz="3600" dirty="0" smtClean="0"/>
              <a:t>Tru64 UNIX</a:t>
            </a:r>
          </a:p>
          <a:p>
            <a:pPr lvl="1"/>
            <a:r>
              <a:rPr lang="en-US" sz="3600" dirty="0" smtClean="0"/>
              <a:t>Mac OS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Multithreading 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Many-to-One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One-to-One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Many-to-Many</a:t>
            </a:r>
          </a:p>
          <a:p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595916"/>
              </p:ext>
            </p:extLst>
          </p:nvPr>
        </p:nvGraphicFramePr>
        <p:xfrm>
          <a:off x="685800" y="1733749"/>
          <a:ext cx="12216384" cy="6386126"/>
        </p:xfrm>
        <a:graphic>
          <a:graphicData uri="http://schemas.openxmlformats.org/drawingml/2006/table">
            <a:tbl>
              <a:tblPr/>
              <a:tblGrid>
                <a:gridCol w="991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1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977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S.N.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User Level Threads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effectLst/>
                        </a:rPr>
                        <a:t>Kernel Level Thread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774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1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User level threads are faster to create and manage.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Kernel level threads are slower to create and manage.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774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2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Implementation is by a thread library at the user level.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Operating system supports creation of Kernel threads.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3402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3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User level thread is generic and can run on any operating system.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Kernel level thread is specific to the operating system.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3402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4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Multi-threaded application cannot take advantage of multiprocessing.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Kernel routines themselves can be multithreaded.</a:t>
                      </a:r>
                    </a:p>
                  </a:txBody>
                  <a:tcPr marL="48557" marR="48557" marT="48557" marB="485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5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s.cf.ac.uk/Dave/C/thread_st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3" y="1446697"/>
            <a:ext cx="12527094" cy="684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7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s.cf.ac.uk/Dave/C/solaris_th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10" y="1028054"/>
            <a:ext cx="11514648" cy="75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6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Many user-level threads mapped to single kernel thread</a:t>
            </a:r>
          </a:p>
          <a:p>
            <a:endParaRPr lang="en-US" sz="3200" dirty="0" smtClean="0"/>
          </a:p>
          <a:p>
            <a:r>
              <a:rPr lang="en-US" sz="3200" dirty="0" smtClean="0"/>
              <a:t>Examples:</a:t>
            </a:r>
          </a:p>
          <a:p>
            <a:pPr lvl="1"/>
            <a:r>
              <a:rPr lang="en-US" sz="3200" b="1" dirty="0" smtClean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sz="3200" b="1" dirty="0" smtClean="0">
                <a:solidFill>
                  <a:srgbClr val="3366FF"/>
                </a:solidFill>
              </a:rPr>
              <a:t>GNU Portable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4: Threads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Overview</a:t>
            </a:r>
          </a:p>
          <a:p>
            <a:r>
              <a:rPr lang="en-US" sz="3600" dirty="0" smtClean="0"/>
              <a:t>Multithreading Models</a:t>
            </a:r>
          </a:p>
          <a:p>
            <a:r>
              <a:rPr lang="en-US" sz="3600" dirty="0" smtClean="0"/>
              <a:t>Thread Libraries</a:t>
            </a:r>
          </a:p>
          <a:p>
            <a:r>
              <a:rPr lang="en-US" sz="3600" dirty="0" smtClean="0"/>
              <a:t>Threading Issues</a:t>
            </a:r>
          </a:p>
          <a:p>
            <a:r>
              <a:rPr lang="en-US" sz="3600" dirty="0" smtClean="0"/>
              <a:t>Operating System Examples</a:t>
            </a:r>
          </a:p>
          <a:p>
            <a:r>
              <a:rPr lang="en-US" sz="3600" dirty="0" smtClean="0"/>
              <a:t>Windows XP Threads</a:t>
            </a:r>
          </a:p>
          <a:p>
            <a:r>
              <a:rPr lang="en-US" sz="3600" dirty="0" smtClean="0"/>
              <a:t>Linux Threads</a:t>
            </a:r>
          </a:p>
          <a:p>
            <a:pPr>
              <a:buFont typeface="Monotype Sorts" charset="2"/>
              <a:buNone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 Model</a:t>
            </a:r>
          </a:p>
        </p:txBody>
      </p:sp>
      <p:pic>
        <p:nvPicPr>
          <p:cNvPr id="4301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4213" y="1522413"/>
            <a:ext cx="7915275" cy="694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Each user-level thread maps to kernel thread</a:t>
            </a:r>
          </a:p>
          <a:p>
            <a:endParaRPr lang="en-US" sz="3600" dirty="0" smtClean="0"/>
          </a:p>
          <a:p>
            <a:r>
              <a:rPr lang="en-US" sz="3600" dirty="0" smtClean="0"/>
              <a:t>Examples</a:t>
            </a:r>
          </a:p>
          <a:p>
            <a:pPr lvl="1"/>
            <a:r>
              <a:rPr lang="en-US" sz="3600" dirty="0" smtClean="0"/>
              <a:t>Windows NT/XP/2000</a:t>
            </a:r>
          </a:p>
          <a:p>
            <a:pPr lvl="1"/>
            <a:r>
              <a:rPr lang="en-US" sz="3600" dirty="0" smtClean="0"/>
              <a:t>Linux</a:t>
            </a:r>
          </a:p>
          <a:p>
            <a:pPr lvl="1"/>
            <a:r>
              <a:rPr lang="en-US" sz="3600" dirty="0" smtClean="0"/>
              <a:t>Solaris 9 and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 Model</a:t>
            </a:r>
          </a:p>
        </p:txBody>
      </p:sp>
      <p:pic>
        <p:nvPicPr>
          <p:cNvPr id="47107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88" y="2678113"/>
            <a:ext cx="11607800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4" y="1319213"/>
            <a:ext cx="12588875" cy="7348537"/>
          </a:xfrm>
        </p:spPr>
        <p:txBody>
          <a:bodyPr/>
          <a:lstStyle/>
          <a:p>
            <a:r>
              <a:rPr lang="en-US" sz="2800" dirty="0" smtClean="0"/>
              <a:t>Allows many user level threads to be mapped to many kernel threads</a:t>
            </a:r>
          </a:p>
          <a:p>
            <a:endParaRPr lang="en-US" sz="2800" dirty="0" smtClean="0"/>
          </a:p>
          <a:p>
            <a:r>
              <a:rPr lang="en-US" sz="2800" dirty="0" smtClean="0"/>
              <a:t>Allows the  operating system to create a sufficient number of kernel threads</a:t>
            </a:r>
          </a:p>
          <a:p>
            <a:endParaRPr lang="en-US" sz="2800" dirty="0" smtClean="0"/>
          </a:p>
          <a:p>
            <a:r>
              <a:rPr lang="en-US" sz="2800" dirty="0" smtClean="0"/>
              <a:t>Solaris prior to version 9</a:t>
            </a:r>
          </a:p>
          <a:p>
            <a:endParaRPr lang="en-US" sz="2800" dirty="0" smtClean="0"/>
          </a:p>
          <a:p>
            <a:r>
              <a:rPr lang="en-US" sz="2800" dirty="0" smtClean="0"/>
              <a:t>Windows NT/2000 with the </a:t>
            </a:r>
            <a:r>
              <a:rPr lang="en-US" sz="2800" i="1" dirty="0" err="1" smtClean="0"/>
              <a:t>ThreadFiber</a:t>
            </a:r>
            <a:r>
              <a:rPr lang="en-US" sz="2800" dirty="0" smtClean="0"/>
              <a:t>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25" y="1792288"/>
            <a:ext cx="7729538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Model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4" y="1244600"/>
            <a:ext cx="12284075" cy="7118350"/>
          </a:xfrm>
        </p:spPr>
        <p:txBody>
          <a:bodyPr/>
          <a:lstStyle/>
          <a:p>
            <a:r>
              <a:rPr lang="en-US" sz="3200" dirty="0" smtClean="0"/>
              <a:t>Similar to M:M, except that it allows a user thread to be </a:t>
            </a:r>
            <a:r>
              <a:rPr lang="en-US" sz="3200" b="1" dirty="0" smtClean="0"/>
              <a:t>bound</a:t>
            </a:r>
            <a:r>
              <a:rPr lang="en-US" sz="3200" dirty="0" smtClean="0"/>
              <a:t> to kernel thread</a:t>
            </a:r>
          </a:p>
          <a:p>
            <a:endParaRPr lang="en-US" sz="3200" dirty="0" smtClean="0"/>
          </a:p>
          <a:p>
            <a:r>
              <a:rPr lang="en-US" sz="3200" dirty="0" smtClean="0"/>
              <a:t>Examples</a:t>
            </a:r>
          </a:p>
          <a:p>
            <a:pPr lvl="1"/>
            <a:r>
              <a:rPr lang="en-US" sz="3200" dirty="0" smtClean="0"/>
              <a:t>IRIX</a:t>
            </a:r>
          </a:p>
          <a:p>
            <a:pPr lvl="1"/>
            <a:r>
              <a:rPr lang="en-US" sz="3200" dirty="0" smtClean="0"/>
              <a:t>HP-UX</a:t>
            </a:r>
          </a:p>
          <a:p>
            <a:pPr lvl="1"/>
            <a:r>
              <a:rPr lang="en-US" sz="3200" dirty="0" smtClean="0"/>
              <a:t>Tru64 UNIX</a:t>
            </a:r>
          </a:p>
          <a:p>
            <a:pPr lvl="1"/>
            <a:r>
              <a:rPr lang="en-US" sz="3200" dirty="0" smtClean="0"/>
              <a:t>Solaris 8 and earlier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Two-level Model</a:t>
            </a:r>
          </a:p>
        </p:txBody>
      </p:sp>
      <p:pic>
        <p:nvPicPr>
          <p:cNvPr id="5529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6963" y="2108200"/>
            <a:ext cx="891381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Libraries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/>
          <a:lstStyle/>
          <a:p>
            <a:r>
              <a:rPr lang="en-US" sz="3200" b="1" dirty="0" smtClean="0">
                <a:solidFill>
                  <a:srgbClr val="3366FF"/>
                </a:solidFill>
              </a:rPr>
              <a:t>Thread library</a:t>
            </a:r>
            <a:r>
              <a:rPr lang="en-US" sz="3200" dirty="0" smtClean="0">
                <a:solidFill>
                  <a:srgbClr val="3366FF"/>
                </a:solidFill>
              </a:rPr>
              <a:t> </a:t>
            </a:r>
            <a:r>
              <a:rPr lang="en-US" sz="3200" dirty="0" smtClean="0"/>
              <a:t>provides programmer with API for creating and managing threads</a:t>
            </a:r>
          </a:p>
          <a:p>
            <a:endParaRPr lang="en-US" sz="3200" dirty="0" smtClean="0"/>
          </a:p>
          <a:p>
            <a:r>
              <a:rPr lang="en-US" sz="3200" dirty="0" smtClean="0"/>
              <a:t>Two primary ways of implementing</a:t>
            </a:r>
          </a:p>
          <a:p>
            <a:pPr lvl="1"/>
            <a:r>
              <a:rPr lang="en-US" sz="3200" dirty="0" smtClean="0"/>
              <a:t>Library entirely in user space</a:t>
            </a:r>
          </a:p>
          <a:p>
            <a:pPr lvl="1"/>
            <a:r>
              <a:rPr lang="en-US" sz="3200" dirty="0" smtClean="0"/>
              <a:t>Kernel-level library supported by the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Thread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5800" y="1569233"/>
            <a:ext cx="1135069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Advantages:</a:t>
            </a: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Because kernel has full knowledge of all threads, Scheduler may decide to give more time to a process having large number of threads than process having small number of threads.</a:t>
            </a:r>
          </a:p>
          <a:p>
            <a:pPr>
              <a:buFont typeface="+mj-lt"/>
              <a:buAutoNum type="arabicPeriod" startAt="2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Kernel-level threads are especially good for applications that frequently block.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Disadvantages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The kernel-level threads are slow and inefficient. For instance, threads operations are hundreds of times slower than that of user-level threads.</a:t>
            </a:r>
          </a:p>
          <a:p>
            <a:pPr>
              <a:buFont typeface="+mj-lt"/>
              <a:buAutoNum type="arabicPeriod" startAt="2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Since kernel must manage and schedule threads as well as processes. It require a full thread control block (TCB) for each thread to maintain information about threads. As a result there is significant overhead and increased in kernel complexity.</a:t>
            </a:r>
          </a:p>
        </p:txBody>
      </p:sp>
    </p:spTree>
    <p:extLst>
      <p:ext uri="{BB962C8B-B14F-4D97-AF65-F5344CB8AC3E}">
        <p14:creationId xmlns:p14="http://schemas.microsoft.com/office/powerpoint/2010/main" val="579607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thread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03041" y="1494331"/>
            <a:ext cx="11686592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Advantages:</a:t>
            </a:r>
            <a:endParaRPr lang="en-I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IN" sz="2800" b="1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IN" sz="2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I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</a:rPr>
              <a:t>The most obvious advantage of this technique is that a user-level threads package can be implemented on an Operating System that does not support threads.</a:t>
            </a:r>
          </a:p>
          <a:p>
            <a:pPr>
              <a:buFont typeface="+mj-lt"/>
              <a:buAutoNum type="arabicPeriod" startAt="2"/>
            </a:pP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</a:rPr>
              <a:t>User-level threads does not require modification to operating systems.</a:t>
            </a:r>
          </a:p>
          <a:p>
            <a:pPr>
              <a:buFont typeface="+mj-lt"/>
              <a:buAutoNum type="arabicPeriod" startAt="3"/>
            </a:pP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</a:rPr>
              <a:t>Simple Representation: Each thread is represented simply by a PC, registers, stack and a small control block, all stored in the user process address space.</a:t>
            </a:r>
          </a:p>
          <a:p>
            <a:pPr>
              <a:buFont typeface="+mj-lt"/>
              <a:buAutoNum type="arabicPeriod" startAt="4"/>
            </a:pP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</a:rPr>
              <a:t>Simple Management</a:t>
            </a:r>
            <a:r>
              <a:rPr lang="en-I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</a:rPr>
              <a:t>  This simply means that creating a thread, switching between threads and synchronization between threads can all be done without intervention of the kernel.</a:t>
            </a:r>
          </a:p>
          <a:p>
            <a:pPr>
              <a:buFont typeface="+mj-lt"/>
              <a:buAutoNum type="arabicPeriod" startAt="5"/>
            </a:pPr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</a:rPr>
              <a:t>Fast and Efficient:  Thread switching is not much more expensive than a procedure call.</a:t>
            </a:r>
          </a:p>
          <a:p>
            <a:pPr algn="just"/>
            <a: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IN" sz="2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IN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7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z="3200" dirty="0" smtClean="0"/>
              <a:t>To introduce the notion of a thread — a fundamental unit of CPU utilization that forms the basis of multithreaded computer systems</a:t>
            </a:r>
          </a:p>
          <a:p>
            <a:endParaRPr lang="en-US" sz="3200" dirty="0" smtClean="0"/>
          </a:p>
          <a:p>
            <a:r>
              <a:rPr lang="en-US" sz="3200" dirty="0" smtClean="0"/>
              <a:t>To discuss the APIs for the </a:t>
            </a:r>
            <a:r>
              <a:rPr lang="en-US" sz="3200" dirty="0" err="1" smtClean="0"/>
              <a:t>Pthreads</a:t>
            </a:r>
            <a:r>
              <a:rPr lang="en-US" sz="3200" dirty="0" smtClean="0"/>
              <a:t>, Win32, and Java thread libraries</a:t>
            </a:r>
          </a:p>
          <a:p>
            <a:endParaRPr lang="en-US" sz="3200" dirty="0" smtClean="0"/>
          </a:p>
          <a:p>
            <a:r>
              <a:rPr lang="en-US" sz="3200" dirty="0" smtClean="0"/>
              <a:t>To examine issues related to multithreaded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09734" y="1617345"/>
            <a:ext cx="1164926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Disadvantages:</a:t>
            </a: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  User-Level threads are not a perfect solution as with everything else, they are a trade off. Since, User-Level threads are invisible to the OS they are not well integrated with the OS. As a result, </a:t>
            </a:r>
            <a:r>
              <a:rPr lang="en-I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Os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 can make poor decisions like scheduling a process with idle threads, blocking a process whose thread initiated an I/O even though the process has other threads that can run and </a:t>
            </a:r>
            <a:r>
              <a:rPr lang="en-I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unscheduling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 a process with a thread holding a lock. Solving this requires communication between 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kernel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and user-level thread manager.</a:t>
            </a:r>
          </a:p>
          <a:p>
            <a:pPr>
              <a:buFont typeface="+mj-lt"/>
              <a:buAutoNum type="arabicPeriod" startAt="2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There is a lack of coordination between threads and operating system kernel. Therefore, process as whole gets one time slice 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irrespective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of whether process has one thread or 1000 threads within. It is up to each thread to relinquish control to other threads.</a:t>
            </a:r>
          </a:p>
          <a:p>
            <a:pPr>
              <a:buFont typeface="+mj-lt"/>
              <a:buAutoNum type="arabicPeriod" startAt="3"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User-level threads requires non-blocking systems call i.e., a multithreaded kernel. Otherwise, entire process will blocked in the kernel, even if there are </a:t>
            </a:r>
            <a:r>
              <a:rPr lang="en-I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runnable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threads left in the processes. For example, if one thread causes a page fault, the process blocks.</a:t>
            </a: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87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530350"/>
            <a:ext cx="12734925" cy="5954713"/>
          </a:xfrm>
        </p:spPr>
        <p:txBody>
          <a:bodyPr/>
          <a:lstStyle/>
          <a:p>
            <a:r>
              <a:rPr lang="en-US" sz="3200" dirty="0" smtClean="0"/>
              <a:t>May be provided either as user-level or kernel-level</a:t>
            </a:r>
          </a:p>
          <a:p>
            <a:endParaRPr lang="en-US" sz="3200" dirty="0" smtClean="0"/>
          </a:p>
          <a:p>
            <a:r>
              <a:rPr lang="en-US" sz="3200" dirty="0" smtClean="0"/>
              <a:t>A POSIX standard (IEEE 1003.1c) API for thread creation and synchronization</a:t>
            </a:r>
          </a:p>
          <a:p>
            <a:endParaRPr lang="en-US" sz="3200" dirty="0" smtClean="0"/>
          </a:p>
          <a:p>
            <a:r>
              <a:rPr lang="en-US" sz="3200" dirty="0" smtClean="0"/>
              <a:t>API specifies behavior of the thread library, implementation is up to development of the library</a:t>
            </a:r>
          </a:p>
          <a:p>
            <a:endParaRPr lang="en-US" sz="3200" dirty="0" smtClean="0"/>
          </a:p>
          <a:p>
            <a:r>
              <a:rPr lang="en-US" sz="3200" dirty="0" smtClean="0"/>
              <a:t>Common in UNIX operating systems (Solaris, Linux, Mac OS X)</a:t>
            </a:r>
          </a:p>
          <a:p>
            <a:pPr>
              <a:buFont typeface="Monotype Sorts" charset="2"/>
              <a:buNone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2249" y="1274662"/>
            <a:ext cx="1034298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pthread.h</a:t>
            </a:r>
            <a:r>
              <a:rPr lang="en-US" sz="2400" dirty="0"/>
              <a:t>&gt; 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sum; /* this data is shared by the thread(s) */</a:t>
            </a:r>
          </a:p>
          <a:p>
            <a:r>
              <a:rPr lang="en-US" sz="2400" dirty="0"/>
              <a:t>void *runner(void *</a:t>
            </a:r>
            <a:r>
              <a:rPr lang="en-US" sz="2400" dirty="0" err="1"/>
              <a:t>param</a:t>
            </a:r>
            <a:r>
              <a:rPr lang="en-US" sz="2400" dirty="0"/>
              <a:t>); /* the thread </a:t>
            </a:r>
            <a:r>
              <a:rPr lang="en-US" sz="2400" dirty="0" smtClean="0"/>
              <a:t>*/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</a:t>
            </a:r>
            <a:r>
              <a:rPr lang="en-US" sz="2400" dirty="0" err="1"/>
              <a:t>argv</a:t>
            </a:r>
            <a:r>
              <a:rPr lang="en-US" sz="2400" dirty="0"/>
              <a:t>[])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pthread_t </a:t>
            </a:r>
            <a:r>
              <a:rPr lang="en-US" sz="2400" dirty="0" err="1">
                <a:solidFill>
                  <a:srgbClr val="FF0000"/>
                </a:solidFill>
              </a:rPr>
              <a:t>tid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  <a:r>
              <a:rPr lang="en-US" sz="2400" dirty="0"/>
              <a:t> /* the thread identifier </a:t>
            </a:r>
            <a:r>
              <a:rPr lang="en-US" sz="2400" dirty="0" smtClean="0"/>
              <a:t>*/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pthread.attr_t </a:t>
            </a:r>
            <a:r>
              <a:rPr lang="en-US" sz="2400" dirty="0" err="1">
                <a:solidFill>
                  <a:srgbClr val="FF0000"/>
                </a:solidFill>
              </a:rPr>
              <a:t>attr</a:t>
            </a:r>
            <a:r>
              <a:rPr lang="en-US" sz="2400" dirty="0">
                <a:solidFill>
                  <a:srgbClr val="FF0000"/>
                </a:solidFill>
              </a:rPr>
              <a:t>; </a:t>
            </a:r>
            <a:r>
              <a:rPr lang="en-US" sz="2400" dirty="0"/>
              <a:t>/* set of thread attributes </a:t>
            </a:r>
            <a:r>
              <a:rPr lang="en-US" sz="2400" dirty="0" smtClean="0"/>
              <a:t>*/</a:t>
            </a:r>
          </a:p>
          <a:p>
            <a:endParaRPr lang="en-US" sz="2400" dirty="0"/>
          </a:p>
          <a:p>
            <a:r>
              <a:rPr lang="en-US" sz="2400" dirty="0"/>
              <a:t>if (</a:t>
            </a:r>
            <a:r>
              <a:rPr lang="en-US" sz="2400" dirty="0" err="1"/>
              <a:t>argc</a:t>
            </a:r>
            <a:r>
              <a:rPr lang="en-US" sz="2400" dirty="0"/>
              <a:t> != 2) {</a:t>
            </a:r>
          </a:p>
          <a:p>
            <a:r>
              <a:rPr lang="en-US" sz="2400" dirty="0" err="1"/>
              <a:t>fprintf</a:t>
            </a:r>
            <a:r>
              <a:rPr lang="en-US" sz="2400" dirty="0"/>
              <a:t>(</a:t>
            </a:r>
            <a:r>
              <a:rPr lang="en-US" sz="2400" dirty="0" err="1"/>
              <a:t>stderr</a:t>
            </a:r>
            <a:r>
              <a:rPr lang="en-US" sz="2400" dirty="0"/>
              <a:t>,"usage: </a:t>
            </a:r>
            <a:r>
              <a:rPr lang="en-US" sz="2400" dirty="0" err="1"/>
              <a:t>a.out</a:t>
            </a:r>
            <a:r>
              <a:rPr lang="en-US" sz="2400" dirty="0"/>
              <a:t> &lt;integer value&gt;\n");</a:t>
            </a:r>
          </a:p>
          <a:p>
            <a:r>
              <a:rPr lang="en-US" sz="2400" dirty="0"/>
              <a:t>return -1</a:t>
            </a:r>
            <a:r>
              <a:rPr lang="en-US" sz="2400" dirty="0" smtClean="0"/>
              <a:t>;  }</a:t>
            </a:r>
          </a:p>
          <a:p>
            <a:endParaRPr lang="en-US" sz="2400" dirty="0"/>
          </a:p>
          <a:p>
            <a:r>
              <a:rPr lang="en-US" sz="2400" dirty="0"/>
              <a:t>if (</a:t>
            </a:r>
            <a:r>
              <a:rPr lang="en-US" sz="2400" dirty="0" err="1"/>
              <a:t>atoi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[1]) &lt; 0) {</a:t>
            </a:r>
          </a:p>
          <a:p>
            <a:r>
              <a:rPr lang="en-US" sz="2400" dirty="0" err="1"/>
              <a:t>fprintf</a:t>
            </a:r>
            <a:r>
              <a:rPr lang="en-US" sz="2400" dirty="0"/>
              <a:t>(</a:t>
            </a:r>
            <a:r>
              <a:rPr lang="en-US" sz="2400" dirty="0" err="1"/>
              <a:t>stderr</a:t>
            </a:r>
            <a:r>
              <a:rPr lang="en-US" sz="2400" dirty="0"/>
              <a:t>,"%d must be &gt;= 0\n",</a:t>
            </a:r>
            <a:r>
              <a:rPr lang="en-US" sz="2400" dirty="0" err="1"/>
              <a:t>atoi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[1]));</a:t>
            </a:r>
          </a:p>
          <a:p>
            <a:r>
              <a:rPr lang="en-US" sz="2400" dirty="0"/>
              <a:t>return -1</a:t>
            </a:r>
            <a:r>
              <a:rPr lang="en-US" sz="2400" dirty="0" smtClean="0"/>
              <a:t>; }</a:t>
            </a:r>
            <a:endParaRPr lang="en-US" sz="2400" dirty="0"/>
          </a:p>
          <a:p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Pthreads Example (Cont.)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4925" y="1432679"/>
            <a:ext cx="110894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Pthread_attr_init</a:t>
            </a:r>
            <a:r>
              <a:rPr lang="en-US" sz="2400" dirty="0">
                <a:solidFill>
                  <a:srgbClr val="FF0000"/>
                </a:solidFill>
              </a:rPr>
              <a:t> (&amp;</a:t>
            </a:r>
            <a:r>
              <a:rPr lang="en-US" sz="2400" dirty="0" err="1">
                <a:solidFill>
                  <a:srgbClr val="FF0000"/>
                </a:solidFill>
              </a:rPr>
              <a:t>attr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 smtClean="0"/>
              <a:t>;/* </a:t>
            </a:r>
            <a:r>
              <a:rPr lang="en-US" sz="2400" dirty="0"/>
              <a:t>get the default attributes </a:t>
            </a:r>
            <a:r>
              <a:rPr lang="en-US" sz="2400" dirty="0" smtClean="0"/>
              <a:t>*/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Pthread_create</a:t>
            </a:r>
            <a:r>
              <a:rPr lang="en-US" sz="2400" dirty="0">
                <a:solidFill>
                  <a:srgbClr val="FF0000"/>
                </a:solidFill>
              </a:rPr>
              <a:t>(&amp;</a:t>
            </a:r>
            <a:r>
              <a:rPr lang="en-US" sz="2400" dirty="0" err="1">
                <a:solidFill>
                  <a:srgbClr val="FF0000"/>
                </a:solidFill>
              </a:rPr>
              <a:t>tid</a:t>
            </a:r>
            <a:r>
              <a:rPr lang="en-US" sz="2400" dirty="0">
                <a:solidFill>
                  <a:srgbClr val="FF0000"/>
                </a:solidFill>
              </a:rPr>
              <a:t>,&amp;</a:t>
            </a:r>
            <a:r>
              <a:rPr lang="en-US" sz="2400" dirty="0" err="1">
                <a:solidFill>
                  <a:srgbClr val="FF0000"/>
                </a:solidFill>
              </a:rPr>
              <a:t>attr,runner,argv</a:t>
            </a:r>
            <a:r>
              <a:rPr lang="en-US" sz="2400" dirty="0">
                <a:solidFill>
                  <a:srgbClr val="FF0000"/>
                </a:solidFill>
              </a:rPr>
              <a:t>[1</a:t>
            </a:r>
            <a:r>
              <a:rPr lang="en-US" sz="2400" dirty="0" smtClean="0">
                <a:solidFill>
                  <a:srgbClr val="FF0000"/>
                </a:solidFill>
              </a:rPr>
              <a:t>]);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/* create the thread */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FF0000"/>
                </a:solidFill>
              </a:rPr>
              <a:t>pthread_join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tid</a:t>
            </a:r>
            <a:r>
              <a:rPr lang="en-US" sz="2400" dirty="0">
                <a:solidFill>
                  <a:srgbClr val="FF0000"/>
                </a:solidFill>
              </a:rPr>
              <a:t>, NULL) </a:t>
            </a:r>
            <a:r>
              <a:rPr lang="en-US" sz="2400" dirty="0" smtClean="0"/>
              <a:t>;</a:t>
            </a:r>
            <a:r>
              <a:rPr lang="en-US" sz="2400" dirty="0"/>
              <a:t> /* wait for the thread to exit */</a:t>
            </a:r>
          </a:p>
          <a:p>
            <a:endParaRPr lang="en-US" sz="2400" dirty="0"/>
          </a:p>
          <a:p>
            <a:r>
              <a:rPr lang="en-US" sz="2400" dirty="0" err="1"/>
              <a:t>printf</a:t>
            </a:r>
            <a:r>
              <a:rPr lang="en-US" sz="2400" dirty="0"/>
              <a:t>("sum = %d\</a:t>
            </a:r>
            <a:r>
              <a:rPr lang="en-US" sz="2400" dirty="0" err="1"/>
              <a:t>n",sum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dirty="0"/>
              <a:t>/* The thread will begin control in this function */</a:t>
            </a:r>
          </a:p>
          <a:p>
            <a:r>
              <a:rPr lang="en-US" sz="2400" dirty="0"/>
              <a:t>void *runner(void *</a:t>
            </a:r>
            <a:r>
              <a:rPr lang="en-US" sz="2400" dirty="0" err="1"/>
              <a:t>param</a:t>
            </a:r>
            <a:r>
              <a:rPr lang="en-US" sz="2400" dirty="0"/>
              <a:t>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, upper = </a:t>
            </a:r>
            <a:r>
              <a:rPr lang="en-US" sz="2400" dirty="0" err="1"/>
              <a:t>atoi</a:t>
            </a:r>
            <a:r>
              <a:rPr lang="en-US" sz="2400" dirty="0"/>
              <a:t>(</a:t>
            </a:r>
            <a:r>
              <a:rPr lang="en-US" sz="2400" dirty="0" err="1"/>
              <a:t>param</a:t>
            </a:r>
            <a:r>
              <a:rPr lang="en-US" sz="2400" dirty="0"/>
              <a:t>);</a:t>
            </a:r>
          </a:p>
          <a:p>
            <a:r>
              <a:rPr lang="en-US" sz="2400" dirty="0"/>
              <a:t>sum = 0;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&lt;= upper;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dirty="0"/>
              <a:t>sum +=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pthread_exit</a:t>
            </a:r>
            <a:r>
              <a:rPr lang="en-US" sz="2400" dirty="0">
                <a:solidFill>
                  <a:srgbClr val="FF0000"/>
                </a:solidFill>
              </a:rPr>
              <a:t> (0) </a:t>
            </a:r>
            <a:r>
              <a:rPr lang="en-US" sz="2400" dirty="0" smtClean="0">
                <a:solidFill>
                  <a:srgbClr val="FF0000"/>
                </a:solidFill>
              </a:rPr>
              <a:t>; 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Win32 API  Multithreaded C Program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9653" y="1315590"/>
            <a:ext cx="11686592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</a:t>
            </a:r>
            <a:r>
              <a:rPr lang="en-US" sz="2000" dirty="0" err="1"/>
              <a:t>inciude</a:t>
            </a:r>
            <a:r>
              <a:rPr lang="en-US" sz="2000" dirty="0"/>
              <a:t> &lt;</a:t>
            </a:r>
            <a:r>
              <a:rPr lang="en-US" sz="2000" dirty="0" err="1"/>
              <a:t>windows.h</a:t>
            </a:r>
            <a:r>
              <a:rPr lang="en-US" sz="2000" dirty="0"/>
              <a:t>&gt;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DWORD Sum; /* data is shared by the thread(s) */</a:t>
            </a:r>
          </a:p>
          <a:p>
            <a:r>
              <a:rPr lang="en-US" sz="2000" dirty="0"/>
              <a:t>/* the thread runs in this separate function </a:t>
            </a:r>
            <a:r>
              <a:rPr lang="en-US" sz="2000" dirty="0" smtClean="0"/>
              <a:t>*/</a:t>
            </a:r>
          </a:p>
          <a:p>
            <a:endParaRPr lang="en-US" sz="2000" dirty="0"/>
          </a:p>
          <a:p>
            <a:r>
              <a:rPr lang="en-US" sz="2000" dirty="0"/>
              <a:t>DWORD WINAPI Summation(LPVOID </a:t>
            </a:r>
            <a:r>
              <a:rPr lang="en-US" sz="2000" dirty="0" err="1"/>
              <a:t>Param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DWORD Upper = *(DWORD*)</a:t>
            </a:r>
            <a:r>
              <a:rPr lang="en-US" sz="2000" dirty="0" err="1"/>
              <a:t>Param</a:t>
            </a:r>
            <a:r>
              <a:rPr lang="en-US" sz="2000" dirty="0"/>
              <a:t>;</a:t>
            </a:r>
          </a:p>
          <a:p>
            <a:r>
              <a:rPr lang="en-US" sz="2000" dirty="0"/>
              <a:t>for (DWORD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&lt;= Upper;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Sum +=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 0</a:t>
            </a:r>
            <a:r>
              <a:rPr lang="en-US" sz="2000" dirty="0" smtClean="0">
                <a:solidFill>
                  <a:srgbClr val="FF0000"/>
                </a:solidFill>
              </a:rPr>
              <a:t>; </a:t>
            </a:r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main(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char *</a:t>
            </a:r>
            <a:r>
              <a:rPr lang="en-US" sz="2000" dirty="0" err="1"/>
              <a:t>argv</a:t>
            </a:r>
            <a:r>
              <a:rPr lang="en-US" sz="2000" dirty="0"/>
              <a:t>[])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DWORD </a:t>
            </a:r>
            <a:r>
              <a:rPr lang="en-US" sz="2000" dirty="0" err="1"/>
              <a:t>Threadld</a:t>
            </a:r>
            <a:r>
              <a:rPr lang="en-US" sz="2000" dirty="0"/>
              <a:t>;</a:t>
            </a:r>
          </a:p>
          <a:p>
            <a:r>
              <a:rPr lang="en-US" sz="2000" dirty="0"/>
              <a:t>HANDLE </a:t>
            </a:r>
            <a:r>
              <a:rPr lang="en-US" sz="2000" dirty="0" err="1"/>
              <a:t>ThreadHandle</a:t>
            </a:r>
            <a:r>
              <a:rPr lang="en-US" sz="2000" dirty="0" smtClean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Param</a:t>
            </a:r>
            <a:r>
              <a:rPr lang="en-US" sz="2000" dirty="0" smtClean="0"/>
              <a:t>; /* </a:t>
            </a:r>
            <a:r>
              <a:rPr lang="en-US" sz="2000" dirty="0"/>
              <a:t>perform some basic error checking */</a:t>
            </a:r>
          </a:p>
          <a:p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(</a:t>
            </a:r>
            <a:r>
              <a:rPr lang="en-US" sz="2000" dirty="0" err="1"/>
              <a:t>argc</a:t>
            </a:r>
            <a:r>
              <a:rPr lang="en-US" sz="2000" dirty="0"/>
              <a:t> != 2) {</a:t>
            </a:r>
          </a:p>
          <a:p>
            <a:r>
              <a:rPr lang="en-US" sz="2000" dirty="0" err="1"/>
              <a:t>fprintf</a:t>
            </a:r>
            <a:r>
              <a:rPr lang="en-US" sz="2000" dirty="0"/>
              <a:t>(</a:t>
            </a:r>
            <a:r>
              <a:rPr lang="en-US" sz="2000" dirty="0" err="1"/>
              <a:t>stderr</a:t>
            </a:r>
            <a:r>
              <a:rPr lang="en-US" sz="2000" dirty="0"/>
              <a:t>,"An integer parameter is required\n");</a:t>
            </a:r>
          </a:p>
          <a:p>
            <a:r>
              <a:rPr lang="en-US" sz="2000" dirty="0"/>
              <a:t>return -1;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err="1"/>
              <a:t>Param</a:t>
            </a:r>
            <a:r>
              <a:rPr lang="en-US" sz="2000" dirty="0"/>
              <a:t> = </a:t>
            </a:r>
            <a:r>
              <a:rPr lang="en-US" sz="2000" dirty="0" err="1" smtClean="0"/>
              <a:t>atoi</a:t>
            </a:r>
            <a:r>
              <a:rPr lang="en-US" sz="2000" dirty="0" smtClean="0"/>
              <a:t>(</a:t>
            </a:r>
            <a:r>
              <a:rPr lang="en-US" sz="2000" dirty="0" err="1" smtClean="0"/>
              <a:t>argv</a:t>
            </a:r>
            <a:r>
              <a:rPr lang="en-US" sz="2000" dirty="0" smtClean="0"/>
              <a:t>[1]);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82613" y="369888"/>
            <a:ext cx="12344400" cy="768350"/>
          </a:xfrm>
        </p:spPr>
        <p:txBody>
          <a:bodyPr/>
          <a:lstStyle/>
          <a:p>
            <a:r>
              <a:rPr lang="en-US" sz="4000" smtClean="0"/>
              <a:t>Win32 API  Multithreaded C Program (Cont.)</a:t>
            </a:r>
          </a:p>
        </p:txBody>
      </p:sp>
      <p:sp>
        <p:nvSpPr>
          <p:cNvPr id="2" name="Rectangle 1"/>
          <p:cNvSpPr/>
          <p:nvPr/>
        </p:nvSpPr>
        <p:spPr>
          <a:xfrm>
            <a:off x="984379" y="1387571"/>
            <a:ext cx="1049227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(</a:t>
            </a:r>
            <a:r>
              <a:rPr lang="en-US" sz="2400" dirty="0" err="1"/>
              <a:t>Param</a:t>
            </a:r>
            <a:r>
              <a:rPr lang="en-US" sz="2400" dirty="0"/>
              <a:t> &lt; 0) {</a:t>
            </a:r>
          </a:p>
          <a:p>
            <a:r>
              <a:rPr lang="en-US" sz="2400" dirty="0" err="1"/>
              <a:t>fprintf</a:t>
            </a:r>
            <a:r>
              <a:rPr lang="en-US" sz="2400" dirty="0"/>
              <a:t>(</a:t>
            </a:r>
            <a:r>
              <a:rPr lang="en-US" sz="2400" dirty="0" err="1"/>
              <a:t>stderr</a:t>
            </a:r>
            <a:r>
              <a:rPr lang="en-US" sz="2400" dirty="0"/>
              <a:t>,"An integer &gt;= 0 is required\n");</a:t>
            </a:r>
          </a:p>
          <a:p>
            <a:r>
              <a:rPr lang="en-US" sz="2400" dirty="0"/>
              <a:t>return -1</a:t>
            </a:r>
            <a:r>
              <a:rPr lang="en-US" sz="2400" dirty="0" smtClean="0"/>
              <a:t>;</a:t>
            </a:r>
          </a:p>
          <a:p>
            <a:endParaRPr lang="en-US" sz="2400" dirty="0"/>
          </a:p>
          <a:p>
            <a:r>
              <a:rPr lang="en-US" sz="2400" dirty="0"/>
              <a:t>// create the thread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ThreadHandle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 smtClean="0">
                <a:solidFill>
                  <a:srgbClr val="FF0000"/>
                </a:solidFill>
              </a:rPr>
              <a:t>CreateThread</a:t>
            </a:r>
            <a:r>
              <a:rPr lang="en-US" sz="2400" dirty="0" smtClean="0">
                <a:solidFill>
                  <a:srgbClr val="FF0000"/>
                </a:solidFill>
              </a:rPr>
              <a:t>(NULL</a:t>
            </a:r>
            <a:r>
              <a:rPr lang="en-US" sz="2400" dirty="0">
                <a:solidFill>
                  <a:srgbClr val="FF0000"/>
                </a:solidFill>
              </a:rPr>
              <a:t>, // default security attributes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0, // default stack </a:t>
            </a:r>
            <a:r>
              <a:rPr lang="en-US" sz="2400" dirty="0" smtClean="0">
                <a:solidFill>
                  <a:srgbClr val="FF0000"/>
                </a:solidFill>
              </a:rPr>
              <a:t>size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Summation</a:t>
            </a:r>
            <a:r>
              <a:rPr lang="en-US" sz="2400" dirty="0">
                <a:solidFill>
                  <a:srgbClr val="FF0000"/>
                </a:solidFill>
              </a:rPr>
              <a:t>, // thread function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rgbClr val="FF0000"/>
                </a:solidFill>
              </a:rPr>
              <a:t>Param</a:t>
            </a:r>
            <a:r>
              <a:rPr lang="en-US" sz="2400" dirty="0">
                <a:solidFill>
                  <a:srgbClr val="FF0000"/>
                </a:solidFill>
              </a:rPr>
              <a:t>, // parameter to thread function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0, // default creation flags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&amp;</a:t>
            </a:r>
            <a:r>
              <a:rPr lang="en-US" sz="2400" dirty="0" err="1" smtClean="0">
                <a:solidFill>
                  <a:srgbClr val="FF0000"/>
                </a:solidFill>
              </a:rPr>
              <a:t>Threadld</a:t>
            </a:r>
            <a:r>
              <a:rPr lang="en-US" sz="2400" dirty="0">
                <a:solidFill>
                  <a:srgbClr val="FF0000"/>
                </a:solidFill>
              </a:rPr>
              <a:t>); // returns the thread </a:t>
            </a:r>
            <a:r>
              <a:rPr lang="en-US" sz="2400" dirty="0" smtClean="0">
                <a:solidFill>
                  <a:srgbClr val="FF0000"/>
                </a:solidFill>
              </a:rPr>
              <a:t>identifier</a:t>
            </a:r>
          </a:p>
          <a:p>
            <a:endParaRPr lang="en-US" sz="2400" dirty="0"/>
          </a:p>
          <a:p>
            <a:r>
              <a:rPr lang="en-US" sz="2400" dirty="0"/>
              <a:t>if (</a:t>
            </a:r>
            <a:r>
              <a:rPr lang="en-US" sz="2400" dirty="0" err="1"/>
              <a:t>ThreadHandle</a:t>
            </a:r>
            <a:r>
              <a:rPr lang="en-US" sz="2400" dirty="0"/>
              <a:t> != NULL) {</a:t>
            </a:r>
          </a:p>
          <a:p>
            <a:r>
              <a:rPr lang="en-US" sz="2400" dirty="0"/>
              <a:t>// now wait for the thread to finish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WaitForSingleObject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ThreadHandle,INFINITE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</a:p>
          <a:p>
            <a:endParaRPr lang="en-US" sz="2400" dirty="0"/>
          </a:p>
          <a:p>
            <a:r>
              <a:rPr lang="en-US" sz="2400" dirty="0"/>
              <a:t>// close the thread handle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CloseHandle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ThreadHandle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r>
              <a:rPr lang="en-US" sz="2400" dirty="0" err="1"/>
              <a:t>printfC'sum</a:t>
            </a:r>
            <a:r>
              <a:rPr lang="en-US" sz="2400" dirty="0"/>
              <a:t> = %d\</a:t>
            </a:r>
            <a:r>
              <a:rPr lang="en-US" sz="2400" dirty="0" err="1"/>
              <a:t>n",Sum</a:t>
            </a:r>
            <a:r>
              <a:rPr lang="en-US" sz="2400" dirty="0" smtClean="0"/>
              <a:t>); }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Threads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88962" y="1490663"/>
            <a:ext cx="12498387" cy="6224587"/>
          </a:xfrm>
        </p:spPr>
        <p:txBody>
          <a:bodyPr/>
          <a:lstStyle/>
          <a:p>
            <a:r>
              <a:rPr lang="en-US" sz="3200" dirty="0" smtClean="0"/>
              <a:t>Java threads are managed by the JVM</a:t>
            </a:r>
          </a:p>
          <a:p>
            <a:pPr>
              <a:buFont typeface="Monotype Sorts" charset="2"/>
              <a:buNone/>
            </a:pPr>
            <a:endParaRPr lang="en-US" sz="3200" dirty="0" smtClean="0"/>
          </a:p>
          <a:p>
            <a:r>
              <a:rPr lang="en-US" sz="3200" dirty="0" smtClean="0"/>
              <a:t>Typically implemented using the threads model provided by underlying OS</a:t>
            </a:r>
          </a:p>
          <a:p>
            <a:pPr>
              <a:buFont typeface="Monotype Sorts" charset="2"/>
              <a:buNone/>
            </a:pPr>
            <a:endParaRPr lang="en-US" sz="3200" dirty="0" smtClean="0"/>
          </a:p>
          <a:p>
            <a:r>
              <a:rPr lang="en-US" sz="3200" dirty="0" smtClean="0"/>
              <a:t>Java threads may be created by: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Extending Thread class</a:t>
            </a:r>
          </a:p>
          <a:p>
            <a:pPr lvl="1"/>
            <a:r>
              <a:rPr lang="en-US" sz="3200" dirty="0" smtClean="0"/>
              <a:t>Implementing the Runnable interface</a:t>
            </a:r>
            <a:br>
              <a:rPr lang="en-US" sz="3200" dirty="0" smtClean="0"/>
            </a:b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Multithreaded Program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1618860" y="1259862"/>
            <a:ext cx="9839131" cy="778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class Sum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private </a:t>
            </a:r>
            <a:r>
              <a:rPr lang="en-US" sz="2000" dirty="0" err="1"/>
              <a:t>int</a:t>
            </a:r>
            <a:r>
              <a:rPr lang="en-US" sz="2000" dirty="0"/>
              <a:t> sum;</a:t>
            </a:r>
          </a:p>
          <a:p>
            <a:endParaRPr lang="en-US" sz="2000" dirty="0" smtClean="0"/>
          </a:p>
          <a:p>
            <a:r>
              <a:rPr lang="en-US" sz="2000" dirty="0" smtClean="0"/>
              <a:t>public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getSumO</a:t>
            </a:r>
            <a:r>
              <a:rPr lang="en-US" sz="2000" dirty="0"/>
              <a:t> {</a:t>
            </a:r>
          </a:p>
          <a:p>
            <a:r>
              <a:rPr lang="en-US" sz="2000" dirty="0"/>
              <a:t>return sum</a:t>
            </a:r>
            <a:r>
              <a:rPr lang="en-US" sz="2000" dirty="0" smtClean="0"/>
              <a:t>; }</a:t>
            </a:r>
          </a:p>
          <a:p>
            <a:endParaRPr lang="en-US" sz="2000" dirty="0"/>
          </a:p>
          <a:p>
            <a:r>
              <a:rPr lang="en-US" sz="2000" dirty="0"/>
              <a:t>public void </a:t>
            </a:r>
            <a:r>
              <a:rPr lang="en-US" sz="2000" dirty="0" err="1"/>
              <a:t>setSum</a:t>
            </a:r>
            <a:r>
              <a:rPr lang="en-US" sz="2000" dirty="0"/>
              <a:t>(ir.t sum) {</a:t>
            </a:r>
          </a:p>
          <a:p>
            <a:r>
              <a:rPr lang="en-US" sz="2000" dirty="0" err="1"/>
              <a:t>this.sum</a:t>
            </a:r>
            <a:r>
              <a:rPr lang="en-US" sz="2000" dirty="0"/>
              <a:t> = sum</a:t>
            </a:r>
            <a:r>
              <a:rPr lang="en-US" sz="2000" dirty="0" smtClean="0"/>
              <a:t>; 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class Summation implements Runnable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private </a:t>
            </a:r>
            <a:r>
              <a:rPr lang="en-US" sz="2000" dirty="0" err="1"/>
              <a:t>int</a:t>
            </a:r>
            <a:r>
              <a:rPr lang="en-US" sz="2000" dirty="0"/>
              <a:t> upper;</a:t>
            </a:r>
          </a:p>
          <a:p>
            <a:endParaRPr lang="en-US" sz="2000" dirty="0" smtClean="0"/>
          </a:p>
          <a:p>
            <a:r>
              <a:rPr lang="en-US" sz="2000" dirty="0" smtClean="0"/>
              <a:t>public </a:t>
            </a:r>
            <a:r>
              <a:rPr lang="en-US" sz="2000" dirty="0"/>
              <a:t>Summation(</a:t>
            </a:r>
            <a:r>
              <a:rPr lang="en-US" sz="2000" dirty="0" err="1"/>
              <a:t>int</a:t>
            </a:r>
            <a:r>
              <a:rPr lang="en-US" sz="2000" dirty="0"/>
              <a:t> upper, Sum </a:t>
            </a:r>
            <a:r>
              <a:rPr lang="en-US" sz="2000" dirty="0" err="1"/>
              <a:t>sumValue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this.upper</a:t>
            </a:r>
            <a:r>
              <a:rPr lang="en-US" sz="2000" dirty="0"/>
              <a:t> = upper;</a:t>
            </a:r>
          </a:p>
          <a:p>
            <a:r>
              <a:rPr lang="en-US" sz="2000" dirty="0" err="1"/>
              <a:t>this.sumValue</a:t>
            </a:r>
            <a:r>
              <a:rPr lang="en-US" sz="2000" dirty="0"/>
              <a:t> = </a:t>
            </a:r>
            <a:r>
              <a:rPr lang="en-US" sz="2000" dirty="0" err="1"/>
              <a:t>sumValue</a:t>
            </a:r>
            <a:r>
              <a:rPr lang="en-US" sz="2000" dirty="0"/>
              <a:t>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public </a:t>
            </a:r>
            <a:r>
              <a:rPr lang="en-US" sz="2000" dirty="0">
                <a:solidFill>
                  <a:srgbClr val="FF0000"/>
                </a:solidFill>
              </a:rPr>
              <a:t>void run() </a:t>
            </a:r>
            <a:r>
              <a:rPr lang="en-US" sz="2000" dirty="0"/>
              <a:t>{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sum = 0;</a:t>
            </a:r>
          </a:p>
          <a:p>
            <a:r>
              <a:rPr lang="en-US" sz="2000" dirty="0"/>
              <a:t>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&lt;= </a:t>
            </a:r>
            <a:r>
              <a:rPr lang="en-US" sz="2000" dirty="0" smtClean="0"/>
              <a:t>upper,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  <a:endParaRPr lang="en-US" sz="2000" dirty="0"/>
          </a:p>
          <a:p>
            <a:r>
              <a:rPr lang="en-US" sz="2000" dirty="0"/>
              <a:t>sum += </a:t>
            </a:r>
            <a:r>
              <a:rPr lang="en-US" sz="2000" dirty="0" err="1"/>
              <a:t>i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 err="1"/>
              <a:t>sumValue.setSum</a:t>
            </a:r>
            <a:r>
              <a:rPr lang="en-US" sz="2000" dirty="0"/>
              <a:t>(sum);</a:t>
            </a:r>
          </a:p>
          <a:p>
            <a:r>
              <a:rPr lang="en-US" sz="2000" dirty="0" smtClean="0"/>
              <a:t> 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Multithreaded Program (Cont.)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297" y="1307975"/>
            <a:ext cx="11313367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public class Driver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</a:t>
            </a:r>
            <a:endParaRPr lang="en-US" sz="2000" dirty="0" smtClean="0"/>
          </a:p>
          <a:p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 smtClean="0"/>
              <a:t> if </a:t>
            </a:r>
            <a:r>
              <a:rPr lang="en-US" sz="2000" dirty="0"/>
              <a:t>(</a:t>
            </a:r>
            <a:r>
              <a:rPr lang="en-US" sz="2000" dirty="0" err="1" smtClean="0"/>
              <a:t>args.length</a:t>
            </a:r>
            <a:r>
              <a:rPr lang="en-US" sz="2000" dirty="0" smtClean="0"/>
              <a:t> </a:t>
            </a:r>
            <a:r>
              <a:rPr lang="en-US" sz="2000" dirty="0"/>
              <a:t>&gt; 0) {</a:t>
            </a:r>
          </a:p>
          <a:p>
            <a:r>
              <a:rPr lang="en-US" sz="2000" dirty="0" smtClean="0"/>
              <a:t>               if </a:t>
            </a:r>
            <a:r>
              <a:rPr lang="en-US" sz="2000" dirty="0"/>
              <a:t>(</a:t>
            </a:r>
            <a:r>
              <a:rPr lang="en-US" sz="2000" dirty="0" err="1"/>
              <a:t>Integer.parseint</a:t>
            </a:r>
            <a:r>
              <a:rPr lang="en-US" sz="2000" dirty="0"/>
              <a:t>(</a:t>
            </a:r>
            <a:r>
              <a:rPr lang="en-US" sz="2000" dirty="0" err="1"/>
              <a:t>args</a:t>
            </a:r>
            <a:r>
              <a:rPr lang="en-US" sz="2000" dirty="0"/>
              <a:t>[0]) &lt; 0)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System.err.println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args</a:t>
            </a:r>
            <a:r>
              <a:rPr lang="en-US" sz="2000" dirty="0" smtClean="0"/>
              <a:t> </a:t>
            </a:r>
            <a:r>
              <a:rPr lang="en-US" sz="2000" dirty="0"/>
              <a:t>[0] + " must be &gt;= 0.") ;</a:t>
            </a:r>
          </a:p>
          <a:p>
            <a:r>
              <a:rPr lang="en-US" sz="2000" dirty="0" smtClean="0"/>
              <a:t>		else {   // </a:t>
            </a:r>
            <a:r>
              <a:rPr lang="en-US" sz="2000" dirty="0"/>
              <a:t>create the object to be shared</a:t>
            </a:r>
          </a:p>
          <a:p>
            <a:r>
              <a:rPr lang="en-US" sz="2000" dirty="0" smtClean="0"/>
              <a:t>		Sum </a:t>
            </a:r>
            <a:r>
              <a:rPr lang="en-US" sz="2000" dirty="0" err="1"/>
              <a:t>sumObject</a:t>
            </a:r>
            <a:r>
              <a:rPr lang="en-US" sz="2000" dirty="0"/>
              <a:t> = new Sum();</a:t>
            </a:r>
          </a:p>
          <a:p>
            <a:endParaRPr lang="en-US" sz="2000" dirty="0" smtClean="0"/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upper = </a:t>
            </a:r>
            <a:r>
              <a:rPr lang="en-US" sz="2000" dirty="0" err="1"/>
              <a:t>Integer.parseint</a:t>
            </a:r>
            <a:r>
              <a:rPr lang="en-US" sz="2000" dirty="0"/>
              <a:t>(</a:t>
            </a:r>
            <a:r>
              <a:rPr lang="en-US" sz="2000" dirty="0" err="1"/>
              <a:t>args</a:t>
            </a:r>
            <a:r>
              <a:rPr lang="en-US" sz="2000" dirty="0"/>
              <a:t> [0]</a:t>
            </a:r>
            <a:r>
              <a:rPr lang="en-US" sz="2000" i="1" dirty="0"/>
              <a:t>) ;</a:t>
            </a:r>
          </a:p>
          <a:p>
            <a:endParaRPr lang="en-US" sz="2000" dirty="0" smtClean="0"/>
          </a:p>
          <a:p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Thread </a:t>
            </a:r>
            <a:r>
              <a:rPr lang="en-US" sz="2000" dirty="0" err="1">
                <a:solidFill>
                  <a:srgbClr val="FF0000"/>
                </a:solidFill>
              </a:rPr>
              <a:t>thrd</a:t>
            </a:r>
            <a:r>
              <a:rPr lang="en-US" sz="2000" dirty="0">
                <a:solidFill>
                  <a:srgbClr val="FF0000"/>
                </a:solidFill>
              </a:rPr>
              <a:t> = new Thread(new Summation(upper, </a:t>
            </a:r>
            <a:r>
              <a:rPr lang="en-US" sz="2000" dirty="0" err="1">
                <a:solidFill>
                  <a:srgbClr val="FF0000"/>
                </a:solidFill>
              </a:rPr>
              <a:t>sumObject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		</a:t>
            </a:r>
            <a:r>
              <a:rPr lang="en-US" sz="2000" dirty="0" err="1" smtClean="0">
                <a:solidFill>
                  <a:srgbClr val="FF0000"/>
                </a:solidFill>
              </a:rPr>
              <a:t>thrd.start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endParaRPr lang="en-US" sz="2000" dirty="0" smtClean="0"/>
          </a:p>
          <a:p>
            <a:pPr lvl="4"/>
            <a:r>
              <a:rPr lang="en-US" sz="2000" dirty="0" smtClean="0"/>
              <a:t>try </a:t>
            </a:r>
            <a:r>
              <a:rPr lang="en-US" sz="2000" dirty="0"/>
              <a:t>{</a:t>
            </a:r>
          </a:p>
          <a:p>
            <a:pPr lvl="4"/>
            <a:r>
              <a:rPr lang="en-US" sz="2000" dirty="0" err="1">
                <a:solidFill>
                  <a:srgbClr val="FF0000"/>
                </a:solidFill>
              </a:rPr>
              <a:t>thrd.join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pPr lvl="4"/>
            <a:r>
              <a:rPr lang="en-US" sz="2000" dirty="0" err="1" smtClean="0"/>
              <a:t>System.out.println</a:t>
            </a:r>
            <a:r>
              <a:rPr lang="en-US" sz="2000" dirty="0"/>
              <a:t> </a:t>
            </a:r>
            <a:r>
              <a:rPr lang="en-US" sz="2000" dirty="0" smtClean="0"/>
              <a:t>("</a:t>
            </a:r>
            <a:r>
              <a:rPr lang="en-US" sz="2000" dirty="0"/>
              <a:t>The sum of "+upper+" is "+</a:t>
            </a:r>
            <a:r>
              <a:rPr lang="en-US" sz="2000" dirty="0" err="1"/>
              <a:t>sumObject.getSum</a:t>
            </a:r>
            <a:r>
              <a:rPr lang="en-US" sz="2000" dirty="0"/>
              <a:t>()</a:t>
            </a:r>
          </a:p>
          <a:p>
            <a:pPr lvl="4"/>
            <a:r>
              <a:rPr lang="en-US" sz="2000" dirty="0"/>
              <a:t>} catch (</a:t>
            </a:r>
            <a:r>
              <a:rPr lang="en-US" sz="2000" dirty="0" err="1"/>
              <a:t>InterruptedException</a:t>
            </a:r>
            <a:r>
              <a:rPr lang="en-US" sz="2000" dirty="0"/>
              <a:t> </a:t>
            </a:r>
            <a:r>
              <a:rPr lang="en-US" sz="2000" dirty="0" err="1"/>
              <a:t>ie</a:t>
            </a:r>
            <a:r>
              <a:rPr lang="en-US" sz="2000" dirty="0"/>
              <a:t>) { </a:t>
            </a:r>
            <a:r>
              <a:rPr lang="en-US" sz="2000" dirty="0" smtClean="0"/>
              <a:t>}</a:t>
            </a:r>
          </a:p>
          <a:p>
            <a:pPr lvl="4"/>
            <a:r>
              <a:rPr lang="en-US" sz="2000" dirty="0"/>
              <a:t>}</a:t>
            </a:r>
          </a:p>
          <a:p>
            <a:r>
              <a:rPr lang="en-US" sz="2000" dirty="0"/>
              <a:t>else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System.err.println</a:t>
            </a:r>
            <a:r>
              <a:rPr lang="en-US" sz="2000" dirty="0"/>
              <a:t>("Usage: Summation &lt;integer value&gt;")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Issues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5" y="1981200"/>
            <a:ext cx="11026775" cy="5976938"/>
          </a:xfrm>
        </p:spPr>
        <p:txBody>
          <a:bodyPr/>
          <a:lstStyle/>
          <a:p>
            <a:r>
              <a:rPr lang="en-US" sz="3200" dirty="0" smtClean="0"/>
              <a:t>Semantics of </a:t>
            </a:r>
            <a:r>
              <a:rPr lang="en-US" sz="3200" b="1" dirty="0" smtClean="0"/>
              <a:t>fork()</a:t>
            </a:r>
            <a:r>
              <a:rPr lang="en-US" sz="3200" dirty="0" smtClean="0"/>
              <a:t> and </a:t>
            </a:r>
            <a:r>
              <a:rPr lang="en-US" sz="3200" b="1" dirty="0" smtClean="0"/>
              <a:t>exec()</a:t>
            </a:r>
            <a:r>
              <a:rPr lang="en-US" sz="3200" dirty="0" smtClean="0"/>
              <a:t> system calls</a:t>
            </a:r>
          </a:p>
          <a:p>
            <a:endParaRPr lang="en-US" dirty="0" smtClean="0"/>
          </a:p>
          <a:p>
            <a:r>
              <a:rPr lang="en-US" sz="3200" b="1" dirty="0" smtClean="0">
                <a:solidFill>
                  <a:srgbClr val="3366FF"/>
                </a:solidFill>
              </a:rPr>
              <a:t>Thread cancellation</a:t>
            </a:r>
            <a:r>
              <a:rPr lang="en-US" sz="3200" dirty="0" smtClean="0">
                <a:solidFill>
                  <a:srgbClr val="3366FF"/>
                </a:solidFill>
              </a:rPr>
              <a:t> </a:t>
            </a:r>
            <a:r>
              <a:rPr lang="en-US" sz="3200" dirty="0" smtClean="0"/>
              <a:t>of </a:t>
            </a:r>
            <a:r>
              <a:rPr lang="en-US" sz="3200" b="1" dirty="0" smtClean="0">
                <a:solidFill>
                  <a:srgbClr val="3366FF"/>
                </a:solidFill>
              </a:rPr>
              <a:t>target thread</a:t>
            </a:r>
          </a:p>
          <a:p>
            <a:pPr lvl="1"/>
            <a:r>
              <a:rPr lang="en-US" sz="3200" dirty="0" smtClean="0"/>
              <a:t>Asynchronous or deferred (Cancellation Points)</a:t>
            </a:r>
          </a:p>
          <a:p>
            <a:pPr lvl="1"/>
            <a:endParaRPr lang="en-US" dirty="0" smtClean="0"/>
          </a:p>
          <a:p>
            <a:r>
              <a:rPr lang="en-US" sz="3200" b="1" dirty="0" smtClean="0">
                <a:solidFill>
                  <a:srgbClr val="3366FF"/>
                </a:solidFill>
              </a:rPr>
              <a:t>Signal </a:t>
            </a:r>
            <a:r>
              <a:rPr lang="en-US" sz="3200" dirty="0" smtClean="0"/>
              <a:t>handling</a:t>
            </a:r>
          </a:p>
          <a:p>
            <a:pPr lvl="1"/>
            <a:r>
              <a:rPr lang="en-US" sz="3200" dirty="0" smtClean="0"/>
              <a:t>Synchronous (illegal memory access, division by 0)</a:t>
            </a:r>
          </a:p>
          <a:p>
            <a:pPr lvl="1"/>
            <a:r>
              <a:rPr lang="en-US" sz="3200" dirty="0" smtClean="0"/>
              <a:t> and asynchronous (&lt;control&gt;&lt;c&gt;, timer expire)</a:t>
            </a:r>
          </a:p>
          <a:p>
            <a:pPr marL="652462" lvl="1" indent="0">
              <a:buNone/>
            </a:pPr>
            <a:endParaRPr lang="en-US" sz="3200" dirty="0" smtClean="0"/>
          </a:p>
          <a:p>
            <a:pPr lvl="1"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Threads run within application</a:t>
            </a:r>
          </a:p>
          <a:p>
            <a:r>
              <a:rPr lang="en-US" sz="2800" dirty="0" smtClean="0"/>
              <a:t>Multiple tasks with the application can be implemented by separate threads</a:t>
            </a:r>
          </a:p>
          <a:p>
            <a:pPr lvl="1"/>
            <a:r>
              <a:rPr lang="en-US" sz="2800" dirty="0" smtClean="0"/>
              <a:t>Update display</a:t>
            </a:r>
          </a:p>
          <a:p>
            <a:pPr lvl="1"/>
            <a:r>
              <a:rPr lang="en-US" sz="2800" dirty="0" smtClean="0"/>
              <a:t>Fetch data</a:t>
            </a:r>
          </a:p>
          <a:p>
            <a:pPr lvl="1"/>
            <a:r>
              <a:rPr lang="en-US" sz="2800" dirty="0" smtClean="0"/>
              <a:t>Spell checking</a:t>
            </a:r>
          </a:p>
          <a:p>
            <a:pPr lvl="1"/>
            <a:r>
              <a:rPr lang="en-US" sz="2800" dirty="0" smtClean="0"/>
              <a:t>Answer a network request</a:t>
            </a:r>
          </a:p>
          <a:p>
            <a:r>
              <a:rPr lang="en-US" sz="2800" dirty="0" smtClean="0"/>
              <a:t>Process creation is heavy-weight while thread creation is light-weight</a:t>
            </a:r>
          </a:p>
          <a:p>
            <a:r>
              <a:rPr lang="en-US" sz="2800" dirty="0" smtClean="0"/>
              <a:t>Can simplify code, increase efficiency</a:t>
            </a:r>
          </a:p>
          <a:p>
            <a:r>
              <a:rPr lang="en-US" sz="2800" dirty="0" smtClean="0"/>
              <a:t>Kernels are generally multithreaded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Issues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9088" y="1958975"/>
            <a:ext cx="11028362" cy="5976938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2000" dirty="0" smtClean="0"/>
          </a:p>
          <a:p>
            <a:r>
              <a:rPr lang="en-US" sz="3600" b="1" dirty="0" smtClean="0">
                <a:solidFill>
                  <a:srgbClr val="3366FF"/>
                </a:solidFill>
              </a:rPr>
              <a:t>Thread pools</a:t>
            </a:r>
          </a:p>
          <a:p>
            <a:r>
              <a:rPr lang="en-US" sz="3600" b="1" dirty="0" smtClean="0">
                <a:solidFill>
                  <a:srgbClr val="3366FF"/>
                </a:solidFill>
              </a:rPr>
              <a:t>Thread-specific data</a:t>
            </a:r>
          </a:p>
          <a:p>
            <a:pPr marL="979488" lvl="2" indent="-488950"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lang="en-US" sz="3600" dirty="0" smtClean="0"/>
              <a:t>Create Facility needed for data private to thread</a:t>
            </a:r>
            <a:endParaRPr lang="en-US" sz="2000" b="1" dirty="0" smtClean="0">
              <a:solidFill>
                <a:srgbClr val="3366FF"/>
              </a:solidFill>
            </a:endParaRPr>
          </a:p>
          <a:p>
            <a:r>
              <a:rPr lang="en-US" sz="3600" b="1" dirty="0" smtClean="0">
                <a:solidFill>
                  <a:srgbClr val="3366FF"/>
                </a:solidFill>
              </a:rPr>
              <a:t>Scheduler activations</a:t>
            </a:r>
          </a:p>
          <a:p>
            <a:pPr>
              <a:buFont typeface="Monotype Sorts" charset="2"/>
              <a:buNone/>
            </a:pPr>
            <a:endParaRPr lang="en-US" sz="3600" b="1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/>
          <a:lstStyle/>
          <a:p>
            <a:pPr eaLnBrk="1" hangingPunct="1"/>
            <a:r>
              <a:rPr lang="en-US" smtClean="0"/>
              <a:t>Semantics of fork() and exec()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Does </a:t>
            </a:r>
            <a:r>
              <a:rPr lang="en-US" sz="3200" b="1" dirty="0" smtClean="0"/>
              <a:t>fork()</a:t>
            </a:r>
            <a:r>
              <a:rPr lang="en-US" sz="3200" dirty="0" smtClean="0"/>
              <a:t> duplicate only the calling thread or all threads?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425" y="369888"/>
            <a:ext cx="11407775" cy="768350"/>
          </a:xfrm>
        </p:spPr>
        <p:txBody>
          <a:bodyPr/>
          <a:lstStyle/>
          <a:p>
            <a:pPr eaLnBrk="1" hangingPunct="1"/>
            <a:r>
              <a:rPr lang="en-US" smtClean="0"/>
              <a:t>Thread Cancellation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2938"/>
            <a:ext cx="11107738" cy="5908675"/>
          </a:xfrm>
        </p:spPr>
        <p:txBody>
          <a:bodyPr/>
          <a:lstStyle/>
          <a:p>
            <a:r>
              <a:rPr lang="en-US" sz="3200" dirty="0" smtClean="0"/>
              <a:t>Terminating a thread before it has finished</a:t>
            </a:r>
          </a:p>
          <a:p>
            <a:endParaRPr lang="en-US" sz="3200" dirty="0" smtClean="0"/>
          </a:p>
          <a:p>
            <a:r>
              <a:rPr lang="en-US" sz="3200" dirty="0" smtClean="0"/>
              <a:t>Two general approaches:</a:t>
            </a:r>
          </a:p>
          <a:p>
            <a:pPr lvl="1"/>
            <a:r>
              <a:rPr lang="en-US" sz="3200" b="1" dirty="0" smtClean="0"/>
              <a:t>Asynchronous cancellation</a:t>
            </a:r>
            <a:r>
              <a:rPr lang="en-US" sz="3200" dirty="0" smtClean="0"/>
              <a:t> terminates the target thread immediately.</a:t>
            </a:r>
          </a:p>
          <a:p>
            <a:pPr lvl="1"/>
            <a:r>
              <a:rPr lang="en-US" sz="3200" b="1" dirty="0" smtClean="0"/>
              <a:t>Deferred cancellation</a:t>
            </a:r>
            <a:r>
              <a:rPr lang="en-US" sz="3200" dirty="0" smtClean="0"/>
              <a:t> allows the target thread to periodically check if it should be cancelled.</a:t>
            </a:r>
          </a:p>
          <a:p>
            <a:pPr lvl="1">
              <a:buFont typeface="Monotype Sorts" charset="2"/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69888"/>
            <a:ext cx="11277600" cy="768350"/>
          </a:xfrm>
        </p:spPr>
        <p:txBody>
          <a:bodyPr/>
          <a:lstStyle/>
          <a:p>
            <a:pPr eaLnBrk="1" hangingPunct="1"/>
            <a:r>
              <a:rPr lang="en-US" smtClean="0"/>
              <a:t>Signal Handling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315" y="1227657"/>
            <a:ext cx="12493236" cy="6540500"/>
          </a:xfrm>
        </p:spPr>
        <p:txBody>
          <a:bodyPr/>
          <a:lstStyle/>
          <a:p>
            <a:pPr marL="542925" indent="-542925"/>
            <a:r>
              <a:rPr lang="en-US" sz="2800" dirty="0" smtClean="0"/>
              <a:t>Signals are used in UNIX systems to notify a process that a particular event has occurred.</a:t>
            </a:r>
          </a:p>
          <a:p>
            <a:pPr marL="542925" indent="-542925"/>
            <a:endParaRPr lang="en-US" sz="1600" dirty="0" smtClean="0"/>
          </a:p>
          <a:p>
            <a:pPr marL="542925" indent="-542925"/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3366FF"/>
                </a:solidFill>
              </a:rPr>
              <a:t>signal handler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is used to process signals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z="2800" dirty="0" smtClean="0"/>
              <a:t>Signal is generated by particular event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z="2800" dirty="0" smtClean="0"/>
              <a:t>Signal is delivered to a process</a:t>
            </a:r>
          </a:p>
          <a:p>
            <a:pPr marL="1141413" lvl="1" indent="-488950">
              <a:buFont typeface="Webdings" charset="2"/>
              <a:buAutoNum type="arabicPeriod"/>
            </a:pPr>
            <a:r>
              <a:rPr lang="en-US" sz="2800" dirty="0" smtClean="0"/>
              <a:t>Signal is handled</a:t>
            </a:r>
          </a:p>
          <a:p>
            <a:pPr marL="1141413" lvl="1" indent="-488950">
              <a:buFont typeface="Webdings" charset="2"/>
              <a:buAutoNum type="arabicPeriod"/>
            </a:pPr>
            <a:endParaRPr lang="en-US" sz="1600" dirty="0" smtClean="0"/>
          </a:p>
          <a:p>
            <a:pPr marL="542925" indent="-542925"/>
            <a:r>
              <a:rPr lang="en-US" sz="2800" dirty="0" smtClean="0"/>
              <a:t>Options:</a:t>
            </a:r>
          </a:p>
          <a:p>
            <a:pPr marL="1141413" lvl="1" indent="-488950"/>
            <a:r>
              <a:rPr lang="en-US" sz="2800" dirty="0" smtClean="0"/>
              <a:t>Deliver the signal to the thread to which the signal applies</a:t>
            </a:r>
          </a:p>
          <a:p>
            <a:pPr marL="1141413" lvl="1" indent="-488950"/>
            <a:r>
              <a:rPr lang="en-US" sz="2800" dirty="0" smtClean="0"/>
              <a:t>Deliver the signal to every thread in the process</a:t>
            </a:r>
          </a:p>
          <a:p>
            <a:pPr marL="1141413" lvl="1" indent="-488950"/>
            <a:r>
              <a:rPr lang="en-US" sz="2800" dirty="0" smtClean="0"/>
              <a:t>Deliver the signal to certain threads in the process</a:t>
            </a:r>
          </a:p>
          <a:p>
            <a:pPr marL="1141413" lvl="1" indent="-488950"/>
            <a:r>
              <a:rPr lang="en-US" sz="2800" dirty="0" smtClean="0"/>
              <a:t>Assign a specific thread to receive all signals for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Pools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242" y="1402054"/>
            <a:ext cx="12972856" cy="5970588"/>
          </a:xfrm>
        </p:spPr>
        <p:txBody>
          <a:bodyPr/>
          <a:lstStyle/>
          <a:p>
            <a:r>
              <a:rPr lang="en-US" sz="2800" dirty="0" smtClean="0"/>
              <a:t>Create a number of threads in a pool where they await work</a:t>
            </a:r>
          </a:p>
          <a:p>
            <a:endParaRPr lang="en-US" sz="2800" dirty="0" smtClean="0"/>
          </a:p>
          <a:p>
            <a:r>
              <a:rPr lang="en-US" sz="2800" dirty="0" smtClean="0"/>
              <a:t>Advantages:</a:t>
            </a:r>
          </a:p>
          <a:p>
            <a:pPr lvl="1"/>
            <a:r>
              <a:rPr lang="en-US" sz="2800" dirty="0" smtClean="0"/>
              <a:t>Usually slightly faster to service a request with an existing thread than create a new thread</a:t>
            </a:r>
          </a:p>
          <a:p>
            <a:pPr lvl="1"/>
            <a:r>
              <a:rPr lang="en-US" sz="2800" dirty="0" smtClean="0"/>
              <a:t>Allows the number of threads in the application(s) to be bound to the size of the pool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Specific Data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871" y="1402054"/>
            <a:ext cx="11580813" cy="5970588"/>
          </a:xfrm>
        </p:spPr>
        <p:txBody>
          <a:bodyPr/>
          <a:lstStyle/>
          <a:p>
            <a:r>
              <a:rPr lang="en-US" sz="3600" dirty="0" smtClean="0"/>
              <a:t>Allows each thread to have its own copy of data</a:t>
            </a:r>
          </a:p>
          <a:p>
            <a:endParaRPr lang="en-US" sz="3600" dirty="0" smtClean="0"/>
          </a:p>
          <a:p>
            <a:r>
              <a:rPr lang="en-US" sz="3600" dirty="0" smtClean="0"/>
              <a:t>Useful when you do not have control over the thread creation process (i.e., when using a thread pool)</a:t>
            </a:r>
          </a:p>
          <a:p>
            <a:r>
              <a:rPr lang="en-US" sz="3600" dirty="0" smtClean="0"/>
              <a:t>Ex. Transaction-processing system</a:t>
            </a:r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 Activations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65" y="1346070"/>
            <a:ext cx="12804904" cy="7032819"/>
          </a:xfrm>
        </p:spPr>
        <p:txBody>
          <a:bodyPr/>
          <a:lstStyle/>
          <a:p>
            <a:r>
              <a:rPr lang="en-US" sz="3200" dirty="0" smtClean="0"/>
              <a:t>Both M:M and Two-level models require communication to maintain the appropriate number of kernel threads allocated to the application</a:t>
            </a:r>
          </a:p>
          <a:p>
            <a:endParaRPr lang="en-US" sz="3200" dirty="0" smtClean="0"/>
          </a:p>
          <a:p>
            <a:r>
              <a:rPr lang="en-US" sz="3200" dirty="0" smtClean="0"/>
              <a:t>Scheduler activations provide </a:t>
            </a:r>
            <a:r>
              <a:rPr lang="en-US" sz="3200" b="1" dirty="0" err="1" smtClean="0">
                <a:solidFill>
                  <a:srgbClr val="3366FF"/>
                </a:solidFill>
              </a:rPr>
              <a:t>upcalls</a:t>
            </a:r>
            <a:r>
              <a:rPr lang="en-US" sz="3200" dirty="0" smtClean="0">
                <a:solidFill>
                  <a:srgbClr val="3366FF"/>
                </a:solidFill>
              </a:rPr>
              <a:t> </a:t>
            </a:r>
            <a:r>
              <a:rPr lang="en-US" sz="3200" dirty="0" smtClean="0"/>
              <a:t>- a communication mechanism from the kernel to the thread library</a:t>
            </a:r>
          </a:p>
          <a:p>
            <a:endParaRPr lang="en-US" sz="3200" dirty="0" smtClean="0"/>
          </a:p>
          <a:p>
            <a:r>
              <a:rPr lang="en-US" sz="3200" dirty="0" smtClean="0"/>
              <a:t>This communication allows an application to maintain the correct number kernel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Lightweight Processes</a:t>
            </a:r>
          </a:p>
        </p:txBody>
      </p:sp>
      <p:pic>
        <p:nvPicPr>
          <p:cNvPr id="8601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4603" y="1545253"/>
            <a:ext cx="6614742" cy="532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9675" y="1644650"/>
            <a:ext cx="11204575" cy="5989638"/>
          </a:xfrm>
        </p:spPr>
        <p:txBody>
          <a:bodyPr/>
          <a:lstStyle/>
          <a:p>
            <a:r>
              <a:rPr lang="en-US" sz="4000" dirty="0" smtClean="0"/>
              <a:t>Windows XP Threads</a:t>
            </a:r>
          </a:p>
          <a:p>
            <a:endParaRPr lang="en-US" sz="4000" dirty="0" smtClean="0"/>
          </a:p>
          <a:p>
            <a:r>
              <a:rPr lang="en-US" sz="4000" dirty="0" smtClean="0"/>
              <a:t>Linux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 idx="4294967295"/>
          </p:nvPr>
        </p:nvSpPr>
        <p:spPr>
          <a:xfrm>
            <a:off x="1490663" y="369888"/>
            <a:ext cx="11539537" cy="768350"/>
          </a:xfrm>
        </p:spPr>
        <p:txBody>
          <a:bodyPr/>
          <a:lstStyle/>
          <a:p>
            <a:pPr eaLnBrk="1" hangingPunct="1"/>
            <a:r>
              <a:rPr lang="en-US" smtClean="0"/>
              <a:t>Windows XP Threads Data Structures</a:t>
            </a:r>
          </a:p>
        </p:txBody>
      </p:sp>
      <p:pic>
        <p:nvPicPr>
          <p:cNvPr id="8909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4061" y="1253638"/>
            <a:ext cx="8268608" cy="714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dirty="0" smtClean="0"/>
              <a:t>Single and Multithreaded Processes</a:t>
            </a:r>
          </a:p>
        </p:txBody>
      </p:sp>
      <p:pic>
        <p:nvPicPr>
          <p:cNvPr id="2253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3588" y="1798638"/>
            <a:ext cx="9901237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XP Threads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281" y="1261868"/>
            <a:ext cx="12437253" cy="6856412"/>
          </a:xfrm>
        </p:spPr>
        <p:txBody>
          <a:bodyPr/>
          <a:lstStyle/>
          <a:p>
            <a:r>
              <a:rPr lang="en-US" sz="2400" dirty="0" smtClean="0"/>
              <a:t>Implements the one-to-one mapping, kernel-level</a:t>
            </a:r>
          </a:p>
          <a:p>
            <a:endParaRPr lang="en-US" sz="1400" dirty="0" smtClean="0"/>
          </a:p>
          <a:p>
            <a:r>
              <a:rPr lang="en-US" sz="2400" dirty="0" smtClean="0"/>
              <a:t>Each thread contains</a:t>
            </a:r>
          </a:p>
          <a:p>
            <a:pPr lvl="1"/>
            <a:r>
              <a:rPr lang="en-US" sz="2400" dirty="0" smtClean="0"/>
              <a:t>A thread id</a:t>
            </a:r>
          </a:p>
          <a:p>
            <a:pPr lvl="1"/>
            <a:r>
              <a:rPr lang="en-US" sz="2400" dirty="0" smtClean="0"/>
              <a:t>Register set</a:t>
            </a:r>
          </a:p>
          <a:p>
            <a:pPr lvl="1"/>
            <a:r>
              <a:rPr lang="en-US" sz="2400" dirty="0" smtClean="0"/>
              <a:t>Separate user and kernel stacks</a:t>
            </a:r>
          </a:p>
          <a:p>
            <a:pPr lvl="1"/>
            <a:r>
              <a:rPr lang="en-US" sz="2400" dirty="0" smtClean="0"/>
              <a:t>Private data storage area</a:t>
            </a:r>
          </a:p>
          <a:p>
            <a:pPr lvl="1"/>
            <a:endParaRPr lang="en-US" sz="1400" dirty="0" smtClean="0"/>
          </a:p>
          <a:p>
            <a:r>
              <a:rPr lang="en-US" sz="2400" dirty="0" smtClean="0"/>
              <a:t>The register set, stacks, and private storage area are known as the </a:t>
            </a:r>
            <a:r>
              <a:rPr lang="en-US" sz="2400" b="1" dirty="0" smtClean="0">
                <a:solidFill>
                  <a:srgbClr val="3366FF"/>
                </a:solidFill>
              </a:rPr>
              <a:t>context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of the threads</a:t>
            </a:r>
          </a:p>
          <a:p>
            <a:endParaRPr lang="en-US" sz="1400" dirty="0" smtClean="0"/>
          </a:p>
          <a:p>
            <a:r>
              <a:rPr lang="en-US" sz="2400" dirty="0" smtClean="0"/>
              <a:t>The primary data structures of a thread include:</a:t>
            </a:r>
          </a:p>
          <a:p>
            <a:pPr lvl="1"/>
            <a:r>
              <a:rPr lang="en-US" sz="2400" dirty="0" smtClean="0"/>
              <a:t>ETHREAD (executive thread block)</a:t>
            </a:r>
          </a:p>
          <a:p>
            <a:pPr lvl="1"/>
            <a:r>
              <a:rPr lang="en-US" sz="2400" dirty="0" smtClean="0"/>
              <a:t>KTHREAD (kernel thread block)</a:t>
            </a:r>
          </a:p>
          <a:p>
            <a:pPr lvl="1"/>
            <a:r>
              <a:rPr lang="en-US" sz="2400" dirty="0" smtClean="0"/>
              <a:t>TEB (thread environment block)</a:t>
            </a:r>
          </a:p>
          <a:p>
            <a:pPr>
              <a:buFont typeface="Monotype Sorts" charset="2"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Threads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315" y="1388026"/>
            <a:ext cx="12717171" cy="5994400"/>
          </a:xfrm>
        </p:spPr>
        <p:txBody>
          <a:bodyPr/>
          <a:lstStyle/>
          <a:p>
            <a:r>
              <a:rPr lang="en-US" sz="2800" dirty="0" smtClean="0"/>
              <a:t>Linux refers to them as </a:t>
            </a:r>
            <a:r>
              <a:rPr lang="en-US" sz="2800" i="1" dirty="0" smtClean="0"/>
              <a:t>tasks</a:t>
            </a:r>
            <a:r>
              <a:rPr lang="en-US" sz="2800" dirty="0" smtClean="0"/>
              <a:t> rather than </a:t>
            </a:r>
            <a:r>
              <a:rPr lang="en-US" sz="2800" i="1" dirty="0" smtClean="0"/>
              <a:t>threads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  <a:p>
            <a:r>
              <a:rPr lang="en-US" sz="2800" dirty="0" smtClean="0"/>
              <a:t>Thread creation is done through </a:t>
            </a:r>
            <a:r>
              <a:rPr lang="en-US" sz="2800" dirty="0" smtClean="0">
                <a:latin typeface="Courier New" charset="0"/>
                <a:cs typeface="Courier New" charset="0"/>
              </a:rPr>
              <a:t>clone() </a:t>
            </a:r>
            <a:r>
              <a:rPr lang="en-US" sz="2800" dirty="0" smtClean="0"/>
              <a:t>system call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  <a:p>
            <a:r>
              <a:rPr lang="en-US" sz="2800" dirty="0" smtClean="0">
                <a:latin typeface="Courier New" charset="0"/>
                <a:cs typeface="Courier New" charset="0"/>
              </a:rPr>
              <a:t>clone() </a:t>
            </a:r>
            <a:r>
              <a:rPr lang="en-US" sz="2800" dirty="0" smtClean="0"/>
              <a:t>allows a child task to share the address space of the parent task (process)</a:t>
            </a:r>
          </a:p>
          <a:p>
            <a:endParaRPr lang="en-US" sz="2800" dirty="0" smtClean="0">
              <a:latin typeface="Courier New" charset="0"/>
              <a:cs typeface="Courier New" charset="0"/>
            </a:endParaRPr>
          </a:p>
          <a:p>
            <a:r>
              <a:rPr lang="en-US" sz="2800" dirty="0" err="1" smtClean="0">
                <a:latin typeface="Courier New" charset="0"/>
                <a:cs typeface="Courier New" charset="0"/>
              </a:rPr>
              <a:t>struct</a:t>
            </a:r>
            <a:r>
              <a:rPr lang="en-US" sz="2800" dirty="0" smtClean="0">
                <a:latin typeface="Courier New" charset="0"/>
                <a:cs typeface="Courier New" charset="0"/>
              </a:rPr>
              <a:t> </a:t>
            </a:r>
            <a:r>
              <a:rPr lang="en-US" sz="2800" dirty="0" err="1" smtClean="0">
                <a:latin typeface="Courier New" charset="0"/>
                <a:cs typeface="Courier New" charset="0"/>
              </a:rPr>
              <a:t>task_struct</a:t>
            </a:r>
            <a:r>
              <a:rPr lang="en-US" sz="2800" dirty="0" smtClean="0">
                <a:latin typeface="Courier New" charset="0"/>
                <a:cs typeface="Courier New" charset="0"/>
              </a:rPr>
              <a:t> </a:t>
            </a:r>
            <a:r>
              <a:rPr lang="en-US" sz="2800" dirty="0" smtClean="0">
                <a:cs typeface="Courier New" charset="0"/>
              </a:rPr>
              <a:t>points to process data structures (shared or unique)</a:t>
            </a:r>
            <a:endParaRPr lang="en-US" sz="2800" dirty="0" smtClean="0">
              <a:latin typeface="Courier New" charset="0"/>
              <a:cs typeface="Courier New" charset="0"/>
            </a:endParaRP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Linux Threads</a:t>
            </a:r>
          </a:p>
        </p:txBody>
      </p:sp>
      <p:pic>
        <p:nvPicPr>
          <p:cNvPr id="95235" name="Picture 7" descr="in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7925" y="4845050"/>
            <a:ext cx="910748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48323" y="1362075"/>
            <a:ext cx="12707840" cy="3320463"/>
          </a:xfrm>
          <a:prstGeom prst="rect">
            <a:avLst/>
          </a:prstGeom>
          <a:noFill/>
        </p:spPr>
        <p:txBody>
          <a:bodyPr wrap="square" lIns="130622" tIns="65311" rIns="130622" bIns="65311">
            <a:spAutoFit/>
          </a:bodyPr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800" dirty="0">
                <a:latin typeface="Courier New" charset="0"/>
                <a:cs typeface="Courier New" charset="0"/>
              </a:rPr>
              <a:t>fork() </a:t>
            </a:r>
            <a:r>
              <a:rPr kumimoji="1" lang="en-US" sz="2800" dirty="0">
                <a:latin typeface="Helvetica" charset="0"/>
              </a:rPr>
              <a:t>and </a:t>
            </a:r>
            <a:r>
              <a:rPr kumimoji="1" lang="en-US" sz="2800" dirty="0">
                <a:latin typeface="Courier New" charset="0"/>
                <a:cs typeface="Courier New" charset="0"/>
              </a:rPr>
              <a:t>clone()</a:t>
            </a:r>
            <a:r>
              <a:rPr kumimoji="1" lang="en-US" sz="2800" dirty="0">
                <a:latin typeface="Helvetica" charset="0"/>
              </a:rPr>
              <a:t> system calls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800" dirty="0">
                <a:latin typeface="Helvetica" charset="0"/>
              </a:rPr>
              <a:t>Doesn’t distinguish between process and thread</a:t>
            </a:r>
          </a:p>
          <a:p>
            <a:pPr marL="1141413" lvl="1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800" dirty="0">
                <a:latin typeface="Helvetica" charset="0"/>
              </a:rPr>
              <a:t>Uses term </a:t>
            </a:r>
            <a:r>
              <a:rPr kumimoji="1" lang="en-US" sz="2800" i="1" dirty="0">
                <a:latin typeface="Helvetica" charset="0"/>
              </a:rPr>
              <a:t>task </a:t>
            </a:r>
            <a:r>
              <a:rPr kumimoji="1" lang="en-US" sz="2800" dirty="0">
                <a:latin typeface="Helvetica" charset="0"/>
              </a:rPr>
              <a:t>rather than thread</a:t>
            </a:r>
            <a:r>
              <a:rPr lang="en-US" sz="2800" dirty="0"/>
              <a:t> 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800" dirty="0">
                <a:latin typeface="Courier New" charset="0"/>
                <a:cs typeface="Courier New" charset="0"/>
              </a:rPr>
              <a:t>clone() </a:t>
            </a:r>
            <a:r>
              <a:rPr kumimoji="1" lang="en-US" sz="2800" dirty="0">
                <a:latin typeface="Helvetica" charset="0"/>
                <a:cs typeface="Courier New" charset="0"/>
              </a:rPr>
              <a:t>takes options to determine sharing on process create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800" dirty="0" err="1">
                <a:latin typeface="Courier New" charset="0"/>
                <a:cs typeface="Courier New" charset="0"/>
              </a:rPr>
              <a:t>struct</a:t>
            </a:r>
            <a:r>
              <a:rPr kumimoji="1" lang="en-US" sz="2800" dirty="0">
                <a:latin typeface="Courier New" charset="0"/>
                <a:cs typeface="Courier New" charset="0"/>
              </a:rPr>
              <a:t> </a:t>
            </a:r>
            <a:r>
              <a:rPr kumimoji="1" lang="en-US" sz="2800" dirty="0" err="1">
                <a:latin typeface="Courier New" charset="0"/>
                <a:cs typeface="Courier New" charset="0"/>
              </a:rPr>
              <a:t>task_struct</a:t>
            </a:r>
            <a:r>
              <a:rPr kumimoji="1" lang="en-US" sz="2800" dirty="0">
                <a:latin typeface="Courier New" charset="0"/>
                <a:cs typeface="Courier New" charset="0"/>
              </a:rPr>
              <a:t> </a:t>
            </a:r>
            <a:r>
              <a:rPr kumimoji="1" lang="en-US" sz="2800" dirty="0">
                <a:latin typeface="Helvetica" charset="0"/>
                <a:cs typeface="Courier New" charset="0"/>
              </a:rPr>
              <a:t>points to process data structures (shared or unique)</a:t>
            </a:r>
            <a:endParaRPr kumimoji="1" lang="en-US" sz="2800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b/w fork and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00" y="1327410"/>
            <a:ext cx="12344400" cy="60404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clone</a:t>
            </a:r>
            <a:r>
              <a:rPr lang="en-US" sz="2800" dirty="0"/>
              <a:t>() creates a new process, in a manner similar to fork(). It is actually a library function layered on top of the underlying clone() system call, hereinafter referred to as </a:t>
            </a:r>
            <a:r>
              <a:rPr lang="en-US" sz="2800" dirty="0" err="1"/>
              <a:t>sys_clone</a:t>
            </a:r>
            <a:r>
              <a:rPr lang="en-US" sz="2800" dirty="0"/>
              <a:t>.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Unlike fork(), these calls allow the </a:t>
            </a:r>
            <a:r>
              <a:rPr lang="en-US" sz="2800" dirty="0">
                <a:solidFill>
                  <a:srgbClr val="FF0000"/>
                </a:solidFill>
              </a:rPr>
              <a:t>child process to share parts of its execution context with the calling process</a:t>
            </a:r>
            <a:r>
              <a:rPr lang="en-US" sz="2800" dirty="0"/>
              <a:t>, such as the memory space, the table of file descriptors, and the table of signal handlers.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The main use of clone() is to </a:t>
            </a:r>
            <a:r>
              <a:rPr lang="en-US" sz="2800" dirty="0">
                <a:solidFill>
                  <a:srgbClr val="FF0000"/>
                </a:solidFill>
              </a:rPr>
              <a:t>implement threads: multiple threads of control in a program </a:t>
            </a:r>
            <a:r>
              <a:rPr lang="en-US" sz="2800" dirty="0"/>
              <a:t>that run concurrently in a shared memory space.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When the child process is created with clone(), it executes the function application </a:t>
            </a:r>
            <a:r>
              <a:rPr lang="en-US" sz="2800" dirty="0" err="1"/>
              <a:t>fn</a:t>
            </a:r>
            <a:r>
              <a:rPr lang="en-US" sz="2800" dirty="0"/>
              <a:t>(</a:t>
            </a:r>
            <a:r>
              <a:rPr lang="en-US" sz="2800" dirty="0" err="1"/>
              <a:t>arg</a:t>
            </a:r>
            <a:r>
              <a:rPr lang="en-US" sz="2800" dirty="0"/>
              <a:t>). (</a:t>
            </a:r>
            <a:r>
              <a:rPr lang="en-US" sz="2800" dirty="0">
                <a:solidFill>
                  <a:srgbClr val="FF0000"/>
                </a:solidFill>
              </a:rPr>
              <a:t>This differs from fork(), where execution continues in the child from the point of the fork() call.) The </a:t>
            </a:r>
            <a:r>
              <a:rPr lang="en-US" sz="2800" dirty="0" err="1">
                <a:solidFill>
                  <a:srgbClr val="FF0000"/>
                </a:solidFill>
              </a:rPr>
              <a:t>fn</a:t>
            </a:r>
            <a:r>
              <a:rPr lang="en-US" sz="2800" dirty="0">
                <a:solidFill>
                  <a:srgbClr val="FF0000"/>
                </a:solidFill>
              </a:rPr>
              <a:t> argument is a pointer to a function that is called by the child process at the beginning of its execution. The </a:t>
            </a:r>
            <a:r>
              <a:rPr lang="en-US" sz="2800" dirty="0" err="1">
                <a:solidFill>
                  <a:srgbClr val="FF0000"/>
                </a:solidFill>
              </a:rPr>
              <a:t>arg</a:t>
            </a:r>
            <a:r>
              <a:rPr lang="en-US" sz="2800" dirty="0">
                <a:solidFill>
                  <a:srgbClr val="FF0000"/>
                </a:solidFill>
              </a:rPr>
              <a:t> argument is passed to the </a:t>
            </a:r>
            <a:r>
              <a:rPr lang="en-US" sz="2800" dirty="0" err="1">
                <a:solidFill>
                  <a:srgbClr val="FF0000"/>
                </a:solidFill>
              </a:rPr>
              <a:t>fn</a:t>
            </a:r>
            <a:r>
              <a:rPr lang="en-US" sz="2800" dirty="0">
                <a:solidFill>
                  <a:srgbClr val="FF0000"/>
                </a:solidFill>
              </a:rPr>
              <a:t> function.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6333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32" y="1234103"/>
            <a:ext cx="12344400" cy="6040438"/>
          </a:xfrm>
        </p:spPr>
        <p:txBody>
          <a:bodyPr/>
          <a:lstStyle/>
          <a:p>
            <a:r>
              <a:rPr lang="en-US" sz="3200" dirty="0" smtClean="0"/>
              <a:t>A Thread is a basic unit of CPU utilization.</a:t>
            </a:r>
          </a:p>
          <a:p>
            <a:r>
              <a:rPr lang="en-US" sz="3200" dirty="0" smtClean="0"/>
              <a:t>It comprises a thread ID, a program counter, a register set and a stack</a:t>
            </a:r>
          </a:p>
          <a:p>
            <a:r>
              <a:rPr lang="en-US" sz="3200" dirty="0" smtClean="0"/>
              <a:t>It shares with other threads belonging to the same process its code section, data section and other operating-system resources such as open files and signals.</a:t>
            </a:r>
          </a:p>
          <a:p>
            <a:r>
              <a:rPr lang="en-US" sz="3200" dirty="0" smtClean="0"/>
              <a:t>It’s a light-weight process</a:t>
            </a:r>
          </a:p>
          <a:p>
            <a:pPr marL="0" indent="0">
              <a:buNone/>
            </a:pPr>
            <a:r>
              <a:rPr lang="en-US" sz="3200" dirty="0" smtClean="0"/>
              <a:t>Examples :- word processor 1 thread for displaying graphics</a:t>
            </a:r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2 Thread for responding to keystrokes</a:t>
            </a:r>
          </a:p>
          <a:p>
            <a:pPr marL="0" indent="0">
              <a:buNone/>
            </a:pPr>
            <a:r>
              <a:rPr lang="en-US" sz="3200" dirty="0" smtClean="0"/>
              <a:t>3 Thread for performing spelling and grammar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54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Multithreaded Server Architecture</a:t>
            </a:r>
          </a:p>
        </p:txBody>
      </p:sp>
      <p:pic>
        <p:nvPicPr>
          <p:cNvPr id="28675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757" y="1905000"/>
            <a:ext cx="1350809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611188"/>
            <a:ext cx="10426700" cy="417512"/>
          </a:xfrm>
        </p:spPr>
        <p:txBody>
          <a:bodyPr/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 smtClean="0"/>
              <a:t>Responsiveness</a:t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Resource </a:t>
            </a:r>
            <a:r>
              <a:rPr lang="en-US" sz="2000" dirty="0" smtClean="0"/>
              <a:t>no need shared memory and message passing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Economy </a:t>
            </a:r>
            <a:r>
              <a:rPr lang="en-US" sz="2000" dirty="0" smtClean="0"/>
              <a:t>30 times faster creation, 5 times faster switching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 smtClean="0"/>
          </a:p>
          <a:p>
            <a:r>
              <a:rPr lang="en-US" sz="3600" b="1" dirty="0" smtClean="0"/>
              <a:t>Scalability </a:t>
            </a:r>
            <a:r>
              <a:rPr lang="en-US" sz="2400" dirty="0" smtClean="0"/>
              <a:t>parallel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14438" y="4079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Concurrent Execution on a </a:t>
            </a:r>
            <a:br>
              <a:rPr lang="en-US" sz="4000" smtClean="0"/>
            </a:br>
            <a:r>
              <a:rPr lang="en-US" sz="4000" smtClean="0"/>
              <a:t>Single-core System</a:t>
            </a:r>
          </a:p>
        </p:txBody>
      </p:sp>
      <p:pic>
        <p:nvPicPr>
          <p:cNvPr id="3072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837" y="3026616"/>
            <a:ext cx="12846703" cy="158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2501</TotalTime>
  <Words>1857</Words>
  <Application>Microsoft Office PowerPoint</Application>
  <PresentationFormat>Custom</PresentationFormat>
  <Paragraphs>430</Paragraphs>
  <Slides>54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os-8</vt:lpstr>
      <vt:lpstr>Chapter 4:  Threads</vt:lpstr>
      <vt:lpstr>Chapter 4: Threads</vt:lpstr>
      <vt:lpstr>Objectives</vt:lpstr>
      <vt:lpstr>Motivation</vt:lpstr>
      <vt:lpstr>Single and Multithreaded Processes</vt:lpstr>
      <vt:lpstr>Thread Definitions</vt:lpstr>
      <vt:lpstr>Multithreaded Server Architecture</vt:lpstr>
      <vt:lpstr>Benefits</vt:lpstr>
      <vt:lpstr>Concurrent Execution on a  Single-core System</vt:lpstr>
      <vt:lpstr>Multicore Programming</vt:lpstr>
      <vt:lpstr>Parallel Execution on a  Multicore System</vt:lpstr>
      <vt:lpstr>PowerPoint Presentation</vt:lpstr>
      <vt:lpstr>User Threads</vt:lpstr>
      <vt:lpstr>Kernel Threads</vt:lpstr>
      <vt:lpstr>Multithreading Models</vt:lpstr>
      <vt:lpstr>PowerPoint Presentation</vt:lpstr>
      <vt:lpstr>PowerPoint Presentation</vt:lpstr>
      <vt:lpstr>PowerPoint Presentation</vt:lpstr>
      <vt:lpstr>Many-to-One</vt:lpstr>
      <vt:lpstr>Many-to-One Model</vt:lpstr>
      <vt:lpstr>One-to-One</vt:lpstr>
      <vt:lpstr>One-to-one Model</vt:lpstr>
      <vt:lpstr>Many-to-Many Model</vt:lpstr>
      <vt:lpstr>Many-to-Many Model</vt:lpstr>
      <vt:lpstr>Two-level Model</vt:lpstr>
      <vt:lpstr>Two-level Model</vt:lpstr>
      <vt:lpstr>Thread Libraries</vt:lpstr>
      <vt:lpstr>Kernel Thread</vt:lpstr>
      <vt:lpstr>User thread</vt:lpstr>
      <vt:lpstr>PowerPoint Presentation</vt:lpstr>
      <vt:lpstr>Pthreads</vt:lpstr>
      <vt:lpstr>Pthreads Example</vt:lpstr>
      <vt:lpstr>Pthreads Example (Cont.)</vt:lpstr>
      <vt:lpstr>Win32 API  Multithreaded C Program</vt:lpstr>
      <vt:lpstr>Win32 API  Multithreaded C Program (Cont.)</vt:lpstr>
      <vt:lpstr>Java Threads</vt:lpstr>
      <vt:lpstr>Java Multithreaded Program</vt:lpstr>
      <vt:lpstr>Java Multithreaded Program (Cont.)</vt:lpstr>
      <vt:lpstr>Threading Issues</vt:lpstr>
      <vt:lpstr>Threading Issues (Cont.)</vt:lpstr>
      <vt:lpstr>Semantics of fork() and exec()</vt:lpstr>
      <vt:lpstr>Thread Cancellation</vt:lpstr>
      <vt:lpstr>Signal Handling</vt:lpstr>
      <vt:lpstr>Thread Pools</vt:lpstr>
      <vt:lpstr>Thread Specific Data</vt:lpstr>
      <vt:lpstr>Scheduler Activations</vt:lpstr>
      <vt:lpstr>Lightweight Processes</vt:lpstr>
      <vt:lpstr>Operating System Examples</vt:lpstr>
      <vt:lpstr>Windows XP Threads Data Structures</vt:lpstr>
      <vt:lpstr>Windows XP Threads</vt:lpstr>
      <vt:lpstr>Linux Threads</vt:lpstr>
      <vt:lpstr>Linux Threads</vt:lpstr>
      <vt:lpstr>Difference b/w fork and clone</vt:lpstr>
      <vt:lpstr>End of Chapter 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Mahesh Jangid [MU - Jaipur]</cp:lastModifiedBy>
  <cp:revision>213</cp:revision>
  <cp:lastPrinted>2011-01-26T17:51:27Z</cp:lastPrinted>
  <dcterms:created xsi:type="dcterms:W3CDTF">2011-01-26T16:51:35Z</dcterms:created>
  <dcterms:modified xsi:type="dcterms:W3CDTF">2017-02-04T03:32:26Z</dcterms:modified>
</cp:coreProperties>
</file>