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46"/>
  </p:notesMasterIdLst>
  <p:handoutMasterIdLst>
    <p:handoutMasterId r:id="rId47"/>
  </p:handoutMasterIdLst>
  <p:sldIdLst>
    <p:sldId id="313" r:id="rId2"/>
    <p:sldId id="264" r:id="rId3"/>
    <p:sldId id="310" r:id="rId4"/>
    <p:sldId id="265" r:id="rId5"/>
    <p:sldId id="266" r:id="rId6"/>
    <p:sldId id="267" r:id="rId7"/>
    <p:sldId id="268" r:id="rId8"/>
    <p:sldId id="269" r:id="rId9"/>
    <p:sldId id="270" r:id="rId10"/>
    <p:sldId id="271" r:id="rId11"/>
    <p:sldId id="256" r:id="rId12"/>
    <p:sldId id="272" r:id="rId13"/>
    <p:sldId id="273" r:id="rId14"/>
    <p:sldId id="274" r:id="rId15"/>
    <p:sldId id="275" r:id="rId16"/>
    <p:sldId id="276" r:id="rId17"/>
    <p:sldId id="277" r:id="rId18"/>
    <p:sldId id="278" r:id="rId19"/>
    <p:sldId id="279" r:id="rId20"/>
    <p:sldId id="308" r:id="rId21"/>
    <p:sldId id="280" r:id="rId22"/>
    <p:sldId id="316" r:id="rId23"/>
    <p:sldId id="260" r:id="rId24"/>
    <p:sldId id="317" r:id="rId25"/>
    <p:sldId id="315" r:id="rId26"/>
    <p:sldId id="281" r:id="rId27"/>
    <p:sldId id="282" r:id="rId28"/>
    <p:sldId id="283" r:id="rId29"/>
    <p:sldId id="284" r:id="rId30"/>
    <p:sldId id="285" r:id="rId31"/>
    <p:sldId id="286" r:id="rId32"/>
    <p:sldId id="287" r:id="rId33"/>
    <p:sldId id="318" r:id="rId34"/>
    <p:sldId id="288" r:id="rId35"/>
    <p:sldId id="289" r:id="rId36"/>
    <p:sldId id="262" r:id="rId37"/>
    <p:sldId id="290" r:id="rId38"/>
    <p:sldId id="291" r:id="rId39"/>
    <p:sldId id="293" r:id="rId40"/>
    <p:sldId id="294" r:id="rId41"/>
    <p:sldId id="295" r:id="rId42"/>
    <p:sldId id="296" r:id="rId43"/>
    <p:sldId id="297" r:id="rId44"/>
    <p:sldId id="314" r:id="rId4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80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72" d="100"/>
          <a:sy n="72" d="100"/>
        </p:scale>
        <p:origin x="408" y="54"/>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1294456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386710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31220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70067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56691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46333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4171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7767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9815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17745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80861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2530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0968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45784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6333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2885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103415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78507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5175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2602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59679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9955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6488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9938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77725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724768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85142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944141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62951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6615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36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79794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45144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38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99273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39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395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8457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45113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35606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94654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37478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7392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7739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80762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15051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6966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60047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mtClean="0"/>
              <a:t>Ensure that the system will </a:t>
            </a:r>
            <a:r>
              <a:rPr lang="en-US" b="1" i="1" smtClean="0">
                <a:solidFill>
                  <a:srgbClr val="FF0066"/>
                </a:solidFill>
              </a:rPr>
              <a:t>never</a:t>
            </a:r>
            <a:r>
              <a:rPr lang="en-US" smtClean="0"/>
              <a:t> enter a deadlock state</a:t>
            </a:r>
            <a:br>
              <a:rPr lang="en-US" smtClean="0"/>
            </a:br>
            <a:endParaRPr lang="en-US" smtClean="0"/>
          </a:p>
          <a:p>
            <a:r>
              <a:rPr lang="en-US" smtClean="0"/>
              <a:t>Allow the system to enter a deadlock state and then recover</a:t>
            </a:r>
            <a:br>
              <a:rPr lang="en-US" smtClean="0"/>
            </a:br>
            <a:endParaRPr lang="en-US" smtClean="0"/>
          </a:p>
          <a:p>
            <a:r>
              <a:rPr lang="en-US"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dirty="0" smtClean="0"/>
              <a:t>Mutual Exclusion</a:t>
            </a:r>
            <a:r>
              <a:rPr lang="en-US" dirty="0" smtClean="0"/>
              <a:t> – not required for sharable resources; must hold for </a:t>
            </a:r>
            <a:r>
              <a:rPr lang="en-US" dirty="0" err="1" smtClean="0"/>
              <a:t>nonsharable</a:t>
            </a:r>
            <a:r>
              <a:rPr lang="en-US" dirty="0" smtClean="0"/>
              <a:t> resources</a:t>
            </a:r>
            <a:br>
              <a:rPr lang="en-US" dirty="0" smtClean="0"/>
            </a:br>
            <a:endParaRPr lang="en-US" dirty="0" smtClean="0"/>
          </a:p>
          <a:p>
            <a:r>
              <a:rPr lang="en-US" b="1" dirty="0" smtClean="0"/>
              <a:t>Hold and Wait</a:t>
            </a:r>
            <a:r>
              <a:rPr lang="en-US" dirty="0" smtClean="0"/>
              <a:t> – must guarantee that whenever a process requests a resource, it does not hold any other resources</a:t>
            </a:r>
          </a:p>
          <a:p>
            <a:pPr lvl="1"/>
            <a:r>
              <a:rPr lang="en-US" dirty="0" smtClean="0"/>
              <a:t>Require process to request and be allocated all its resources before it begins execution, or allow process to request resources only when the process has none . Ex Copy a file DVD to file disk, sort the file and then prints</a:t>
            </a:r>
          </a:p>
          <a:p>
            <a:pPr lvl="1"/>
            <a:r>
              <a:rPr lang="en-US" dirty="0" smtClean="0"/>
              <a:t>Low resource utilization; starvation possible Ex. Process that needs several popular resources..</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dirty="0" smtClean="0"/>
              <a:t>Simplest and most useful model requires that each process declare the </a:t>
            </a:r>
            <a:r>
              <a:rPr lang="en-US" b="1" i="1" dirty="0" smtClean="0"/>
              <a:t>maximum number</a:t>
            </a:r>
            <a:r>
              <a:rPr lang="en-US" b="1" dirty="0" smtClean="0"/>
              <a:t> of resources </a:t>
            </a:r>
            <a:r>
              <a:rPr lang="en-US" dirty="0" smtClean="0"/>
              <a:t>of each type that it may need</a:t>
            </a:r>
            <a:br>
              <a:rPr lang="en-US" dirty="0" smtClean="0"/>
            </a:br>
            <a:endParaRPr lang="en-US" dirty="0" smtClean="0"/>
          </a:p>
          <a:p>
            <a:r>
              <a:rPr lang="en-US" dirty="0" smtClean="0"/>
              <a:t>The deadlock-avoidance algorithm dynamically examines the resource-allocation state to ensure that there can never be a circular-wait condition</a:t>
            </a:r>
            <a:br>
              <a:rPr lang="en-US" dirty="0" smtClean="0"/>
            </a:br>
            <a:endParaRPr lang="en-US" dirty="0" smtClean="0"/>
          </a:p>
          <a:p>
            <a:r>
              <a:rPr lang="en-US" dirty="0" smtClean="0"/>
              <a:t>Resource-allocation </a:t>
            </a:r>
            <a:r>
              <a:rPr lang="en-US" i="1" dirty="0" smtClean="0"/>
              <a:t>state</a:t>
            </a:r>
            <a:r>
              <a:rPr lang="en-US" dirty="0" smtClean="0"/>
              <a:t> is defined by the </a:t>
            </a:r>
            <a:r>
              <a:rPr lang="en-US" b="1" dirty="0" smtClean="0"/>
              <a:t>number of available </a:t>
            </a:r>
            <a:r>
              <a:rPr lang="en-US" dirty="0" smtClean="0"/>
              <a:t>and </a:t>
            </a:r>
            <a:r>
              <a:rPr lang="en-US" b="1" dirty="0" smtClean="0"/>
              <a:t>allocated resources</a:t>
            </a:r>
            <a:r>
              <a:rPr lang="en-US" dirty="0" smtClean="0"/>
              <a:t>, and the </a:t>
            </a:r>
            <a:r>
              <a:rPr lang="en-US" b="1" dirty="0" smtClean="0"/>
              <a:t>maximum demands </a:t>
            </a:r>
            <a:r>
              <a:rPr lang="en-US" dirty="0" smtClean="0"/>
              <a:t>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457200" y="1210979"/>
            <a:ext cx="8229600" cy="4997450"/>
          </a:xfrm>
        </p:spPr>
        <p:txBody>
          <a:bodyPr/>
          <a:lstStyle/>
          <a:p>
            <a:r>
              <a:rPr lang="en-US" dirty="0" smtClean="0"/>
              <a:t>When a process requests an available resource, system must decide if immediate allocation leaves the system in a safe state</a:t>
            </a:r>
            <a:br>
              <a:rPr lang="en-US" dirty="0" smtClean="0"/>
            </a:br>
            <a:endParaRPr lang="en-US" dirty="0" smtClean="0"/>
          </a:p>
          <a:p>
            <a:r>
              <a:rPr lang="en-US" dirty="0" smtClean="0"/>
              <a:t>System is in </a:t>
            </a:r>
            <a:r>
              <a:rPr lang="en-US" b="1" dirty="0" smtClean="0">
                <a:solidFill>
                  <a:srgbClr val="3366FF"/>
                </a:solidFill>
              </a:rPr>
              <a:t>safe state</a:t>
            </a:r>
            <a:r>
              <a:rPr lang="en-US" dirty="0" smtClean="0">
                <a:solidFill>
                  <a:srgbClr val="3366FF"/>
                </a:solidFill>
              </a:rPr>
              <a:t> </a:t>
            </a:r>
            <a:r>
              <a:rPr lang="en-US" dirty="0" smtClean="0"/>
              <a:t>if there exists a sequence &lt;</a:t>
            </a:r>
            <a:r>
              <a:rPr lang="en-US" i="1" dirty="0" smtClean="0"/>
              <a:t>P</a:t>
            </a:r>
            <a:r>
              <a:rPr lang="en-US" i="1" baseline="-25000" dirty="0" smtClean="0"/>
              <a:t>1</a:t>
            </a:r>
            <a:r>
              <a:rPr lang="en-US" i="1" dirty="0" smtClean="0"/>
              <a:t>, P</a:t>
            </a:r>
            <a:r>
              <a:rPr lang="en-US" i="1" baseline="-25000" dirty="0" smtClean="0"/>
              <a:t>2</a:t>
            </a:r>
            <a:r>
              <a:rPr lang="en-US" i="1" dirty="0" smtClean="0"/>
              <a:t>, …, </a:t>
            </a:r>
            <a:r>
              <a:rPr lang="en-US" i="1" dirty="0" err="1" smtClean="0"/>
              <a:t>P</a:t>
            </a:r>
            <a:r>
              <a:rPr lang="en-US" i="1" baseline="-25000" dirty="0" err="1" smtClean="0"/>
              <a:t>n</a:t>
            </a:r>
            <a:r>
              <a:rPr lang="en-US" dirty="0" smtClean="0"/>
              <a:t>&gt; of ALL the  processes  in the systems such that  for each P</a:t>
            </a:r>
            <a:r>
              <a:rPr lang="en-US" baseline="-25000" dirty="0" smtClean="0"/>
              <a:t>i</a:t>
            </a:r>
            <a:r>
              <a:rPr lang="en-US" dirty="0" smtClean="0"/>
              <a:t>, the resources that P</a:t>
            </a:r>
            <a:r>
              <a:rPr lang="en-US" baseline="-25000" dirty="0" smtClean="0"/>
              <a:t>i </a:t>
            </a:r>
            <a:r>
              <a:rPr lang="en-US" dirty="0" smtClean="0"/>
              <a:t>can still request can be satisfied by currently available resources + resources held by all the </a:t>
            </a:r>
            <a:r>
              <a:rPr lang="en-US" i="1" dirty="0" err="1" smtClean="0"/>
              <a:t>P</a:t>
            </a:r>
            <a:r>
              <a:rPr lang="en-US" i="1" baseline="-25000" dirty="0" err="1" smtClean="0"/>
              <a:t>j</a:t>
            </a:r>
            <a:r>
              <a:rPr lang="en-US" dirty="0" smtClean="0"/>
              <a:t>, with</a:t>
            </a:r>
            <a:r>
              <a:rPr lang="en-US" i="1" dirty="0" smtClean="0"/>
              <a:t> j </a:t>
            </a:r>
            <a:r>
              <a:rPr lang="en-US" dirty="0" smtClean="0"/>
              <a:t>&lt; </a:t>
            </a:r>
            <a:r>
              <a:rPr lang="en-US" i="1" dirty="0"/>
              <a:t>i</a:t>
            </a:r>
            <a:endParaRPr lang="en-US" i="1" dirty="0" smtClean="0"/>
          </a:p>
          <a:p>
            <a:pPr marL="0" indent="0">
              <a:buNone/>
            </a:pPr>
            <a:endParaRPr lang="en-US" dirty="0" smtClean="0"/>
          </a:p>
          <a:p>
            <a:r>
              <a:rPr lang="en-US" dirty="0" smtClean="0"/>
              <a:t>That is:</a:t>
            </a:r>
          </a:p>
          <a:p>
            <a:pPr lvl="1"/>
            <a:r>
              <a:rPr lang="en-US" dirty="0" smtClean="0"/>
              <a:t>If P</a:t>
            </a:r>
            <a:r>
              <a:rPr lang="en-US" baseline="-25000" dirty="0" smtClean="0"/>
              <a:t>i</a:t>
            </a:r>
            <a:r>
              <a:rPr lang="en-US" dirty="0" smtClean="0"/>
              <a:t> resource needs are not immediately available, then </a:t>
            </a:r>
            <a:r>
              <a:rPr lang="en-US" i="1" dirty="0" smtClean="0"/>
              <a:t>P</a:t>
            </a:r>
            <a:r>
              <a:rPr lang="en-US" i="1" baseline="-25000" dirty="0" smtClean="0"/>
              <a:t>i</a:t>
            </a:r>
            <a:r>
              <a:rPr lang="en-US" dirty="0" smtClean="0"/>
              <a:t> can wait until all </a:t>
            </a:r>
            <a:r>
              <a:rPr lang="en-US" i="1" dirty="0" err="1" smtClean="0"/>
              <a:t>P</a:t>
            </a:r>
            <a:r>
              <a:rPr lang="en-US" i="1" baseline="-25000" dirty="0" err="1" smtClean="0"/>
              <a:t>j</a:t>
            </a:r>
            <a:r>
              <a:rPr lang="en-US" i="1" dirty="0" smtClean="0"/>
              <a:t> </a:t>
            </a:r>
            <a:r>
              <a:rPr lang="en-US" dirty="0" smtClean="0"/>
              <a:t>have finished.</a:t>
            </a:r>
          </a:p>
          <a:p>
            <a:pPr lvl="1"/>
            <a:r>
              <a:rPr lang="en-US" dirty="0" smtClean="0"/>
              <a:t>When </a:t>
            </a:r>
            <a:r>
              <a:rPr lang="en-US" i="1" dirty="0" err="1" smtClean="0"/>
              <a:t>P</a:t>
            </a:r>
            <a:r>
              <a:rPr lang="en-US" i="1" baseline="-25000" dirty="0" err="1" smtClean="0"/>
              <a:t>j</a:t>
            </a:r>
            <a:r>
              <a:rPr lang="en-US" dirty="0" smtClean="0"/>
              <a:t> is finished, </a:t>
            </a:r>
            <a:r>
              <a:rPr lang="en-US" i="1" dirty="0" smtClean="0"/>
              <a:t>P</a:t>
            </a:r>
            <a:r>
              <a:rPr lang="en-US" i="1" baseline="-25000" dirty="0" smtClean="0"/>
              <a:t>i</a:t>
            </a:r>
            <a:r>
              <a:rPr lang="en-US" dirty="0" smtClean="0"/>
              <a:t> can obtain needed resources, execute, return allocated resources, and terminate.</a:t>
            </a:r>
          </a:p>
          <a:p>
            <a:pPr lvl="1"/>
            <a:r>
              <a:rPr lang="en-US" dirty="0" smtClean="0"/>
              <a:t>When </a:t>
            </a:r>
            <a:r>
              <a:rPr lang="en-US" i="1" dirty="0" smtClean="0"/>
              <a:t>P</a:t>
            </a:r>
            <a:r>
              <a:rPr lang="en-US" i="1" baseline="-25000" dirty="0" smtClean="0"/>
              <a:t>i</a:t>
            </a:r>
            <a:r>
              <a:rPr lang="en-US" dirty="0" smtClean="0"/>
              <a:t> terminates, </a:t>
            </a:r>
            <a:r>
              <a:rPr lang="en-US" i="1" dirty="0" smtClean="0"/>
              <a:t>P</a:t>
            </a:r>
            <a:r>
              <a:rPr lang="en-US" i="1" baseline="-25000" dirty="0" smtClean="0"/>
              <a:t>i </a:t>
            </a:r>
            <a:r>
              <a:rPr lang="en-US" baseline="-25000" dirty="0" smtClean="0"/>
              <a:t>+1</a:t>
            </a:r>
            <a:r>
              <a:rPr lang="en-US" dirty="0"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smtClean="0"/>
              <a:t>Multiple instances</a:t>
            </a:r>
            <a:br>
              <a:rPr lang="en-US" smtClean="0"/>
            </a:br>
            <a:endParaRPr lang="en-US" smtClean="0"/>
          </a:p>
          <a:p>
            <a:r>
              <a:rPr lang="en-US" smtClean="0"/>
              <a:t>Each process must a priori claim maximum use</a:t>
            </a:r>
            <a:br>
              <a:rPr lang="en-US" smtClean="0"/>
            </a:br>
            <a:endParaRPr lang="en-US" smtClean="0"/>
          </a:p>
          <a:p>
            <a:r>
              <a:rPr lang="en-US" smtClean="0"/>
              <a:t>When a process requests a resource it may have to wait  </a:t>
            </a:r>
            <a:br>
              <a:rPr lang="en-US" smtClean="0"/>
            </a:br>
            <a:endParaRPr lang="en-US" smtClean="0"/>
          </a:p>
          <a:p>
            <a:r>
              <a:rPr lang="en-US" smtClean="0"/>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dirty="0" smtClean="0"/>
              <a:t>1.	Let </a:t>
            </a:r>
            <a:r>
              <a:rPr lang="en-US" i="1" dirty="0" smtClean="0">
                <a:solidFill>
                  <a:srgbClr val="000000"/>
                </a:solidFill>
              </a:rPr>
              <a:t>Work </a:t>
            </a:r>
            <a:r>
              <a:rPr lang="en-US" dirty="0" smtClean="0"/>
              <a:t>and </a:t>
            </a:r>
            <a:r>
              <a:rPr lang="en-US" i="1" dirty="0" smtClean="0">
                <a:solidFill>
                  <a:srgbClr val="000000"/>
                </a:solidFill>
              </a:rPr>
              <a:t>Finish</a:t>
            </a:r>
            <a:r>
              <a:rPr lang="en-US" dirty="0" smtClean="0">
                <a:solidFill>
                  <a:srgbClr val="000000"/>
                </a:solidFill>
              </a:rPr>
              <a:t> </a:t>
            </a:r>
            <a:r>
              <a:rPr lang="en-US" dirty="0" smtClean="0"/>
              <a:t>be vectors of length</a:t>
            </a:r>
            <a:r>
              <a:rPr lang="en-US" i="1" dirty="0" smtClean="0"/>
              <a:t> m</a:t>
            </a:r>
            <a:r>
              <a:rPr lang="en-US" dirty="0" smtClean="0"/>
              <a:t> and</a:t>
            </a:r>
            <a:r>
              <a:rPr lang="en-US" i="1" dirty="0" smtClean="0"/>
              <a:t> n</a:t>
            </a:r>
            <a:r>
              <a:rPr lang="en-US" dirty="0" smtClean="0"/>
              <a:t>, respectively.  Initialize:</a:t>
            </a:r>
          </a:p>
          <a:p>
            <a:pPr marL="1543050" lvl="3" indent="-342900">
              <a:lnSpc>
                <a:spcPct val="90000"/>
              </a:lnSpc>
              <a:buFontTx/>
              <a:buNone/>
            </a:pPr>
            <a:r>
              <a:rPr lang="en-US" i="1" dirty="0" smtClean="0"/>
              <a:t>Work </a:t>
            </a:r>
            <a:r>
              <a:rPr lang="en-US" dirty="0" smtClean="0"/>
              <a:t>= </a:t>
            </a:r>
            <a:r>
              <a:rPr lang="en-US" i="1" dirty="0" smtClean="0"/>
              <a:t>Available</a:t>
            </a:r>
          </a:p>
          <a:p>
            <a:pPr marL="1543050" lvl="3" indent="-342900">
              <a:lnSpc>
                <a:spcPct val="90000"/>
              </a:lnSpc>
              <a:buFontTx/>
              <a:buNone/>
            </a:pPr>
            <a:r>
              <a:rPr lang="en-US" i="1" dirty="0" smtClean="0"/>
              <a:t>Finish </a:t>
            </a:r>
            <a:r>
              <a:rPr lang="en-US" dirty="0" smtClean="0"/>
              <a:t>[</a:t>
            </a:r>
            <a:r>
              <a:rPr lang="en-US" i="1" dirty="0" err="1" smtClean="0"/>
              <a:t>i</a:t>
            </a:r>
            <a:r>
              <a:rPr lang="en-US" dirty="0" smtClean="0"/>
              <a:t>] =</a:t>
            </a:r>
            <a:r>
              <a:rPr lang="en-US" i="1" dirty="0" smtClean="0"/>
              <a:t> false </a:t>
            </a:r>
            <a:r>
              <a:rPr lang="en-US" dirty="0" smtClean="0"/>
              <a:t>for</a:t>
            </a:r>
            <a:r>
              <a:rPr lang="en-US" i="1" dirty="0" smtClean="0"/>
              <a:t> </a:t>
            </a:r>
            <a:r>
              <a:rPr lang="en-US" i="1" dirty="0" err="1" smtClean="0"/>
              <a:t>i</a:t>
            </a:r>
            <a:r>
              <a:rPr lang="en-US" dirty="0" smtClean="0"/>
              <a:t> = 0, 1, …, </a:t>
            </a:r>
            <a:r>
              <a:rPr lang="en-US" i="1" dirty="0" smtClean="0"/>
              <a:t>n- </a:t>
            </a:r>
            <a:r>
              <a:rPr lang="en-US" dirty="0" smtClean="0"/>
              <a:t>1</a:t>
            </a:r>
          </a:p>
          <a:p>
            <a:pPr marL="1543050" lvl="3" indent="-342900">
              <a:lnSpc>
                <a:spcPct val="90000"/>
              </a:lnSpc>
              <a:buFontTx/>
              <a:buNone/>
            </a:pPr>
            <a:endParaRPr lang="en-US" sz="800" dirty="0" smtClean="0"/>
          </a:p>
          <a:p>
            <a:pPr marL="1543050" lvl="3" indent="-342900">
              <a:lnSpc>
                <a:spcPct val="90000"/>
              </a:lnSpc>
              <a:buFontTx/>
              <a:buNone/>
            </a:pPr>
            <a:endParaRPr lang="en-US" sz="800" dirty="0"/>
          </a:p>
          <a:p>
            <a:pPr marL="1543050" lvl="3" indent="-342900">
              <a:lnSpc>
                <a:spcPct val="90000"/>
              </a:lnSpc>
              <a:buFontTx/>
              <a:buNone/>
            </a:pPr>
            <a:endParaRPr lang="en-US" sz="800" dirty="0" smtClean="0"/>
          </a:p>
          <a:p>
            <a:pPr marL="1543050" lvl="3" indent="-342900">
              <a:lnSpc>
                <a:spcPct val="90000"/>
              </a:lnSpc>
              <a:buFontTx/>
              <a:buNone/>
            </a:pPr>
            <a:endParaRPr lang="en-US" sz="800" dirty="0"/>
          </a:p>
          <a:p>
            <a:pPr marL="1543050" lvl="3" indent="-342900">
              <a:lnSpc>
                <a:spcPct val="90000"/>
              </a:lnSpc>
              <a:buFontTx/>
              <a:buNone/>
            </a:pPr>
            <a:endParaRPr lang="en-US" sz="800" dirty="0" smtClean="0"/>
          </a:p>
          <a:p>
            <a:pPr marL="1543050" lvl="3" indent="-342900">
              <a:lnSpc>
                <a:spcPct val="90000"/>
              </a:lnSpc>
              <a:buFontTx/>
              <a:buNone/>
            </a:pPr>
            <a:endParaRPr lang="en-US" sz="800" dirty="0" smtClean="0"/>
          </a:p>
          <a:p>
            <a:pPr>
              <a:lnSpc>
                <a:spcPct val="90000"/>
              </a:lnSpc>
              <a:buFont typeface="Monotype Sorts" charset="2"/>
              <a:buNone/>
            </a:pPr>
            <a:r>
              <a:rPr lang="en-US" dirty="0" smtClean="0"/>
              <a:t>2.	Find an </a:t>
            </a:r>
            <a:r>
              <a:rPr lang="en-US" i="1" dirty="0" err="1" smtClean="0"/>
              <a:t>i</a:t>
            </a:r>
            <a:r>
              <a:rPr lang="en-US" i="1" dirty="0" smtClean="0"/>
              <a:t> </a:t>
            </a:r>
            <a:r>
              <a:rPr lang="en-US" dirty="0" smtClean="0"/>
              <a:t>such that both: </a:t>
            </a:r>
          </a:p>
          <a:p>
            <a:pPr marL="800100" lvl="1" indent="-342900">
              <a:lnSpc>
                <a:spcPct val="90000"/>
              </a:lnSpc>
              <a:buFont typeface="Monotype Sorts" charset="2"/>
              <a:buNone/>
            </a:pPr>
            <a:r>
              <a:rPr lang="en-US" dirty="0" smtClean="0"/>
              <a:t>(a) </a:t>
            </a:r>
            <a:r>
              <a:rPr lang="en-US" i="1" dirty="0" smtClean="0"/>
              <a:t>Finish</a:t>
            </a:r>
            <a:r>
              <a:rPr lang="en-US" dirty="0" smtClean="0"/>
              <a:t> [</a:t>
            </a:r>
            <a:r>
              <a:rPr lang="en-US" i="1" dirty="0" err="1" smtClean="0"/>
              <a:t>i</a:t>
            </a:r>
            <a:r>
              <a:rPr lang="en-US" dirty="0" smtClean="0"/>
              <a:t>] = </a:t>
            </a:r>
            <a:r>
              <a:rPr lang="en-US" i="1" dirty="0" smtClean="0"/>
              <a:t>false</a:t>
            </a:r>
            <a:endParaRPr lang="en-US" dirty="0" smtClean="0"/>
          </a:p>
          <a:p>
            <a:pPr marL="800100" lvl="1" indent="-342900">
              <a:lnSpc>
                <a:spcPct val="90000"/>
              </a:lnSpc>
              <a:buFont typeface="Monotype Sorts" charset="2"/>
              <a:buNone/>
            </a:pPr>
            <a:r>
              <a:rPr lang="en-US" dirty="0" smtClean="0"/>
              <a:t>(b) </a:t>
            </a:r>
            <a:r>
              <a:rPr lang="en-US" i="1" dirty="0" err="1" smtClean="0"/>
              <a:t>Need</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Work</a:t>
            </a:r>
          </a:p>
          <a:p>
            <a:pPr marL="800100" lvl="1" indent="-342900">
              <a:lnSpc>
                <a:spcPct val="90000"/>
              </a:lnSpc>
              <a:buFont typeface="Monotype Sorts" charset="2"/>
              <a:buNone/>
            </a:pPr>
            <a:r>
              <a:rPr lang="en-US" dirty="0" smtClean="0">
                <a:sym typeface="Symbol" pitchFamily="18" charset="2"/>
              </a:rPr>
              <a:t>If no such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exists, go to step 4</a:t>
            </a:r>
          </a:p>
          <a:p>
            <a:pPr marL="800100" lvl="1" indent="-342900">
              <a:lnSpc>
                <a:spcPct val="90000"/>
              </a:lnSpc>
              <a:buFont typeface="Monotype Sorts" charset="2"/>
              <a:buNone/>
            </a:pPr>
            <a:endParaRPr lang="en-US" sz="800" dirty="0" smtClean="0">
              <a:sym typeface="Symbol" pitchFamily="18" charset="2"/>
            </a:endParaRPr>
          </a:p>
          <a:p>
            <a:pPr>
              <a:lnSpc>
                <a:spcPct val="90000"/>
              </a:lnSpc>
              <a:buFont typeface="Monotype Sorts" charset="2"/>
              <a:buNone/>
            </a:pPr>
            <a:r>
              <a:rPr lang="en-US" i="1" dirty="0" smtClean="0"/>
              <a:t>3.  Work</a:t>
            </a:r>
            <a:r>
              <a:rPr lang="en-US" dirty="0" smtClean="0"/>
              <a:t> = </a:t>
            </a:r>
            <a:r>
              <a:rPr lang="en-US" i="1" dirty="0" smtClean="0"/>
              <a:t>Work </a:t>
            </a:r>
            <a:r>
              <a:rPr lang="en-US" dirty="0" smtClean="0"/>
              <a:t>+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a:t>
            </a:r>
            <a:r>
              <a:rPr lang="en-US" i="1" dirty="0" smtClean="0"/>
              <a:t> true</a:t>
            </a:r>
            <a:r>
              <a:rPr lang="en-US" dirty="0" smtClean="0"/>
              <a:t/>
            </a:r>
            <a:br>
              <a:rPr lang="en-US" dirty="0" smtClean="0"/>
            </a:br>
            <a:r>
              <a:rPr lang="en-US" dirty="0" smtClean="0"/>
              <a:t>go to step 2</a:t>
            </a:r>
          </a:p>
          <a:p>
            <a:pPr>
              <a:lnSpc>
                <a:spcPct val="90000"/>
              </a:lnSpc>
            </a:pPr>
            <a:endParaRPr lang="en-US" sz="800" dirty="0" smtClean="0"/>
          </a:p>
          <a:p>
            <a:pPr>
              <a:lnSpc>
                <a:spcPct val="90000"/>
              </a:lnSpc>
              <a:buFont typeface="Monotype Sorts" charset="2"/>
              <a:buNone/>
            </a:pPr>
            <a:r>
              <a:rPr lang="en-US" dirty="0" smtClean="0"/>
              <a:t>4.	If </a:t>
            </a:r>
            <a:r>
              <a:rPr lang="en-US" i="1" dirty="0" smtClean="0"/>
              <a:t>Finish</a:t>
            </a:r>
            <a:r>
              <a:rPr lang="en-US" dirty="0" smtClean="0"/>
              <a:t> [</a:t>
            </a:r>
            <a:r>
              <a:rPr lang="en-US" i="1" dirty="0" err="1" smtClean="0"/>
              <a:t>i</a:t>
            </a:r>
            <a:r>
              <a:rPr lang="en-US" dirty="0" smtClean="0"/>
              <a:t>] == true for all </a:t>
            </a:r>
            <a:r>
              <a:rPr lang="en-US" i="1" dirty="0" err="1" smtClean="0"/>
              <a:t>i</a:t>
            </a:r>
            <a:r>
              <a:rPr lang="en-US" dirty="0" smtClean="0"/>
              <a:t>, then the system is in a safe state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dirty="0" smtClean="0"/>
              <a:t>     Request</a:t>
            </a:r>
            <a:r>
              <a:rPr lang="en-US" dirty="0" smtClean="0"/>
              <a:t> = request vector for process </a:t>
            </a:r>
            <a:r>
              <a:rPr lang="en-US" i="1" dirty="0" smtClean="0"/>
              <a:t>P</a:t>
            </a:r>
            <a:r>
              <a:rPr lang="en-US" i="1" baseline="-25000" dirty="0" smtClean="0"/>
              <a:t>i</a:t>
            </a:r>
            <a:r>
              <a:rPr lang="en-US" dirty="0" smtClean="0"/>
              <a:t>.  If </a:t>
            </a:r>
            <a:r>
              <a:rPr lang="en-US" i="1" dirty="0" err="1" smtClean="0"/>
              <a:t>Request</a:t>
            </a:r>
            <a:r>
              <a:rPr lang="en-US" i="1" baseline="-25000" dirty="0" err="1" smtClean="0"/>
              <a:t>i</a:t>
            </a:r>
            <a:r>
              <a:rPr lang="en-US" baseline="-25000" dirty="0" smtClean="0"/>
              <a:t> </a:t>
            </a:r>
            <a:r>
              <a:rPr lang="en-US" dirty="0" smtClean="0"/>
              <a:t>[</a:t>
            </a:r>
            <a:r>
              <a:rPr lang="en-US" i="1" dirty="0" smtClean="0"/>
              <a:t>j</a:t>
            </a:r>
            <a:r>
              <a:rPr lang="en-US" dirty="0" smtClean="0"/>
              <a:t>] = </a:t>
            </a:r>
            <a:r>
              <a:rPr lang="en-US" i="1" dirty="0" smtClean="0"/>
              <a:t>k</a:t>
            </a:r>
            <a:r>
              <a:rPr lang="en-US" dirty="0" smtClean="0"/>
              <a:t> then process </a:t>
            </a:r>
            <a:r>
              <a:rPr lang="en-US" i="1" dirty="0" smtClean="0"/>
              <a:t>P</a:t>
            </a:r>
            <a:r>
              <a:rPr lang="en-US" i="1" baseline="-25000" dirty="0" smtClean="0"/>
              <a:t>i</a:t>
            </a:r>
            <a:r>
              <a:rPr lang="en-US" dirty="0" smtClean="0"/>
              <a:t> wants </a:t>
            </a:r>
            <a:r>
              <a:rPr lang="en-US" i="1" dirty="0" smtClean="0"/>
              <a:t>k</a:t>
            </a:r>
            <a:r>
              <a:rPr lang="en-US" dirty="0" smtClean="0"/>
              <a:t> instances of resource type </a:t>
            </a:r>
            <a:r>
              <a:rPr lang="en-US" i="1" dirty="0" err="1" smtClean="0"/>
              <a:t>R</a:t>
            </a:r>
            <a:r>
              <a:rPr lang="en-US" i="1" baseline="-25000" dirty="0" err="1" smtClean="0"/>
              <a:t>j</a:t>
            </a:r>
            <a:endParaRPr lang="en-US" baseline="-25000" dirty="0" smtClean="0"/>
          </a:p>
          <a:p>
            <a:pPr marL="800100" lvl="1" indent="-342900">
              <a:lnSpc>
                <a:spcPct val="90000"/>
              </a:lnSpc>
              <a:buFont typeface="Monotype Sorts" charset="2"/>
              <a:buAutoNum type="arabicPeriod"/>
            </a:pPr>
            <a:r>
              <a:rPr lang="en-US" dirty="0" smtClean="0"/>
              <a:t>If </a:t>
            </a:r>
            <a:r>
              <a:rPr lang="en-US" i="1" dirty="0" err="1" smtClean="0"/>
              <a:t>Request</a:t>
            </a:r>
            <a:r>
              <a:rPr lang="en-US" i="1" baseline="-25000" dirty="0" err="1" smtClean="0"/>
              <a:t>i</a:t>
            </a:r>
            <a:r>
              <a:rPr lang="en-US" i="1" dirty="0" smtClean="0"/>
              <a:t> </a:t>
            </a:r>
            <a:r>
              <a:rPr lang="en-US"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go to step 2.  Otherwise, raise error condition, since process has exceeded its maximum claim</a:t>
            </a:r>
          </a:p>
          <a:p>
            <a:pPr marL="800100" lvl="1" indent="-342900">
              <a:lnSpc>
                <a:spcPct val="90000"/>
              </a:lnSpc>
              <a:buFont typeface="Monotype Sorts" charset="2"/>
              <a:buAutoNum type="arabicPeriod"/>
            </a:pPr>
            <a:endParaRPr lang="en-US" dirty="0">
              <a:sym typeface="Symbol" pitchFamily="18" charset="2"/>
            </a:endParaRPr>
          </a:p>
          <a:p>
            <a:pPr marL="800100" lvl="1" indent="-342900">
              <a:lnSpc>
                <a:spcPct val="90000"/>
              </a:lnSpc>
              <a:buFont typeface="Monotype Sorts" charset="2"/>
              <a:buAutoNum type="arabicPeriod"/>
            </a:pPr>
            <a:endParaRPr lang="en-US" dirty="0" smtClean="0">
              <a:sym typeface="Symbol" pitchFamily="18" charset="2"/>
            </a:endParaRPr>
          </a:p>
          <a:p>
            <a:pPr lvl="1">
              <a:lnSpc>
                <a:spcPct val="90000"/>
              </a:lnSpc>
              <a:buFont typeface="Monotype Sorts" charset="2"/>
              <a:buNone/>
            </a:pPr>
            <a:r>
              <a:rPr lang="en-US" dirty="0" smtClean="0">
                <a:sym typeface="Symbol" pitchFamily="18" charset="2"/>
              </a:rPr>
              <a:t>2.	If </a:t>
            </a:r>
            <a:r>
              <a:rPr lang="en-US" i="1" dirty="0" err="1" smtClean="0"/>
              <a:t>Request</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Available</a:t>
            </a:r>
            <a:r>
              <a:rPr lang="en-US" dirty="0" smtClean="0">
                <a:sym typeface="Symbol" pitchFamily="18" charset="2"/>
              </a:rPr>
              <a:t>, go to step 3.  Otherwise </a:t>
            </a:r>
            <a:r>
              <a:rPr lang="en-US" i="1" dirty="0" smtClean="0">
                <a:sym typeface="Symbol" pitchFamily="18" charset="2"/>
              </a:rPr>
              <a:t>P</a:t>
            </a:r>
            <a:r>
              <a:rPr lang="en-US" i="1" baseline="-25000" dirty="0" smtClean="0">
                <a:sym typeface="Symbol" pitchFamily="18" charset="2"/>
              </a:rPr>
              <a:t>i</a:t>
            </a:r>
            <a:r>
              <a:rPr lang="en-US" dirty="0" smtClean="0">
                <a:sym typeface="Symbol" pitchFamily="18" charset="2"/>
              </a:rPr>
              <a:t>  must wait, since resources are not available</a:t>
            </a:r>
          </a:p>
          <a:p>
            <a:pPr lvl="1">
              <a:lnSpc>
                <a:spcPct val="90000"/>
              </a:lnSpc>
              <a:buFont typeface="Monotype Sorts" charset="2"/>
              <a:buNone/>
            </a:pPr>
            <a:r>
              <a:rPr lang="en-US" dirty="0" smtClean="0">
                <a:sym typeface="Symbol" pitchFamily="18" charset="2"/>
              </a:rPr>
              <a:t>3.	Pretend to allocate requested resources to </a:t>
            </a:r>
            <a:r>
              <a:rPr lang="en-US" i="1" dirty="0" smtClean="0">
                <a:sym typeface="Symbol" pitchFamily="18" charset="2"/>
              </a:rPr>
              <a:t>P</a:t>
            </a:r>
            <a:r>
              <a:rPr lang="en-US" i="1" baseline="-25000" dirty="0" smtClean="0">
                <a:sym typeface="Symbol" pitchFamily="18" charset="2"/>
              </a:rPr>
              <a:t>i</a:t>
            </a:r>
            <a:r>
              <a:rPr lang="en-US" dirty="0" smtClean="0">
                <a:sym typeface="Symbol" pitchFamily="18" charset="2"/>
              </a:rPr>
              <a:t> by modifying the state as follows:</a:t>
            </a:r>
          </a:p>
          <a:p>
            <a:pPr lvl="3">
              <a:lnSpc>
                <a:spcPct val="90000"/>
              </a:lnSpc>
              <a:buFontTx/>
              <a:buNone/>
            </a:pPr>
            <a:r>
              <a:rPr lang="en-US" dirty="0" smtClean="0">
                <a:sym typeface="Symbol" pitchFamily="18" charset="2"/>
              </a:rPr>
              <a:t>		</a:t>
            </a:r>
            <a:r>
              <a:rPr lang="en-US" i="1" dirty="0" smtClean="0">
                <a:sym typeface="Symbol" pitchFamily="18" charset="2"/>
              </a:rPr>
              <a:t>Available</a:t>
            </a:r>
            <a:r>
              <a:rPr lang="en-US" dirty="0" smtClean="0">
                <a:sym typeface="Symbol" pitchFamily="18" charset="2"/>
              </a:rPr>
              <a:t> = </a:t>
            </a:r>
            <a:r>
              <a:rPr lang="en-US" i="1" dirty="0" smtClean="0">
                <a:sym typeface="Symbol" pitchFamily="18" charset="2"/>
              </a:rPr>
              <a:t>Available  </a:t>
            </a:r>
            <a:r>
              <a:rPr lang="en-US" dirty="0" smtClean="0">
                <a:sym typeface="Symbol" pitchFamily="18" charset="2"/>
              </a:rPr>
              <a:t>–</a:t>
            </a:r>
            <a:r>
              <a:rPr lang="en-US" i="1" dirty="0" smtClean="0">
                <a:sym typeface="Symbol" pitchFamily="18" charset="2"/>
              </a:rPr>
              <a:t> Request;</a:t>
            </a:r>
          </a:p>
          <a:p>
            <a:pPr lvl="3">
              <a:lnSpc>
                <a:spcPct val="90000"/>
              </a:lnSpc>
              <a:buFontTx/>
              <a:buNone/>
            </a:pP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dirty="0" smtClean="0">
                <a:sym typeface="Symbol" pitchFamily="18" charset="2"/>
              </a:rPr>
              <a:t>;</a:t>
            </a:r>
          </a:p>
          <a:p>
            <a:pPr lvl="3">
              <a:lnSpc>
                <a:spcPct val="90000"/>
              </a:lnSpc>
              <a:buFontTx/>
              <a:buNone/>
            </a:pPr>
            <a:r>
              <a:rPr lang="en-US"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i="1" dirty="0" smtClean="0">
                <a:sym typeface="Symbol" pitchFamily="18" charset="2"/>
              </a:rPr>
              <a:t>;</a:t>
            </a:r>
          </a:p>
          <a:p>
            <a:pPr lvl="2">
              <a:lnSpc>
                <a:spcPct val="90000"/>
              </a:lnSpc>
              <a:buClr>
                <a:srgbClr val="CC6600"/>
              </a:buClr>
              <a:buSzPct val="80000"/>
              <a:buFont typeface="Monotype Sorts" charset="2"/>
              <a:buChar char="l"/>
            </a:pPr>
            <a:r>
              <a:rPr lang="en-US" i="1" dirty="0"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dirty="0" smtClean="0">
                <a:sym typeface="Symbol" pitchFamily="18" charset="2"/>
              </a:rPr>
              <a:t>If unsafe  Pi must wait, and the old resource-allocation state is restored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347520" y="1128476"/>
            <a:ext cx="7923212" cy="4540250"/>
          </a:xfrm>
        </p:spPr>
        <p:txBody>
          <a:bodyPr/>
          <a:lstStyle/>
          <a:p>
            <a:pPr>
              <a:tabLst>
                <a:tab pos="1371600" algn="l"/>
                <a:tab pos="2395538" algn="ctr"/>
                <a:tab pos="3594100" algn="ctr"/>
                <a:tab pos="4805363" algn="ctr"/>
              </a:tabLst>
            </a:pPr>
            <a:r>
              <a:rPr lang="en-US" dirty="0" smtClean="0"/>
              <a:t>5 processes </a:t>
            </a:r>
            <a:r>
              <a:rPr lang="en-US" i="1" dirty="0" smtClean="0"/>
              <a:t>P</a:t>
            </a:r>
            <a:r>
              <a:rPr lang="en-US" baseline="-25000" dirty="0" smtClean="0"/>
              <a:t>0  </a:t>
            </a:r>
            <a:r>
              <a:rPr lang="en-US" dirty="0" smtClean="0"/>
              <a:t>through </a:t>
            </a:r>
            <a:r>
              <a:rPr lang="en-US" i="1" dirty="0" smtClean="0"/>
              <a:t>P</a:t>
            </a:r>
            <a:r>
              <a:rPr lang="en-US" baseline="-25000" dirty="0" smtClean="0"/>
              <a:t>4</a:t>
            </a:r>
            <a:r>
              <a:rPr lang="en-US" dirty="0" smtClean="0"/>
              <a:t>; </a:t>
            </a:r>
          </a:p>
          <a:p>
            <a:pPr>
              <a:buFont typeface="Monotype Sorts" charset="2"/>
              <a:buNone/>
              <a:tabLst>
                <a:tab pos="1371600" algn="l"/>
                <a:tab pos="2395538" algn="ctr"/>
                <a:tab pos="3594100" algn="ctr"/>
                <a:tab pos="4805363" algn="ctr"/>
              </a:tabLst>
            </a:pPr>
            <a:r>
              <a:rPr lang="en-US" dirty="0" smtClean="0"/>
              <a:t>      3 resource types:</a:t>
            </a:r>
          </a:p>
          <a:p>
            <a:pPr>
              <a:buFont typeface="Monotype Sorts" charset="2"/>
              <a:buNone/>
              <a:tabLst>
                <a:tab pos="1371600" algn="l"/>
                <a:tab pos="2395538" algn="ctr"/>
                <a:tab pos="3594100" algn="ctr"/>
                <a:tab pos="4805363" algn="ctr"/>
              </a:tabLst>
            </a:pPr>
            <a:r>
              <a:rPr lang="en-US" dirty="0" smtClean="0"/>
              <a:t>              </a:t>
            </a:r>
            <a:r>
              <a:rPr lang="en-US" i="1" dirty="0" smtClean="0"/>
              <a:t>A</a:t>
            </a:r>
            <a:r>
              <a:rPr lang="en-US" dirty="0" smtClean="0"/>
              <a:t> (10 instances),  </a:t>
            </a:r>
            <a:r>
              <a:rPr lang="en-US" i="1" dirty="0" smtClean="0"/>
              <a:t>B</a:t>
            </a:r>
            <a:r>
              <a:rPr lang="en-US" dirty="0" smtClean="0"/>
              <a:t> (5instances), and </a:t>
            </a:r>
            <a:r>
              <a:rPr lang="en-US" i="1" dirty="0" smtClean="0"/>
              <a:t>C</a:t>
            </a:r>
            <a:r>
              <a:rPr lang="en-US" dirty="0" smtClean="0"/>
              <a:t> (7 instances)</a:t>
            </a:r>
          </a:p>
          <a:p>
            <a:pPr>
              <a:buFont typeface="Monotype Sorts" charset="2"/>
              <a:buNone/>
              <a:tabLst>
                <a:tab pos="1371600" algn="l"/>
                <a:tab pos="2395538" algn="ctr"/>
                <a:tab pos="3594100" algn="ctr"/>
                <a:tab pos="4805363" algn="ctr"/>
              </a:tabLst>
            </a:pPr>
            <a:r>
              <a:rPr lang="en-US" dirty="0" smtClean="0"/>
              <a:t> Snapshot at time </a:t>
            </a:r>
            <a:r>
              <a:rPr lang="en-US" i="1" dirty="0" smtClean="0"/>
              <a:t>T</a:t>
            </a:r>
            <a:r>
              <a:rPr lang="en-US" baseline="-25000" dirty="0" smtClean="0"/>
              <a:t>0</a:t>
            </a:r>
            <a:r>
              <a:rPr lang="en-US" dirty="0" smtClean="0"/>
              <a:t>:</a:t>
            </a:r>
          </a:p>
          <a:p>
            <a:pPr>
              <a:buFont typeface="Monotype Sorts" charset="2"/>
              <a:buNone/>
              <a:tabLst>
                <a:tab pos="1371600" algn="l"/>
                <a:tab pos="2395538" algn="ctr"/>
                <a:tab pos="3594100" algn="ctr"/>
                <a:tab pos="4805363" algn="ctr"/>
              </a:tabLst>
            </a:pPr>
            <a:endParaRPr lang="en-US" dirty="0"/>
          </a:p>
          <a:p>
            <a:pPr>
              <a:buFont typeface="Monotype Sorts" charset="2"/>
              <a:buNone/>
              <a:tabLst>
                <a:tab pos="1371600" algn="l"/>
                <a:tab pos="2395538" algn="ctr"/>
                <a:tab pos="3594100" algn="ctr"/>
                <a:tab pos="4805363" algn="ctr"/>
              </a:tabLst>
            </a:pPr>
            <a:r>
              <a:rPr lang="en-US" i="1" u="sng" dirty="0" smtClean="0"/>
              <a:t>Allocation</a:t>
            </a:r>
            <a:r>
              <a:rPr lang="en-US" i="1" dirty="0" smtClean="0"/>
              <a:t>	  </a:t>
            </a:r>
            <a:r>
              <a:rPr lang="en-US" i="1" u="sng" dirty="0" smtClean="0"/>
              <a:t>Max </a:t>
            </a:r>
            <a:r>
              <a:rPr lang="en-US" i="1" dirty="0" smtClean="0"/>
              <a:t>        </a:t>
            </a:r>
            <a:r>
              <a:rPr lang="en-US" i="1" u="sng" dirty="0" smtClean="0"/>
              <a:t> Available</a:t>
            </a:r>
            <a:r>
              <a:rPr lang="en-US" i="1" dirty="0" smtClean="0"/>
              <a:t>    </a:t>
            </a:r>
            <a:r>
              <a:rPr lang="en-US" i="1" u="sng" dirty="0" smtClean="0"/>
              <a:t>Need</a:t>
            </a:r>
            <a:endParaRPr lang="en-US" i="1" dirty="0" smtClean="0"/>
          </a:p>
          <a:p>
            <a:pPr>
              <a:buFont typeface="Monotype Sorts" charset="2"/>
              <a:buNone/>
              <a:tabLst>
                <a:tab pos="1371600" algn="l"/>
                <a:tab pos="2395538" algn="ctr"/>
                <a:tab pos="3594100" algn="ctr"/>
                <a:tab pos="4805363" algn="ctr"/>
              </a:tabLst>
            </a:pPr>
            <a:r>
              <a:rPr lang="en-US" i="1" dirty="0" smtClean="0"/>
              <a:t>	A B C	  A B C       A B C</a:t>
            </a:r>
          </a:p>
          <a:p>
            <a:pPr>
              <a:buFont typeface="Monotype Sorts" charset="2"/>
              <a:buNone/>
              <a:tabLst>
                <a:tab pos="1371600" algn="l"/>
                <a:tab pos="2395538" algn="ctr"/>
                <a:tab pos="3594100" algn="ctr"/>
                <a:tab pos="4805363" algn="ctr"/>
              </a:tabLst>
            </a:pPr>
            <a:r>
              <a:rPr lang="en-US" i="1" dirty="0" smtClean="0"/>
              <a:t>P</a:t>
            </a:r>
            <a:r>
              <a:rPr lang="en-US" baseline="-25000" dirty="0" smtClean="0"/>
              <a:t>0	</a:t>
            </a:r>
            <a:r>
              <a:rPr lang="en-US" dirty="0" smtClean="0"/>
              <a:t>0 1 0	  7 5 3 	        3 3 2</a:t>
            </a:r>
          </a:p>
          <a:p>
            <a:pPr>
              <a:buFont typeface="Monotype Sorts" charset="2"/>
              <a:buNone/>
              <a:tabLst>
                <a:tab pos="1371600" algn="l"/>
                <a:tab pos="2395538" algn="ctr"/>
                <a:tab pos="3594100" algn="ctr"/>
                <a:tab pos="4805363" algn="ctr"/>
              </a:tabLst>
            </a:pPr>
            <a:r>
              <a:rPr lang="en-US" i="1" dirty="0" smtClean="0"/>
              <a:t>P</a:t>
            </a:r>
            <a:r>
              <a:rPr lang="en-US" baseline="-25000" dirty="0" smtClean="0"/>
              <a:t>1	</a:t>
            </a:r>
            <a:r>
              <a:rPr lang="en-US" dirty="0" smtClean="0"/>
              <a:t>2 0 0 	  3 2 2  </a:t>
            </a:r>
          </a:p>
          <a:p>
            <a:pPr>
              <a:buFont typeface="Monotype Sorts" charset="2"/>
              <a:buNone/>
              <a:tabLst>
                <a:tab pos="1371600" algn="l"/>
                <a:tab pos="2395538" algn="ctr"/>
                <a:tab pos="3594100" algn="ctr"/>
                <a:tab pos="4805363" algn="ctr"/>
              </a:tabLst>
            </a:pPr>
            <a:r>
              <a:rPr lang="en-US" i="1" dirty="0" smtClean="0"/>
              <a:t>P</a:t>
            </a:r>
            <a:r>
              <a:rPr lang="en-US" baseline="-25000" dirty="0" smtClean="0"/>
              <a:t>2</a:t>
            </a:r>
            <a:r>
              <a:rPr lang="en-US" dirty="0" smtClean="0"/>
              <a:t>	3 0 2 	  9 0 2</a:t>
            </a:r>
          </a:p>
          <a:p>
            <a:pPr>
              <a:buFont typeface="Monotype Sorts" charset="2"/>
              <a:buNone/>
              <a:tabLst>
                <a:tab pos="1371600" algn="l"/>
                <a:tab pos="2395538" algn="ctr"/>
                <a:tab pos="3594100" algn="ctr"/>
                <a:tab pos="4805363" algn="ctr"/>
              </a:tabLst>
            </a:pPr>
            <a:r>
              <a:rPr lang="en-US" i="1" dirty="0" smtClean="0"/>
              <a:t>P</a:t>
            </a:r>
            <a:r>
              <a:rPr lang="en-US" baseline="-25000" dirty="0" smtClean="0"/>
              <a:t>3</a:t>
            </a:r>
            <a:r>
              <a:rPr lang="en-US" dirty="0" smtClean="0"/>
              <a:t>	2 1 1 	  2 2 2</a:t>
            </a:r>
          </a:p>
          <a:p>
            <a:pPr>
              <a:buFont typeface="Monotype Sorts" charset="2"/>
              <a:buNone/>
              <a:tabLst>
                <a:tab pos="1371600" algn="l"/>
                <a:tab pos="2395538" algn="ctr"/>
                <a:tab pos="3594100" algn="ctr"/>
                <a:tab pos="4805363" algn="ctr"/>
              </a:tabLst>
            </a:pPr>
            <a:r>
              <a:rPr lang="en-US" i="1" dirty="0" smtClean="0"/>
              <a:t>P</a:t>
            </a:r>
            <a:r>
              <a:rPr lang="en-US" baseline="-25000" dirty="0" smtClean="0"/>
              <a:t>4</a:t>
            </a:r>
            <a:r>
              <a:rPr lang="en-US" dirty="0" smtClean="0"/>
              <a:t>	0 0 2	  4 3 3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dirty="0" smtClean="0"/>
              <a:t>The content of the matrix </a:t>
            </a:r>
            <a:r>
              <a:rPr lang="en-US" i="1" dirty="0" smtClean="0"/>
              <a:t>Need</a:t>
            </a:r>
            <a:r>
              <a:rPr lang="en-US" dirty="0" smtClean="0"/>
              <a:t> is defined to be </a:t>
            </a:r>
            <a:r>
              <a:rPr lang="en-US" i="1" dirty="0" smtClean="0"/>
              <a:t>Max</a:t>
            </a:r>
            <a:r>
              <a:rPr lang="en-US" dirty="0" smtClean="0"/>
              <a:t> – </a:t>
            </a:r>
            <a:r>
              <a:rPr lang="en-US" i="1" dirty="0" smtClean="0"/>
              <a:t>Allocation</a:t>
            </a:r>
            <a:endParaRPr lang="en-US" dirty="0" smtClean="0"/>
          </a:p>
          <a:p>
            <a:pPr>
              <a:buFont typeface="Monotype Sorts" charset="2"/>
              <a:buNone/>
              <a:tabLst>
                <a:tab pos="2452688" algn="l"/>
                <a:tab pos="3492500" algn="ctr"/>
              </a:tabLst>
            </a:pPr>
            <a:endParaRPr lang="en-US" dirty="0" smtClean="0"/>
          </a:p>
          <a:p>
            <a:pPr>
              <a:buFont typeface="Monotype Sorts" charset="2"/>
              <a:buNone/>
              <a:tabLst>
                <a:tab pos="2452688" algn="l"/>
                <a:tab pos="3492500" algn="ctr"/>
              </a:tabLst>
            </a:pPr>
            <a:r>
              <a:rPr lang="en-US" dirty="0" smtClean="0"/>
              <a:t>			</a:t>
            </a:r>
            <a:r>
              <a:rPr lang="en-US" i="1" u="sng" dirty="0" smtClean="0"/>
              <a:t>Need</a:t>
            </a:r>
            <a:endParaRPr lang="en-US" u="sng" dirty="0" smtClean="0"/>
          </a:p>
          <a:p>
            <a:pPr>
              <a:buFont typeface="Monotype Sorts" charset="2"/>
              <a:buNone/>
              <a:tabLst>
                <a:tab pos="2452688" algn="l"/>
                <a:tab pos="3492500" algn="ctr"/>
              </a:tabLst>
            </a:pPr>
            <a:r>
              <a:rPr lang="en-US" dirty="0" smtClean="0"/>
              <a:t>			</a:t>
            </a:r>
            <a:r>
              <a:rPr lang="en-US" i="1" dirty="0" smtClean="0"/>
              <a:t>A B C</a:t>
            </a:r>
          </a:p>
          <a:p>
            <a:pPr>
              <a:buFont typeface="Monotype Sorts" charset="2"/>
              <a:buNone/>
              <a:tabLst>
                <a:tab pos="2452688" algn="l"/>
                <a:tab pos="3492500" algn="ctr"/>
              </a:tabLst>
            </a:pPr>
            <a:r>
              <a:rPr lang="en-US" dirty="0" smtClean="0"/>
              <a:t>		 </a:t>
            </a:r>
            <a:r>
              <a:rPr lang="en-US" i="1" dirty="0" smtClean="0"/>
              <a:t>P</a:t>
            </a:r>
            <a:r>
              <a:rPr lang="en-US" baseline="-25000" dirty="0" smtClean="0"/>
              <a:t>0	</a:t>
            </a:r>
            <a:r>
              <a:rPr lang="en-US" dirty="0" smtClean="0"/>
              <a:t>7 4 3 </a:t>
            </a:r>
          </a:p>
          <a:p>
            <a:pPr>
              <a:buFont typeface="Monotype Sorts" charset="2"/>
              <a:buNone/>
              <a:tabLst>
                <a:tab pos="2452688" algn="l"/>
                <a:tab pos="3492500" algn="ctr"/>
              </a:tabLst>
            </a:pPr>
            <a:r>
              <a:rPr lang="en-US" dirty="0" smtClean="0"/>
              <a:t>		 </a:t>
            </a:r>
            <a:r>
              <a:rPr lang="en-US" i="1" dirty="0" smtClean="0"/>
              <a:t>P</a:t>
            </a:r>
            <a:r>
              <a:rPr lang="en-US" baseline="-25000" dirty="0" smtClean="0"/>
              <a:t>1	</a:t>
            </a:r>
            <a:r>
              <a:rPr lang="en-US" dirty="0" smtClean="0"/>
              <a:t>1 2 2 </a:t>
            </a:r>
          </a:p>
          <a:p>
            <a:pPr>
              <a:buFont typeface="Monotype Sorts" charset="2"/>
              <a:buNone/>
              <a:tabLst>
                <a:tab pos="2452688" algn="l"/>
                <a:tab pos="3492500" algn="ctr"/>
              </a:tabLst>
            </a:pPr>
            <a:r>
              <a:rPr lang="en-US" dirty="0" smtClean="0"/>
              <a:t>		 </a:t>
            </a:r>
            <a:r>
              <a:rPr lang="en-US" i="1" dirty="0" smtClean="0"/>
              <a:t>P</a:t>
            </a:r>
            <a:r>
              <a:rPr lang="en-US" baseline="-25000" dirty="0" smtClean="0"/>
              <a:t>2</a:t>
            </a:r>
            <a:r>
              <a:rPr lang="en-US" dirty="0" smtClean="0"/>
              <a:t>	6 0 0 </a:t>
            </a:r>
          </a:p>
          <a:p>
            <a:pPr>
              <a:buFont typeface="Monotype Sorts" charset="2"/>
              <a:buNone/>
              <a:tabLst>
                <a:tab pos="2452688" algn="l"/>
                <a:tab pos="3492500" algn="ctr"/>
              </a:tabLst>
            </a:pPr>
            <a:r>
              <a:rPr lang="en-US" dirty="0" smtClean="0"/>
              <a:t>		 </a:t>
            </a:r>
            <a:r>
              <a:rPr lang="en-US" i="1" dirty="0" smtClean="0"/>
              <a:t>P</a:t>
            </a:r>
            <a:r>
              <a:rPr lang="en-US" baseline="-25000" dirty="0" smtClean="0"/>
              <a:t>3</a:t>
            </a:r>
            <a:r>
              <a:rPr lang="en-US" dirty="0" smtClean="0"/>
              <a:t>	0 1 1</a:t>
            </a:r>
          </a:p>
          <a:p>
            <a:pPr>
              <a:buFont typeface="Monotype Sorts" charset="2"/>
              <a:buNone/>
              <a:tabLst>
                <a:tab pos="2452688" algn="l"/>
                <a:tab pos="3492500" algn="ctr"/>
              </a:tabLst>
            </a:pPr>
            <a:r>
              <a:rPr lang="en-US" dirty="0" smtClean="0"/>
              <a:t>		 </a:t>
            </a:r>
            <a:r>
              <a:rPr lang="en-US" i="1" dirty="0" smtClean="0"/>
              <a:t>P</a:t>
            </a:r>
            <a:r>
              <a:rPr lang="en-US" baseline="-25000" dirty="0" smtClean="0"/>
              <a:t>4</a:t>
            </a:r>
            <a:r>
              <a:rPr lang="en-US" dirty="0" smtClean="0"/>
              <a:t>	4 3 1 </a:t>
            </a:r>
            <a:br>
              <a:rPr lang="en-US" dirty="0" smtClean="0"/>
            </a:br>
            <a:endParaRPr lang="en-US" dirty="0" smtClean="0"/>
          </a:p>
          <a:p>
            <a:pPr>
              <a:tabLst>
                <a:tab pos="2452688" algn="l"/>
                <a:tab pos="3492500" algn="ctr"/>
              </a:tabLst>
            </a:pPr>
            <a:r>
              <a:rPr lang="en-US" dirty="0" smtClean="0"/>
              <a:t>The system is in a safe state since the sequence &lt; </a:t>
            </a:r>
            <a:r>
              <a:rPr lang="en-US" i="1" dirty="0" smtClean="0"/>
              <a:t>P</a:t>
            </a:r>
            <a:r>
              <a:rPr lang="en-US" baseline="-25000" dirty="0" smtClean="0"/>
              <a:t>1</a:t>
            </a:r>
            <a:r>
              <a:rPr lang="en-US" dirty="0" smtClean="0"/>
              <a:t>, </a:t>
            </a:r>
            <a:r>
              <a:rPr lang="en-US" i="1" dirty="0" smtClean="0"/>
              <a:t>P</a:t>
            </a:r>
            <a:r>
              <a:rPr lang="en-US" baseline="-25000" dirty="0" smtClean="0"/>
              <a:t>3</a:t>
            </a:r>
            <a:r>
              <a:rPr lang="en-US" dirty="0" smtClean="0"/>
              <a:t>, </a:t>
            </a:r>
            <a:r>
              <a:rPr lang="en-US" i="1" dirty="0" smtClean="0"/>
              <a:t>P</a:t>
            </a:r>
            <a:r>
              <a:rPr lang="en-US" baseline="-25000" dirty="0" smtClean="0"/>
              <a:t>4</a:t>
            </a:r>
            <a:r>
              <a:rPr lang="en-US" dirty="0" smtClean="0"/>
              <a:t>, </a:t>
            </a:r>
            <a:r>
              <a:rPr lang="en-US" i="1" dirty="0" smtClean="0"/>
              <a:t>P</a:t>
            </a:r>
            <a:r>
              <a:rPr lang="en-US" baseline="-25000" dirty="0" smtClean="0"/>
              <a:t>2</a:t>
            </a:r>
            <a:r>
              <a:rPr lang="en-US" dirty="0" smtClean="0"/>
              <a:t>, </a:t>
            </a:r>
            <a:r>
              <a:rPr lang="en-US" i="1" dirty="0" smtClean="0"/>
              <a:t>P</a:t>
            </a:r>
            <a:r>
              <a:rPr lang="en-US" baseline="-25000" dirty="0" smtClean="0"/>
              <a:t>0</a:t>
            </a:r>
            <a:r>
              <a:rPr lang="en-US" dirty="0" smtClean="0"/>
              <a:t>&gt; satisfies safety criteria</a:t>
            </a:r>
            <a:endParaRPr lang="en-US" baseline="-25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4" name="Rectangle 3"/>
          <p:cNvSpPr txBox="1">
            <a:spLocks noChangeArrowheads="1"/>
          </p:cNvSpPr>
          <p:nvPr/>
        </p:nvSpPr>
        <p:spPr bwMode="auto">
          <a:xfrm>
            <a:off x="457200" y="1019294"/>
            <a:ext cx="7923212" cy="454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1371600" algn="l"/>
                <a:tab pos="2395538" algn="ctr"/>
                <a:tab pos="3594100" algn="ctr"/>
                <a:tab pos="4805363" algn="ctr"/>
              </a:tabLst>
            </a:pPr>
            <a:r>
              <a:rPr lang="en-US" kern="0" dirty="0" smtClean="0"/>
              <a:t>5 processes </a:t>
            </a:r>
            <a:r>
              <a:rPr lang="en-US" i="1" kern="0" dirty="0" smtClean="0"/>
              <a:t>P</a:t>
            </a:r>
            <a:r>
              <a:rPr lang="en-US" kern="0" baseline="-25000" dirty="0" smtClean="0"/>
              <a:t>0  </a:t>
            </a:r>
            <a:r>
              <a:rPr lang="en-US" kern="0" dirty="0" smtClean="0"/>
              <a:t>through </a:t>
            </a:r>
            <a:r>
              <a:rPr lang="en-US" i="1" kern="0" dirty="0" smtClean="0"/>
              <a:t>P</a:t>
            </a:r>
            <a:r>
              <a:rPr lang="en-US" kern="0" baseline="-25000" dirty="0" smtClean="0"/>
              <a:t>4</a:t>
            </a:r>
            <a:r>
              <a:rPr lang="en-US" kern="0" dirty="0" smtClean="0"/>
              <a:t>; </a:t>
            </a:r>
          </a:p>
          <a:p>
            <a:pPr>
              <a:buFont typeface="Monotype Sorts" charset="2"/>
              <a:buNone/>
              <a:tabLst>
                <a:tab pos="1371600" algn="l"/>
                <a:tab pos="2395538" algn="ctr"/>
                <a:tab pos="3594100" algn="ctr"/>
                <a:tab pos="4805363" algn="ctr"/>
              </a:tabLst>
            </a:pPr>
            <a:r>
              <a:rPr lang="en-US" kern="0" dirty="0" smtClean="0"/>
              <a:t>      3 resource types:</a:t>
            </a:r>
          </a:p>
          <a:p>
            <a:pPr>
              <a:buFont typeface="Monotype Sorts" charset="2"/>
              <a:buNone/>
              <a:tabLst>
                <a:tab pos="1371600" algn="l"/>
                <a:tab pos="2395538" algn="ctr"/>
                <a:tab pos="3594100" algn="ctr"/>
                <a:tab pos="4805363" algn="ctr"/>
              </a:tabLst>
            </a:pPr>
            <a:r>
              <a:rPr lang="en-US" kern="0" dirty="0" smtClean="0"/>
              <a:t>              </a:t>
            </a:r>
            <a:r>
              <a:rPr lang="en-US" i="1" kern="0" dirty="0" smtClean="0"/>
              <a:t>A</a:t>
            </a:r>
            <a:r>
              <a:rPr lang="en-US" kern="0" dirty="0" smtClean="0"/>
              <a:t> (7 instances),  </a:t>
            </a:r>
            <a:r>
              <a:rPr lang="en-US" i="1" kern="0" dirty="0" smtClean="0"/>
              <a:t>B</a:t>
            </a:r>
            <a:r>
              <a:rPr lang="en-US" kern="0" dirty="0" smtClean="0"/>
              <a:t> (4instances), and </a:t>
            </a:r>
            <a:r>
              <a:rPr lang="en-US" i="1" kern="0" dirty="0" smtClean="0"/>
              <a:t>C</a:t>
            </a:r>
            <a:r>
              <a:rPr lang="en-US" kern="0" dirty="0" smtClean="0"/>
              <a:t> (6 instances)</a:t>
            </a:r>
          </a:p>
          <a:p>
            <a:pPr>
              <a:buFont typeface="Monotype Sorts" charset="2"/>
              <a:buNone/>
              <a:tabLst>
                <a:tab pos="1371600" algn="l"/>
                <a:tab pos="2395538" algn="ctr"/>
                <a:tab pos="3594100" algn="ctr"/>
                <a:tab pos="4805363" algn="ctr"/>
              </a:tabLst>
            </a:pPr>
            <a:r>
              <a:rPr lang="en-US" kern="0" dirty="0" smtClean="0"/>
              <a:t> Snapshot at time </a:t>
            </a:r>
            <a:r>
              <a:rPr lang="en-US" i="1" kern="0" dirty="0" smtClean="0"/>
              <a:t>T</a:t>
            </a:r>
            <a:r>
              <a:rPr lang="en-US" kern="0" baseline="-25000" dirty="0" smtClean="0"/>
              <a:t>0</a:t>
            </a:r>
            <a:r>
              <a:rPr lang="en-US" kern="0" dirty="0" smtClean="0"/>
              <a:t>:</a:t>
            </a:r>
          </a:p>
          <a:p>
            <a:pPr>
              <a:buFont typeface="Monotype Sorts" charset="2"/>
              <a:buNone/>
              <a:tabLst>
                <a:tab pos="1371600" algn="l"/>
                <a:tab pos="2395538" algn="ctr"/>
                <a:tab pos="3594100" algn="ctr"/>
                <a:tab pos="4805363" algn="ctr"/>
              </a:tabLst>
            </a:pPr>
            <a:r>
              <a:rPr lang="en-US" i="1" u="sng" kern="0" dirty="0" smtClean="0"/>
              <a:t>Allocation</a:t>
            </a:r>
            <a:r>
              <a:rPr lang="en-US" i="1" kern="0" dirty="0" smtClean="0"/>
              <a:t>	  </a:t>
            </a:r>
            <a:r>
              <a:rPr lang="en-US" i="1" u="sng" kern="0" dirty="0" smtClean="0"/>
              <a:t>Max </a:t>
            </a:r>
            <a:r>
              <a:rPr lang="en-US" i="1" kern="0" dirty="0" smtClean="0"/>
              <a:t>        </a:t>
            </a:r>
            <a:r>
              <a:rPr lang="en-US" i="1" u="sng" kern="0" dirty="0" smtClean="0"/>
              <a:t> Available</a:t>
            </a:r>
            <a:r>
              <a:rPr lang="en-US" i="1" kern="0" dirty="0" smtClean="0"/>
              <a:t>    </a:t>
            </a:r>
            <a:r>
              <a:rPr lang="en-US" i="1" u="sng" kern="0" dirty="0" smtClean="0"/>
              <a:t>Need</a:t>
            </a:r>
            <a:endParaRPr lang="en-US" i="1" kern="0" dirty="0" smtClean="0"/>
          </a:p>
          <a:p>
            <a:pPr>
              <a:buFont typeface="Monotype Sorts" charset="2"/>
              <a:buNone/>
              <a:tabLst>
                <a:tab pos="1371600" algn="l"/>
                <a:tab pos="2395538" algn="ctr"/>
                <a:tab pos="3594100" algn="ctr"/>
                <a:tab pos="4805363" algn="ctr"/>
              </a:tabLst>
            </a:pPr>
            <a:r>
              <a:rPr lang="en-US" i="1" kern="0" dirty="0" smtClean="0"/>
              <a:t>	A B C	  A B C       A B C</a:t>
            </a:r>
          </a:p>
          <a:p>
            <a:pPr>
              <a:buFont typeface="Monotype Sorts" charset="2"/>
              <a:buNone/>
              <a:tabLst>
                <a:tab pos="1371600" algn="l"/>
                <a:tab pos="2395538" algn="ctr"/>
                <a:tab pos="3594100" algn="ctr"/>
                <a:tab pos="4805363" algn="ctr"/>
              </a:tabLst>
            </a:pPr>
            <a:r>
              <a:rPr lang="en-US" i="1" kern="0" dirty="0" smtClean="0"/>
              <a:t>P</a:t>
            </a:r>
            <a:r>
              <a:rPr lang="en-US" kern="0" baseline="-25000" dirty="0" smtClean="0"/>
              <a:t>0	</a:t>
            </a:r>
            <a:r>
              <a:rPr lang="en-US" kern="0" dirty="0" smtClean="0"/>
              <a:t>0 1 0	  </a:t>
            </a:r>
            <a:r>
              <a:rPr lang="en-US" kern="0" dirty="0"/>
              <a:t>5</a:t>
            </a:r>
            <a:r>
              <a:rPr lang="en-US" kern="0" dirty="0" smtClean="0"/>
              <a:t> 3 3 	        </a:t>
            </a:r>
          </a:p>
          <a:p>
            <a:pPr>
              <a:buFont typeface="Monotype Sorts" charset="2"/>
              <a:buNone/>
              <a:tabLst>
                <a:tab pos="1371600" algn="l"/>
                <a:tab pos="2395538" algn="ctr"/>
                <a:tab pos="3594100" algn="ctr"/>
                <a:tab pos="4805363" algn="ctr"/>
              </a:tabLst>
            </a:pPr>
            <a:r>
              <a:rPr lang="en-US" i="1" kern="0" dirty="0" smtClean="0"/>
              <a:t>P</a:t>
            </a:r>
            <a:r>
              <a:rPr lang="en-US" kern="0" baseline="-25000" dirty="0" smtClean="0"/>
              <a:t>1	</a:t>
            </a:r>
            <a:r>
              <a:rPr lang="en-US" kern="0" dirty="0"/>
              <a:t>0</a:t>
            </a:r>
            <a:r>
              <a:rPr lang="en-US" kern="0" dirty="0" smtClean="0"/>
              <a:t> </a:t>
            </a:r>
            <a:r>
              <a:rPr lang="en-US" kern="0" dirty="0"/>
              <a:t>1</a:t>
            </a:r>
            <a:r>
              <a:rPr lang="en-US" kern="0" dirty="0" smtClean="0"/>
              <a:t> 0 	  3 1 2  </a:t>
            </a:r>
          </a:p>
          <a:p>
            <a:pPr>
              <a:buFont typeface="Monotype Sorts" charset="2"/>
              <a:buNone/>
              <a:tabLst>
                <a:tab pos="1371600" algn="l"/>
                <a:tab pos="2395538" algn="ctr"/>
                <a:tab pos="3594100" algn="ctr"/>
                <a:tab pos="4805363" algn="ctr"/>
              </a:tabLst>
            </a:pPr>
            <a:r>
              <a:rPr lang="en-US" i="1" kern="0" dirty="0" smtClean="0"/>
              <a:t>P</a:t>
            </a:r>
            <a:r>
              <a:rPr lang="en-US" kern="0" baseline="-25000" dirty="0" smtClean="0"/>
              <a:t>2</a:t>
            </a:r>
            <a:r>
              <a:rPr lang="en-US" kern="0" dirty="0" smtClean="0"/>
              <a:t>	2 0 1 	  7 0 2</a:t>
            </a:r>
          </a:p>
          <a:p>
            <a:pPr>
              <a:buFont typeface="Monotype Sorts" charset="2"/>
              <a:buNone/>
              <a:tabLst>
                <a:tab pos="1371600" algn="l"/>
                <a:tab pos="2395538" algn="ctr"/>
                <a:tab pos="3594100" algn="ctr"/>
                <a:tab pos="4805363" algn="ctr"/>
              </a:tabLst>
            </a:pPr>
            <a:r>
              <a:rPr lang="en-US" i="1" kern="0" dirty="0" smtClean="0"/>
              <a:t>P</a:t>
            </a:r>
            <a:r>
              <a:rPr lang="en-US" kern="0" baseline="-25000" dirty="0" smtClean="0"/>
              <a:t>3</a:t>
            </a:r>
            <a:r>
              <a:rPr lang="en-US" kern="0" dirty="0" smtClean="0"/>
              <a:t>	2 1 1 	  3 </a:t>
            </a:r>
            <a:r>
              <a:rPr lang="en-US" kern="0" dirty="0"/>
              <a:t>1</a:t>
            </a:r>
            <a:r>
              <a:rPr lang="en-US" kern="0" dirty="0" smtClean="0"/>
              <a:t> </a:t>
            </a:r>
            <a:r>
              <a:rPr lang="en-US" kern="0" dirty="0"/>
              <a:t>2</a:t>
            </a:r>
            <a:endParaRPr lang="en-US" kern="0" dirty="0" smtClean="0"/>
          </a:p>
          <a:p>
            <a:pPr>
              <a:buFont typeface="Monotype Sorts" charset="2"/>
              <a:buNone/>
              <a:tabLst>
                <a:tab pos="1371600" algn="l"/>
                <a:tab pos="2395538" algn="ctr"/>
                <a:tab pos="3594100" algn="ctr"/>
                <a:tab pos="4805363" algn="ctr"/>
              </a:tabLst>
            </a:pPr>
            <a:r>
              <a:rPr lang="en-US" i="1" kern="0" dirty="0" smtClean="0"/>
              <a:t>P</a:t>
            </a:r>
            <a:r>
              <a:rPr lang="en-US" kern="0" baseline="-25000" dirty="0" smtClean="0"/>
              <a:t>4</a:t>
            </a:r>
            <a:r>
              <a:rPr lang="en-US" kern="0" dirty="0" smtClean="0"/>
              <a:t>	0 0 2	  4 </a:t>
            </a:r>
            <a:r>
              <a:rPr lang="en-US" kern="0" dirty="0"/>
              <a:t>0</a:t>
            </a:r>
            <a:r>
              <a:rPr lang="en-US" kern="0" dirty="0" smtClean="0"/>
              <a:t> 2  		</a:t>
            </a:r>
          </a:p>
        </p:txBody>
      </p:sp>
    </p:spTree>
    <p:extLst>
      <p:ext uri="{BB962C8B-B14F-4D97-AF65-F5344CB8AC3E}">
        <p14:creationId xmlns:p14="http://schemas.microsoft.com/office/powerpoint/2010/main" val="69135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411340" y="854075"/>
            <a:ext cx="8446732" cy="3638763"/>
          </a:xfrm>
        </p:spPr>
        <p:txBody>
          <a:bodyPr/>
          <a:lstStyle/>
          <a:p>
            <a:pPr>
              <a:buFont typeface="Monotype Sorts" charset="2"/>
              <a:buNone/>
            </a:pPr>
            <a:r>
              <a:rPr lang="en-US" sz="1600" dirty="0" smtClean="0"/>
              <a:t>1.	Let </a:t>
            </a:r>
            <a:r>
              <a:rPr lang="en-US" sz="1600" i="1" dirty="0" smtClean="0"/>
              <a:t>Work</a:t>
            </a:r>
            <a:r>
              <a:rPr lang="en-US" sz="1600" dirty="0" smtClean="0"/>
              <a:t> and </a:t>
            </a:r>
            <a:r>
              <a:rPr lang="en-US" sz="1600" i="1" dirty="0" smtClean="0"/>
              <a:t>Finish</a:t>
            </a:r>
            <a:r>
              <a:rPr lang="en-US" sz="1600" dirty="0" smtClean="0"/>
              <a:t> be vectors of length </a:t>
            </a:r>
            <a:r>
              <a:rPr lang="en-US" sz="1600" i="1" dirty="0" smtClean="0"/>
              <a:t>m</a:t>
            </a:r>
            <a:r>
              <a:rPr lang="en-US" sz="1600" dirty="0" smtClean="0"/>
              <a:t> and </a:t>
            </a:r>
            <a:r>
              <a:rPr lang="en-US" sz="1600" i="1" dirty="0" smtClean="0"/>
              <a:t>n</a:t>
            </a:r>
            <a:r>
              <a:rPr lang="en-US" sz="1600" dirty="0" smtClean="0"/>
              <a:t>, respectively Initialize:</a:t>
            </a:r>
          </a:p>
          <a:p>
            <a:pPr marL="850900" lvl="1" indent="-393700">
              <a:buFont typeface="Monotype Sorts" charset="2"/>
              <a:buNone/>
            </a:pPr>
            <a:r>
              <a:rPr lang="en-US" sz="1600" dirty="0" smtClean="0"/>
              <a:t>(a) </a:t>
            </a:r>
            <a:r>
              <a:rPr lang="en-US" sz="1600" i="1" dirty="0" smtClean="0"/>
              <a:t>Work</a:t>
            </a:r>
            <a:r>
              <a:rPr lang="en-US" sz="1600" dirty="0" smtClean="0"/>
              <a:t> = </a:t>
            </a:r>
            <a:r>
              <a:rPr lang="en-US" sz="1600" i="1" dirty="0" smtClean="0"/>
              <a:t>Available</a:t>
            </a:r>
            <a:endParaRPr lang="en-US" sz="1600" dirty="0" smtClean="0"/>
          </a:p>
          <a:p>
            <a:pPr marL="850900" lvl="1" indent="-393700">
              <a:buFont typeface="Monotype Sorts" charset="2"/>
              <a:buNone/>
            </a:pPr>
            <a:r>
              <a:rPr lang="en-US" sz="1600" dirty="0" smtClean="0"/>
              <a:t>(b)	For </a:t>
            </a:r>
            <a:r>
              <a:rPr lang="en-US" sz="1600" i="1" dirty="0" err="1" smtClean="0"/>
              <a:t>i</a:t>
            </a:r>
            <a:r>
              <a:rPr lang="en-US" sz="1600" dirty="0" smtClean="0"/>
              <a:t> = 1,2, …,</a:t>
            </a:r>
            <a:r>
              <a:rPr lang="en-US" sz="1600" i="1" dirty="0" smtClean="0"/>
              <a:t> n</a:t>
            </a:r>
            <a:r>
              <a:rPr lang="en-US" sz="1600" dirty="0" smtClean="0"/>
              <a:t>, if </a:t>
            </a:r>
            <a:r>
              <a:rPr lang="en-US" sz="1600" i="1" dirty="0" err="1" smtClean="0"/>
              <a:t>Allocation</a:t>
            </a:r>
            <a:r>
              <a:rPr lang="en-US" sz="1600" i="1" baseline="-25000" dirty="0" err="1" smtClean="0"/>
              <a:t>i</a:t>
            </a:r>
            <a:r>
              <a:rPr lang="en-US" sz="1600" dirty="0" smtClean="0"/>
              <a:t> </a:t>
            </a:r>
            <a:r>
              <a:rPr lang="en-US" sz="1600" dirty="0" smtClean="0">
                <a:sym typeface="Symbol" pitchFamily="18" charset="2"/>
              </a:rPr>
              <a:t> 0, then </a:t>
            </a:r>
            <a:r>
              <a:rPr lang="en-US" sz="1600" i="1" dirty="0" smtClean="0">
                <a:sym typeface="Symbol" pitchFamily="18" charset="2"/>
              </a:rPr>
              <a:t>Finish</a:t>
            </a:r>
            <a:r>
              <a:rPr lang="en-US" sz="1600" dirty="0" smtClean="0">
                <a:sym typeface="Symbol" pitchFamily="18" charset="2"/>
              </a:rPr>
              <a:t>[</a:t>
            </a:r>
            <a:r>
              <a:rPr lang="en-US" sz="1600" dirty="0" err="1" smtClean="0">
                <a:sym typeface="Symbol" pitchFamily="18" charset="2"/>
              </a:rPr>
              <a:t>i</a:t>
            </a:r>
            <a:r>
              <a:rPr lang="en-US" sz="1600" dirty="0" smtClean="0">
                <a:sym typeface="Symbol" pitchFamily="18" charset="2"/>
              </a:rPr>
              <a:t>] = false; otherwise, </a:t>
            </a:r>
            <a:r>
              <a:rPr lang="en-US" sz="1600" i="1" dirty="0" smtClean="0">
                <a:sym typeface="Symbol" pitchFamily="18" charset="2"/>
              </a:rPr>
              <a:t>Finish</a:t>
            </a:r>
            <a:r>
              <a:rPr lang="en-US" sz="1600" dirty="0" smtClean="0">
                <a:sym typeface="Symbol" pitchFamily="18" charset="2"/>
              </a:rPr>
              <a:t>[</a:t>
            </a:r>
            <a:r>
              <a:rPr lang="en-US" sz="1600" dirty="0" err="1" smtClean="0">
                <a:sym typeface="Symbol" pitchFamily="18" charset="2"/>
              </a:rPr>
              <a:t>i</a:t>
            </a:r>
            <a:r>
              <a:rPr lang="en-US" sz="1600" dirty="0" smtClean="0">
                <a:sym typeface="Symbol" pitchFamily="18" charset="2"/>
              </a:rPr>
              <a:t>] = </a:t>
            </a:r>
            <a:r>
              <a:rPr lang="en-US" sz="1600" i="1" dirty="0" smtClean="0">
                <a:sym typeface="Symbol" pitchFamily="18" charset="2"/>
              </a:rPr>
              <a:t>true</a:t>
            </a:r>
          </a:p>
          <a:p>
            <a:pPr marL="850900" lvl="1" indent="-393700">
              <a:buFont typeface="Monotype Sorts" charset="2"/>
              <a:buNone/>
            </a:pPr>
            <a:endParaRPr lang="en-US" sz="1600" dirty="0" smtClean="0">
              <a:sym typeface="Symbol" pitchFamily="18" charset="2"/>
            </a:endParaRPr>
          </a:p>
          <a:p>
            <a:pPr>
              <a:buFont typeface="Monotype Sorts" charset="2"/>
              <a:buNone/>
            </a:pPr>
            <a:r>
              <a:rPr lang="en-US" sz="1600" dirty="0" smtClean="0"/>
              <a:t>2</a:t>
            </a:r>
            <a:r>
              <a:rPr lang="en-US" sz="1600" dirty="0" smtClean="0"/>
              <a:t>.	Find an index </a:t>
            </a:r>
            <a:r>
              <a:rPr lang="en-US" sz="1600" i="1" dirty="0" err="1" smtClean="0"/>
              <a:t>i</a:t>
            </a:r>
            <a:r>
              <a:rPr lang="en-US" sz="1600" i="1" dirty="0" smtClean="0"/>
              <a:t> </a:t>
            </a:r>
            <a:r>
              <a:rPr lang="en-US" sz="1600" dirty="0" smtClean="0"/>
              <a:t>such that both:</a:t>
            </a:r>
          </a:p>
          <a:p>
            <a:pPr marL="850900" lvl="1" indent="-393700">
              <a:buFont typeface="Monotype Sorts" charset="2"/>
              <a:buNone/>
            </a:pPr>
            <a:r>
              <a:rPr lang="en-US" sz="1600" dirty="0" smtClean="0"/>
              <a:t>(a)	</a:t>
            </a:r>
            <a:r>
              <a:rPr lang="en-US" sz="1600" i="1" dirty="0" smtClean="0"/>
              <a:t>Finish</a:t>
            </a:r>
            <a:r>
              <a:rPr lang="en-US" sz="1600" dirty="0" smtClean="0"/>
              <a:t>[</a:t>
            </a:r>
            <a:r>
              <a:rPr lang="en-US" sz="1600" i="1" dirty="0" err="1" smtClean="0"/>
              <a:t>i</a:t>
            </a:r>
            <a:r>
              <a:rPr lang="en-US" sz="1600" dirty="0" smtClean="0"/>
              <a:t>] == </a:t>
            </a:r>
            <a:r>
              <a:rPr lang="en-US" sz="1600" i="1" dirty="0" smtClean="0"/>
              <a:t>false</a:t>
            </a:r>
            <a:endParaRPr lang="en-US" sz="1600" dirty="0" smtClean="0"/>
          </a:p>
          <a:p>
            <a:pPr marL="850900" lvl="1" indent="-393700">
              <a:buFont typeface="Monotype Sorts" charset="2"/>
              <a:buNone/>
            </a:pPr>
            <a:r>
              <a:rPr lang="en-US" sz="1600" dirty="0" smtClean="0"/>
              <a:t>(b)	</a:t>
            </a:r>
            <a:r>
              <a:rPr lang="en-US" sz="1600" i="1" dirty="0" err="1" smtClean="0"/>
              <a:t>Request</a:t>
            </a:r>
            <a:r>
              <a:rPr lang="en-US" sz="1600" i="1" baseline="-25000" dirty="0" err="1" smtClean="0"/>
              <a:t>i</a:t>
            </a:r>
            <a:r>
              <a:rPr lang="en-US" sz="1600" dirty="0" smtClean="0"/>
              <a:t> </a:t>
            </a:r>
            <a:r>
              <a:rPr lang="en-US" sz="1600" dirty="0" smtClean="0">
                <a:sym typeface="Symbol" pitchFamily="18" charset="2"/>
              </a:rPr>
              <a:t> </a:t>
            </a:r>
            <a:r>
              <a:rPr lang="en-US" sz="1600" i="1" dirty="0" smtClean="0">
                <a:sym typeface="Symbol" pitchFamily="18" charset="2"/>
              </a:rPr>
              <a:t>Work</a:t>
            </a:r>
            <a:endParaRPr lang="en-US" sz="1600" dirty="0" smtClean="0">
              <a:sym typeface="Symbol" pitchFamily="18" charset="2"/>
            </a:endParaRPr>
          </a:p>
          <a:p>
            <a:pPr marL="850900" lvl="1" indent="-393700">
              <a:buFont typeface="Monotype Sorts" charset="2"/>
              <a:buNone/>
            </a:pPr>
            <a:r>
              <a:rPr lang="en-US" sz="1600" dirty="0" smtClean="0">
                <a:sym typeface="Symbol" pitchFamily="18" charset="2"/>
              </a:rPr>
              <a:t>If no such </a:t>
            </a:r>
            <a:r>
              <a:rPr lang="en-US" sz="1600" i="1" dirty="0" err="1" smtClean="0">
                <a:sym typeface="Symbol" pitchFamily="18" charset="2"/>
              </a:rPr>
              <a:t>i</a:t>
            </a:r>
            <a:r>
              <a:rPr lang="en-US" sz="1600" dirty="0" smtClean="0">
                <a:sym typeface="Symbol" pitchFamily="18" charset="2"/>
              </a:rPr>
              <a:t> exists, </a:t>
            </a:r>
            <a:r>
              <a:rPr lang="en-US" sz="1600" dirty="0" smtClean="0">
                <a:sym typeface="Symbol" pitchFamily="18" charset="2"/>
              </a:rPr>
              <a:t>go </a:t>
            </a:r>
            <a:r>
              <a:rPr lang="en-US" sz="1600" dirty="0" smtClean="0">
                <a:sym typeface="Symbol" pitchFamily="18" charset="2"/>
              </a:rPr>
              <a:t>to step 4</a:t>
            </a:r>
            <a:endParaRPr lang="en-US" sz="1600" dirty="0" smtClean="0"/>
          </a:p>
        </p:txBody>
      </p:sp>
      <p:sp>
        <p:nvSpPr>
          <p:cNvPr id="4" name="Rectangle 3"/>
          <p:cNvSpPr txBox="1">
            <a:spLocks noChangeArrowheads="1"/>
          </p:cNvSpPr>
          <p:nvPr/>
        </p:nvSpPr>
        <p:spPr bwMode="auto">
          <a:xfrm>
            <a:off x="411340" y="3684632"/>
            <a:ext cx="7723188" cy="2297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buFont typeface="Monotype Sorts" charset="2"/>
              <a:buNone/>
            </a:pPr>
            <a:r>
              <a:rPr lang="en-US" sz="1600" kern="0" dirty="0" smtClean="0"/>
              <a:t>3.	</a:t>
            </a:r>
            <a:r>
              <a:rPr lang="en-US" sz="1600" i="1" kern="0" dirty="0" smtClean="0"/>
              <a:t>Work</a:t>
            </a:r>
            <a:r>
              <a:rPr lang="en-US" sz="1600" kern="0" dirty="0" smtClean="0"/>
              <a:t> = </a:t>
            </a:r>
            <a:r>
              <a:rPr lang="en-US" sz="1600" i="1" kern="0" dirty="0" smtClean="0"/>
              <a:t>Work</a:t>
            </a:r>
            <a:r>
              <a:rPr lang="en-US" sz="1600" kern="0" dirty="0" smtClean="0"/>
              <a:t> + </a:t>
            </a:r>
            <a:r>
              <a:rPr lang="en-US" sz="1600" i="1" kern="0" dirty="0" err="1" smtClean="0"/>
              <a:t>Allocation</a:t>
            </a:r>
            <a:r>
              <a:rPr lang="en-US" sz="1600" i="1" kern="0" baseline="-25000" dirty="0" err="1" smtClean="0"/>
              <a:t>i</a:t>
            </a:r>
            <a:r>
              <a:rPr lang="en-US" sz="1600" kern="0" dirty="0" smtClean="0"/>
              <a:t/>
            </a:r>
            <a:br>
              <a:rPr lang="en-US" sz="1600" kern="0" dirty="0" smtClean="0"/>
            </a:br>
            <a:r>
              <a:rPr lang="en-US" sz="1600" i="1" kern="0" dirty="0" smtClean="0"/>
              <a:t>Finish</a:t>
            </a:r>
            <a:r>
              <a:rPr lang="en-US" sz="1600" kern="0" dirty="0" smtClean="0"/>
              <a:t>[</a:t>
            </a:r>
            <a:r>
              <a:rPr lang="en-US" sz="1600" i="1" kern="0" dirty="0" err="1" smtClean="0"/>
              <a:t>i</a:t>
            </a:r>
            <a:r>
              <a:rPr lang="en-US" sz="1600" kern="0" dirty="0" smtClean="0"/>
              <a:t>] = </a:t>
            </a:r>
            <a:r>
              <a:rPr lang="en-US" sz="1600" i="1" kern="0" dirty="0" smtClean="0"/>
              <a:t>true</a:t>
            </a:r>
            <a:r>
              <a:rPr lang="en-US" sz="1600" kern="0" dirty="0" smtClean="0"/>
              <a:t/>
            </a:r>
            <a:br>
              <a:rPr lang="en-US" sz="1600" kern="0" dirty="0" smtClean="0"/>
            </a:br>
            <a:r>
              <a:rPr lang="en-US" sz="1600" kern="0" dirty="0" smtClean="0"/>
              <a:t>go to step 2</a:t>
            </a:r>
            <a:br>
              <a:rPr lang="en-US" sz="1600" kern="0" dirty="0" smtClean="0"/>
            </a:br>
            <a:endParaRPr lang="en-US" sz="1600" kern="0" dirty="0" smtClean="0"/>
          </a:p>
          <a:p>
            <a:pPr>
              <a:lnSpc>
                <a:spcPct val="90000"/>
              </a:lnSpc>
              <a:buFont typeface="Monotype Sorts" charset="2"/>
              <a:buNone/>
            </a:pPr>
            <a:r>
              <a:rPr lang="en-US" sz="1600" kern="0" dirty="0" smtClean="0"/>
              <a:t>4.	If </a:t>
            </a:r>
            <a:r>
              <a:rPr lang="en-US" sz="1600" i="1" kern="0" dirty="0" smtClean="0"/>
              <a:t>Finish</a:t>
            </a:r>
            <a:r>
              <a:rPr lang="en-US" sz="1600" kern="0" dirty="0" smtClean="0"/>
              <a:t>[</a:t>
            </a:r>
            <a:r>
              <a:rPr lang="en-US" sz="1600" i="1" kern="0" dirty="0" err="1" smtClean="0"/>
              <a:t>i</a:t>
            </a:r>
            <a:r>
              <a:rPr lang="en-US" sz="1600" kern="0" dirty="0" smtClean="0"/>
              <a:t>] == false, for some </a:t>
            </a:r>
            <a:r>
              <a:rPr lang="en-US" sz="1600" i="1" kern="0" dirty="0" err="1" smtClean="0"/>
              <a:t>i</a:t>
            </a:r>
            <a:r>
              <a:rPr lang="en-US" sz="1600" kern="0" dirty="0" smtClean="0"/>
              <a:t>, 1 </a:t>
            </a:r>
            <a:r>
              <a:rPr lang="en-US" sz="1600" kern="0" dirty="0" smtClean="0">
                <a:sym typeface="Symbol" pitchFamily="18" charset="2"/>
              </a:rPr>
              <a:t> </a:t>
            </a:r>
            <a:r>
              <a:rPr lang="en-US" sz="1600" i="1" kern="0" dirty="0" err="1" smtClean="0">
                <a:sym typeface="Symbol" pitchFamily="18" charset="2"/>
              </a:rPr>
              <a:t>i</a:t>
            </a:r>
            <a:r>
              <a:rPr lang="en-US" sz="1600" kern="0" dirty="0" smtClean="0">
                <a:sym typeface="Symbol" pitchFamily="18" charset="2"/>
              </a:rPr>
              <a:t>   </a:t>
            </a:r>
            <a:r>
              <a:rPr lang="en-US" sz="1600" i="1" kern="0" dirty="0" smtClean="0">
                <a:sym typeface="Symbol" pitchFamily="18" charset="2"/>
              </a:rPr>
              <a:t>n</a:t>
            </a:r>
            <a:r>
              <a:rPr lang="en-US" sz="1600" kern="0" dirty="0" smtClean="0">
                <a:sym typeface="Symbol" pitchFamily="18" charset="2"/>
              </a:rPr>
              <a:t>, then the system is in deadlock state. Moreover, if </a:t>
            </a:r>
            <a:r>
              <a:rPr lang="en-US" sz="1600" i="1" kern="0" dirty="0" smtClean="0">
                <a:sym typeface="Symbol" pitchFamily="18" charset="2"/>
              </a:rPr>
              <a:t>Finish</a:t>
            </a:r>
            <a:r>
              <a:rPr lang="en-US" sz="1600" kern="0" dirty="0" smtClean="0">
                <a:sym typeface="Symbol" pitchFamily="18" charset="2"/>
              </a:rPr>
              <a:t>[</a:t>
            </a:r>
            <a:r>
              <a:rPr lang="en-US" sz="1600" i="1" kern="0" dirty="0" err="1" smtClean="0">
                <a:sym typeface="Symbol" pitchFamily="18" charset="2"/>
              </a:rPr>
              <a:t>i</a:t>
            </a:r>
            <a:r>
              <a:rPr lang="en-US" sz="1600" kern="0" dirty="0" smtClean="0">
                <a:sym typeface="Symbol" pitchFamily="18" charset="2"/>
              </a:rPr>
              <a:t>] == </a:t>
            </a:r>
            <a:r>
              <a:rPr lang="en-US" sz="1600" i="1" kern="0" dirty="0" smtClean="0">
                <a:sym typeface="Symbol" pitchFamily="18" charset="2"/>
              </a:rPr>
              <a:t>false</a:t>
            </a:r>
            <a:r>
              <a:rPr lang="en-US" sz="1600" kern="0" dirty="0" smtClean="0">
                <a:sym typeface="Symbol" pitchFamily="18" charset="2"/>
              </a:rPr>
              <a:t>, then </a:t>
            </a:r>
            <a:r>
              <a:rPr lang="en-US" sz="1600" i="1" kern="0" dirty="0" smtClean="0">
                <a:sym typeface="Symbol" pitchFamily="18" charset="2"/>
              </a:rPr>
              <a:t>P</a:t>
            </a:r>
            <a:r>
              <a:rPr lang="en-US" sz="1600" i="1" kern="0" baseline="-25000" dirty="0" smtClean="0">
                <a:sym typeface="Symbol" pitchFamily="18" charset="2"/>
              </a:rPr>
              <a:t>i</a:t>
            </a:r>
            <a:r>
              <a:rPr lang="en-US" sz="1600" kern="0" dirty="0" smtClean="0">
                <a:sym typeface="Symbol" pitchFamily="18" charset="2"/>
              </a:rPr>
              <a:t> is deadlocked</a:t>
            </a:r>
          </a:p>
          <a:p>
            <a:pPr>
              <a:lnSpc>
                <a:spcPct val="90000"/>
              </a:lnSpc>
              <a:buFont typeface="Monotype Sorts" charset="2"/>
              <a:buNone/>
            </a:pPr>
            <a:r>
              <a:rPr lang="en-US" sz="1600" kern="0" dirty="0" smtClean="0">
                <a:sym typeface="Symbol" pitchFamily="18" charset="2"/>
              </a:rPr>
              <a:t>	</a:t>
            </a:r>
            <a:endParaRPr lang="en-US" sz="1600" kern="0" dirty="0" smtClean="0"/>
          </a:p>
        </p:txBody>
      </p:sp>
      <p:sp>
        <p:nvSpPr>
          <p:cNvPr id="5" name="Text Box 4"/>
          <p:cNvSpPr txBox="1">
            <a:spLocks noChangeArrowheads="1"/>
          </p:cNvSpPr>
          <p:nvPr/>
        </p:nvSpPr>
        <p:spPr bwMode="auto">
          <a:xfrm>
            <a:off x="632854" y="5313840"/>
            <a:ext cx="7694612" cy="923925"/>
          </a:xfrm>
          <a:prstGeom prst="rect">
            <a:avLst/>
          </a:prstGeom>
          <a:noFill/>
          <a:ln w="9525">
            <a:noFill/>
            <a:miter lim="800000"/>
            <a:headEnd/>
            <a:tailEnd/>
          </a:ln>
        </p:spPr>
        <p:txBody>
          <a:bodyPr anchor="ctr">
            <a:spAutoFit/>
          </a:bodyPr>
          <a:lstStyle/>
          <a:p>
            <a:r>
              <a:rPr lang="en-US" b="1" dirty="0">
                <a:solidFill>
                  <a:srgbClr val="FF0066"/>
                </a:solidFill>
                <a:latin typeface="Helvetica" pitchFamily="34" charset="0"/>
                <a:sym typeface="Symbol" pitchFamily="18" charset="2"/>
              </a:rPr>
              <a:t>Algorithm requires an order of O(</a:t>
            </a:r>
            <a:r>
              <a:rPr lang="en-US" b="1" i="1" dirty="0">
                <a:solidFill>
                  <a:srgbClr val="FF0066"/>
                </a:solidFill>
                <a:latin typeface="Helvetica" pitchFamily="34" charset="0"/>
                <a:sym typeface="Symbol" pitchFamily="18" charset="2"/>
              </a:rPr>
              <a:t>m </a:t>
            </a:r>
            <a:r>
              <a:rPr lang="en-US" b="1" dirty="0">
                <a:solidFill>
                  <a:srgbClr val="FF0066"/>
                </a:solidFill>
                <a:latin typeface="Helvetica" pitchFamily="34" charset="0"/>
                <a:sym typeface="Symbol" pitchFamily="18" charset="2"/>
              </a:rPr>
              <a:t>x</a:t>
            </a:r>
            <a:r>
              <a:rPr lang="en-US" b="1" i="1" dirty="0">
                <a:solidFill>
                  <a:srgbClr val="FF0066"/>
                </a:solidFill>
                <a:latin typeface="Helvetica" pitchFamily="34" charset="0"/>
                <a:sym typeface="Symbol" pitchFamily="18" charset="2"/>
              </a:rPr>
              <a:t> n</a:t>
            </a:r>
            <a:r>
              <a:rPr lang="en-US" b="1" baseline="30000" dirty="0">
                <a:solidFill>
                  <a:srgbClr val="FF0066"/>
                </a:solidFill>
                <a:latin typeface="Helvetica" pitchFamily="34" charset="0"/>
                <a:sym typeface="Symbol" pitchFamily="18" charset="2"/>
              </a:rPr>
              <a:t>2)</a:t>
            </a:r>
            <a:r>
              <a:rPr lang="en-US" b="1" dirty="0">
                <a:solidFill>
                  <a:srgbClr val="FF0066"/>
                </a:solidFill>
                <a:latin typeface="Helvetica" pitchFamily="34" charset="0"/>
                <a:sym typeface="Symbol" pitchFamily="18" charset="2"/>
              </a:rPr>
              <a:t> operations to detect whether the system is in deadlocked state</a:t>
            </a:r>
            <a:endParaRPr lang="en-US" dirty="0">
              <a:solidFill>
                <a:srgbClr val="FF0066"/>
              </a:solidFill>
              <a:latin typeface="Helvetica" pitchFamily="34" charset="0"/>
            </a:endParaRPr>
          </a:p>
          <a:p>
            <a:pPr>
              <a:spcBef>
                <a:spcPct val="50000"/>
              </a:spcBef>
            </a:pPr>
            <a:endParaRPr lang="en-US" dirty="0">
              <a:solidFill>
                <a:srgbClr val="FF0066"/>
              </a:solidFill>
              <a:latin typeface="Helvetic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432962" y="1233488"/>
            <a:ext cx="8037513" cy="5121275"/>
          </a:xfrm>
        </p:spPr>
        <p:txBody>
          <a:bodyPr/>
          <a:lstStyle/>
          <a:p>
            <a:pPr>
              <a:tabLst>
                <a:tab pos="1428750" algn="l"/>
                <a:tab pos="2338388" algn="ctr"/>
                <a:tab pos="3594100" algn="ctr"/>
                <a:tab pos="4921250" algn="ctr"/>
              </a:tabLst>
            </a:pPr>
            <a:r>
              <a:rPr lang="en-US" dirty="0" smtClean="0"/>
              <a:t>Five processes </a:t>
            </a:r>
            <a:r>
              <a:rPr lang="en-US" i="1" dirty="0" smtClean="0"/>
              <a:t>P</a:t>
            </a:r>
            <a:r>
              <a:rPr lang="en-US" baseline="-25000" dirty="0" smtClean="0"/>
              <a:t>0</a:t>
            </a:r>
            <a:r>
              <a:rPr lang="en-US" dirty="0" smtClean="0"/>
              <a:t> through </a:t>
            </a:r>
            <a:r>
              <a:rPr lang="en-US" i="1" dirty="0" smtClean="0"/>
              <a:t>P</a:t>
            </a:r>
            <a:r>
              <a:rPr lang="en-US" baseline="-25000" dirty="0" smtClean="0"/>
              <a:t>4</a:t>
            </a:r>
            <a:r>
              <a:rPr lang="en-US" dirty="0" smtClean="0"/>
              <a:t>;</a:t>
            </a:r>
            <a:r>
              <a:rPr lang="en-US" baseline="-25000" dirty="0" smtClean="0"/>
              <a:t> </a:t>
            </a:r>
            <a:r>
              <a:rPr lang="en-US" dirty="0" smtClean="0"/>
              <a:t>three resource types </a:t>
            </a:r>
            <a:br>
              <a:rPr lang="en-US" dirty="0" smtClean="0"/>
            </a:br>
            <a:r>
              <a:rPr lang="en-US" dirty="0" smtClean="0"/>
              <a:t>A (7 instances), </a:t>
            </a:r>
            <a:r>
              <a:rPr lang="en-US" i="1" dirty="0" smtClean="0"/>
              <a:t>B </a:t>
            </a:r>
            <a:r>
              <a:rPr lang="en-US" dirty="0" smtClean="0"/>
              <a:t>(2 instances), and </a:t>
            </a:r>
            <a:r>
              <a:rPr lang="en-US" i="1" dirty="0" smtClean="0"/>
              <a:t>C</a:t>
            </a:r>
            <a:r>
              <a:rPr lang="en-US" dirty="0" smtClean="0"/>
              <a:t> (6 instances)</a:t>
            </a:r>
          </a:p>
          <a:p>
            <a:pPr>
              <a:buFont typeface="Monotype Sorts" charset="2"/>
              <a:buNone/>
              <a:tabLst>
                <a:tab pos="1428750" algn="l"/>
                <a:tab pos="2338388" algn="ctr"/>
                <a:tab pos="3594100" algn="ctr"/>
                <a:tab pos="4921250" algn="ctr"/>
              </a:tabLst>
            </a:pPr>
            <a:endParaRPr lang="en-US" dirty="0" smtClean="0"/>
          </a:p>
          <a:p>
            <a:pPr>
              <a:tabLst>
                <a:tab pos="1428750" algn="l"/>
                <a:tab pos="2338388" algn="ctr"/>
                <a:tab pos="3594100" algn="ctr"/>
                <a:tab pos="4921250" algn="ctr"/>
              </a:tabLst>
            </a:pPr>
            <a:r>
              <a:rPr lang="en-US" dirty="0" smtClean="0"/>
              <a:t>Snapshot at time </a:t>
            </a:r>
            <a:r>
              <a:rPr lang="en-US" i="1" dirty="0" smtClean="0"/>
              <a:t>T</a:t>
            </a:r>
            <a:r>
              <a:rPr lang="en-US" baseline="-25000" dirty="0" smtClean="0"/>
              <a:t>0</a:t>
            </a:r>
            <a:r>
              <a:rPr lang="en-US" dirty="0" smtClean="0"/>
              <a:t>:</a:t>
            </a:r>
          </a:p>
          <a:p>
            <a:pPr>
              <a:buFont typeface="Monotype Sorts" charset="2"/>
              <a:buNone/>
              <a:tabLst>
                <a:tab pos="1428750" algn="l"/>
                <a:tab pos="2338388" algn="ctr"/>
                <a:tab pos="3594100" algn="ctr"/>
                <a:tab pos="4921250" algn="ctr"/>
              </a:tabLst>
            </a:pPr>
            <a:r>
              <a:rPr lang="en-US" dirty="0" smtClean="0"/>
              <a:t>			 </a:t>
            </a:r>
            <a:r>
              <a:rPr lang="en-US" i="1" u="sng" dirty="0" smtClean="0"/>
              <a:t>Allocation</a:t>
            </a:r>
            <a:r>
              <a:rPr lang="en-US" i="1" dirty="0" smtClean="0"/>
              <a:t>	</a:t>
            </a:r>
            <a:r>
              <a:rPr lang="en-US" i="1" u="sng" dirty="0" smtClean="0"/>
              <a:t>Request</a:t>
            </a:r>
            <a:r>
              <a:rPr lang="en-US" i="1" dirty="0" smtClean="0"/>
              <a:t>	</a:t>
            </a:r>
            <a:r>
              <a:rPr lang="en-US" i="1" u="sng" dirty="0" smtClean="0"/>
              <a:t>Available</a:t>
            </a:r>
          </a:p>
          <a:p>
            <a:pPr>
              <a:buFont typeface="Monotype Sorts" charset="2"/>
              <a:buNone/>
              <a:tabLst>
                <a:tab pos="1428750" algn="l"/>
                <a:tab pos="2338388" algn="ctr"/>
                <a:tab pos="3594100" algn="ctr"/>
                <a:tab pos="4921250" algn="ctr"/>
              </a:tabLst>
            </a:pPr>
            <a:r>
              <a:rPr lang="en-US" dirty="0" smtClean="0"/>
              <a:t>			</a:t>
            </a:r>
            <a:r>
              <a:rPr lang="en-US" i="1" dirty="0" smtClean="0"/>
              <a:t>A B C 	  A B C 	A B C</a:t>
            </a:r>
          </a:p>
          <a:p>
            <a:pPr>
              <a:buFont typeface="Monotype Sorts" charset="2"/>
              <a:buNone/>
              <a:tabLst>
                <a:tab pos="1428750" algn="l"/>
                <a:tab pos="2338388" algn="ctr"/>
                <a:tab pos="3594100" algn="ctr"/>
                <a:tab pos="4921250" algn="ctr"/>
              </a:tabLst>
            </a:pPr>
            <a:r>
              <a:rPr lang="en-US" dirty="0" smtClean="0"/>
              <a:t>	        </a:t>
            </a:r>
            <a:r>
              <a:rPr lang="en-US" i="1" dirty="0" smtClean="0"/>
              <a:t>P</a:t>
            </a:r>
            <a:r>
              <a:rPr lang="en-US" baseline="-25000" dirty="0" smtClean="0"/>
              <a:t>0</a:t>
            </a:r>
            <a:r>
              <a:rPr lang="en-US" dirty="0" smtClean="0"/>
              <a:t>	           0 1 0             0 0 0 	0 0 0</a:t>
            </a:r>
          </a:p>
          <a:p>
            <a:pPr>
              <a:buFont typeface="Monotype Sorts" charset="2"/>
              <a:buNone/>
              <a:tabLst>
                <a:tab pos="1428750" algn="l"/>
                <a:tab pos="2338388" algn="ctr"/>
                <a:tab pos="3594100" algn="ctr"/>
                <a:tab pos="4921250" algn="ctr"/>
              </a:tabLst>
            </a:pPr>
            <a:r>
              <a:rPr lang="en-US" i="1" dirty="0" smtClean="0"/>
              <a:t>             P</a:t>
            </a:r>
            <a:r>
              <a:rPr lang="en-US" baseline="-25000" dirty="0" smtClean="0"/>
              <a:t>1</a:t>
            </a:r>
            <a:r>
              <a:rPr lang="en-US" dirty="0" smtClean="0"/>
              <a:t>	           	2 0 0 	    2 0 2</a:t>
            </a:r>
          </a:p>
          <a:p>
            <a:pPr>
              <a:buFont typeface="Monotype Sorts" charset="2"/>
              <a:buNone/>
              <a:tabLst>
                <a:tab pos="1428750" algn="l"/>
                <a:tab pos="2338388" algn="ctr"/>
                <a:tab pos="3594100" algn="ctr"/>
                <a:tab pos="4921250" algn="ctr"/>
              </a:tabLst>
            </a:pPr>
            <a:r>
              <a:rPr lang="en-US" i="1" dirty="0" smtClean="0"/>
              <a:t>             P</a:t>
            </a:r>
            <a:r>
              <a:rPr lang="en-US" baseline="-25000" dirty="0" smtClean="0"/>
              <a:t>2</a:t>
            </a:r>
            <a:r>
              <a:rPr lang="en-US" dirty="0" smtClean="0"/>
              <a:t>		           3 0 3             0 0 0 </a:t>
            </a:r>
          </a:p>
          <a:p>
            <a:pPr>
              <a:buFont typeface="Monotype Sorts" charset="2"/>
              <a:buNone/>
              <a:tabLst>
                <a:tab pos="1428750" algn="l"/>
                <a:tab pos="2338388" algn="ctr"/>
                <a:tab pos="3594100" algn="ctr"/>
                <a:tab pos="4921250" algn="ctr"/>
              </a:tabLst>
            </a:pPr>
            <a:r>
              <a:rPr lang="en-US" i="1" dirty="0" smtClean="0"/>
              <a:t>             P</a:t>
            </a:r>
            <a:r>
              <a:rPr lang="en-US" baseline="-25000" dirty="0" smtClean="0"/>
              <a:t>3</a:t>
            </a:r>
            <a:r>
              <a:rPr lang="en-US" dirty="0" smtClean="0"/>
              <a:t>		2 1 1 	   1 0 0 </a:t>
            </a:r>
          </a:p>
          <a:p>
            <a:pPr>
              <a:buFont typeface="Monotype Sorts" charset="2"/>
              <a:buNone/>
              <a:tabLst>
                <a:tab pos="1428750" algn="l"/>
                <a:tab pos="2338388" algn="ctr"/>
                <a:tab pos="3594100" algn="ctr"/>
                <a:tab pos="4921250" algn="ctr"/>
              </a:tabLst>
            </a:pPr>
            <a:r>
              <a:rPr lang="en-US" dirty="0" smtClean="0"/>
              <a:t>	       </a:t>
            </a:r>
            <a:r>
              <a:rPr lang="en-US" i="1" dirty="0" smtClean="0"/>
              <a:t>P</a:t>
            </a:r>
            <a:r>
              <a:rPr lang="en-US" baseline="-25000" dirty="0" smtClean="0"/>
              <a:t>4	</a:t>
            </a:r>
            <a:r>
              <a:rPr lang="en-US" dirty="0" smtClean="0"/>
              <a:t>	0 0 2 	   0 0 2</a:t>
            </a:r>
          </a:p>
          <a:p>
            <a:pPr>
              <a:buFont typeface="Monotype Sorts" charset="2"/>
              <a:buNone/>
              <a:tabLst>
                <a:tab pos="1428750" algn="l"/>
                <a:tab pos="2338388" algn="ctr"/>
                <a:tab pos="3594100" algn="ctr"/>
                <a:tab pos="4921250" algn="ctr"/>
              </a:tabLst>
            </a:pPr>
            <a:endParaRPr lang="en-US" dirty="0" smtClean="0"/>
          </a:p>
          <a:p>
            <a:pPr>
              <a:tabLst>
                <a:tab pos="1428750" algn="l"/>
                <a:tab pos="2338388" algn="ctr"/>
                <a:tab pos="3594100" algn="ctr"/>
                <a:tab pos="4921250" algn="ctr"/>
              </a:tabLst>
            </a:pPr>
            <a:r>
              <a:rPr lang="en-US" dirty="0" smtClean="0"/>
              <a:t>Sequence &lt;</a:t>
            </a:r>
            <a:r>
              <a:rPr lang="en-US" i="1" dirty="0" smtClean="0"/>
              <a:t>P</a:t>
            </a:r>
            <a:r>
              <a:rPr lang="en-US" baseline="-25000" dirty="0" smtClean="0"/>
              <a:t>0</a:t>
            </a:r>
            <a:r>
              <a:rPr lang="en-US" dirty="0" smtClean="0"/>
              <a:t>, </a:t>
            </a:r>
            <a:r>
              <a:rPr lang="en-US" i="1" dirty="0" smtClean="0"/>
              <a:t>P</a:t>
            </a:r>
            <a:r>
              <a:rPr lang="en-US" baseline="-25000" dirty="0" smtClean="0"/>
              <a:t>2</a:t>
            </a:r>
            <a:r>
              <a:rPr lang="en-US" dirty="0" smtClean="0"/>
              <a:t>, </a:t>
            </a:r>
            <a:r>
              <a:rPr lang="en-US" i="1" dirty="0" smtClean="0"/>
              <a:t>P</a:t>
            </a:r>
            <a:r>
              <a:rPr lang="en-US" baseline="-25000" dirty="0" smtClean="0"/>
              <a:t>3</a:t>
            </a:r>
            <a:r>
              <a:rPr lang="en-US" dirty="0" smtClean="0"/>
              <a:t>, </a:t>
            </a:r>
            <a:r>
              <a:rPr lang="en-US" i="1" dirty="0" smtClean="0"/>
              <a:t>P</a:t>
            </a:r>
            <a:r>
              <a:rPr lang="en-US" baseline="-25000" dirty="0" smtClean="0"/>
              <a:t>1</a:t>
            </a:r>
            <a:r>
              <a:rPr lang="en-US" dirty="0" smtClean="0"/>
              <a:t>, </a:t>
            </a:r>
            <a:r>
              <a:rPr lang="en-US" i="1" dirty="0" smtClean="0"/>
              <a:t>P</a:t>
            </a:r>
            <a:r>
              <a:rPr lang="en-US" baseline="-25000" dirty="0" smtClean="0"/>
              <a:t>4</a:t>
            </a:r>
            <a:r>
              <a:rPr lang="en-US" dirty="0" smtClean="0"/>
              <a:t>&gt; will result in </a:t>
            </a:r>
            <a:r>
              <a:rPr lang="en-US" i="1" dirty="0" smtClean="0"/>
              <a:t>Finish</a:t>
            </a:r>
            <a:r>
              <a:rPr lang="en-US" dirty="0" smtClean="0"/>
              <a:t>[</a:t>
            </a:r>
            <a:r>
              <a:rPr lang="en-US" i="1" dirty="0" err="1" smtClean="0"/>
              <a:t>i</a:t>
            </a:r>
            <a:r>
              <a:rPr lang="en-US" dirty="0" smtClean="0"/>
              <a:t>] = true for all </a:t>
            </a:r>
            <a:r>
              <a:rPr lang="en-US" i="1" dirty="0" err="1" smtClean="0"/>
              <a:t>i</a:t>
            </a:r>
            <a:endParaRPr lang="en-US" dirty="0" smtClean="0"/>
          </a:p>
          <a:p>
            <a:pPr>
              <a:buFont typeface="Monotype Sorts" charset="2"/>
              <a:buNone/>
              <a:tabLst>
                <a:tab pos="1428750" algn="l"/>
                <a:tab pos="2338388" algn="ctr"/>
                <a:tab pos="3594100" algn="ctr"/>
                <a:tab pos="4921250" algn="ctr"/>
              </a:tabLst>
            </a:pPr>
            <a:endParaRPr lang="en-US" dirty="0" smtClean="0"/>
          </a:p>
        </p:txBody>
      </p:sp>
      <p:sp>
        <p:nvSpPr>
          <p:cNvPr id="2" name="Rectangle 1"/>
          <p:cNvSpPr/>
          <p:nvPr/>
        </p:nvSpPr>
        <p:spPr>
          <a:xfrm>
            <a:off x="4842456" y="4046439"/>
            <a:ext cx="384434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scene3d>
              <a:camera prst="orthographicFront"/>
              <a:lightRig rig="soft" dir="t">
                <a:rot lat="0" lon="0" rev="15600000"/>
              </a:lightRig>
            </a:scene3d>
            <a:sp3d extrusionH="57150" prstMaterial="softEdge">
              <a:bevelT w="25400" h="38100"/>
            </a:sp3d>
          </a:bodyPr>
          <a:lstStyle/>
          <a:p>
            <a:pPr>
              <a:tabLst>
                <a:tab pos="2800350" algn="l"/>
                <a:tab pos="3708400" algn="ctr"/>
              </a:tabLst>
            </a:pPr>
            <a:r>
              <a:rPr lang="en-US" b="1" i="1" dirty="0" smtClean="0">
                <a:ln/>
                <a:solidFill>
                  <a:schemeClr val="accent4"/>
                </a:solidFill>
              </a:rPr>
              <a:t>P</a:t>
            </a:r>
            <a:r>
              <a:rPr lang="en-US" b="1" baseline="-25000" dirty="0" smtClean="0">
                <a:ln/>
                <a:solidFill>
                  <a:schemeClr val="accent4"/>
                </a:solidFill>
              </a:rPr>
              <a:t>2</a:t>
            </a:r>
            <a:r>
              <a:rPr lang="en-US" b="1" dirty="0" smtClean="0">
                <a:ln/>
                <a:solidFill>
                  <a:schemeClr val="accent4"/>
                </a:solidFill>
              </a:rPr>
              <a:t> </a:t>
            </a:r>
            <a:r>
              <a:rPr lang="en-US" b="1" dirty="0">
                <a:ln/>
                <a:solidFill>
                  <a:schemeClr val="accent4"/>
                </a:solidFill>
              </a:rPr>
              <a:t>requests an additional instance of type</a:t>
            </a:r>
            <a:r>
              <a:rPr lang="en-US" b="1" i="1" dirty="0">
                <a:ln/>
                <a:solidFill>
                  <a:schemeClr val="accent4"/>
                </a:solidFill>
              </a:rPr>
              <a:t> C</a:t>
            </a:r>
            <a:endParaRPr lang="en-US" b="1" dirty="0">
              <a:ln/>
              <a:solidFill>
                <a:schemeClr val="accent4"/>
              </a:solidFill>
            </a:endParaRPr>
          </a:p>
          <a:p>
            <a:pPr>
              <a:buFont typeface="Monotype Sorts" charset="2"/>
              <a:buNone/>
              <a:tabLst>
                <a:tab pos="2800350" algn="l"/>
                <a:tab pos="3708400" algn="ctr"/>
              </a:tabLst>
            </a:pPr>
            <a:r>
              <a:rPr lang="en-US" b="1" i="1" dirty="0">
                <a:ln/>
                <a:solidFill>
                  <a:schemeClr val="accent4"/>
                </a:solidFill>
              </a:rPr>
              <a:t>		A B </a:t>
            </a:r>
            <a:r>
              <a:rPr lang="en-US" b="1" i="1" dirty="0" smtClean="0">
                <a:ln/>
                <a:solidFill>
                  <a:schemeClr val="accent4"/>
                </a:solidFill>
              </a:rPr>
              <a:t>C</a:t>
            </a:r>
          </a:p>
          <a:p>
            <a:pPr>
              <a:buFont typeface="Monotype Sorts" charset="2"/>
              <a:buNone/>
              <a:tabLst>
                <a:tab pos="2800350" algn="l"/>
                <a:tab pos="3708400" algn="ctr"/>
              </a:tabLst>
            </a:pPr>
            <a:r>
              <a:rPr lang="en-US" b="1" dirty="0" smtClean="0">
                <a:ln/>
                <a:solidFill>
                  <a:schemeClr val="accent4"/>
                </a:solidFill>
              </a:rPr>
              <a:t>	</a:t>
            </a:r>
            <a:r>
              <a:rPr lang="en-US" b="1" i="1" dirty="0" smtClean="0">
                <a:ln/>
                <a:solidFill>
                  <a:schemeClr val="accent4"/>
                </a:solidFill>
              </a:rPr>
              <a:t>P</a:t>
            </a:r>
            <a:r>
              <a:rPr lang="en-US" b="1" baseline="-25000" dirty="0" smtClean="0">
                <a:ln/>
                <a:solidFill>
                  <a:schemeClr val="accent4"/>
                </a:solidFill>
              </a:rPr>
              <a:t>0</a:t>
            </a:r>
            <a:r>
              <a:rPr lang="en-US" b="1" dirty="0" smtClean="0">
                <a:ln/>
                <a:solidFill>
                  <a:schemeClr val="accent4"/>
                </a:solidFill>
              </a:rPr>
              <a:t>	0 0 0</a:t>
            </a:r>
          </a:p>
          <a:p>
            <a:pPr>
              <a:buFont typeface="Monotype Sorts" charset="2"/>
              <a:buNone/>
              <a:tabLst>
                <a:tab pos="2800350" algn="l"/>
                <a:tab pos="3708400" algn="ctr"/>
              </a:tabLst>
            </a:pPr>
            <a:r>
              <a:rPr lang="en-US" b="1" dirty="0">
                <a:ln/>
                <a:solidFill>
                  <a:schemeClr val="accent4"/>
                </a:solidFill>
              </a:rPr>
              <a:t>	</a:t>
            </a:r>
            <a:r>
              <a:rPr lang="en-US" b="1" i="1" dirty="0" smtClean="0">
                <a:ln/>
                <a:solidFill>
                  <a:schemeClr val="accent4"/>
                </a:solidFill>
              </a:rPr>
              <a:t>P</a:t>
            </a:r>
            <a:r>
              <a:rPr lang="en-US" b="1" baseline="-25000" dirty="0" smtClean="0">
                <a:ln/>
                <a:solidFill>
                  <a:schemeClr val="accent4"/>
                </a:solidFill>
              </a:rPr>
              <a:t>1</a:t>
            </a:r>
            <a:r>
              <a:rPr lang="en-US" b="1" dirty="0">
                <a:ln/>
                <a:solidFill>
                  <a:schemeClr val="accent4"/>
                </a:solidFill>
              </a:rPr>
              <a:t>	2 0 2</a:t>
            </a:r>
          </a:p>
          <a:p>
            <a:pPr>
              <a:buFont typeface="Monotype Sorts" charset="2"/>
              <a:buNone/>
              <a:tabLst>
                <a:tab pos="2800350" algn="l"/>
                <a:tab pos="3708400" algn="ctr"/>
              </a:tabLst>
            </a:pPr>
            <a:r>
              <a:rPr lang="en-US" b="1" dirty="0">
                <a:ln/>
                <a:solidFill>
                  <a:schemeClr val="accent4"/>
                </a:solidFill>
              </a:rPr>
              <a:t>	</a:t>
            </a:r>
            <a:r>
              <a:rPr lang="en-US" b="1" i="1" dirty="0" smtClean="0">
                <a:ln/>
                <a:solidFill>
                  <a:schemeClr val="accent4"/>
                </a:solidFill>
              </a:rPr>
              <a:t>P</a:t>
            </a:r>
            <a:r>
              <a:rPr lang="en-US" b="1" baseline="-25000" dirty="0" smtClean="0">
                <a:ln/>
                <a:solidFill>
                  <a:schemeClr val="accent4"/>
                </a:solidFill>
              </a:rPr>
              <a:t>2</a:t>
            </a:r>
            <a:r>
              <a:rPr lang="en-US" b="1" dirty="0">
                <a:ln/>
                <a:solidFill>
                  <a:schemeClr val="accent4"/>
                </a:solidFill>
              </a:rPr>
              <a:t>	0 0 1</a:t>
            </a:r>
          </a:p>
          <a:p>
            <a:pPr>
              <a:buFont typeface="Monotype Sorts" charset="2"/>
              <a:buNone/>
              <a:tabLst>
                <a:tab pos="2800350" algn="l"/>
                <a:tab pos="3708400" algn="ctr"/>
              </a:tabLst>
            </a:pPr>
            <a:r>
              <a:rPr lang="en-US" b="1" dirty="0">
                <a:ln/>
                <a:solidFill>
                  <a:schemeClr val="accent4"/>
                </a:solidFill>
              </a:rPr>
              <a:t>	</a:t>
            </a:r>
            <a:r>
              <a:rPr lang="en-US" b="1" i="1" dirty="0" smtClean="0">
                <a:ln/>
                <a:solidFill>
                  <a:schemeClr val="accent4"/>
                </a:solidFill>
              </a:rPr>
              <a:t>P</a:t>
            </a:r>
            <a:r>
              <a:rPr lang="en-US" b="1" baseline="-25000" dirty="0" smtClean="0">
                <a:ln/>
                <a:solidFill>
                  <a:schemeClr val="accent4"/>
                </a:solidFill>
              </a:rPr>
              <a:t>3</a:t>
            </a:r>
            <a:r>
              <a:rPr lang="en-US" b="1" dirty="0">
                <a:ln/>
                <a:solidFill>
                  <a:schemeClr val="accent4"/>
                </a:solidFill>
              </a:rPr>
              <a:t>	1 0 0 </a:t>
            </a:r>
          </a:p>
          <a:p>
            <a:pPr>
              <a:buFont typeface="Monotype Sorts" charset="2"/>
              <a:buNone/>
              <a:tabLst>
                <a:tab pos="2800350" algn="l"/>
                <a:tab pos="3708400" algn="ctr"/>
              </a:tabLst>
            </a:pPr>
            <a:r>
              <a:rPr lang="en-US" b="1" dirty="0">
                <a:ln/>
                <a:solidFill>
                  <a:schemeClr val="accent4"/>
                </a:solidFill>
              </a:rPr>
              <a:t>	</a:t>
            </a:r>
            <a:r>
              <a:rPr lang="en-US" b="1" i="1" dirty="0" smtClean="0">
                <a:ln/>
                <a:solidFill>
                  <a:schemeClr val="accent4"/>
                </a:solidFill>
              </a:rPr>
              <a:t>P</a:t>
            </a:r>
            <a:r>
              <a:rPr lang="en-US" b="1" baseline="-25000" dirty="0" smtClean="0">
                <a:ln/>
                <a:solidFill>
                  <a:schemeClr val="accent4"/>
                </a:solidFill>
              </a:rPr>
              <a:t>4</a:t>
            </a:r>
            <a:r>
              <a:rPr lang="en-US" b="1" dirty="0">
                <a:ln/>
                <a:solidFill>
                  <a:schemeClr val="accent4"/>
                </a:solidFill>
              </a:rPr>
              <a:t>	0 0 2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dirty="0" smtClean="0"/>
              <a:t>A set of blocked processes each holding a resource and waiting to acquire a resource held by another process in the set</a:t>
            </a:r>
          </a:p>
          <a:p>
            <a:endParaRPr lang="en-US" dirty="0" smtClean="0"/>
          </a:p>
          <a:p>
            <a:pPr>
              <a:buSzPct val="85000"/>
            </a:pPr>
            <a:r>
              <a:rPr lang="en-US" dirty="0" smtClean="0"/>
              <a:t>Example </a:t>
            </a:r>
          </a:p>
          <a:p>
            <a:pPr lvl="1"/>
            <a:r>
              <a:rPr lang="en-US" dirty="0" smtClean="0"/>
              <a:t>System has 2 disk drives</a:t>
            </a:r>
          </a:p>
          <a:p>
            <a:pPr lvl="1"/>
            <a:r>
              <a:rPr lang="en-US" i="1" dirty="0" smtClean="0"/>
              <a:t>P</a:t>
            </a:r>
            <a:r>
              <a:rPr lang="en-US" baseline="-25000" dirty="0" smtClean="0"/>
              <a:t>1</a:t>
            </a:r>
            <a:r>
              <a:rPr lang="en-US" dirty="0" smtClean="0"/>
              <a:t> and </a:t>
            </a:r>
            <a:r>
              <a:rPr lang="en-US" i="1" dirty="0" smtClean="0"/>
              <a:t>P</a:t>
            </a:r>
            <a:r>
              <a:rPr lang="en-US" baseline="-25000" dirty="0" smtClean="0"/>
              <a:t>2</a:t>
            </a:r>
            <a:r>
              <a:rPr lang="en-US" dirty="0" smtClean="0"/>
              <a:t> each hold one disk drive and each needs another one</a:t>
            </a:r>
          </a:p>
          <a:p>
            <a:pPr lvl="1"/>
            <a:endParaRPr lang="en-US" dirty="0" smtClean="0"/>
          </a:p>
          <a:p>
            <a:pPr>
              <a:buSzPct val="85000"/>
            </a:pPr>
            <a:r>
              <a:rPr lang="en-US" dirty="0" smtClean="0"/>
              <a:t>Example </a:t>
            </a:r>
          </a:p>
          <a:p>
            <a:pPr lvl="1"/>
            <a:r>
              <a:rPr lang="en-US" dirty="0" smtClean="0"/>
              <a:t>semaphores </a:t>
            </a:r>
            <a:r>
              <a:rPr lang="en-US" i="1" dirty="0" smtClean="0"/>
              <a:t>A</a:t>
            </a:r>
            <a:r>
              <a:rPr lang="en-US" dirty="0" smtClean="0"/>
              <a:t> and</a:t>
            </a:r>
            <a:r>
              <a:rPr lang="en-US" i="1" dirty="0" smtClean="0"/>
              <a:t> B</a:t>
            </a:r>
            <a:r>
              <a:rPr lang="en-US" dirty="0" smtClean="0"/>
              <a:t>, initialized to 1</a:t>
            </a:r>
            <a:r>
              <a:rPr lang="en-US" sz="2800" dirty="0" smtClean="0"/>
              <a:t> </a:t>
            </a:r>
            <a:r>
              <a:rPr lang="en-US" i="1" dirty="0" smtClean="0"/>
              <a:t>P</a:t>
            </a:r>
            <a:r>
              <a:rPr lang="en-US" baseline="-25000" dirty="0" smtClean="0"/>
              <a:t>0</a:t>
            </a:r>
            <a:r>
              <a:rPr lang="en-US" dirty="0" smtClean="0"/>
              <a:t>   </a:t>
            </a:r>
            <a:r>
              <a:rPr lang="en-US" i="1" dirty="0" smtClean="0"/>
              <a:t>P</a:t>
            </a:r>
            <a:r>
              <a:rPr lang="en-US" baseline="-25000" dirty="0" smtClean="0"/>
              <a:t>1</a:t>
            </a:r>
          </a:p>
          <a:p>
            <a:pPr lvl="1">
              <a:buFont typeface="Monotype Sorts" charset="2"/>
              <a:buNone/>
            </a:pPr>
            <a:r>
              <a:rPr lang="en-US" dirty="0" smtClean="0">
                <a:solidFill>
                  <a:srgbClr val="0000FF"/>
                </a:solidFill>
              </a:rPr>
              <a:t>     </a:t>
            </a:r>
            <a:r>
              <a:rPr lang="en-US" dirty="0" smtClean="0">
                <a:solidFill>
                  <a:srgbClr val="3366FF"/>
                </a:solidFill>
              </a:rPr>
              <a:t>wait (A);		wait(B) </a:t>
            </a:r>
          </a:p>
          <a:p>
            <a:pPr lvl="1">
              <a:buFont typeface="Monotype Sorts" charset="2"/>
              <a:buNone/>
            </a:pPr>
            <a:r>
              <a:rPr lang="en-US" dirty="0">
                <a:solidFill>
                  <a:srgbClr val="3366FF"/>
                </a:solidFill>
              </a:rPr>
              <a:t> </a:t>
            </a:r>
            <a:r>
              <a:rPr lang="en-US" dirty="0" smtClean="0">
                <a:solidFill>
                  <a:srgbClr val="3366FF"/>
                </a:solidFill>
              </a:rPr>
              <a:t>    wait (B);		wait(A)</a:t>
            </a:r>
          </a:p>
          <a:p>
            <a:pPr lvl="1"/>
            <a:endParaRPr lang="en-US" dirty="0"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dirty="0" smtClean="0"/>
              <a:t>P</a:t>
            </a:r>
            <a:r>
              <a:rPr lang="en-US" baseline="-25000" dirty="0" smtClean="0"/>
              <a:t>2</a:t>
            </a:r>
            <a:r>
              <a:rPr lang="en-US" dirty="0" smtClean="0"/>
              <a:t> requests an additional instance of type</a:t>
            </a:r>
            <a:r>
              <a:rPr lang="en-US" i="1" dirty="0" smtClean="0"/>
              <a:t> C</a:t>
            </a:r>
            <a:endParaRPr lang="en-US" dirty="0" smtClean="0"/>
          </a:p>
          <a:p>
            <a:pPr>
              <a:buFont typeface="Monotype Sorts" charset="2"/>
              <a:buNone/>
              <a:tabLst>
                <a:tab pos="2800350" algn="l"/>
                <a:tab pos="3708400" algn="ctr"/>
              </a:tabLst>
            </a:pPr>
            <a:r>
              <a:rPr lang="en-US" dirty="0" smtClean="0"/>
              <a:t>			</a:t>
            </a:r>
            <a:r>
              <a:rPr lang="en-US" i="1" u="sng" dirty="0" smtClean="0"/>
              <a:t>Request</a:t>
            </a:r>
            <a:endParaRPr lang="en-US" i="1" dirty="0" smtClean="0"/>
          </a:p>
          <a:p>
            <a:pPr>
              <a:buFont typeface="Monotype Sorts" charset="2"/>
              <a:buNone/>
              <a:tabLst>
                <a:tab pos="2800350" algn="l"/>
                <a:tab pos="3708400" algn="ctr"/>
              </a:tabLst>
            </a:pPr>
            <a:r>
              <a:rPr lang="en-US" i="1" dirty="0" smtClean="0"/>
              <a:t>			A B C</a:t>
            </a:r>
          </a:p>
          <a:p>
            <a:pPr>
              <a:buFont typeface="Monotype Sorts" charset="2"/>
              <a:buNone/>
              <a:tabLst>
                <a:tab pos="2800350" algn="l"/>
                <a:tab pos="3708400" algn="ctr"/>
              </a:tabLst>
            </a:pPr>
            <a:r>
              <a:rPr lang="en-US" dirty="0" smtClean="0"/>
              <a:t>		 </a:t>
            </a:r>
            <a:r>
              <a:rPr lang="en-US" i="1" dirty="0" smtClean="0"/>
              <a:t>P</a:t>
            </a:r>
            <a:r>
              <a:rPr lang="en-US" baseline="-25000" dirty="0" smtClean="0"/>
              <a:t>0</a:t>
            </a:r>
            <a:r>
              <a:rPr lang="en-US" dirty="0" smtClean="0"/>
              <a:t>	0 0 0</a:t>
            </a:r>
          </a:p>
          <a:p>
            <a:pPr>
              <a:buFont typeface="Monotype Sorts" charset="2"/>
              <a:buNone/>
              <a:tabLst>
                <a:tab pos="2800350" algn="l"/>
                <a:tab pos="3708400" algn="ctr"/>
              </a:tabLst>
            </a:pPr>
            <a:r>
              <a:rPr lang="en-US" dirty="0" smtClean="0"/>
              <a:t>		 </a:t>
            </a:r>
            <a:r>
              <a:rPr lang="en-US" i="1" dirty="0" smtClean="0"/>
              <a:t>P</a:t>
            </a:r>
            <a:r>
              <a:rPr lang="en-US" baseline="-25000" dirty="0" smtClean="0"/>
              <a:t>1</a:t>
            </a:r>
            <a:r>
              <a:rPr lang="en-US" dirty="0" smtClean="0"/>
              <a:t>	2 0 2</a:t>
            </a:r>
          </a:p>
          <a:p>
            <a:pPr>
              <a:buFont typeface="Monotype Sorts" charset="2"/>
              <a:buNone/>
              <a:tabLst>
                <a:tab pos="2800350" algn="l"/>
                <a:tab pos="3708400" algn="ctr"/>
              </a:tabLst>
            </a:pPr>
            <a:r>
              <a:rPr lang="en-US" dirty="0" smtClean="0"/>
              <a:t>		 </a:t>
            </a:r>
            <a:r>
              <a:rPr lang="en-US" i="1" dirty="0" smtClean="0"/>
              <a:t>P</a:t>
            </a:r>
            <a:r>
              <a:rPr lang="en-US" baseline="-25000" dirty="0" smtClean="0"/>
              <a:t>2</a:t>
            </a:r>
            <a:r>
              <a:rPr lang="en-US" dirty="0" smtClean="0"/>
              <a:t>	0 0 1</a:t>
            </a:r>
          </a:p>
          <a:p>
            <a:pPr>
              <a:buFont typeface="Monotype Sorts" charset="2"/>
              <a:buNone/>
              <a:tabLst>
                <a:tab pos="2800350" algn="l"/>
                <a:tab pos="3708400" algn="ctr"/>
              </a:tabLst>
            </a:pPr>
            <a:r>
              <a:rPr lang="en-US" dirty="0" smtClean="0"/>
              <a:t>		 </a:t>
            </a:r>
            <a:r>
              <a:rPr lang="en-US" i="1" dirty="0" smtClean="0"/>
              <a:t>P</a:t>
            </a:r>
            <a:r>
              <a:rPr lang="en-US" baseline="-25000" dirty="0" smtClean="0"/>
              <a:t>3</a:t>
            </a:r>
            <a:r>
              <a:rPr lang="en-US" dirty="0" smtClean="0"/>
              <a:t>	1 0 0 </a:t>
            </a:r>
          </a:p>
          <a:p>
            <a:pPr>
              <a:buFont typeface="Monotype Sorts" charset="2"/>
              <a:buNone/>
              <a:tabLst>
                <a:tab pos="2800350" algn="l"/>
                <a:tab pos="3708400" algn="ctr"/>
              </a:tabLst>
            </a:pPr>
            <a:r>
              <a:rPr lang="en-US" dirty="0" smtClean="0"/>
              <a:t>		 </a:t>
            </a:r>
            <a:r>
              <a:rPr lang="en-US" i="1" dirty="0" smtClean="0"/>
              <a:t>P</a:t>
            </a:r>
            <a:r>
              <a:rPr lang="en-US" baseline="-25000" dirty="0" smtClean="0"/>
              <a:t>4</a:t>
            </a:r>
            <a:r>
              <a:rPr lang="en-US" dirty="0" smtClean="0"/>
              <a:t>	0 0 2</a:t>
            </a:r>
          </a:p>
          <a:p>
            <a:pPr>
              <a:buFont typeface="Monotype Sorts" charset="2"/>
              <a:buNone/>
              <a:tabLst>
                <a:tab pos="2800350" algn="l"/>
                <a:tab pos="3708400" algn="ctr"/>
              </a:tabLst>
            </a:pPr>
            <a:endParaRPr lang="en-US" sz="800" dirty="0" smtClean="0"/>
          </a:p>
          <a:p>
            <a:pPr>
              <a:tabLst>
                <a:tab pos="2800350" algn="l"/>
                <a:tab pos="3708400" algn="ctr"/>
              </a:tabLst>
            </a:pPr>
            <a:r>
              <a:rPr lang="en-US" dirty="0" smtClean="0"/>
              <a:t>State of system?</a:t>
            </a:r>
          </a:p>
          <a:p>
            <a:pPr lvl="1">
              <a:tabLst>
                <a:tab pos="2800350" algn="l"/>
                <a:tab pos="3708400" algn="ctr"/>
              </a:tabLst>
            </a:pPr>
            <a:r>
              <a:rPr lang="en-US" dirty="0" smtClean="0"/>
              <a:t>Can reclaim resources held by process </a:t>
            </a:r>
            <a:r>
              <a:rPr lang="en-US" i="1" dirty="0" smtClean="0"/>
              <a:t>P</a:t>
            </a:r>
            <a:r>
              <a:rPr lang="en-US" baseline="-25000" dirty="0" smtClean="0"/>
              <a:t>0</a:t>
            </a:r>
            <a:r>
              <a:rPr lang="en-US" dirty="0" smtClean="0"/>
              <a:t>, but insufficient resources to fulfill other processes; requests</a:t>
            </a:r>
          </a:p>
          <a:p>
            <a:pPr lvl="1">
              <a:tabLst>
                <a:tab pos="2800350" algn="l"/>
                <a:tab pos="3708400" algn="ctr"/>
              </a:tabLst>
            </a:pPr>
            <a:r>
              <a:rPr lang="en-US" dirty="0" smtClean="0"/>
              <a:t>Deadlock exists, consisting of processes </a:t>
            </a:r>
            <a:r>
              <a:rPr lang="en-US" i="1" dirty="0" smtClean="0"/>
              <a:t>P</a:t>
            </a:r>
            <a:r>
              <a:rPr lang="en-US" baseline="-25000" dirty="0" smtClean="0"/>
              <a:t>1</a:t>
            </a:r>
            <a:r>
              <a:rPr lang="en-US" dirty="0" smtClean="0"/>
              <a:t>, </a:t>
            </a:r>
            <a:r>
              <a:rPr lang="en-US" baseline="-25000" dirty="0" smtClean="0"/>
              <a:t> </a:t>
            </a:r>
            <a:r>
              <a:rPr lang="en-US" i="1" dirty="0" smtClean="0"/>
              <a:t>P</a:t>
            </a:r>
            <a:r>
              <a:rPr lang="en-US" baseline="-25000" dirty="0" smtClean="0"/>
              <a:t>2</a:t>
            </a:r>
            <a:r>
              <a:rPr lang="en-US" dirty="0" smtClean="0"/>
              <a:t>, </a:t>
            </a:r>
            <a:r>
              <a:rPr lang="en-US" i="1" dirty="0" smtClean="0"/>
              <a:t>P</a:t>
            </a:r>
            <a:r>
              <a:rPr lang="en-US" baseline="-25000" dirty="0" smtClean="0"/>
              <a:t>3</a:t>
            </a:r>
            <a:r>
              <a:rPr lang="en-US" dirty="0" smtClean="0"/>
              <a:t>, and </a:t>
            </a:r>
            <a:r>
              <a:rPr lang="en-US" i="1" dirty="0" smtClean="0"/>
              <a:t>P</a:t>
            </a:r>
            <a:r>
              <a:rPr lang="en-US" baseline="-25000" dirty="0" smtClean="0"/>
              <a:t>4</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Webdings" pitchFamily="18" charset="2"/>
              <a:buNone/>
            </a:pPr>
            <a:r>
              <a:rPr lang="en-US" i="1" smtClean="0"/>
              <a:t>CPU cycles, memory space, I/O devices</a:t>
            </a:r>
          </a:p>
          <a:p>
            <a:pPr lvl="2">
              <a:buFont typeface="Webdings" pitchFamily="18" charset="2"/>
              <a:buNone/>
            </a:pPr>
            <a:endParaRPr lang="en-US" i="1" smtClean="0"/>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endParaRPr lang="en-US" smtClean="0"/>
          </a:p>
          <a:p>
            <a:r>
              <a:rPr lang="en-US" smtClean="0"/>
              <a:t>Each process utilizes a resource as follows:</a:t>
            </a:r>
          </a:p>
          <a:p>
            <a:pPr lvl="1"/>
            <a:r>
              <a:rPr lang="en-US" b="1" smtClean="0"/>
              <a:t>request </a:t>
            </a:r>
          </a:p>
          <a:p>
            <a:pPr lvl="1"/>
            <a:r>
              <a:rPr lang="en-US" b="1" smtClean="0"/>
              <a:t>use </a:t>
            </a:r>
          </a:p>
          <a:p>
            <a:pPr lvl="1"/>
            <a:r>
              <a:rPr lang="en-US" b="1"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dirty="0" smtClean="0"/>
              <a:t>Mutual exclusion:</a:t>
            </a:r>
            <a:r>
              <a:rPr lang="en-US" dirty="0" smtClean="0"/>
              <a:t>  only one process at a time can use a resource</a:t>
            </a:r>
          </a:p>
          <a:p>
            <a:endParaRPr lang="en-US" sz="800" dirty="0" smtClean="0"/>
          </a:p>
          <a:p>
            <a:r>
              <a:rPr lang="en-US" b="1" dirty="0" smtClean="0"/>
              <a:t>Hold and wait:</a:t>
            </a:r>
            <a:r>
              <a:rPr lang="en-US" dirty="0" smtClean="0"/>
              <a:t>  a process holding at least one resource is waiting to acquire additional resources held by other processes</a:t>
            </a:r>
          </a:p>
          <a:p>
            <a:endParaRPr lang="en-US" sz="800" dirty="0" smtClean="0"/>
          </a:p>
          <a:p>
            <a:r>
              <a:rPr lang="en-US" b="1" dirty="0" smtClean="0"/>
              <a:t>No preemption:</a:t>
            </a:r>
            <a:r>
              <a:rPr lang="en-US" dirty="0" smtClean="0"/>
              <a:t>  a resource can be released only voluntarily by the process holding it, after that process has completed its task</a:t>
            </a:r>
          </a:p>
          <a:p>
            <a:endParaRPr lang="en-US" sz="800" dirty="0" smtClean="0"/>
          </a:p>
          <a:p>
            <a:r>
              <a:rPr lang="en-US" b="1" dirty="0" smtClean="0"/>
              <a:t>Circular wait:</a:t>
            </a:r>
            <a:r>
              <a:rPr lang="en-US" dirty="0" smtClean="0"/>
              <a:t>  there exists a set {</a:t>
            </a:r>
            <a:r>
              <a:rPr lang="en-US" i="1" dirty="0" smtClean="0"/>
              <a:t>P</a:t>
            </a:r>
            <a:r>
              <a:rPr lang="en-US" baseline="-25000" dirty="0" smtClean="0"/>
              <a:t>0</a:t>
            </a:r>
            <a:r>
              <a:rPr lang="en-US" dirty="0" smtClean="0"/>
              <a:t>, </a:t>
            </a:r>
            <a:r>
              <a:rPr lang="en-US" i="1" dirty="0" smtClean="0"/>
              <a:t>P</a:t>
            </a:r>
            <a:r>
              <a:rPr lang="en-US" baseline="-25000" dirty="0" smtClean="0"/>
              <a:t>1</a:t>
            </a:r>
            <a:r>
              <a:rPr lang="en-US" dirty="0" smtClean="0"/>
              <a:t>, …, </a:t>
            </a:r>
            <a:r>
              <a:rPr lang="en-US" i="1" dirty="0" err="1" smtClean="0"/>
              <a:t>P</a:t>
            </a:r>
            <a:r>
              <a:rPr lang="en-US" baseline="-25000" dirty="0" err="1" smtClean="0"/>
              <a:t>n</a:t>
            </a:r>
            <a:r>
              <a:rPr lang="en-US" dirty="0" smtClean="0"/>
              <a:t>} of waiting processes such that </a:t>
            </a:r>
            <a:r>
              <a:rPr lang="en-US" i="1" dirty="0" smtClean="0"/>
              <a:t>P</a:t>
            </a:r>
            <a:r>
              <a:rPr lang="en-US" baseline="-25000" dirty="0" smtClean="0"/>
              <a:t>0 </a:t>
            </a:r>
            <a:r>
              <a:rPr lang="en-US" dirty="0" smtClean="0"/>
              <a:t>is waiting for a resource that is held by </a:t>
            </a:r>
            <a:r>
              <a:rPr lang="en-US" i="1" dirty="0" smtClean="0"/>
              <a:t>P</a:t>
            </a:r>
            <a:r>
              <a:rPr lang="en-US" baseline="-25000" dirty="0" smtClean="0"/>
              <a:t>1</a:t>
            </a:r>
            <a:r>
              <a:rPr lang="en-US" dirty="0" smtClean="0"/>
              <a:t>, </a:t>
            </a:r>
            <a:r>
              <a:rPr lang="en-US" i="1" dirty="0" smtClean="0"/>
              <a:t>P</a:t>
            </a:r>
            <a:r>
              <a:rPr lang="en-US" baseline="-25000" dirty="0" smtClean="0"/>
              <a:t>1</a:t>
            </a:r>
            <a:r>
              <a:rPr lang="en-US" dirty="0" smtClean="0"/>
              <a:t> is waiting for a resource that is held by </a:t>
            </a:r>
          </a:p>
          <a:p>
            <a:pPr>
              <a:buFont typeface="Monotype Sorts" charset="2"/>
              <a:buNone/>
            </a:pPr>
            <a:r>
              <a:rPr lang="en-US" i="1" dirty="0" smtClean="0"/>
              <a:t>	P</a:t>
            </a:r>
            <a:r>
              <a:rPr lang="en-US" baseline="-25000" dirty="0" smtClean="0"/>
              <a:t>2</a:t>
            </a:r>
            <a:r>
              <a:rPr lang="en-US" dirty="0" smtClean="0"/>
              <a:t>, …, </a:t>
            </a:r>
            <a:r>
              <a:rPr lang="en-US" i="1" dirty="0" err="1" smtClean="0"/>
              <a:t>P</a:t>
            </a:r>
            <a:r>
              <a:rPr lang="en-US" i="1" baseline="-25000" dirty="0" err="1" smtClean="0"/>
              <a:t>n</a:t>
            </a:r>
            <a:r>
              <a:rPr lang="en-US" baseline="-25000" dirty="0" smtClean="0"/>
              <a:t>–1</a:t>
            </a:r>
            <a:r>
              <a:rPr lang="en-US" dirty="0" smtClean="0"/>
              <a:t> is waiting for a resource that is held by </a:t>
            </a:r>
            <a:r>
              <a:rPr lang="en-US" i="1" dirty="0" err="1" smtClean="0"/>
              <a:t>P</a:t>
            </a:r>
            <a:r>
              <a:rPr lang="en-US" baseline="-25000" dirty="0" err="1" smtClean="0"/>
              <a:t>n</a:t>
            </a:r>
            <a:r>
              <a:rPr lang="en-US" dirty="0" smtClean="0"/>
              <a:t>, and </a:t>
            </a:r>
            <a:r>
              <a:rPr lang="en-US" i="1" dirty="0" err="1" smtClean="0"/>
              <a:t>P</a:t>
            </a:r>
            <a:r>
              <a:rPr lang="en-US" baseline="-25000" dirty="0" err="1" smtClean="0"/>
              <a:t>n</a:t>
            </a:r>
            <a:r>
              <a:rPr lang="en-US" dirty="0" smtClean="0"/>
              <a:t> is waiting for a resource that is held by </a:t>
            </a:r>
            <a:r>
              <a:rPr lang="en-US" i="1" dirty="0" smtClean="0"/>
              <a:t>P</a:t>
            </a:r>
            <a:r>
              <a:rPr lang="en-US" baseline="-25000" dirty="0" smtClean="0"/>
              <a:t>0</a:t>
            </a:r>
            <a:r>
              <a:rPr lang="en-US" dirty="0" smtClean="0"/>
              <a:t>.</a:t>
            </a:r>
          </a:p>
          <a:p>
            <a:endParaRPr lang="en-US" dirty="0"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2907</TotalTime>
  <Words>1212</Words>
  <Application>Microsoft Office PowerPoint</Application>
  <PresentationFormat>On-screen Show (4:3)</PresentationFormat>
  <Paragraphs>359</Paragraphs>
  <Slides>44</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Arial</vt:lpstr>
      <vt:lpstr>Helvetica</vt:lpstr>
      <vt:lpstr>Monotype Sorts</vt:lpstr>
      <vt:lpstr>Symbol</vt:lpstr>
      <vt:lpstr>Times New Roman</vt:lpstr>
      <vt:lpstr>Verdana</vt:lpstr>
      <vt:lpstr>Webdings</vt: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Exercise</vt:lpstr>
      <vt:lpstr>Deadlock Detection</vt:lpstr>
      <vt:lpstr>Single Instance of Each Resource Type</vt:lpstr>
      <vt:lpstr>Resource-Allocation Graph and  Wait-for Graph</vt:lpstr>
      <vt:lpstr>Several Instances of a Resource Type</vt:lpstr>
      <vt:lpstr>Detection Algorithm</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Mahesh Jangid [MU - Jaipur]</cp:lastModifiedBy>
  <cp:revision>165</cp:revision>
  <cp:lastPrinted>2001-06-14T19:16:14Z</cp:lastPrinted>
  <dcterms:created xsi:type="dcterms:W3CDTF">2008-08-18T22:49:08Z</dcterms:created>
  <dcterms:modified xsi:type="dcterms:W3CDTF">2017-03-24T06:43:50Z</dcterms:modified>
</cp:coreProperties>
</file>