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77"/>
  </p:notesMasterIdLst>
  <p:handoutMasterIdLst>
    <p:handoutMasterId r:id="rId78"/>
  </p:handoutMasterIdLst>
  <p:sldIdLst>
    <p:sldId id="356" r:id="rId2"/>
    <p:sldId id="274" r:id="rId3"/>
    <p:sldId id="369" r:id="rId4"/>
    <p:sldId id="275" r:id="rId5"/>
    <p:sldId id="382" r:id="rId6"/>
    <p:sldId id="378" r:id="rId7"/>
    <p:sldId id="354" r:id="rId8"/>
    <p:sldId id="383" r:id="rId9"/>
    <p:sldId id="352" r:id="rId10"/>
    <p:sldId id="276" r:id="rId11"/>
    <p:sldId id="379" r:id="rId12"/>
    <p:sldId id="277" r:id="rId13"/>
    <p:sldId id="380" r:id="rId14"/>
    <p:sldId id="278" r:id="rId15"/>
    <p:sldId id="384" r:id="rId16"/>
    <p:sldId id="323" r:id="rId17"/>
    <p:sldId id="280" r:id="rId18"/>
    <p:sldId id="367" r:id="rId19"/>
    <p:sldId id="385" r:id="rId20"/>
    <p:sldId id="281" r:id="rId21"/>
    <p:sldId id="386" r:id="rId22"/>
    <p:sldId id="325" r:id="rId23"/>
    <p:sldId id="370" r:id="rId24"/>
    <p:sldId id="371" r:id="rId25"/>
    <p:sldId id="368" r:id="rId26"/>
    <p:sldId id="282" r:id="rId27"/>
    <p:sldId id="329" r:id="rId28"/>
    <p:sldId id="328" r:id="rId29"/>
    <p:sldId id="330" r:id="rId30"/>
    <p:sldId id="283" r:id="rId31"/>
    <p:sldId id="331" r:id="rId32"/>
    <p:sldId id="284" r:id="rId33"/>
    <p:sldId id="332" r:id="rId34"/>
    <p:sldId id="333" r:id="rId35"/>
    <p:sldId id="285" r:id="rId36"/>
    <p:sldId id="334" r:id="rId37"/>
    <p:sldId id="286" r:id="rId38"/>
    <p:sldId id="287" r:id="rId39"/>
    <p:sldId id="336" r:id="rId40"/>
    <p:sldId id="387" r:id="rId41"/>
    <p:sldId id="388" r:id="rId42"/>
    <p:sldId id="290" r:id="rId43"/>
    <p:sldId id="291" r:id="rId44"/>
    <p:sldId id="292" r:id="rId45"/>
    <p:sldId id="293" r:id="rId46"/>
    <p:sldId id="389" r:id="rId47"/>
    <p:sldId id="294" r:id="rId48"/>
    <p:sldId id="295" r:id="rId49"/>
    <p:sldId id="365" r:id="rId50"/>
    <p:sldId id="338" r:id="rId51"/>
    <p:sldId id="296" r:id="rId52"/>
    <p:sldId id="339" r:id="rId53"/>
    <p:sldId id="297" r:id="rId54"/>
    <p:sldId id="298" r:id="rId55"/>
    <p:sldId id="381" r:id="rId56"/>
    <p:sldId id="326" r:id="rId57"/>
    <p:sldId id="390" r:id="rId58"/>
    <p:sldId id="327" r:id="rId59"/>
    <p:sldId id="375" r:id="rId60"/>
    <p:sldId id="372" r:id="rId61"/>
    <p:sldId id="373" r:id="rId62"/>
    <p:sldId id="374" r:id="rId63"/>
    <p:sldId id="376" r:id="rId64"/>
    <p:sldId id="377" r:id="rId65"/>
    <p:sldId id="299" r:id="rId66"/>
    <p:sldId id="366" r:id="rId67"/>
    <p:sldId id="340" r:id="rId68"/>
    <p:sldId id="300" r:id="rId69"/>
    <p:sldId id="343" r:id="rId70"/>
    <p:sldId id="342" r:id="rId71"/>
    <p:sldId id="344" r:id="rId72"/>
    <p:sldId id="345" r:id="rId73"/>
    <p:sldId id="346" r:id="rId74"/>
    <p:sldId id="318" r:id="rId75"/>
    <p:sldId id="363" r:id="rId76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8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3300"/>
    <a:srgbClr val="FF0000"/>
    <a:srgbClr val="0000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46" y="78"/>
      </p:cViewPr>
      <p:guideLst>
        <p:guide orient="horz" pos="1528"/>
        <p:guide pos="19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5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F05226D5-815E-4BE3-8E0C-B107B0A3A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92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D61D868B-0BBE-4BD7-BC3A-4FB4CC4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5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31BD62-EB29-4808-AE2F-EBBA653DFC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6949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455B0-B72F-4D18-BCBD-9DED7022447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325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F153E-B3A8-49C6-8802-FF3D7A354DC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813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97F41-3274-4216-ADB5-34E41BB19D5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7012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AE144-1C66-4A69-BBE2-68053EB2BE8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8654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9C03C-E184-4652-8EB0-4CA66B5ED5B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1102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3B730-BC39-4AE6-AA2A-9053F33C33D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7024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8AC3A-410A-4E56-9D9D-AC9F20ECCB0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4576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C0DA-9CAA-4F04-A33F-5FD54A5754B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0448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FAC76-EB11-4B18-A629-FD663D10E33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7797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89B51-410E-41DC-9A98-E50175F2187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44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CBF4E-2360-4CB1-89B2-8521CDF5E03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4750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FAA826-B423-419F-A12A-3AAF20ED4A7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6413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32540-1E01-47FF-BF25-CEAE89B2D72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8478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03AC0-2D9F-4A75-B817-080BC7F4603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1004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523B8-2EE4-4717-845B-F95A01B5563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1735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59A9-FF82-4A99-9E64-5DAEFBEF5B0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0483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C2139-E577-43BF-9FF2-1F9D94F86BC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5843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759BA-69F9-4155-A807-EB1F7C491E8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4081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286-84F3-41DB-93D1-757483ABDB8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9335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F0266-EF1C-4642-B68E-B240FE59A0E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7585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B7212-23AB-4535-9485-5FA74FD1F67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471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84BD6-CE40-4DAB-96D9-2A18F4E8340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80350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33D71-C0D3-4CCB-B673-C568BF7074E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6403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E03C1-A47D-478E-9502-E4E3E9B1FCB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7193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09950-E8D3-4690-ABFD-D68C2860FF9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8977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92F0C-DDA9-443A-9014-7AFD7EF2B01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8146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0C957-74D5-4F1F-9173-7DBABEAB996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8131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791BA-395F-4585-8C08-90D333D2C36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57122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69909-9317-4AD0-96BC-D90A91F112E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23496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E4DEE-B6EC-4ACD-A990-D47B1B10F49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1166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7F068-9D03-467B-8189-904951BAA06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0553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07FB9-F196-4C70-BDB2-E9A34DC59ADF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341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22E21-DF58-4932-B2A5-EC741316AB2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2957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D7704-48E2-4187-9AAD-75B4C92CCB2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84027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67494-C235-4B97-B073-61F2ECB51A12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00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23ABF-231B-4044-BE48-25CBD9FC87E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0870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065C0-1D88-4244-A044-59636608D40F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1990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8C0C1-D2D7-47EB-8B37-26E86299CE7F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20930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FEC5A-FE44-4EAC-B8A6-831EDF5AFF91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96832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8DF1E-1E62-47D6-B94D-755DD27DC121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06849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48858-90F7-4FCC-88C0-6704E2646601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25017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194E8-8BBF-4999-B377-E1ECFF655EFF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93389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249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BFB80-706C-45CB-9209-DAD8774DF3C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9919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D7E82-BE4B-4570-9FA1-9BD24B8B34BC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23897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294CC-27B9-4FB2-96B5-5EF591DF124F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06371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F82AE-AB7E-4E74-A4E1-79C79F1EF090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11514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45575-CF09-463F-BE18-CE896E1BB01E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1362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685DC-5FB0-4F13-8E77-8D12C813CB44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55471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B52CD-AA67-4AC1-8C0A-641B474DC945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53767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673F4-982E-4A8E-84C1-E774B73E08FB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40504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EC23C-4335-4BAD-B997-E2EFD89D3D31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36883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649DB-E4AB-498E-B583-6F88D15D2351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30683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51285-8242-45F4-8B1D-DB3DD543675C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14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B4F90-B868-4B2F-8869-3822EE843C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59604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AA9C2-66B6-49E9-B3B7-39508332971B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6914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CEA82-5B91-49B7-BF5E-70414C6A1C1D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08465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E0968-BBBF-4AB1-822E-612D98E1A7CC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87440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0E43B-667B-4F01-808A-064EC672D677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71021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D5CC1-95C6-4403-B0C8-DB1686A71669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74012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FBC59-DDEB-49D4-8E0B-0073E664555A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02689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06BDD-CB11-44ED-A67D-D7CCCBA4761F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32386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F519D-3DEF-43AD-98DC-8007D2E2EE33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96736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564F-46ED-4A5A-A5E4-D8C91A62695D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976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07C48-616D-4BC5-A15D-4F67B9F89B9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396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42A09-B4E8-42DC-ADEA-420F9EAEC7A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213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B714D-8D6B-4753-8E7D-326409D249A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49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46767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Essentials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9.</a:t>
            </a:r>
            <a:fld id="{294B7D77-EFAE-4755-884F-7CD280ABB6C4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46767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Essentials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9:  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Demand Paging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443" y="1333754"/>
            <a:ext cx="1154271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More users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Page is needed </a:t>
            </a:r>
            <a:r>
              <a:rPr lang="en-US" sz="2400" dirty="0" smtClean="0">
                <a:sym typeface="Symbol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invalid reference </a:t>
            </a:r>
            <a:r>
              <a:rPr lang="en-US" sz="2400" dirty="0" smtClean="0">
                <a:sym typeface="Symbol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not-in-memory  bring to memory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sym typeface="Symbol" charset="2"/>
              </a:rPr>
              <a:t>Lazy swapper</a:t>
            </a:r>
            <a:r>
              <a:rPr lang="en-US" sz="2400" dirty="0" smtClean="0">
                <a:solidFill>
                  <a:srgbClr val="3366FF"/>
                </a:solidFill>
                <a:sym typeface="Symbol" charset="2"/>
              </a:rPr>
              <a:t> </a:t>
            </a:r>
            <a:r>
              <a:rPr lang="en-US" sz="2400" dirty="0" smtClean="0">
                <a:sym typeface="Symbol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Swapper that deals with pages is a </a:t>
            </a:r>
            <a:r>
              <a:rPr lang="en-US" sz="2400" b="1" dirty="0" smtClean="0">
                <a:solidFill>
                  <a:srgbClr val="3366FF"/>
                </a:solidFill>
                <a:sym typeface="Symbol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400" dirty="0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8100"/>
            <a:ext cx="12525375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Transfer of a Paged Memory to </a:t>
            </a:r>
            <a:br>
              <a:rPr lang="en-US" sz="4000" smtClean="0"/>
            </a:br>
            <a:r>
              <a:rPr lang="en-US" sz="4000" smtClean="0"/>
              <a:t>Contiguous Disk Space</a:t>
            </a:r>
          </a:p>
        </p:txBody>
      </p:sp>
      <p:pic>
        <p:nvPicPr>
          <p:cNvPr id="1433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50" y="1357313"/>
            <a:ext cx="8486775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7" y="1400969"/>
            <a:ext cx="11671300" cy="7296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With each page table entry a valid–invalid bit is associated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charset="2"/>
              </a:rPr>
              <a:t> in-memory – </a:t>
            </a:r>
            <a:r>
              <a:rPr lang="en-US" sz="2400" b="1" dirty="0" smtClean="0">
                <a:solidFill>
                  <a:srgbClr val="3366FF"/>
                </a:solidFill>
                <a:sym typeface="Symbol" charset="2"/>
              </a:rPr>
              <a:t>memory resident</a:t>
            </a:r>
            <a:r>
              <a:rPr lang="en-US" sz="2400" dirty="0" smtClean="0">
                <a:sym typeface="Symbol" charset="2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sz="2400" dirty="0" smtClean="0">
                <a:sym typeface="Symbol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Initially valid–invalid bit is set to</a:t>
            </a:r>
            <a:r>
              <a:rPr lang="en-US" sz="2400" b="1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400" dirty="0" smtClean="0">
                <a:sym typeface="Symbol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Example of a page table snapshot:</a:t>
            </a:r>
            <a:br>
              <a:rPr lang="en-US" sz="2400" dirty="0" smtClean="0">
                <a:sym typeface="Symbol" charset="2"/>
              </a:rPr>
            </a:br>
            <a:r>
              <a:rPr lang="en-US" sz="2800" dirty="0" smtClean="0">
                <a:sym typeface="Symbol" charset="2"/>
              </a:rPr>
              <a:t/>
            </a:r>
            <a:br>
              <a:rPr lang="en-US" sz="2800" dirty="0" smtClean="0">
                <a:sym typeface="Symbol" charset="2"/>
              </a:rPr>
            </a:br>
            <a:r>
              <a:rPr lang="en-US" sz="2800" dirty="0" smtClean="0">
                <a:sym typeface="Symbol" charset="2"/>
              </a:rPr>
              <a:t/>
            </a:r>
            <a:br>
              <a:rPr lang="en-US" sz="2800" dirty="0" smtClean="0">
                <a:sym typeface="Symbol" charset="2"/>
              </a:rPr>
            </a:br>
            <a:r>
              <a:rPr lang="en-US" sz="2800" dirty="0" smtClean="0">
                <a:sym typeface="Symbol" charset="2"/>
              </a:rPr>
              <a:t/>
            </a:r>
            <a:br>
              <a:rPr lang="en-US" sz="2800" dirty="0" smtClean="0">
                <a:sym typeface="Symbol" charset="2"/>
              </a:rPr>
            </a:br>
            <a:r>
              <a:rPr lang="en-US" sz="2800" dirty="0" smtClean="0">
                <a:sym typeface="Symbol" charset="2"/>
              </a:rPr>
              <a:t/>
            </a:r>
            <a:br>
              <a:rPr lang="en-US" sz="2800" dirty="0" smtClean="0">
                <a:sym typeface="Symbol" charset="2"/>
              </a:rPr>
            </a:br>
            <a:r>
              <a:rPr lang="en-US" sz="2800" dirty="0" smtClean="0">
                <a:sym typeface="Symbol" charset="2"/>
              </a:rPr>
              <a:t/>
            </a:r>
            <a:br>
              <a:rPr lang="en-US" sz="2800" dirty="0" smtClean="0">
                <a:sym typeface="Symbol" charset="2"/>
              </a:rPr>
            </a:br>
            <a:r>
              <a:rPr lang="en-US" sz="2800" dirty="0" smtClean="0">
                <a:sym typeface="Symbol" charset="2"/>
              </a:rPr>
              <a:t/>
            </a:r>
            <a:br>
              <a:rPr lang="en-US" sz="2800" dirty="0" smtClean="0">
                <a:sym typeface="Symbol" charset="2"/>
              </a:rPr>
            </a:br>
            <a:r>
              <a:rPr lang="en-US" sz="2800" dirty="0" smtClean="0">
                <a:sym typeface="Symbol" charset="2"/>
              </a:rPr>
              <a:t/>
            </a:r>
            <a:br>
              <a:rPr lang="en-US" sz="2800" dirty="0" smtClean="0">
                <a:sym typeface="Symbol" charset="2"/>
              </a:rPr>
            </a:br>
            <a:r>
              <a:rPr lang="en-US" sz="2800" dirty="0" smtClean="0">
                <a:sym typeface="Symbol" charset="2"/>
              </a:rPr>
              <a:t/>
            </a:r>
            <a:br>
              <a:rPr lang="en-US" sz="2800" dirty="0" smtClean="0">
                <a:sym typeface="Symbol" charset="2"/>
              </a:rPr>
            </a:br>
            <a:r>
              <a:rPr lang="en-US" sz="2800" dirty="0" smtClean="0">
                <a:sym typeface="Symbol" charset="2"/>
              </a:rPr>
              <a:t/>
            </a:r>
            <a:br>
              <a:rPr lang="en-US" sz="2800" dirty="0" smtClean="0">
                <a:sym typeface="Symbol" charset="2"/>
              </a:rPr>
            </a:br>
            <a:r>
              <a:rPr lang="en-US" sz="2800" dirty="0" smtClean="0">
                <a:sym typeface="Symbol" charset="2"/>
              </a:rPr>
              <a:t/>
            </a:r>
            <a:br>
              <a:rPr lang="en-US" sz="2800" dirty="0" smtClean="0">
                <a:sym typeface="Symbol" charset="2"/>
              </a:rPr>
            </a:br>
            <a:r>
              <a:rPr lang="en-US" sz="2800" dirty="0" smtClean="0">
                <a:sym typeface="Symbol" charset="2"/>
              </a:rPr>
              <a:t/>
            </a:r>
            <a:br>
              <a:rPr lang="en-US" sz="2800" dirty="0" smtClean="0">
                <a:sym typeface="Symbol" charset="2"/>
              </a:rPr>
            </a:br>
            <a:endParaRPr lang="en-US" sz="1400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During address translation, if valid–invalid bit in page table entry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400" dirty="0" smtClean="0">
                <a:sym typeface="Symbol" charset="2"/>
              </a:rPr>
              <a:t>      is</a:t>
            </a:r>
            <a:r>
              <a:rPr lang="en-US" sz="2400" b="1" dirty="0" smtClean="0">
                <a:solidFill>
                  <a:srgbClr val="FF0000"/>
                </a:solidFill>
                <a:sym typeface="Symbol" charset="2"/>
              </a:rPr>
              <a:t> I</a:t>
            </a:r>
            <a:r>
              <a:rPr lang="en-US" sz="2400" dirty="0" smtClean="0">
                <a:sym typeface="Symbol" charset="2"/>
              </a:rPr>
              <a:t>  page fault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27538" y="3632200"/>
            <a:ext cx="2816225" cy="3556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352925" y="40116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352925" y="44180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352925" y="48244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352925" y="52308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4352925" y="56372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4352925" y="638016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4352925" y="6754813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6524625" y="3198813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6669088" y="3606800"/>
            <a:ext cx="4064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6672263" y="4006850"/>
            <a:ext cx="4048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6669088" y="4406900"/>
            <a:ext cx="4064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6672263" y="4845050"/>
            <a:ext cx="4048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v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6708775" y="52705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6708775" y="63881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6708775" y="6794500"/>
            <a:ext cx="3270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charset="0"/>
              </a:rPr>
              <a:t>i</a:t>
            </a:r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5183188" y="5778500"/>
            <a:ext cx="5588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….</a:t>
            </a: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4908550" y="3181350"/>
            <a:ext cx="12192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Frame #</a:t>
            </a:r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6597650" y="3181350"/>
            <a:ext cx="194627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valid-invalid bit</a:t>
            </a: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5207000" y="7143750"/>
            <a:ext cx="146208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page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50800"/>
            <a:ext cx="12541250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Page Table When Some Pages </a:t>
            </a:r>
            <a:br>
              <a:rPr lang="en-US" sz="4000" smtClean="0"/>
            </a:br>
            <a:r>
              <a:rPr lang="en-US" sz="4000" smtClean="0"/>
              <a:t>Are Not in Main Memory</a:t>
            </a: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8" y="1300163"/>
            <a:ext cx="8034337" cy="692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3150"/>
            <a:ext cx="12344400" cy="561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200" dirty="0" smtClean="0">
                <a:solidFill>
                  <a:srgbClr val="3366FF"/>
                </a:solidFill>
                <a:sym typeface="Symbol" charset="2"/>
              </a:rPr>
              <a:t>              </a:t>
            </a:r>
            <a:r>
              <a:rPr lang="en-US" sz="3200" b="1" dirty="0" smtClean="0">
                <a:solidFill>
                  <a:srgbClr val="3366FF"/>
                </a:solidFill>
                <a:sym typeface="Symbol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3200" dirty="0" smtClean="0">
                <a:sym typeface="Symbol" charset="2"/>
              </a:rPr>
              <a:t>Operating system looks at another table to decide:</a:t>
            </a:r>
          </a:p>
          <a:p>
            <a:pPr marL="1141413" lvl="1" indent="-488950">
              <a:lnSpc>
                <a:spcPct val="90000"/>
              </a:lnSpc>
            </a:pPr>
            <a:r>
              <a:rPr lang="en-US" sz="3200" dirty="0" smtClean="0"/>
              <a:t>Invalid reference </a:t>
            </a:r>
            <a:r>
              <a:rPr lang="en-US" sz="3200" dirty="0" smtClean="0">
                <a:sym typeface="Symbol" charset="2"/>
              </a:rPr>
              <a:t> abort</a:t>
            </a:r>
          </a:p>
          <a:p>
            <a:pPr marL="1141413" lvl="1" indent="-488950">
              <a:lnSpc>
                <a:spcPct val="90000"/>
              </a:lnSpc>
            </a:pPr>
            <a:r>
              <a:rPr lang="en-US" sz="3200" dirty="0" smtClean="0">
                <a:sym typeface="Symbol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3200" dirty="0" smtClean="0">
                <a:sym typeface="Symbol" charset="2"/>
              </a:rPr>
              <a:t>Get empty frame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3200" dirty="0" smtClean="0">
                <a:sym typeface="Symbol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3200" dirty="0" smtClean="0">
                <a:sym typeface="Symbol" charset="2"/>
              </a:rPr>
              <a:t>Reset tables to indicate page now in memory</a:t>
            </a:r>
            <a:br>
              <a:rPr lang="en-US" sz="3200" dirty="0" smtClean="0">
                <a:sym typeface="Symbol" charset="2"/>
              </a:rPr>
            </a:br>
            <a:r>
              <a:rPr lang="en-US" sz="3200" dirty="0" smtClean="0">
                <a:sym typeface="Symbol" charset="2"/>
              </a:rPr>
              <a:t>Set validation bit = </a:t>
            </a:r>
            <a:r>
              <a:rPr lang="en-US" sz="3200" b="1" dirty="0" smtClean="0">
                <a:solidFill>
                  <a:srgbClr val="FF0000"/>
                </a:solidFill>
                <a:sym typeface="Symbol" charset="2"/>
              </a:rPr>
              <a:t>v</a:t>
            </a:r>
            <a:endParaRPr lang="en-US" sz="3200" dirty="0" smtClean="0">
              <a:sym typeface="Symbol" charset="2"/>
            </a:endParaRPr>
          </a:p>
          <a:p>
            <a:pPr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3200" dirty="0" smtClean="0">
                <a:sym typeface="Symbol" charset="2"/>
              </a:rPr>
              <a:t>Restart the instruction that caused the page 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Aspects of Demand Paging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425194"/>
            <a:ext cx="12344400" cy="6040438"/>
          </a:xfrm>
        </p:spPr>
        <p:txBody>
          <a:bodyPr/>
          <a:lstStyle/>
          <a:p>
            <a:r>
              <a:rPr lang="en-US" sz="2400" dirty="0" smtClean="0"/>
              <a:t>Extreme case – start process with </a:t>
            </a:r>
            <a:r>
              <a:rPr lang="en-US" sz="2400" i="1" dirty="0" smtClean="0"/>
              <a:t>no</a:t>
            </a:r>
            <a:r>
              <a:rPr lang="en-US" sz="2400" dirty="0" smtClean="0"/>
              <a:t> pages in memory</a:t>
            </a:r>
          </a:p>
          <a:p>
            <a:pPr lvl="1"/>
            <a:r>
              <a:rPr lang="en-US" sz="2400" dirty="0" smtClean="0"/>
              <a:t>OS sets instruction pointer to first instruction of process, non-memory-resident -&gt; page fault</a:t>
            </a:r>
          </a:p>
          <a:p>
            <a:pPr lvl="1"/>
            <a:r>
              <a:rPr lang="en-US" sz="2400" dirty="0" smtClean="0"/>
              <a:t>And for every other process pages on first access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Pure demand paging</a:t>
            </a:r>
          </a:p>
          <a:p>
            <a:r>
              <a:rPr lang="en-US" sz="2400" dirty="0" smtClean="0"/>
              <a:t>Actually, a given instruction could access multiple pages -&gt; multiple page faults</a:t>
            </a:r>
          </a:p>
          <a:p>
            <a:pPr lvl="1"/>
            <a:r>
              <a:rPr lang="en-US" sz="2400" dirty="0" smtClean="0"/>
              <a:t>Pain decreased because of </a:t>
            </a:r>
            <a:r>
              <a:rPr lang="en-US" sz="2400" b="1" dirty="0" smtClean="0">
                <a:solidFill>
                  <a:srgbClr val="3366FF"/>
                </a:solidFill>
              </a:rPr>
              <a:t>locality of reference</a:t>
            </a:r>
          </a:p>
          <a:p>
            <a:r>
              <a:rPr lang="en-US" sz="2400" dirty="0" smtClean="0"/>
              <a:t>Hardware support needed for demand paging</a:t>
            </a:r>
          </a:p>
          <a:p>
            <a:pPr lvl="1"/>
            <a:r>
              <a:rPr lang="en-US" sz="2400" dirty="0" smtClean="0"/>
              <a:t>Page table with valid / invalid bit</a:t>
            </a:r>
          </a:p>
          <a:p>
            <a:pPr lvl="1"/>
            <a:r>
              <a:rPr lang="en-US" sz="2400" dirty="0" smtClean="0"/>
              <a:t>Secondary memory (swap device with </a:t>
            </a:r>
            <a:r>
              <a:rPr lang="en-US" sz="2400" b="1" dirty="0" smtClean="0">
                <a:solidFill>
                  <a:srgbClr val="3366FF"/>
                </a:solidFill>
              </a:rPr>
              <a:t>swap space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Instruction restart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369888"/>
            <a:ext cx="11993562" cy="768350"/>
          </a:xfrm>
        </p:spPr>
        <p:txBody>
          <a:bodyPr/>
          <a:lstStyle/>
          <a:p>
            <a:pPr eaLnBrk="1" hangingPunct="1"/>
            <a:r>
              <a:rPr lang="en-US" smtClean="0"/>
              <a:t>Steps in Handling a Page Fault</a:t>
            </a:r>
          </a:p>
        </p:txBody>
      </p:sp>
      <p:pic>
        <p:nvPicPr>
          <p:cNvPr id="2048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9313" y="1446213"/>
            <a:ext cx="9191625" cy="681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Performance of Demand Paging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92450" algn="l"/>
                <a:tab pos="4081463" algn="l"/>
              </a:tabLst>
            </a:pPr>
            <a:r>
              <a:rPr lang="en-US" smtClean="0"/>
              <a:t>Stages in Demand Paging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Trap to the operating system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Save the user registers and process state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Determine that the interrupt was a page fault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Check that the page reference was legal and determine the location of the page on the disk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Issue a read from the disk to a free frame:</a:t>
            </a:r>
          </a:p>
          <a:p>
            <a:pPr marL="1141413" lvl="1" indent="-488950"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Wait in a queue for this device until the read request is serviced</a:t>
            </a:r>
          </a:p>
          <a:p>
            <a:pPr marL="1141413" lvl="1" indent="-488950"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Wait for the device seek and/or latency time</a:t>
            </a:r>
          </a:p>
          <a:p>
            <a:pPr marL="1141413" lvl="1" indent="-488950"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Begin the transfer of the page to a free frame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While waiting, allocate the CPU to some other user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Receive an interrupt from the disk I/O subsystem (I/O completed)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Save the registers and process state for the other user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Determine that the interrupt was from the disk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Correct the page table and other tables to show page is now in memory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Wait for the CPU to be allocated to this process again</a:t>
            </a:r>
          </a:p>
          <a:p>
            <a:pPr>
              <a:buFont typeface="Arial" charset="0"/>
              <a:buAutoNum type="arabicPeriod"/>
              <a:tabLst>
                <a:tab pos="3092450" algn="l"/>
                <a:tab pos="4081463" algn="l"/>
              </a:tabLst>
            </a:pPr>
            <a:r>
              <a:rPr lang="en-US" sz="2000" smtClean="0"/>
              <a:t>Restore the user registers, process state, and new page table, and then resume the interrupted instruction</a:t>
            </a:r>
          </a:p>
          <a:p>
            <a:pPr>
              <a:tabLst>
                <a:tab pos="3092450" algn="l"/>
                <a:tab pos="4081463" algn="l"/>
              </a:tabLst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Restart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553210"/>
            <a:ext cx="11553825" cy="5486400"/>
          </a:xfrm>
        </p:spPr>
        <p:txBody>
          <a:bodyPr/>
          <a:lstStyle/>
          <a:p>
            <a:r>
              <a:rPr lang="en-US" sz="2800" dirty="0" smtClean="0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block move</a:t>
            </a:r>
            <a:br>
              <a:rPr lang="en-US" sz="2800" dirty="0" smtClean="0">
                <a:sym typeface="Symbol" charset="2"/>
              </a:rPr>
            </a:br>
            <a:r>
              <a:rPr lang="en-US" sz="3200" dirty="0" smtClean="0">
                <a:sym typeface="Symbol" charset="2"/>
              </a:rPr>
              <a:t/>
            </a:r>
            <a:br>
              <a:rPr lang="en-US" sz="3200" dirty="0" smtClean="0">
                <a:sym typeface="Symbol" charset="2"/>
              </a:rPr>
            </a:br>
            <a:r>
              <a:rPr lang="en-US" sz="3200" dirty="0" smtClean="0">
                <a:sym typeface="Symbol" charset="2"/>
              </a:rPr>
              <a:t/>
            </a:r>
            <a:br>
              <a:rPr lang="en-US" sz="3200" dirty="0" smtClean="0">
                <a:sym typeface="Symbol" charset="2"/>
              </a:rPr>
            </a:br>
            <a:r>
              <a:rPr lang="en-US" sz="3200" dirty="0" smtClean="0">
                <a:sym typeface="Symbol" charset="2"/>
              </a:rPr>
              <a:t/>
            </a:r>
            <a:br>
              <a:rPr lang="en-US" sz="3200" dirty="0" smtClean="0">
                <a:sym typeface="Symbol" charset="2"/>
              </a:rPr>
            </a:br>
            <a:r>
              <a:rPr lang="en-US" sz="3200" dirty="0" smtClean="0">
                <a:sym typeface="Symbol" charset="2"/>
              </a:rPr>
              <a:t/>
            </a:r>
            <a:br>
              <a:rPr lang="en-US" sz="3200" dirty="0" smtClean="0">
                <a:sym typeface="Symbol" charset="2"/>
              </a:rPr>
            </a:br>
            <a:endParaRPr lang="en-US" sz="3200" dirty="0" smtClean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What if source and destination overlap?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072063" y="2843213"/>
            <a:ext cx="1371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843588" y="34036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6434138" y="2620963"/>
            <a:ext cx="800100" cy="711200"/>
          </a:xfrm>
          <a:custGeom>
            <a:avLst/>
            <a:gdLst>
              <a:gd name="T0" fmla="*/ 2147483647 w 344"/>
              <a:gd name="T1" fmla="*/ 2147483647 h 376"/>
              <a:gd name="T2" fmla="*/ 2147483647 w 344"/>
              <a:gd name="T3" fmla="*/ 2147483647 h 376"/>
              <a:gd name="T4" fmla="*/ 0 w 344"/>
              <a:gd name="T5" fmla="*/ 2147483647 h 376"/>
              <a:gd name="T6" fmla="*/ 0 60000 65536"/>
              <a:gd name="T7" fmla="*/ 0 60000 65536"/>
              <a:gd name="T8" fmla="*/ 0 60000 65536"/>
              <a:gd name="T9" fmla="*/ 0 w 344"/>
              <a:gd name="T10" fmla="*/ 0 h 376"/>
              <a:gd name="T11" fmla="*/ 344 w 344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76">
                <a:moveTo>
                  <a:pt x="336" y="376"/>
                </a:moveTo>
                <a:cubicBezTo>
                  <a:pt x="340" y="228"/>
                  <a:pt x="344" y="80"/>
                  <a:pt x="288" y="40"/>
                </a:cubicBezTo>
                <a:cubicBezTo>
                  <a:pt x="232" y="0"/>
                  <a:pt x="116" y="68"/>
                  <a:pt x="0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Performance of Demand Paging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8618"/>
            <a:ext cx="12344400" cy="6040438"/>
          </a:xfrm>
        </p:spPr>
        <p:txBody>
          <a:bodyPr/>
          <a:lstStyle/>
          <a:p>
            <a:pPr>
              <a:tabLst>
                <a:tab pos="3092450" algn="l"/>
                <a:tab pos="4081463" algn="l"/>
              </a:tabLst>
            </a:pPr>
            <a:r>
              <a:rPr lang="en-US" sz="2800" dirty="0" smtClean="0"/>
              <a:t>Page Fault Rate 0 </a:t>
            </a:r>
            <a:r>
              <a:rPr lang="en-US" sz="2800" dirty="0" smtClean="0">
                <a:sym typeface="Symbol" charset="2"/>
              </a:rPr>
              <a:t> </a:t>
            </a:r>
            <a:r>
              <a:rPr lang="en-US" sz="2800" i="1" dirty="0" smtClean="0">
                <a:sym typeface="Symbol" charset="2"/>
              </a:rPr>
              <a:t>p</a:t>
            </a:r>
            <a:r>
              <a:rPr lang="en-US" sz="2800" dirty="0" smtClean="0">
                <a:sym typeface="Symbol" charset="2"/>
              </a:rPr>
              <a:t>  1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sz="2800" dirty="0" smtClean="0">
                <a:sym typeface="Symbol" charset="2"/>
              </a:rPr>
              <a:t>if </a:t>
            </a:r>
            <a:r>
              <a:rPr lang="en-US" sz="2800" i="1" dirty="0" smtClean="0">
                <a:sym typeface="Symbol" charset="2"/>
              </a:rPr>
              <a:t>p</a:t>
            </a:r>
            <a:r>
              <a:rPr lang="en-US" sz="2800" dirty="0" smtClean="0">
                <a:sym typeface="Symbol" charset="2"/>
              </a:rPr>
              <a:t> = 0 no page faults </a:t>
            </a:r>
          </a:p>
          <a:p>
            <a:pPr lvl="1">
              <a:tabLst>
                <a:tab pos="3092450" algn="l"/>
                <a:tab pos="4081463" algn="l"/>
              </a:tabLst>
            </a:pPr>
            <a:r>
              <a:rPr lang="en-US" sz="2800" dirty="0" smtClean="0">
                <a:sym typeface="Symbol" charset="2"/>
              </a:rPr>
              <a:t>if </a:t>
            </a:r>
            <a:r>
              <a:rPr lang="en-US" sz="2800" i="1" dirty="0" smtClean="0">
                <a:sym typeface="Symbol" charset="2"/>
              </a:rPr>
              <a:t>p</a:t>
            </a:r>
            <a:r>
              <a:rPr lang="en-US" sz="2800" dirty="0" smtClean="0">
                <a:sym typeface="Symbol" charset="2"/>
              </a:rPr>
              <a:t> = 1, every reference is a fault</a:t>
            </a:r>
            <a:br>
              <a:rPr lang="en-US" sz="2800" dirty="0" smtClean="0">
                <a:sym typeface="Symbol" charset="2"/>
              </a:rPr>
            </a:br>
            <a:endParaRPr lang="en-US" sz="2800" dirty="0" smtClean="0">
              <a:sym typeface="Symbol" charset="2"/>
            </a:endParaRPr>
          </a:p>
          <a:p>
            <a:pPr>
              <a:tabLst>
                <a:tab pos="3092450" algn="l"/>
                <a:tab pos="4081463" algn="l"/>
              </a:tabLst>
            </a:pPr>
            <a:r>
              <a:rPr lang="en-US" sz="2800" dirty="0" smtClean="0">
                <a:sym typeface="Symbol" charset="2"/>
              </a:rPr>
              <a:t>Effective Access Time (EAT)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z="2800" dirty="0" smtClean="0">
                <a:sym typeface="Symbol" charset="2"/>
              </a:rPr>
              <a:t>		EAT = (1 – </a:t>
            </a:r>
            <a:r>
              <a:rPr lang="en-US" sz="2800" i="1" dirty="0" smtClean="0">
                <a:sym typeface="Symbol" charset="2"/>
              </a:rPr>
              <a:t>p</a:t>
            </a:r>
            <a:r>
              <a:rPr lang="en-US" sz="2800" dirty="0" smtClean="0">
                <a:sym typeface="Symbol" charset="2"/>
              </a:rPr>
              <a:t>) x memory access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z="2800" dirty="0" smtClean="0">
                <a:sym typeface="Symbol" charset="2"/>
              </a:rPr>
              <a:t>			+ </a:t>
            </a:r>
            <a:r>
              <a:rPr lang="en-US" sz="2800" i="1" dirty="0" smtClean="0">
                <a:sym typeface="Symbol" charset="2"/>
              </a:rPr>
              <a:t>p</a:t>
            </a:r>
            <a:r>
              <a:rPr lang="en-US" sz="2800" dirty="0" smtClean="0">
                <a:sym typeface="Symbol" charset="2"/>
              </a:rPr>
              <a:t> (page fault overhead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z="2800" dirty="0" smtClean="0">
                <a:sym typeface="Symbol" charset="2"/>
              </a:rPr>
              <a:t>			           + swap page out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z="2800" dirty="0" smtClean="0">
                <a:sym typeface="Symbol" charset="2"/>
              </a:rPr>
              <a:t>			           + swap page in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z="2800" dirty="0" smtClean="0">
                <a:sym typeface="Symbol" charset="2"/>
              </a:rPr>
              <a:t>			           + restart overhead</a:t>
            </a:r>
          </a:p>
          <a:p>
            <a:pPr>
              <a:buFont typeface="Monotype Sorts" charset="2"/>
              <a:buNone/>
              <a:tabLst>
                <a:tab pos="3092450" algn="l"/>
                <a:tab pos="4081463" algn="l"/>
              </a:tabLst>
            </a:pPr>
            <a:r>
              <a:rPr lang="en-US" sz="2800" dirty="0" smtClean="0">
                <a:sym typeface="Symbol" charset="2"/>
              </a:rPr>
              <a:t>                                                   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Chapter 9:  Virtual Memory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smtClean="0"/>
              <a:t>Background</a:t>
            </a:r>
          </a:p>
          <a:p>
            <a:r>
              <a:rPr lang="en-US" smtClean="0"/>
              <a:t>Demand Paging</a:t>
            </a:r>
          </a:p>
          <a:p>
            <a:r>
              <a:rPr lang="en-US" smtClean="0"/>
              <a:t>Copy-on-Write</a:t>
            </a:r>
          </a:p>
          <a:p>
            <a:r>
              <a:rPr lang="en-US" smtClean="0"/>
              <a:t>Page Replacement</a:t>
            </a:r>
          </a:p>
          <a:p>
            <a:r>
              <a:rPr lang="en-US" smtClean="0"/>
              <a:t>Allocation of Frames </a:t>
            </a:r>
          </a:p>
          <a:p>
            <a:r>
              <a:rPr lang="en-US" smtClean="0"/>
              <a:t>Thrashing</a:t>
            </a:r>
          </a:p>
          <a:p>
            <a:r>
              <a:rPr lang="en-US" smtClean="0"/>
              <a:t>Memory-Mapped Files</a:t>
            </a:r>
          </a:p>
          <a:p>
            <a:r>
              <a:rPr lang="en-US" smtClean="0"/>
              <a:t>Allocating Kernel Memory</a:t>
            </a:r>
          </a:p>
          <a:p>
            <a:r>
              <a:rPr lang="en-US" smtClean="0"/>
              <a:t>Other Considerations</a:t>
            </a:r>
          </a:p>
          <a:p>
            <a:r>
              <a:rPr lang="en-US" smtClean="0"/>
              <a:t>Operating-System 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smtClean="0"/>
              <a:t>Demand Paging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07" y="1534922"/>
            <a:ext cx="12344400" cy="6040438"/>
          </a:xfrm>
        </p:spPr>
        <p:txBody>
          <a:bodyPr/>
          <a:lstStyle/>
          <a:p>
            <a:pPr>
              <a:tabLst>
                <a:tab pos="2535238" algn="l"/>
                <a:tab pos="3255963" algn="l"/>
              </a:tabLst>
            </a:pPr>
            <a:r>
              <a:rPr lang="en-US" sz="2400" dirty="0" smtClean="0"/>
              <a:t>Memory access time = 200 nanoseconds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sz="2400" dirty="0" smtClean="0"/>
              <a:t>Average page-fault service time = 8 milliseconds</a:t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2535238" algn="l"/>
                <a:tab pos="3255963" algn="l"/>
              </a:tabLst>
            </a:pPr>
            <a:r>
              <a:rPr lang="en-US" sz="2400" dirty="0" smtClean="0"/>
              <a:t>EAT = (1 – p) x 200 + p (8 milliseconds) 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z="2400" dirty="0" smtClean="0"/>
              <a:t>	        = (1 – p  x 200 + p x 8,000,000 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z="2400" dirty="0" smtClean="0"/>
              <a:t>              = 200 + p x 7,999,800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sz="2400" dirty="0" smtClean="0"/>
              <a:t>If one access out of 1,000 causes a page fault, then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z="2400" dirty="0" smtClean="0"/>
              <a:t>         EAT = 8.2 microseconds. 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z="2400" dirty="0" smtClean="0"/>
              <a:t>      This is a slowdown by a factor of 40!!</a:t>
            </a:r>
          </a:p>
          <a:p>
            <a:pPr>
              <a:tabLst>
                <a:tab pos="2535238" algn="l"/>
                <a:tab pos="3255963" algn="l"/>
              </a:tabLst>
            </a:pPr>
            <a:r>
              <a:rPr lang="en-US" sz="2400" dirty="0" smtClean="0"/>
              <a:t>If want performance degradation &lt; 10 percent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sz="2400" dirty="0" smtClean="0"/>
              <a:t>220 &gt; 200 + 7,999,800 x p</a:t>
            </a:r>
            <a:br>
              <a:rPr lang="en-US" sz="2400" dirty="0" smtClean="0"/>
            </a:br>
            <a:r>
              <a:rPr lang="en-US" sz="2400" dirty="0" smtClean="0"/>
              <a:t>20 &gt; 7,999,800 x p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sz="2400" dirty="0" smtClean="0"/>
              <a:t>p &lt; .0000025</a:t>
            </a:r>
          </a:p>
          <a:p>
            <a:pPr lvl="1">
              <a:tabLst>
                <a:tab pos="2535238" algn="l"/>
                <a:tab pos="3255963" algn="l"/>
              </a:tabLst>
            </a:pPr>
            <a:r>
              <a:rPr lang="en-US" sz="2400" dirty="0" smtClean="0"/>
              <a:t>&lt; one page fault in every 400,000 memory accesses</a:t>
            </a:r>
          </a:p>
          <a:p>
            <a:pPr>
              <a:buFont typeface="Monotype Sorts" charset="2"/>
              <a:buNone/>
              <a:tabLst>
                <a:tab pos="2535238" algn="l"/>
                <a:tab pos="3255963" algn="l"/>
              </a:tabLst>
            </a:pPr>
            <a:r>
              <a:rPr lang="en-US" sz="2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Demand Paging Optimizations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9867" y="1608074"/>
            <a:ext cx="12344400" cy="6040438"/>
          </a:xfrm>
        </p:spPr>
        <p:txBody>
          <a:bodyPr/>
          <a:lstStyle/>
          <a:p>
            <a:r>
              <a:rPr lang="en-US" sz="2800" dirty="0" smtClean="0"/>
              <a:t>Copy entire process image to swap space at process load time</a:t>
            </a:r>
          </a:p>
          <a:p>
            <a:pPr lvl="1"/>
            <a:r>
              <a:rPr lang="en-US" sz="2800" dirty="0" smtClean="0"/>
              <a:t>Then page in and out of swap space</a:t>
            </a:r>
          </a:p>
          <a:p>
            <a:pPr lvl="1"/>
            <a:r>
              <a:rPr lang="en-US" sz="2800" dirty="0" smtClean="0"/>
              <a:t>Used in older BSD Unix</a:t>
            </a:r>
          </a:p>
          <a:p>
            <a:endParaRPr lang="en-US" sz="2800" dirty="0" smtClean="0"/>
          </a:p>
          <a:p>
            <a:r>
              <a:rPr lang="en-US" sz="2800" dirty="0" smtClean="0"/>
              <a:t>Demand page in from program binary on disk, but discard rather than paging out when freeing frame</a:t>
            </a:r>
          </a:p>
          <a:p>
            <a:pPr lvl="1"/>
            <a:r>
              <a:rPr lang="en-US" sz="2800" dirty="0" smtClean="0"/>
              <a:t>Used in Solaris and current BSD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Copy-on-Write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731" y="1388618"/>
            <a:ext cx="12853797" cy="6040438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Copy-on-Write </a:t>
            </a:r>
            <a:r>
              <a:rPr lang="en-US" sz="2800" dirty="0" smtClean="0"/>
              <a:t>(COW) allows both parent and child processes to initially </a:t>
            </a:r>
            <a:r>
              <a:rPr lang="en-US" sz="2800" i="1" dirty="0" smtClean="0"/>
              <a:t>share</a:t>
            </a:r>
            <a:r>
              <a:rPr lang="en-US" sz="2800" dirty="0" smtClean="0"/>
              <a:t> the same pages in memory</a:t>
            </a:r>
          </a:p>
          <a:p>
            <a:pPr lvl="1"/>
            <a:r>
              <a:rPr lang="en-US" sz="2800" dirty="0" smtClean="0"/>
              <a:t>If either process modifies a shared page, only then is the page copied</a:t>
            </a:r>
          </a:p>
          <a:p>
            <a:r>
              <a:rPr lang="en-US" sz="2800" dirty="0" smtClean="0"/>
              <a:t>COW allows more efficient process creation as only modified pages are copied</a:t>
            </a:r>
          </a:p>
          <a:p>
            <a:r>
              <a:rPr lang="en-US" sz="2800" dirty="0" smtClean="0"/>
              <a:t>In general, free pages are allocated from a </a:t>
            </a:r>
            <a:r>
              <a:rPr lang="en-US" sz="2800" b="1" dirty="0" smtClean="0">
                <a:solidFill>
                  <a:srgbClr val="3366FF"/>
                </a:solidFill>
              </a:rPr>
              <a:t>pool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of </a:t>
            </a:r>
            <a:r>
              <a:rPr lang="en-US" sz="2800" b="1" dirty="0" smtClean="0">
                <a:solidFill>
                  <a:srgbClr val="3366FF"/>
                </a:solidFill>
              </a:rPr>
              <a:t>zero-fill-on-demand </a:t>
            </a:r>
            <a:r>
              <a:rPr lang="en-US" sz="2800" dirty="0" smtClean="0"/>
              <a:t>pages</a:t>
            </a:r>
          </a:p>
          <a:p>
            <a:r>
              <a:rPr lang="en-US" sz="2800" dirty="0" err="1" smtClean="0">
                <a:latin typeface="Courier New" charset="0"/>
                <a:cs typeface="Courier New" charset="0"/>
              </a:rPr>
              <a:t>vfork</a:t>
            </a:r>
            <a:r>
              <a:rPr lang="en-US" sz="2800" dirty="0" smtClean="0">
                <a:latin typeface="Courier New" charset="0"/>
                <a:cs typeface="Courier New" charset="0"/>
              </a:rPr>
              <a:t>()</a:t>
            </a:r>
            <a:r>
              <a:rPr lang="en-US" sz="2800" dirty="0" smtClean="0"/>
              <a:t> variation on </a:t>
            </a:r>
            <a:r>
              <a:rPr lang="en-US" sz="2800" dirty="0" smtClean="0">
                <a:latin typeface="Courier New" charset="0"/>
                <a:cs typeface="Courier New" charset="0"/>
              </a:rPr>
              <a:t>fork() </a:t>
            </a:r>
            <a:r>
              <a:rPr lang="en-US" sz="2800" dirty="0" smtClean="0"/>
              <a:t>system call has parent suspend and child using copy-on-write address space of parent</a:t>
            </a:r>
          </a:p>
          <a:p>
            <a:pPr lvl="1"/>
            <a:r>
              <a:rPr lang="en-US" sz="2800" dirty="0" smtClean="0"/>
              <a:t>Designed to have child call </a:t>
            </a:r>
            <a:r>
              <a:rPr lang="en-US" sz="2800" dirty="0" smtClean="0">
                <a:latin typeface="Courier New" charset="0"/>
                <a:cs typeface="Courier New" charset="0"/>
              </a:rPr>
              <a:t>exec()</a:t>
            </a:r>
          </a:p>
          <a:p>
            <a:pPr lvl="1"/>
            <a:r>
              <a:rPr lang="en-US" sz="2800" dirty="0" smtClean="0"/>
              <a:t>Very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Before Process 1 Modifies Page C</a:t>
            </a:r>
          </a:p>
        </p:txBody>
      </p:sp>
      <p:pic>
        <p:nvPicPr>
          <p:cNvPr id="26627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538" y="2146300"/>
            <a:ext cx="12138025" cy="434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After Process 1 Modifies Page C</a:t>
            </a:r>
          </a:p>
        </p:txBody>
      </p:sp>
      <p:pic>
        <p:nvPicPr>
          <p:cNvPr id="2765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63" y="2725738"/>
            <a:ext cx="100965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9575" y="395288"/>
            <a:ext cx="11803063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What Happens if There is no Free Frame?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393" y="1443038"/>
            <a:ext cx="11587163" cy="6016625"/>
          </a:xfrm>
        </p:spPr>
        <p:txBody>
          <a:bodyPr/>
          <a:lstStyle/>
          <a:p>
            <a:r>
              <a:rPr lang="en-US" sz="2400" dirty="0" smtClean="0"/>
              <a:t>Used up by process pages</a:t>
            </a:r>
          </a:p>
          <a:p>
            <a:r>
              <a:rPr lang="en-US" sz="2400" dirty="0" smtClean="0"/>
              <a:t>Also in demand from the kernel, I/O buffers,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400" dirty="0" smtClean="0"/>
              <a:t>How much to allocate to each?</a:t>
            </a:r>
          </a:p>
          <a:p>
            <a:endParaRPr lang="en-US" sz="2400" dirty="0" smtClean="0"/>
          </a:p>
          <a:p>
            <a:r>
              <a:rPr lang="en-US" sz="2400" dirty="0" smtClean="0"/>
              <a:t>Page replacement – find some page in memory, but not really in use, page it out</a:t>
            </a:r>
          </a:p>
          <a:p>
            <a:pPr lvl="1"/>
            <a:r>
              <a:rPr lang="en-US" sz="2400" dirty="0" smtClean="0"/>
              <a:t>Algorithm – terminate? swap out? replace the page?</a:t>
            </a:r>
          </a:p>
          <a:p>
            <a:pPr lvl="1"/>
            <a:r>
              <a:rPr lang="en-US" sz="2400" dirty="0" smtClean="0"/>
              <a:t>Performance – want an algorithm which will result in minimum number of page faults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Same page may be brought into memory several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69888"/>
            <a:ext cx="11587162" cy="768350"/>
          </a:xfrm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578" y="1699514"/>
            <a:ext cx="12588621" cy="6040438"/>
          </a:xfrm>
        </p:spPr>
        <p:txBody>
          <a:bodyPr/>
          <a:lstStyle/>
          <a:p>
            <a:r>
              <a:rPr lang="en-US" sz="2800" dirty="0" smtClean="0"/>
              <a:t>Prevent over-allocation of memory by modifying page-fault service routine to include page replacement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Use </a:t>
            </a:r>
            <a:r>
              <a:rPr lang="en-US" sz="2800" b="1" dirty="0" smtClean="0">
                <a:solidFill>
                  <a:srgbClr val="3366FF"/>
                </a:solidFill>
              </a:rPr>
              <a:t>modify (dirty) bit </a:t>
            </a:r>
            <a:r>
              <a:rPr lang="en-US" sz="2800" dirty="0" smtClean="0"/>
              <a:t>to reduce overhead of page transfers – only modified pages are written to disk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smtClean="0"/>
              <a:t>Need For Page Replacement</a:t>
            </a:r>
          </a:p>
        </p:txBody>
      </p:sp>
      <p:pic>
        <p:nvPicPr>
          <p:cNvPr id="3072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75" y="1293813"/>
            <a:ext cx="10506075" cy="680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69888"/>
            <a:ext cx="11410950" cy="768350"/>
          </a:xfrm>
        </p:spPr>
        <p:txBody>
          <a:bodyPr/>
          <a:lstStyle/>
          <a:p>
            <a:pPr eaLnBrk="1" hangingPunct="1"/>
            <a:r>
              <a:rPr lang="en-US" smtClean="0"/>
              <a:t>Basic Page Replacement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919288"/>
            <a:ext cx="11480800" cy="5943600"/>
          </a:xfrm>
        </p:spPr>
        <p:txBody>
          <a:bodyPr/>
          <a:lstStyle/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Find the location of the desired page on disk</a:t>
            </a:r>
            <a:br>
              <a:rPr lang="en-US" smtClean="0"/>
            </a:br>
            <a:endParaRPr lang="en-US" smtClean="0"/>
          </a:p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Find a free frame:</a:t>
            </a:r>
            <a:br>
              <a:rPr lang="en-US" smtClean="0"/>
            </a:br>
            <a:r>
              <a:rPr lang="en-US" smtClean="0"/>
              <a:t>   -  If there is a free frame, use it</a:t>
            </a:r>
            <a:br>
              <a:rPr lang="en-US" smtClean="0"/>
            </a:br>
            <a:r>
              <a:rPr lang="en-US" smtClean="0"/>
              <a:t>   -  If there is no free frame, use a page replacement algorithm to select a </a:t>
            </a:r>
            <a:r>
              <a:rPr lang="en-US" b="1" smtClean="0">
                <a:solidFill>
                  <a:srgbClr val="3366FF"/>
                </a:solidFill>
              </a:rPr>
              <a:t>victim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b="1" smtClean="0">
                <a:solidFill>
                  <a:srgbClr val="3366FF"/>
                </a:solidFill>
              </a:rPr>
              <a:t>frame</a:t>
            </a:r>
            <a:br>
              <a:rPr lang="en-US" b="1" smtClean="0">
                <a:solidFill>
                  <a:srgbClr val="3366FF"/>
                </a:solidFill>
              </a:rPr>
            </a:br>
            <a:r>
              <a:rPr lang="en-US" b="1" smtClean="0">
                <a:solidFill>
                  <a:srgbClr val="3366FF"/>
                </a:solidFill>
              </a:rPr>
              <a:t>	- </a:t>
            </a:r>
            <a:r>
              <a:rPr lang="en-US" smtClean="0"/>
              <a:t>Write victim frame to disk if dirty</a:t>
            </a:r>
            <a:br>
              <a:rPr lang="en-US" smtClean="0"/>
            </a:br>
            <a:endParaRPr lang="en-US" smtClean="0"/>
          </a:p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Bring  the desired page into the (newly) free frame; update the page and frame tables</a:t>
            </a:r>
            <a:br>
              <a:rPr lang="en-US" smtClean="0"/>
            </a:br>
            <a:endParaRPr lang="en-US" smtClean="0"/>
          </a:p>
          <a:p>
            <a:pPr marL="542925" indent="-542925">
              <a:buFont typeface="Monotype Sorts" charset="2"/>
              <a:buAutoNum type="arabicPeriod"/>
            </a:pPr>
            <a:r>
              <a:rPr lang="en-US" smtClean="0"/>
              <a:t>Continue the process by restarting the instruction that caused the trap</a:t>
            </a:r>
          </a:p>
          <a:p>
            <a:pPr marL="542925" indent="-542925">
              <a:buFont typeface="Monotype Sorts" charset="2"/>
              <a:buAutoNum type="arabicPeriod"/>
            </a:pPr>
            <a:endParaRPr lang="en-US" smtClean="0"/>
          </a:p>
          <a:p>
            <a:pPr marL="542925" indent="-542925">
              <a:buFont typeface="Monotype Sorts" charset="2"/>
              <a:buNone/>
            </a:pPr>
            <a:r>
              <a:rPr lang="en-US" smtClean="0"/>
              <a:t>Note now potentially 2 page transfers for page fault – increasing 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369888"/>
            <a:ext cx="11496675" cy="768350"/>
          </a:xfrm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pic>
        <p:nvPicPr>
          <p:cNvPr id="3277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7363" y="1360488"/>
            <a:ext cx="10539412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To describe the benefits of a virtual memory system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explain the concepts of demand paging, page-replacement algorithms, and allocation of page frames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To discuss the principle of the working-set model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650" y="369888"/>
            <a:ext cx="1151255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Page and Frame Replacement Algorithms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98638"/>
            <a:ext cx="11642725" cy="5822950"/>
          </a:xfrm>
        </p:spPr>
        <p:txBody>
          <a:bodyPr/>
          <a:lstStyle/>
          <a:p>
            <a:pPr>
              <a:tabLst>
                <a:tab pos="4494213" algn="ctr"/>
              </a:tabLst>
            </a:pPr>
            <a:r>
              <a:rPr lang="en-US" b="1" smtClean="0">
                <a:solidFill>
                  <a:srgbClr val="3366FF"/>
                </a:solidFill>
              </a:rPr>
              <a:t>Frame-allocation algorithm </a:t>
            </a:r>
            <a:r>
              <a:rPr lang="en-US" smtClean="0"/>
              <a:t>determines 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How many frames to give each process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Which frames to replace</a:t>
            </a:r>
          </a:p>
          <a:p>
            <a:pPr>
              <a:tabLst>
                <a:tab pos="4494213" algn="ctr"/>
              </a:tabLst>
            </a:pPr>
            <a:r>
              <a:rPr lang="en-US" b="1" smtClean="0">
                <a:solidFill>
                  <a:srgbClr val="3366FF"/>
                </a:solidFill>
              </a:rPr>
              <a:t>Page-replacement algorithm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Want lowest page-fault rate on both first access and re-access</a:t>
            </a:r>
          </a:p>
          <a:p>
            <a:pPr>
              <a:buFont typeface="Monotype Sorts" charset="2"/>
              <a:buNone/>
              <a:tabLst>
                <a:tab pos="4494213" algn="ctr"/>
              </a:tabLst>
            </a:pPr>
            <a:endParaRPr lang="en-US" smtClean="0"/>
          </a:p>
          <a:p>
            <a:pPr>
              <a:tabLst>
                <a:tab pos="4494213" algn="ctr"/>
              </a:tabLst>
            </a:pPr>
            <a:r>
              <a:rPr lang="en-US" smtClean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String is just page numbers, not full addresses</a:t>
            </a:r>
          </a:p>
          <a:p>
            <a:pPr lvl="1">
              <a:tabLst>
                <a:tab pos="4494213" algn="ctr"/>
              </a:tabLst>
            </a:pPr>
            <a:r>
              <a:rPr lang="en-US" smtClean="0"/>
              <a:t>Repeated access to the same page does not cause a page fault</a:t>
            </a:r>
          </a:p>
          <a:p>
            <a:pPr>
              <a:tabLst>
                <a:tab pos="4494213" algn="ctr"/>
              </a:tabLst>
            </a:pPr>
            <a:r>
              <a:rPr lang="en-US" smtClean="0"/>
              <a:t>In all our examples, the reference string is </a:t>
            </a:r>
          </a:p>
          <a:p>
            <a:pPr>
              <a:buFont typeface="Monotype Sorts" charset="2"/>
              <a:buNone/>
              <a:tabLst>
                <a:tab pos="4494213" algn="ctr"/>
              </a:tabLst>
            </a:pPr>
            <a:r>
              <a:rPr lang="en-US" smtClean="0"/>
              <a:t>	               </a:t>
            </a:r>
            <a:r>
              <a:rPr lang="en-US" b="1" smtClean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33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Graph of Page Faults Versus </a:t>
            </a:r>
            <a:br>
              <a:rPr lang="en-US" sz="4000" smtClean="0"/>
            </a:br>
            <a:r>
              <a:rPr lang="en-US" sz="4000" smtClean="0"/>
              <a:t>The Number of Frames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8200" y="2279650"/>
            <a:ext cx="9321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smtClean="0"/>
              <a:t>First-In-First-Out (FIFO)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300544"/>
            <a:ext cx="10544175" cy="7683500"/>
          </a:xfrm>
        </p:spPr>
        <p:txBody>
          <a:bodyPr/>
          <a:lstStyle/>
          <a:p>
            <a:r>
              <a:rPr lang="en-US" sz="2400" dirty="0" smtClean="0"/>
              <a:t>Reference string: </a:t>
            </a:r>
            <a:r>
              <a:rPr lang="en-US" sz="2400" b="1" dirty="0" smtClean="0">
                <a:solidFill>
                  <a:srgbClr val="FF0000"/>
                </a:solidFill>
              </a:rPr>
              <a:t>7,0,1,2,0,3,0,4,2,3,0,3,0,3,2,1,2,0,1,7,0,1</a:t>
            </a:r>
            <a:endParaRPr lang="en-US" sz="2400" dirty="0" smtClean="0"/>
          </a:p>
          <a:p>
            <a:r>
              <a:rPr lang="en-US" sz="2400" dirty="0" smtClean="0"/>
              <a:t>3 frames (3 pages can be in memory at a time per process)</a:t>
            </a:r>
          </a:p>
          <a:p>
            <a:pPr>
              <a:buFont typeface="Monotype Sorts" charset="2"/>
              <a:buNone/>
            </a:pPr>
            <a:endParaRPr lang="en-US" sz="2400" dirty="0" smtClean="0"/>
          </a:p>
          <a:p>
            <a:pPr>
              <a:buFont typeface="Monotype Sorts" charset="2"/>
              <a:buNone/>
            </a:pPr>
            <a:endParaRPr lang="en-US" sz="2400" dirty="0" smtClean="0"/>
          </a:p>
          <a:p>
            <a:pPr>
              <a:buFont typeface="Monotype Sorts" charset="2"/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Monotype Sorts" charset="2"/>
              <a:buNone/>
            </a:pPr>
            <a:endParaRPr lang="en-US" sz="1400" dirty="0" smtClean="0"/>
          </a:p>
          <a:p>
            <a:pPr>
              <a:buFont typeface="Monotype Sorts" charset="2"/>
              <a:buNone/>
            </a:pPr>
            <a:endParaRPr lang="en-US" sz="1400" dirty="0" smtClean="0"/>
          </a:p>
          <a:p>
            <a:endParaRPr lang="en-US" sz="2400" dirty="0" smtClean="0"/>
          </a:p>
          <a:p>
            <a:r>
              <a:rPr lang="en-US" sz="2400" dirty="0" smtClean="0"/>
              <a:t>Can vary by reference string: consider 1,2,3,4,1,2,5,1,2,3,4,5</a:t>
            </a:r>
          </a:p>
          <a:p>
            <a:pPr lvl="1"/>
            <a:r>
              <a:rPr lang="en-US" sz="2400" dirty="0" smtClean="0"/>
              <a:t>Adding more frames can cause more page faults!</a:t>
            </a:r>
          </a:p>
          <a:p>
            <a:pPr lvl="2"/>
            <a:r>
              <a:rPr lang="en-US" sz="2800" b="1" dirty="0" err="1" smtClean="0">
                <a:solidFill>
                  <a:srgbClr val="3366FF"/>
                </a:solidFill>
              </a:rPr>
              <a:t>Belady’s</a:t>
            </a:r>
            <a:r>
              <a:rPr lang="en-US" sz="2400" b="1" dirty="0" smtClean="0">
                <a:solidFill>
                  <a:srgbClr val="3366FF"/>
                </a:solidFill>
              </a:rPr>
              <a:t> Anomaly</a:t>
            </a:r>
          </a:p>
          <a:p>
            <a:pPr>
              <a:buFont typeface="Monotype Sorts" charset="2"/>
              <a:buNone/>
            </a:pPr>
            <a:endParaRPr lang="en-US" sz="1400" dirty="0" smtClean="0"/>
          </a:p>
          <a:p>
            <a:r>
              <a:rPr lang="en-US" sz="2400" dirty="0" smtClean="0"/>
              <a:t>How to track ages of pages? </a:t>
            </a:r>
          </a:p>
          <a:p>
            <a:pPr lvl="1"/>
            <a:r>
              <a:rPr lang="en-US" sz="2400" dirty="0" smtClean="0"/>
              <a:t>Just use a FIFO queue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162550" y="2967038"/>
            <a:ext cx="5715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162550" y="3576638"/>
            <a:ext cx="5715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162550" y="4186238"/>
            <a:ext cx="5715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618038" y="305276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618038" y="36433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18038" y="42783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884863" y="310356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884863" y="36941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884863" y="4329113"/>
            <a:ext cx="3937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418263" y="3103563"/>
            <a:ext cx="39116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4   0   7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418263" y="3694113"/>
            <a:ext cx="332898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2   1   0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418263" y="4329113"/>
            <a:ext cx="35020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3   2   1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8809038" y="3648075"/>
            <a:ext cx="17129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15 page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369888"/>
            <a:ext cx="11760200" cy="768350"/>
          </a:xfrm>
        </p:spPr>
        <p:txBody>
          <a:bodyPr/>
          <a:lstStyle/>
          <a:p>
            <a:pPr eaLnBrk="1" hangingPunct="1"/>
            <a:r>
              <a:rPr lang="en-US" smtClean="0"/>
              <a:t>FIFO Page Replacement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1025" y="2724150"/>
            <a:ext cx="103727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369888"/>
            <a:ext cx="11601450" cy="768350"/>
          </a:xfrm>
        </p:spPr>
        <p:txBody>
          <a:bodyPr/>
          <a:lstStyle/>
          <a:p>
            <a:pPr eaLnBrk="1" hangingPunct="1"/>
            <a:r>
              <a:rPr lang="en-US" smtClean="0"/>
              <a:t>FIFO Illustrating Belady’s Anomaly</a:t>
            </a:r>
          </a:p>
        </p:txBody>
      </p:sp>
      <p:pic>
        <p:nvPicPr>
          <p:cNvPr id="3789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550" y="1600200"/>
            <a:ext cx="1123315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smtClean="0"/>
              <a:t>Optimal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07" y="1589786"/>
            <a:ext cx="12344400" cy="6040438"/>
          </a:xfrm>
        </p:spPr>
        <p:txBody>
          <a:bodyPr/>
          <a:lstStyle/>
          <a:p>
            <a:pPr>
              <a:tabLst>
                <a:tab pos="2700338" algn="l"/>
              </a:tabLst>
            </a:pPr>
            <a:r>
              <a:rPr lang="en-US" sz="2800" dirty="0" smtClean="0"/>
              <a:t>Replace page that will not be used for longest period of time</a:t>
            </a:r>
          </a:p>
          <a:p>
            <a:pPr lvl="1">
              <a:tabLst>
                <a:tab pos="2700338" algn="l"/>
              </a:tabLst>
            </a:pPr>
            <a:r>
              <a:rPr lang="en-US" sz="2800" dirty="0" smtClean="0"/>
              <a:t>9 is optimal for the example on the next slide</a:t>
            </a:r>
          </a:p>
          <a:p>
            <a:pPr>
              <a:buFont typeface="Monotype Sorts" charset="2"/>
              <a:buNone/>
              <a:tabLst>
                <a:tab pos="2700338" algn="l"/>
              </a:tabLst>
            </a:pPr>
            <a:r>
              <a:rPr lang="en-US" sz="2800" dirty="0" smtClean="0"/>
              <a:t>	</a:t>
            </a:r>
          </a:p>
          <a:p>
            <a:pPr>
              <a:tabLst>
                <a:tab pos="2700338" algn="l"/>
              </a:tabLst>
            </a:pPr>
            <a:r>
              <a:rPr lang="en-US" sz="2800" dirty="0" smtClean="0"/>
              <a:t>How do you know this?</a:t>
            </a:r>
          </a:p>
          <a:p>
            <a:pPr lvl="1">
              <a:tabLst>
                <a:tab pos="2700338" algn="l"/>
              </a:tabLst>
            </a:pPr>
            <a:r>
              <a:rPr lang="en-US" sz="2800" dirty="0" smtClean="0"/>
              <a:t>Can’t read the future</a:t>
            </a:r>
          </a:p>
          <a:p>
            <a:pPr>
              <a:tabLst>
                <a:tab pos="2700338" algn="l"/>
              </a:tabLst>
            </a:pPr>
            <a:endParaRPr lang="en-US" sz="2800" dirty="0" smtClean="0"/>
          </a:p>
          <a:p>
            <a:pPr>
              <a:tabLst>
                <a:tab pos="2700338" algn="l"/>
              </a:tabLst>
            </a:pPr>
            <a:r>
              <a:rPr lang="en-US" sz="2800" dirty="0" smtClean="0"/>
              <a:t>Used for measuring how well your algorithm performs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369888"/>
            <a:ext cx="11845925" cy="768350"/>
          </a:xfrm>
        </p:spPr>
        <p:txBody>
          <a:bodyPr/>
          <a:lstStyle/>
          <a:p>
            <a:pPr eaLnBrk="1" hangingPunct="1"/>
            <a:r>
              <a:rPr lang="en-US" smtClean="0"/>
              <a:t>Optimal Page Replacement</a:t>
            </a: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1013" y="2425700"/>
            <a:ext cx="105505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Least Recently Used (LRU)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" y="1520126"/>
            <a:ext cx="11028363" cy="5978525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2400" dirty="0" smtClean="0"/>
          </a:p>
          <a:p>
            <a:r>
              <a:rPr lang="en-US" sz="2400" dirty="0" smtClean="0"/>
              <a:t>Use past knowledge rather than future</a:t>
            </a:r>
          </a:p>
          <a:p>
            <a:r>
              <a:rPr lang="en-US" sz="2400" dirty="0" smtClean="0"/>
              <a:t>Replace page that has not been used in the most amount of time</a:t>
            </a:r>
          </a:p>
          <a:p>
            <a:r>
              <a:rPr lang="en-US" sz="2400" dirty="0" smtClean="0"/>
              <a:t>Associate time of last use with each page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12 faults – better than FIFO but worse than OPT</a:t>
            </a:r>
          </a:p>
          <a:p>
            <a:r>
              <a:rPr lang="en-US" sz="2400" dirty="0" smtClean="0"/>
              <a:t>Generally good algorithm and frequently used</a:t>
            </a:r>
          </a:p>
          <a:p>
            <a:r>
              <a:rPr lang="en-US" sz="2400" dirty="0" smtClean="0"/>
              <a:t>But how to implement?</a:t>
            </a:r>
          </a:p>
          <a:p>
            <a:pPr>
              <a:buFont typeface="Monotype Sorts" charset="2"/>
              <a:buNone/>
            </a:pPr>
            <a:endParaRPr lang="en-US" sz="2400" dirty="0" smtClean="0"/>
          </a:p>
        </p:txBody>
      </p:sp>
      <p:pic>
        <p:nvPicPr>
          <p:cNvPr id="40964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932238"/>
            <a:ext cx="11852275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LRU Algorithm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730" y="1333754"/>
            <a:ext cx="12515469" cy="6040438"/>
          </a:xfrm>
        </p:spPr>
        <p:txBody>
          <a:bodyPr/>
          <a:lstStyle/>
          <a:p>
            <a:r>
              <a:rPr lang="en-US" sz="2400" dirty="0" smtClean="0"/>
              <a:t>Counter implementation</a:t>
            </a:r>
          </a:p>
          <a:p>
            <a:pPr lvl="1"/>
            <a:r>
              <a:rPr lang="en-US" sz="2400" dirty="0" smtClean="0"/>
              <a:t>Every page entry has a counter; every time page is referenced through this entry, copy the clock into the counter</a:t>
            </a:r>
          </a:p>
          <a:p>
            <a:pPr lvl="1"/>
            <a:r>
              <a:rPr lang="en-US" sz="2400" dirty="0" smtClean="0"/>
              <a:t>When a page needs to be changed, look at the counters to find smallest value</a:t>
            </a:r>
          </a:p>
          <a:p>
            <a:pPr lvl="2"/>
            <a:r>
              <a:rPr lang="en-US" sz="2400" dirty="0" smtClean="0"/>
              <a:t>Search through table needed</a:t>
            </a:r>
          </a:p>
          <a:p>
            <a:r>
              <a:rPr lang="en-US" sz="2400" dirty="0" smtClean="0"/>
              <a:t>Stack implementation</a:t>
            </a:r>
          </a:p>
          <a:p>
            <a:pPr lvl="1"/>
            <a:r>
              <a:rPr lang="en-US" sz="2400" dirty="0" smtClean="0"/>
              <a:t>Keep a stack of page numbers in a double link form:</a:t>
            </a:r>
          </a:p>
          <a:p>
            <a:pPr lvl="1"/>
            <a:r>
              <a:rPr lang="en-US" sz="2400" dirty="0" smtClean="0"/>
              <a:t>Page referenced:</a:t>
            </a:r>
          </a:p>
          <a:p>
            <a:pPr lvl="2"/>
            <a:r>
              <a:rPr lang="en-US" sz="2400" dirty="0" smtClean="0"/>
              <a:t>move it to the top</a:t>
            </a:r>
          </a:p>
          <a:p>
            <a:pPr lvl="2"/>
            <a:r>
              <a:rPr lang="en-US" sz="2400" dirty="0" smtClean="0"/>
              <a:t>requires 6 pointers to be changed</a:t>
            </a:r>
          </a:p>
          <a:p>
            <a:pPr lvl="1"/>
            <a:r>
              <a:rPr lang="en-US" sz="2400" dirty="0" smtClean="0"/>
              <a:t>But each update more expensive</a:t>
            </a:r>
          </a:p>
          <a:p>
            <a:pPr lvl="1"/>
            <a:r>
              <a:rPr lang="en-US" sz="2400" dirty="0" smtClean="0"/>
              <a:t>No search for replacement</a:t>
            </a:r>
          </a:p>
          <a:p>
            <a:r>
              <a:rPr lang="en-US" sz="2400" dirty="0" smtClean="0"/>
              <a:t>LRU and OPT are cases of </a:t>
            </a:r>
            <a:r>
              <a:rPr lang="en-US" sz="2400" b="1" dirty="0" smtClean="0">
                <a:solidFill>
                  <a:srgbClr val="3366FF"/>
                </a:solidFill>
              </a:rPr>
              <a:t>stack algorithms </a:t>
            </a:r>
            <a:r>
              <a:rPr lang="en-US" sz="2400" dirty="0" smtClean="0"/>
              <a:t>that don’t have </a:t>
            </a:r>
            <a:r>
              <a:rPr lang="en-US" sz="2400" dirty="0" err="1" smtClean="0"/>
              <a:t>Belady’s</a:t>
            </a:r>
            <a:r>
              <a:rPr lang="en-US" sz="2400" dirty="0" smtClean="0"/>
              <a:t> Anomaly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407988"/>
            <a:ext cx="11439525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Use Of A Stack to Record The </a:t>
            </a:r>
            <a:br>
              <a:rPr lang="en-US" sz="4000" smtClean="0"/>
            </a:br>
            <a:r>
              <a:rPr lang="en-US" sz="4000" smtClean="0"/>
              <a:t>Most Recent Page References</a:t>
            </a:r>
          </a:p>
        </p:txBody>
      </p:sp>
      <p:pic>
        <p:nvPicPr>
          <p:cNvPr id="4301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0575" y="1585913"/>
            <a:ext cx="96551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498262" cy="6040438"/>
          </a:xfrm>
        </p:spPr>
        <p:txBody>
          <a:bodyPr/>
          <a:lstStyle/>
          <a:p>
            <a:r>
              <a:rPr lang="en-US" smtClean="0"/>
              <a:t>Code needs to be in memory to execute, but entire program rarely used</a:t>
            </a:r>
          </a:p>
          <a:p>
            <a:pPr lvl="1"/>
            <a:r>
              <a:rPr lang="en-US" smtClean="0"/>
              <a:t>Error code, unusual routines, large data structures</a:t>
            </a:r>
          </a:p>
          <a:p>
            <a:r>
              <a:rPr lang="en-US" smtClean="0"/>
              <a:t>Entire program code not needed at same time</a:t>
            </a:r>
          </a:p>
          <a:p>
            <a:r>
              <a:rPr lang="en-US" smtClean="0"/>
              <a:t>Consider ability to execute partially-loaded program</a:t>
            </a:r>
          </a:p>
          <a:p>
            <a:pPr lvl="1"/>
            <a:r>
              <a:rPr lang="en-US" smtClean="0"/>
              <a:t>Program no longer constrained by limits of physical memory</a:t>
            </a:r>
          </a:p>
          <a:p>
            <a:pPr lvl="1"/>
            <a:r>
              <a:rPr lang="en-US" smtClean="0"/>
              <a:t>Program and programs could be larger than physical memory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Page-Buffering Algorithms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85800" y="1662938"/>
            <a:ext cx="12344400" cy="6040438"/>
          </a:xfrm>
        </p:spPr>
        <p:txBody>
          <a:bodyPr/>
          <a:lstStyle/>
          <a:p>
            <a:r>
              <a:rPr lang="en-US" sz="2400" dirty="0" smtClean="0"/>
              <a:t>Keep a pool of free frames, always</a:t>
            </a:r>
          </a:p>
          <a:p>
            <a:pPr lvl="1"/>
            <a:r>
              <a:rPr lang="en-US" sz="2400" dirty="0" smtClean="0"/>
              <a:t>Then frame available when needed, not found at fault time</a:t>
            </a:r>
          </a:p>
          <a:p>
            <a:pPr lvl="1"/>
            <a:r>
              <a:rPr lang="en-US" sz="2400" dirty="0" smtClean="0"/>
              <a:t>Read page into free frame and select victim to evict and add to free pool</a:t>
            </a:r>
          </a:p>
          <a:p>
            <a:pPr lvl="1"/>
            <a:r>
              <a:rPr lang="en-US" sz="2400" dirty="0" smtClean="0"/>
              <a:t>When convenient, evict victim</a:t>
            </a:r>
          </a:p>
          <a:p>
            <a:r>
              <a:rPr lang="en-US" sz="2400" dirty="0" smtClean="0"/>
              <a:t>Possibly, keep list of modified pages</a:t>
            </a:r>
          </a:p>
          <a:p>
            <a:pPr lvl="1"/>
            <a:r>
              <a:rPr lang="en-US" sz="2400" dirty="0" smtClean="0"/>
              <a:t>When backing store otherwise idle, write pages there and set to non-dirty</a:t>
            </a:r>
          </a:p>
          <a:p>
            <a:r>
              <a:rPr lang="en-US" sz="2400" dirty="0" smtClean="0"/>
              <a:t>Possibly, keep free frame contents intact and note what is in them</a:t>
            </a:r>
          </a:p>
          <a:p>
            <a:pPr lvl="1"/>
            <a:r>
              <a:rPr lang="en-US" sz="2400" dirty="0" smtClean="0"/>
              <a:t>If referenced again before reused, no need to load contents again from disk</a:t>
            </a:r>
          </a:p>
          <a:p>
            <a:pPr lvl="1"/>
            <a:r>
              <a:rPr lang="en-US" sz="2400" dirty="0" smtClean="0"/>
              <a:t>Generally useful to reduce penalty if wrong victim frame selected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and Page Replacement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85800" y="1608074"/>
            <a:ext cx="12344400" cy="6040438"/>
          </a:xfrm>
        </p:spPr>
        <p:txBody>
          <a:bodyPr/>
          <a:lstStyle/>
          <a:p>
            <a:r>
              <a:rPr lang="en-US" sz="2800" dirty="0" smtClean="0"/>
              <a:t>All of these algorithms have OS guessing about future page access</a:t>
            </a:r>
          </a:p>
          <a:p>
            <a:r>
              <a:rPr lang="en-US" sz="2800" dirty="0" smtClean="0"/>
              <a:t>Some applications have better knowledge – i.e. databases</a:t>
            </a:r>
          </a:p>
          <a:p>
            <a:r>
              <a:rPr lang="en-US" sz="2800" dirty="0" smtClean="0"/>
              <a:t>Memory intensive applications can cause double buffering</a:t>
            </a:r>
          </a:p>
          <a:p>
            <a:pPr lvl="1"/>
            <a:r>
              <a:rPr lang="en-US" sz="2800" dirty="0" smtClean="0"/>
              <a:t>OS keeps copy of page in memory as I/O buffer</a:t>
            </a:r>
          </a:p>
          <a:p>
            <a:pPr lvl="1"/>
            <a:r>
              <a:rPr lang="en-US" sz="2800" dirty="0" smtClean="0"/>
              <a:t>Application keeps page in memory for its own work</a:t>
            </a:r>
          </a:p>
          <a:p>
            <a:r>
              <a:rPr lang="en-US" sz="2800" dirty="0" smtClean="0"/>
              <a:t>Operating system can given direct access to the disk, getting out of the way of the applications</a:t>
            </a:r>
          </a:p>
          <a:p>
            <a:pPr lvl="1"/>
            <a:r>
              <a:rPr lang="en-US" sz="2800" b="1" dirty="0" smtClean="0"/>
              <a:t>Raw disk </a:t>
            </a:r>
            <a:r>
              <a:rPr lang="en-US" sz="2800" dirty="0" smtClean="0"/>
              <a:t>mode</a:t>
            </a:r>
          </a:p>
          <a:p>
            <a:r>
              <a:rPr lang="en-US" sz="2800" dirty="0" smtClean="0"/>
              <a:t>Bypasses buffering, locking,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369888"/>
            <a:ext cx="11817350" cy="768350"/>
          </a:xfrm>
        </p:spPr>
        <p:txBody>
          <a:bodyPr/>
          <a:lstStyle/>
          <a:p>
            <a:pPr eaLnBrk="1" hangingPunct="1"/>
            <a:r>
              <a:rPr lang="en-US" smtClean="0"/>
              <a:t>Allocation of Frames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497" y="1315022"/>
            <a:ext cx="12035663" cy="5978525"/>
          </a:xfrm>
        </p:spPr>
        <p:txBody>
          <a:bodyPr/>
          <a:lstStyle/>
          <a:p>
            <a:r>
              <a:rPr lang="en-US" sz="2800" dirty="0" smtClean="0"/>
              <a:t>Each process needs </a:t>
            </a:r>
            <a:r>
              <a:rPr lang="en-US" sz="2800" i="1" dirty="0" smtClean="0"/>
              <a:t>minimum</a:t>
            </a:r>
            <a:r>
              <a:rPr lang="en-US" sz="2800" dirty="0" smtClean="0"/>
              <a:t> number of frames</a:t>
            </a:r>
          </a:p>
          <a:p>
            <a:r>
              <a:rPr lang="en-US" sz="2800" dirty="0" smtClean="0"/>
              <a:t>Example:  IBM 370 – 6 pages to handle SS MOVE instruction:</a:t>
            </a:r>
          </a:p>
          <a:p>
            <a:pPr lvl="1"/>
            <a:r>
              <a:rPr lang="en-US" sz="2800" dirty="0" smtClean="0"/>
              <a:t>instruction is 6 bytes, might span 2 pages</a:t>
            </a:r>
          </a:p>
          <a:p>
            <a:pPr lvl="1"/>
            <a:r>
              <a:rPr lang="en-US" sz="2800" dirty="0" smtClean="0"/>
              <a:t>2 pages to handle </a:t>
            </a:r>
            <a:r>
              <a:rPr lang="en-US" sz="2800" i="1" dirty="0" smtClean="0"/>
              <a:t>from</a:t>
            </a:r>
          </a:p>
          <a:p>
            <a:pPr lvl="1"/>
            <a:r>
              <a:rPr lang="en-US" sz="2800" dirty="0" smtClean="0"/>
              <a:t>2 pages to handle </a:t>
            </a:r>
            <a:r>
              <a:rPr lang="en-US" sz="2800" i="1" dirty="0" smtClean="0"/>
              <a:t>to</a:t>
            </a:r>
          </a:p>
          <a:p>
            <a:r>
              <a:rPr lang="en-US" sz="2800" i="1" dirty="0" smtClean="0"/>
              <a:t>Maximum </a:t>
            </a:r>
            <a:r>
              <a:rPr lang="en-US" sz="2800" dirty="0" smtClean="0"/>
              <a:t>of course is total frames in the system</a:t>
            </a:r>
          </a:p>
          <a:p>
            <a:r>
              <a:rPr lang="en-US" sz="2800" dirty="0" smtClean="0"/>
              <a:t>Two major allocation schemes</a:t>
            </a:r>
          </a:p>
          <a:p>
            <a:pPr lvl="1"/>
            <a:r>
              <a:rPr lang="en-US" sz="2800" dirty="0" smtClean="0"/>
              <a:t>fixed allocation</a:t>
            </a:r>
          </a:p>
          <a:p>
            <a:pPr lvl="1"/>
            <a:r>
              <a:rPr lang="en-US" sz="2800" dirty="0" smtClean="0"/>
              <a:t>priority allocation</a:t>
            </a:r>
          </a:p>
          <a:p>
            <a:r>
              <a:rPr lang="en-US" sz="2800" dirty="0" smtClean="0"/>
              <a:t>Many variations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369888"/>
            <a:ext cx="11922125" cy="768350"/>
          </a:xfrm>
        </p:spPr>
        <p:txBody>
          <a:bodyPr/>
          <a:lstStyle/>
          <a:p>
            <a:pPr eaLnBrk="1" hangingPunct="1"/>
            <a:r>
              <a:rPr lang="en-US" smtClean="0"/>
              <a:t>Fixed Allocation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030" y="1334294"/>
            <a:ext cx="11328400" cy="5121275"/>
          </a:xfrm>
        </p:spPr>
        <p:txBody>
          <a:bodyPr/>
          <a:lstStyle/>
          <a:p>
            <a:r>
              <a:rPr lang="en-US" sz="2400" dirty="0" smtClean="0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sz="2400" dirty="0" smtClean="0"/>
              <a:t>Keep some as free frame buffer pool</a:t>
            </a:r>
          </a:p>
          <a:p>
            <a:endParaRPr lang="en-US" sz="1400" dirty="0" smtClean="0"/>
          </a:p>
          <a:p>
            <a:r>
              <a:rPr lang="en-US" sz="2400" dirty="0" smtClean="0"/>
              <a:t>Proportional allocation – Allocate according to the size of process</a:t>
            </a:r>
          </a:p>
          <a:p>
            <a:pPr lvl="1"/>
            <a:r>
              <a:rPr lang="en-US" sz="2400" dirty="0" smtClean="0"/>
              <a:t>Dynamic as degree of multiprogramming, process sizes change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65450" y="4840288"/>
          <a:ext cx="428625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2857320" imgH="1612800" progId="Equation.3">
                  <p:embed/>
                </p:oleObj>
              </mc:Choice>
              <mc:Fallback>
                <p:oleObj name="Equation" r:id="rId4" imgW="2857320" imgH="16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840288"/>
                        <a:ext cx="4286250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2674938" y="50577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2674938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674938" y="66516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2663825" y="5940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961709"/>
              </p:ext>
            </p:extLst>
          </p:nvPr>
        </p:nvGraphicFramePr>
        <p:xfrm>
          <a:off x="8531034" y="4308433"/>
          <a:ext cx="2990405" cy="326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6" imgW="1168400" imgH="1435100" progId="Equation.3">
                  <p:embed/>
                </p:oleObj>
              </mc:Choice>
              <mc:Fallback>
                <p:oleObj name="Equation" r:id="rId6" imgW="1168400" imgH="143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034" y="4308433"/>
                        <a:ext cx="2990405" cy="32639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163" y="369888"/>
            <a:ext cx="1173003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Allocation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154" y="1337564"/>
            <a:ext cx="12552045" cy="5859463"/>
          </a:xfrm>
        </p:spPr>
        <p:txBody>
          <a:bodyPr/>
          <a:lstStyle/>
          <a:p>
            <a:r>
              <a:rPr lang="en-US" sz="2800" smtClean="0"/>
              <a:t>Use a proportional allocation scheme using priorities rather than size</a:t>
            </a:r>
            <a:br>
              <a:rPr lang="en-US" sz="2800" smtClean="0"/>
            </a:br>
            <a:endParaRPr lang="en-US" sz="2800" smtClean="0"/>
          </a:p>
          <a:p>
            <a:r>
              <a:rPr lang="en-US" sz="2800" smtClean="0"/>
              <a:t>If process </a:t>
            </a:r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r>
              <a:rPr lang="en-US" sz="2800" smtClean="0"/>
              <a:t> generates a page fault,</a:t>
            </a:r>
          </a:p>
          <a:p>
            <a:pPr lvl="1"/>
            <a:r>
              <a:rPr lang="en-US" sz="2800" smtClean="0"/>
              <a:t>select for replacement one of its frames</a:t>
            </a:r>
          </a:p>
          <a:p>
            <a:pPr lvl="1"/>
            <a:r>
              <a:rPr lang="en-US" sz="2800" smtClean="0"/>
              <a:t>select for replacement a frame from a process with lower priority number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6225" y="369888"/>
            <a:ext cx="11483975" cy="768350"/>
          </a:xfrm>
        </p:spPr>
        <p:txBody>
          <a:bodyPr/>
          <a:lstStyle/>
          <a:p>
            <a:pPr eaLnBrk="1" hangingPunct="1"/>
            <a:r>
              <a:rPr lang="en-US" smtClean="0"/>
              <a:t>Global vs. Local Allocation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344" y="1385888"/>
            <a:ext cx="12785471" cy="59610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Global replacement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– process selects a replacement frame from the set of all frames; one process can take a frame from another</a:t>
            </a:r>
          </a:p>
          <a:p>
            <a:pPr lvl="1"/>
            <a:r>
              <a:rPr lang="en-US" sz="2800" dirty="0" smtClean="0"/>
              <a:t>But then process execution time can vary greatly</a:t>
            </a:r>
          </a:p>
          <a:p>
            <a:pPr lvl="1"/>
            <a:r>
              <a:rPr lang="en-US" sz="2800" dirty="0" smtClean="0"/>
              <a:t>But greater throughput so more common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Local replacement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– each process selects from only its own set of allocated frames</a:t>
            </a:r>
          </a:p>
          <a:p>
            <a:pPr lvl="1"/>
            <a:r>
              <a:rPr lang="en-US" sz="2800" dirty="0" smtClean="0"/>
              <a:t>More consistent per-process performance</a:t>
            </a:r>
          </a:p>
          <a:p>
            <a:pPr lvl="1"/>
            <a:r>
              <a:rPr lang="en-US" sz="2800" dirty="0" smtClean="0"/>
              <a:t>But possibly underutilized memory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Non-Uniform Memory Access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41579" y="1352042"/>
            <a:ext cx="12344400" cy="6040438"/>
          </a:xfrm>
        </p:spPr>
        <p:txBody>
          <a:bodyPr/>
          <a:lstStyle/>
          <a:p>
            <a:r>
              <a:rPr lang="en-US" sz="2400" dirty="0" smtClean="0"/>
              <a:t>So far all memory accessed equally</a:t>
            </a:r>
          </a:p>
          <a:p>
            <a:r>
              <a:rPr lang="en-US" sz="2400" dirty="0" smtClean="0"/>
              <a:t>Many systems are NUMA – speed of access to memory varies</a:t>
            </a:r>
          </a:p>
          <a:p>
            <a:pPr lvl="1"/>
            <a:r>
              <a:rPr lang="en-US" sz="2400" dirty="0" smtClean="0"/>
              <a:t>Consider system boards containing CPUs and memory, interconnected over a system bus</a:t>
            </a:r>
          </a:p>
          <a:p>
            <a:r>
              <a:rPr lang="en-US" sz="2400" dirty="0" smtClean="0"/>
              <a:t>Optimal performance comes from allocating memory “close to” the CPU on which the thread is scheduled</a:t>
            </a:r>
          </a:p>
          <a:p>
            <a:pPr lvl="1"/>
            <a:r>
              <a:rPr lang="en-US" sz="2400" dirty="0" smtClean="0"/>
              <a:t>And modifying the scheduler to schedule the thread on the same system board when possible</a:t>
            </a:r>
          </a:p>
          <a:p>
            <a:pPr lvl="1"/>
            <a:r>
              <a:rPr lang="en-US" sz="2400" dirty="0" smtClean="0"/>
              <a:t>Solved by Solaris by creating </a:t>
            </a:r>
            <a:r>
              <a:rPr lang="en-US" sz="2400" b="1" dirty="0" err="1" smtClean="0">
                <a:solidFill>
                  <a:srgbClr val="3366FF"/>
                </a:solidFill>
              </a:rPr>
              <a:t>lgroups</a:t>
            </a:r>
            <a:r>
              <a:rPr lang="en-US" sz="2400" b="1" dirty="0" smtClean="0">
                <a:solidFill>
                  <a:srgbClr val="3366FF"/>
                </a:solidFill>
              </a:rPr>
              <a:t> </a:t>
            </a:r>
          </a:p>
          <a:p>
            <a:pPr lvl="2"/>
            <a:r>
              <a:rPr lang="en-US" sz="2400" dirty="0" smtClean="0"/>
              <a:t>Structure to track CPU / Memory low latency groups</a:t>
            </a:r>
          </a:p>
          <a:p>
            <a:pPr lvl="2"/>
            <a:r>
              <a:rPr lang="en-US" sz="2400" dirty="0" smtClean="0"/>
              <a:t>Used my schedule and pager</a:t>
            </a:r>
          </a:p>
          <a:p>
            <a:pPr lvl="2"/>
            <a:r>
              <a:rPr lang="en-US" sz="2400" dirty="0" smtClean="0"/>
              <a:t>When possible schedule all threads of a process and allocate all memory for that process within the </a:t>
            </a:r>
            <a:r>
              <a:rPr lang="en-US" sz="2400" dirty="0" err="1" smtClean="0"/>
              <a:t>lgroup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Thrashing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80" y="1533716"/>
            <a:ext cx="12542520" cy="5978525"/>
          </a:xfrm>
        </p:spPr>
        <p:txBody>
          <a:bodyPr/>
          <a:lstStyle/>
          <a:p>
            <a:r>
              <a:rPr lang="en-US" sz="2800" dirty="0" smtClean="0"/>
              <a:t>If a process does not have “enough” pages, the page-fault rate is very high</a:t>
            </a:r>
          </a:p>
          <a:p>
            <a:pPr lvl="1"/>
            <a:r>
              <a:rPr lang="en-US" sz="2800" dirty="0" smtClean="0"/>
              <a:t>Page fault to get page</a:t>
            </a:r>
          </a:p>
          <a:p>
            <a:pPr lvl="1"/>
            <a:r>
              <a:rPr lang="en-US" sz="2800" dirty="0" smtClean="0"/>
              <a:t>Replace existing frame</a:t>
            </a:r>
          </a:p>
          <a:p>
            <a:pPr lvl="1"/>
            <a:r>
              <a:rPr lang="en-US" sz="2800" dirty="0" smtClean="0"/>
              <a:t>But quickly need replaced frame back</a:t>
            </a:r>
          </a:p>
          <a:p>
            <a:pPr lvl="1"/>
            <a:r>
              <a:rPr lang="en-US" sz="2800" dirty="0" smtClean="0"/>
              <a:t>This leads to:</a:t>
            </a:r>
          </a:p>
          <a:p>
            <a:pPr lvl="2"/>
            <a:r>
              <a:rPr lang="en-US" sz="2800" dirty="0" smtClean="0"/>
              <a:t>Low CPU utilization</a:t>
            </a:r>
          </a:p>
          <a:p>
            <a:pPr lvl="2"/>
            <a:r>
              <a:rPr lang="en-US" sz="2800" dirty="0" smtClean="0"/>
              <a:t>Operating system thinking that it needs to increase the degree of multiprogramming</a:t>
            </a:r>
          </a:p>
          <a:p>
            <a:pPr lvl="2"/>
            <a:r>
              <a:rPr lang="en-US" sz="2800" dirty="0" smtClean="0"/>
              <a:t>Another process added to the system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Thrashing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>
                <a:sym typeface="Symbol" charset="2"/>
              </a:rPr>
              <a:t> a process is busy swapping pages in and out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38" y="369888"/>
            <a:ext cx="10383837" cy="768350"/>
          </a:xfrm>
        </p:spPr>
        <p:txBody>
          <a:bodyPr/>
          <a:lstStyle/>
          <a:p>
            <a:pPr eaLnBrk="1" hangingPunct="1"/>
            <a:r>
              <a:rPr lang="en-US" smtClean="0"/>
              <a:t>Thrashing (Cont.)</a:t>
            </a:r>
            <a:endParaRPr lang="en-US" sz="3400" smtClean="0"/>
          </a:p>
        </p:txBody>
      </p:sp>
      <p:pic>
        <p:nvPicPr>
          <p:cNvPr id="54275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9038" y="1636713"/>
            <a:ext cx="113823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88" y="369888"/>
            <a:ext cx="10739437" cy="768350"/>
          </a:xfrm>
        </p:spPr>
        <p:txBody>
          <a:bodyPr/>
          <a:lstStyle/>
          <a:p>
            <a:pPr eaLnBrk="1" hangingPunct="1"/>
            <a:r>
              <a:rPr lang="en-US" smtClean="0"/>
              <a:t>Demand Paging and Thrashing </a:t>
            </a:r>
            <a:endParaRPr lang="en-US" sz="34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457" y="1348296"/>
            <a:ext cx="11803062" cy="5363400"/>
          </a:xfrm>
        </p:spPr>
        <p:txBody>
          <a:bodyPr/>
          <a:lstStyle/>
          <a:p>
            <a:r>
              <a:rPr lang="en-US" sz="2800" dirty="0" smtClean="0"/>
              <a:t>Why does demand paging work?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3366FF"/>
                </a:solidFill>
              </a:rPr>
              <a:t>Locality model</a:t>
            </a:r>
          </a:p>
          <a:p>
            <a:pPr lvl="1"/>
            <a:r>
              <a:rPr lang="en-US" sz="2800" dirty="0" smtClean="0"/>
              <a:t>Process migrates from one locality to another</a:t>
            </a:r>
          </a:p>
          <a:p>
            <a:pPr lvl="1"/>
            <a:r>
              <a:rPr lang="en-US" sz="2800" dirty="0" smtClean="0"/>
              <a:t>Localities may overlap</a:t>
            </a:r>
          </a:p>
          <a:p>
            <a:pPr lvl="1">
              <a:buFont typeface="Monotype Sorts" charset="2"/>
              <a:buNone/>
            </a:pPr>
            <a:endParaRPr lang="en-US" sz="2800" dirty="0" smtClean="0"/>
          </a:p>
          <a:p>
            <a:r>
              <a:rPr lang="en-US" sz="2800" dirty="0" smtClean="0"/>
              <a:t>Why does thrashing occur?</a:t>
            </a:r>
            <a:br>
              <a:rPr lang="en-US" sz="2800" dirty="0" smtClean="0"/>
            </a:br>
            <a:r>
              <a:rPr lang="en-US" sz="2800" dirty="0" smtClean="0">
                <a:sym typeface="Symbol" charset="2"/>
              </a:rPr>
              <a:t> size of locality &gt; total memory size</a:t>
            </a:r>
          </a:p>
          <a:p>
            <a:pPr lvl="1"/>
            <a:r>
              <a:rPr lang="en-US" sz="2800" dirty="0" smtClean="0">
                <a:sym typeface="Symbol" charset="2"/>
              </a:rPr>
              <a:t>Limit effects by using local or priority page replacement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1498262" cy="604043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Virtual memory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separation of user logical memory from physical memory</a:t>
            </a:r>
          </a:p>
          <a:p>
            <a:pPr lvl="1"/>
            <a:r>
              <a:rPr lang="en-US" smtClean="0"/>
              <a:t>Only part of the program needs to be in memory for execution</a:t>
            </a:r>
          </a:p>
          <a:p>
            <a:pPr lvl="1"/>
            <a:r>
              <a:rPr lang="en-US" smtClean="0"/>
              <a:t>Logical address space can therefore be much larger than physical address space</a:t>
            </a:r>
          </a:p>
          <a:p>
            <a:pPr lvl="1"/>
            <a:r>
              <a:rPr lang="en-US" smtClean="0"/>
              <a:t>Allows address spaces to be shared by several processes</a:t>
            </a:r>
          </a:p>
          <a:p>
            <a:pPr lvl="1"/>
            <a:r>
              <a:rPr lang="en-US" smtClean="0"/>
              <a:t>Allows for more efficient process creation</a:t>
            </a:r>
          </a:p>
          <a:p>
            <a:pPr lvl="1"/>
            <a:r>
              <a:rPr lang="en-US" smtClean="0"/>
              <a:t>More programs running concurrently</a:t>
            </a:r>
          </a:p>
          <a:p>
            <a:pPr lvl="1"/>
            <a:r>
              <a:rPr lang="en-US" smtClean="0"/>
              <a:t>Less I/O needed to load or swap processes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Virtual memory can be implemented via:</a:t>
            </a:r>
          </a:p>
          <a:p>
            <a:pPr lvl="1"/>
            <a:r>
              <a:rPr lang="en-US" smtClean="0"/>
              <a:t>Demand paging </a:t>
            </a:r>
          </a:p>
          <a:p>
            <a:pPr lvl="1"/>
            <a:r>
              <a:rPr lang="en-US" smtClean="0"/>
              <a:t>Demand segmentation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713" y="369888"/>
            <a:ext cx="11774487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Locality In A Memory-Reference Pattern</a:t>
            </a:r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8433" y="1138238"/>
            <a:ext cx="7378255" cy="740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018" y="1480058"/>
            <a:ext cx="12652629" cy="6508750"/>
          </a:xfrm>
        </p:spPr>
        <p:txBody>
          <a:bodyPr/>
          <a:lstStyle/>
          <a:p>
            <a:r>
              <a:rPr lang="en-US" sz="2400" dirty="0" smtClean="0">
                <a:sym typeface="Symbol" charset="2"/>
              </a:rPr>
              <a:t>  working-set window  a fixed number of page references </a:t>
            </a:r>
            <a:br>
              <a:rPr lang="en-US" sz="2400" dirty="0" smtClean="0">
                <a:sym typeface="Symbol" charset="2"/>
              </a:rPr>
            </a:br>
            <a:r>
              <a:rPr lang="en-US" sz="2400" dirty="0" smtClean="0">
                <a:sym typeface="Symbol" charset="2"/>
              </a:rPr>
              <a:t>Example:  10,000 instructions</a:t>
            </a:r>
          </a:p>
          <a:p>
            <a:endParaRPr lang="en-US" sz="1400" dirty="0" smtClean="0">
              <a:sym typeface="Symbol" charset="2"/>
            </a:endParaRPr>
          </a:p>
          <a:p>
            <a:r>
              <a:rPr lang="en-US" sz="2400" i="1" dirty="0" err="1" smtClean="0">
                <a:sym typeface="Symbol" charset="2"/>
              </a:rPr>
              <a:t>WSS</a:t>
            </a:r>
            <a:r>
              <a:rPr lang="en-US" sz="2400" i="1" baseline="-25000" dirty="0" err="1" smtClean="0">
                <a:sym typeface="Symbol" charset="2"/>
              </a:rPr>
              <a:t>i</a:t>
            </a:r>
            <a:r>
              <a:rPr lang="en-US" sz="2400" dirty="0" smtClean="0">
                <a:sym typeface="Symbol" charset="2"/>
              </a:rPr>
              <a:t> (working set of Process </a:t>
            </a:r>
            <a:r>
              <a:rPr lang="en-US" sz="2400" i="1" dirty="0" smtClean="0">
                <a:sym typeface="Symbol" charset="2"/>
              </a:rPr>
              <a:t>P</a:t>
            </a:r>
            <a:r>
              <a:rPr lang="en-US" sz="2400" i="1" baseline="-25000" dirty="0" smtClean="0">
                <a:sym typeface="Symbol" charset="2"/>
              </a:rPr>
              <a:t>i</a:t>
            </a:r>
            <a:r>
              <a:rPr lang="en-US" sz="2400" dirty="0" smtClean="0">
                <a:sym typeface="Symbol" charset="2"/>
              </a:rPr>
              <a:t>) =</a:t>
            </a:r>
            <a:br>
              <a:rPr lang="en-US" sz="2400" dirty="0" smtClean="0">
                <a:sym typeface="Symbol" charset="2"/>
              </a:rPr>
            </a:br>
            <a:r>
              <a:rPr lang="en-US" sz="2400" dirty="0" smtClean="0">
                <a:sym typeface="Symbol" charset="2"/>
              </a:rPr>
              <a:t>total number of pages referenced in the most recent  (varies in time)</a:t>
            </a:r>
          </a:p>
          <a:p>
            <a:pPr lvl="1"/>
            <a:r>
              <a:rPr lang="en-US" sz="2400" dirty="0" smtClean="0">
                <a:sym typeface="Symbol" charset="2"/>
              </a:rPr>
              <a:t>if  too small will not encompass entire locality</a:t>
            </a:r>
          </a:p>
          <a:p>
            <a:pPr lvl="1"/>
            <a:r>
              <a:rPr lang="en-US" sz="2400" dirty="0" smtClean="0">
                <a:sym typeface="Symbol" charset="2"/>
              </a:rPr>
              <a:t>if  too large will encompass several localities</a:t>
            </a:r>
          </a:p>
          <a:p>
            <a:pPr lvl="1"/>
            <a:r>
              <a:rPr lang="en-US" sz="2400" dirty="0" smtClean="0">
                <a:sym typeface="Symbol" charset="2"/>
              </a:rPr>
              <a:t>if  =   will encompass entire program</a:t>
            </a:r>
          </a:p>
          <a:p>
            <a:pPr lvl="1"/>
            <a:endParaRPr lang="en-US" sz="1400" dirty="0" smtClean="0">
              <a:sym typeface="Symbol" charset="2"/>
            </a:endParaRPr>
          </a:p>
          <a:p>
            <a:r>
              <a:rPr lang="en-US" sz="2400" i="1" dirty="0" smtClean="0">
                <a:sym typeface="Symbol" charset="2"/>
              </a:rPr>
              <a:t>D</a:t>
            </a:r>
            <a:r>
              <a:rPr lang="en-US" sz="2400" dirty="0" smtClean="0">
                <a:sym typeface="Symbol" charset="2"/>
              </a:rPr>
              <a:t> =  </a:t>
            </a:r>
            <a:r>
              <a:rPr lang="en-US" sz="2400" i="1" dirty="0" err="1" smtClean="0">
                <a:sym typeface="Symbol" charset="2"/>
              </a:rPr>
              <a:t>WSS</a:t>
            </a:r>
            <a:r>
              <a:rPr lang="en-US" sz="2400" i="1" baseline="-25000" dirty="0" err="1" smtClean="0">
                <a:sym typeface="Symbol" charset="2"/>
              </a:rPr>
              <a:t>i</a:t>
            </a:r>
            <a:r>
              <a:rPr lang="en-US" sz="2400" dirty="0" smtClean="0">
                <a:sym typeface="Symbol" charset="2"/>
              </a:rPr>
              <a:t>  total demand frames </a:t>
            </a:r>
          </a:p>
          <a:p>
            <a:pPr lvl="1"/>
            <a:r>
              <a:rPr lang="en-US" sz="2400" dirty="0" smtClean="0">
                <a:sym typeface="Symbol" charset="2"/>
              </a:rPr>
              <a:t>Approximation of locality</a:t>
            </a:r>
          </a:p>
          <a:p>
            <a:endParaRPr lang="en-US" sz="1400" dirty="0" smtClean="0">
              <a:sym typeface="Symbol" charset="2"/>
            </a:endParaRPr>
          </a:p>
          <a:p>
            <a:r>
              <a:rPr lang="en-US" sz="2400" dirty="0" smtClean="0">
                <a:sym typeface="Symbol" charset="2"/>
              </a:rPr>
              <a:t>if </a:t>
            </a:r>
            <a:r>
              <a:rPr lang="en-US" sz="2400" i="1" dirty="0" smtClean="0">
                <a:sym typeface="Symbol" charset="2"/>
              </a:rPr>
              <a:t>D</a:t>
            </a:r>
            <a:r>
              <a:rPr lang="en-US" sz="2400" dirty="0" smtClean="0">
                <a:sym typeface="Symbol" charset="2"/>
              </a:rPr>
              <a:t> &gt; </a:t>
            </a:r>
            <a:r>
              <a:rPr lang="en-US" sz="2400" i="1" dirty="0" smtClean="0">
                <a:sym typeface="Symbol" charset="2"/>
              </a:rPr>
              <a:t>m</a:t>
            </a:r>
            <a:r>
              <a:rPr lang="en-US" sz="2400" dirty="0" smtClean="0">
                <a:sym typeface="Symbol" charset="2"/>
              </a:rPr>
              <a:t>  Thrashing</a:t>
            </a:r>
          </a:p>
          <a:p>
            <a:endParaRPr lang="en-US" sz="1400" dirty="0" smtClean="0">
              <a:sym typeface="Symbol" charset="2"/>
            </a:endParaRPr>
          </a:p>
          <a:p>
            <a:r>
              <a:rPr lang="en-US" sz="2400" dirty="0" smtClean="0">
                <a:sym typeface="Symbol" charset="2"/>
              </a:rPr>
              <a:t>Policy if </a:t>
            </a:r>
            <a:r>
              <a:rPr lang="en-US" sz="2400" i="1" dirty="0" smtClean="0">
                <a:sym typeface="Symbol" charset="2"/>
              </a:rPr>
              <a:t>D</a:t>
            </a:r>
            <a:r>
              <a:rPr lang="en-US" sz="2400" dirty="0" smtClean="0">
                <a:sym typeface="Symbol" charset="2"/>
              </a:rPr>
              <a:t> &gt; m, then suspend or swap out one of the processes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5338" y="2757488"/>
            <a:ext cx="10158412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38" y="369888"/>
            <a:ext cx="11612562" cy="768350"/>
          </a:xfrm>
        </p:spPr>
        <p:txBody>
          <a:bodyPr/>
          <a:lstStyle/>
          <a:p>
            <a:pPr eaLnBrk="1" hangingPunct="1"/>
            <a:r>
              <a:rPr lang="en-US" smtClean="0"/>
              <a:t>Keeping Track of the Working Set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78" y="1480058"/>
            <a:ext cx="12305157" cy="6040438"/>
          </a:xfrm>
        </p:spPr>
        <p:txBody>
          <a:bodyPr/>
          <a:lstStyle/>
          <a:p>
            <a:r>
              <a:rPr lang="en-US" sz="2400" dirty="0" smtClean="0"/>
              <a:t>Approximate with interval timer + a reference bit</a:t>
            </a:r>
          </a:p>
          <a:p>
            <a:endParaRPr lang="en-US" sz="2400" dirty="0" smtClean="0"/>
          </a:p>
          <a:p>
            <a:r>
              <a:rPr lang="en-US" sz="2400" dirty="0" smtClean="0"/>
              <a:t>Example: </a:t>
            </a:r>
            <a:r>
              <a:rPr lang="en-US" sz="2400" dirty="0" smtClean="0">
                <a:sym typeface="Symbol" charset="2"/>
              </a:rPr>
              <a:t> = 10,000</a:t>
            </a:r>
          </a:p>
          <a:p>
            <a:pPr lvl="1"/>
            <a:r>
              <a:rPr lang="en-US" sz="2400" dirty="0" smtClean="0">
                <a:sym typeface="Symbol" charset="2"/>
              </a:rPr>
              <a:t>Timer interrupts after every 5000 time units</a:t>
            </a:r>
          </a:p>
          <a:p>
            <a:pPr lvl="1"/>
            <a:r>
              <a:rPr lang="en-US" sz="2400" dirty="0" smtClean="0">
                <a:sym typeface="Symbol" charset="2"/>
              </a:rPr>
              <a:t>Keep in memory 2 bits for each page</a:t>
            </a:r>
          </a:p>
          <a:p>
            <a:pPr lvl="1"/>
            <a:r>
              <a:rPr lang="en-US" sz="2400" dirty="0" smtClean="0">
                <a:sym typeface="Symbol" charset="2"/>
              </a:rPr>
              <a:t>Whenever a timer interrupts copy and sets the values of all reference bits to 0</a:t>
            </a:r>
          </a:p>
          <a:p>
            <a:pPr lvl="1"/>
            <a:r>
              <a:rPr lang="en-US" sz="2400" dirty="0" smtClean="0">
                <a:sym typeface="Symbol" charset="2"/>
              </a:rPr>
              <a:t>If one of the bits in memory = 1  page in working set</a:t>
            </a:r>
          </a:p>
          <a:p>
            <a:pPr lvl="1"/>
            <a:endParaRPr lang="en-US" sz="2400" dirty="0" smtClean="0">
              <a:sym typeface="Symbol" charset="2"/>
            </a:endParaRPr>
          </a:p>
          <a:p>
            <a:r>
              <a:rPr lang="en-US" sz="2400" dirty="0" smtClean="0">
                <a:sym typeface="Symbol" charset="2"/>
              </a:rPr>
              <a:t>Why is this not completely accurate?</a:t>
            </a:r>
          </a:p>
          <a:p>
            <a:endParaRPr lang="en-US" sz="2400" dirty="0" smtClean="0">
              <a:sym typeface="Symbol" charset="2"/>
            </a:endParaRPr>
          </a:p>
          <a:p>
            <a:r>
              <a:rPr lang="en-US" sz="2400" dirty="0" smtClean="0">
                <a:sym typeface="Symbol" charset="2"/>
              </a:rPr>
              <a:t>Improvement = 10 bits and interrupt every 1000 time units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369888"/>
            <a:ext cx="11834812" cy="768350"/>
          </a:xfrm>
        </p:spPr>
        <p:txBody>
          <a:bodyPr/>
          <a:lstStyle/>
          <a:p>
            <a:pPr eaLnBrk="1" hangingPunct="1"/>
            <a:r>
              <a:rPr lang="en-US" smtClean="0"/>
              <a:t>Page-Fault Frequency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71650"/>
            <a:ext cx="10544175" cy="1930400"/>
          </a:xfrm>
        </p:spPr>
        <p:txBody>
          <a:bodyPr/>
          <a:lstStyle/>
          <a:p>
            <a:r>
              <a:rPr lang="en-US" smtClean="0"/>
              <a:t>More direct approach than WSS</a:t>
            </a:r>
          </a:p>
          <a:p>
            <a:r>
              <a:rPr lang="en-US" smtClean="0"/>
              <a:t>Establish “acceptable” </a:t>
            </a:r>
            <a:r>
              <a:rPr lang="en-US" b="1" smtClean="0">
                <a:solidFill>
                  <a:srgbClr val="3366FF"/>
                </a:solidFill>
              </a:rPr>
              <a:t>page-fault frequency </a:t>
            </a:r>
            <a:r>
              <a:rPr lang="en-US" smtClean="0"/>
              <a:t>rate and use local replacement policy</a:t>
            </a:r>
          </a:p>
          <a:p>
            <a:pPr lvl="1"/>
            <a:r>
              <a:rPr lang="en-US" smtClean="0"/>
              <a:t>If actual rate too low, process loses frame</a:t>
            </a:r>
          </a:p>
          <a:p>
            <a:pPr lvl="1"/>
            <a:r>
              <a:rPr lang="en-US" smtClean="0"/>
              <a:t>If actual rate too high, process gains frame</a:t>
            </a:r>
          </a:p>
        </p:txBody>
      </p:sp>
      <p:pic>
        <p:nvPicPr>
          <p:cNvPr id="60420" name="Picture 5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4638" y="4130675"/>
            <a:ext cx="1003935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15728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Working Sets and Page Fault Rates</a:t>
            </a:r>
          </a:p>
        </p:txBody>
      </p:sp>
      <p:pic>
        <p:nvPicPr>
          <p:cNvPr id="61443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3850" y="2776538"/>
            <a:ext cx="1030287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Memory-Mapped Files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mtClean="0"/>
              <a:t>Memory-mapped file I/O allows file I/O to be treated as routine memory access by </a:t>
            </a:r>
            <a:r>
              <a:rPr lang="en-US" b="1" smtClean="0">
                <a:solidFill>
                  <a:srgbClr val="3366FF"/>
                </a:solidFill>
              </a:rPr>
              <a:t>mapping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 disk block to a page in memory</a:t>
            </a:r>
          </a:p>
          <a:p>
            <a:r>
              <a:rPr lang="en-US" smtClean="0"/>
              <a:t>A file is initially read using demand paging</a:t>
            </a:r>
          </a:p>
          <a:p>
            <a:pPr lvl="1"/>
            <a:r>
              <a:rPr lang="en-US" smtClean="0"/>
              <a:t>A page-sized portion of the file is read from the file system into a physical page</a:t>
            </a:r>
          </a:p>
          <a:p>
            <a:pPr lvl="1"/>
            <a:r>
              <a:rPr lang="en-US" smtClean="0"/>
              <a:t>Subsequent reads/writes to/from the file are treated as ordinary memory accesses</a:t>
            </a:r>
          </a:p>
          <a:p>
            <a:r>
              <a:rPr lang="en-US" smtClean="0"/>
              <a:t>Simplifies and speeds file access by driving file I/O through memory rather than </a:t>
            </a:r>
            <a:r>
              <a:rPr lang="en-US" smtClean="0">
                <a:latin typeface="Courier New" charset="0"/>
              </a:rPr>
              <a:t>read()</a:t>
            </a:r>
            <a:r>
              <a:rPr lang="en-US" b="1" smtClean="0">
                <a:latin typeface="Courier New" charset="0"/>
              </a:rPr>
              <a:t> </a:t>
            </a:r>
            <a:r>
              <a:rPr lang="en-US" smtClean="0"/>
              <a:t>and</a:t>
            </a:r>
            <a:r>
              <a:rPr lang="en-US" smtClean="0">
                <a:latin typeface="Courier New" charset="0"/>
              </a:rPr>
              <a:t> write()</a:t>
            </a:r>
            <a:r>
              <a:rPr lang="en-US" smtClean="0"/>
              <a:t> system calls</a:t>
            </a:r>
          </a:p>
          <a:p>
            <a:r>
              <a:rPr lang="en-US" smtClean="0"/>
              <a:t>Also allows several processes to map the same file allowing the pages in memory to be shared</a:t>
            </a:r>
          </a:p>
          <a:p>
            <a:r>
              <a:rPr lang="en-US" smtClean="0"/>
              <a:t>But when does written data make it to disk?</a:t>
            </a:r>
          </a:p>
          <a:p>
            <a:pPr lvl="1"/>
            <a:r>
              <a:rPr lang="en-US" smtClean="0"/>
              <a:t>Periodically and / or at file </a:t>
            </a:r>
            <a:r>
              <a:rPr lang="en-US" smtClean="0">
                <a:latin typeface="Courier New" charset="0"/>
              </a:rPr>
              <a:t>close()</a:t>
            </a:r>
            <a:r>
              <a:rPr lang="en-US" smtClean="0"/>
              <a:t> time</a:t>
            </a:r>
          </a:p>
          <a:p>
            <a:pPr lvl="1"/>
            <a:r>
              <a:rPr lang="en-US" smtClean="0"/>
              <a:t>For example, when the pager scans for dirty pages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Memory-Mapped File Technique for all I/O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OSes  uses memory mapped files for standard I/O</a:t>
            </a:r>
          </a:p>
          <a:p>
            <a:r>
              <a:rPr lang="en-US" smtClean="0"/>
              <a:t>Process can explicitly request memory mapping a file via </a:t>
            </a:r>
            <a:r>
              <a:rPr lang="en-US" smtClean="0">
                <a:latin typeface="Courier New" charset="0"/>
                <a:cs typeface="Courier New" charset="0"/>
              </a:rPr>
              <a:t>mmap()</a:t>
            </a:r>
            <a:r>
              <a:rPr lang="en-US" smtClean="0"/>
              <a:t> system call</a:t>
            </a:r>
          </a:p>
          <a:p>
            <a:pPr lvl="1"/>
            <a:r>
              <a:rPr lang="en-US" smtClean="0"/>
              <a:t>Now file mapped into process address space</a:t>
            </a:r>
          </a:p>
          <a:p>
            <a:r>
              <a:rPr lang="en-US" smtClean="0"/>
              <a:t>For standard I/O (</a:t>
            </a:r>
            <a:r>
              <a:rPr lang="en-US" smtClean="0">
                <a:latin typeface="Courier New" charset="0"/>
                <a:cs typeface="Courier New" charset="0"/>
              </a:rPr>
              <a:t>open(), read(), write(), close()</a:t>
            </a:r>
            <a:r>
              <a:rPr lang="en-US" smtClean="0"/>
              <a:t>), mmap anyway</a:t>
            </a:r>
          </a:p>
          <a:p>
            <a:pPr lvl="1"/>
            <a:r>
              <a:rPr lang="en-US" smtClean="0"/>
              <a:t>But map file into kernel address space</a:t>
            </a:r>
          </a:p>
          <a:p>
            <a:pPr lvl="1"/>
            <a:r>
              <a:rPr lang="en-US" smtClean="0"/>
              <a:t>Process still does read() and write()</a:t>
            </a:r>
          </a:p>
          <a:p>
            <a:pPr lvl="2"/>
            <a:r>
              <a:rPr lang="en-US" smtClean="0"/>
              <a:t>Copies data to and from kernel space and user space</a:t>
            </a:r>
          </a:p>
          <a:p>
            <a:pPr lvl="1"/>
            <a:r>
              <a:rPr lang="en-US" smtClean="0"/>
              <a:t>Uses efficient memory management subsystem</a:t>
            </a:r>
          </a:p>
          <a:p>
            <a:pPr lvl="2"/>
            <a:r>
              <a:rPr lang="en-US" smtClean="0"/>
              <a:t>Avoids needing separate subsystem</a:t>
            </a:r>
          </a:p>
          <a:p>
            <a:r>
              <a:rPr lang="en-US" smtClean="0"/>
              <a:t>COW can be used for read/write non-shared pages</a:t>
            </a:r>
          </a:p>
          <a:p>
            <a:r>
              <a:rPr lang="en-US" smtClean="0"/>
              <a:t>Memory mapped files can be  used for shared memory (although again via separate system calls)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Mapped Files</a:t>
            </a:r>
          </a:p>
        </p:txBody>
      </p:sp>
      <p:pic>
        <p:nvPicPr>
          <p:cNvPr id="645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722438"/>
            <a:ext cx="9504363" cy="632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14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Memory-Mapped Shared Memory </a:t>
            </a:r>
            <a:br>
              <a:rPr lang="en-US" sz="4000" smtClean="0"/>
            </a:br>
            <a:r>
              <a:rPr lang="en-US" sz="4000" smtClean="0"/>
              <a:t>in Windows</a:t>
            </a:r>
          </a:p>
        </p:txBody>
      </p:sp>
      <p:pic>
        <p:nvPicPr>
          <p:cNvPr id="6553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3825" y="2552700"/>
            <a:ext cx="11012488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0" y="38100"/>
            <a:ext cx="12241213" cy="1125538"/>
          </a:xfrm>
        </p:spPr>
        <p:txBody>
          <a:bodyPr/>
          <a:lstStyle/>
          <a:p>
            <a:pPr eaLnBrk="1" hangingPunct="1"/>
            <a:r>
              <a:rPr lang="en-US" sz="4000" dirty="0" smtClean="0"/>
              <a:t>Virtual Memory That is </a:t>
            </a:r>
            <a:br>
              <a:rPr lang="en-US" sz="4000" dirty="0" smtClean="0"/>
            </a:br>
            <a:r>
              <a:rPr lang="en-US" sz="4000" dirty="0" smtClean="0"/>
              <a:t>Larger Than Physical Memory</a:t>
            </a:r>
          </a:p>
        </p:txBody>
      </p:sp>
      <p:pic>
        <p:nvPicPr>
          <p:cNvPr id="9219" name="Picture 5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863" y="1373188"/>
            <a:ext cx="9620250" cy="678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Allocating Kernel Memory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Treated differently from user memory</a:t>
            </a:r>
          </a:p>
          <a:p>
            <a:endParaRPr lang="en-US" smtClean="0"/>
          </a:p>
          <a:p>
            <a:r>
              <a:rPr lang="en-US" smtClean="0"/>
              <a:t>Often allocated from a free-memory pool</a:t>
            </a:r>
          </a:p>
          <a:p>
            <a:pPr lvl="1"/>
            <a:r>
              <a:rPr lang="en-US" smtClean="0"/>
              <a:t>Kernel requests memory for structures of varying sizes</a:t>
            </a:r>
          </a:p>
          <a:p>
            <a:pPr lvl="1"/>
            <a:r>
              <a:rPr lang="en-US" smtClean="0"/>
              <a:t>Some kernel memory needs to be contiguous</a:t>
            </a:r>
          </a:p>
          <a:p>
            <a:pPr lvl="2"/>
            <a:r>
              <a:rPr lang="en-US" smtClean="0"/>
              <a:t>I.e. for device I/O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Buddy System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99863" cy="6040438"/>
          </a:xfrm>
        </p:spPr>
        <p:txBody>
          <a:bodyPr/>
          <a:lstStyle/>
          <a:p>
            <a:r>
              <a:rPr lang="en-US" smtClean="0"/>
              <a:t>Allocates memory from fixed-size segment consisting of physically-contiguous pages</a:t>
            </a:r>
          </a:p>
          <a:p>
            <a:r>
              <a:rPr lang="en-US" smtClean="0"/>
              <a:t>Memory allocated using </a:t>
            </a:r>
            <a:r>
              <a:rPr lang="en-US" b="1" smtClean="0"/>
              <a:t>power-of-2 allocator</a:t>
            </a:r>
          </a:p>
          <a:p>
            <a:pPr lvl="1"/>
            <a:r>
              <a:rPr lang="en-US" smtClean="0"/>
              <a:t>Satisfies requests in units sized as power of 2</a:t>
            </a:r>
          </a:p>
          <a:p>
            <a:pPr lvl="1"/>
            <a:r>
              <a:rPr lang="en-US" smtClean="0"/>
              <a:t>Request rounded up to next highest power of 2</a:t>
            </a:r>
          </a:p>
          <a:p>
            <a:pPr lvl="1"/>
            <a:r>
              <a:rPr lang="en-US" smtClean="0"/>
              <a:t>When smaller allocation needed than is available, current chunk split into two buddies of next-lower power of 2</a:t>
            </a:r>
          </a:p>
          <a:p>
            <a:pPr lvl="2"/>
            <a:r>
              <a:rPr lang="en-US" smtClean="0"/>
              <a:t>Continue until appropriate sized chunk available</a:t>
            </a:r>
          </a:p>
          <a:p>
            <a:r>
              <a:rPr lang="en-US" smtClean="0"/>
              <a:t>For example, assume 256KB chunk available, kernel requests 21KB</a:t>
            </a:r>
          </a:p>
          <a:p>
            <a:pPr lvl="1"/>
            <a:r>
              <a:rPr lang="en-US" smtClean="0"/>
              <a:t>Split into A</a:t>
            </a:r>
            <a:r>
              <a:rPr lang="en-US" baseline="-25000" smtClean="0"/>
              <a:t>L</a:t>
            </a:r>
            <a:r>
              <a:rPr lang="en-US" smtClean="0"/>
              <a:t> </a:t>
            </a:r>
            <a:r>
              <a:rPr lang="en-US" baseline="-25000" smtClean="0"/>
              <a:t>and</a:t>
            </a:r>
            <a:r>
              <a:rPr lang="en-US" smtClean="0"/>
              <a:t> A</a:t>
            </a:r>
            <a:r>
              <a:rPr lang="en-US" baseline="-25000" smtClean="0"/>
              <a:t>r</a:t>
            </a:r>
            <a:r>
              <a:rPr lang="en-US" smtClean="0"/>
              <a:t> of 128KB each</a:t>
            </a:r>
          </a:p>
          <a:p>
            <a:pPr lvl="2"/>
            <a:r>
              <a:rPr lang="en-US" smtClean="0"/>
              <a:t>One further divided into B</a:t>
            </a:r>
            <a:r>
              <a:rPr lang="en-US" baseline="-25000" smtClean="0"/>
              <a:t>L</a:t>
            </a:r>
            <a:r>
              <a:rPr lang="en-US" smtClean="0"/>
              <a:t> and B</a:t>
            </a:r>
            <a:r>
              <a:rPr lang="en-US" baseline="-25000" smtClean="0"/>
              <a:t>R</a:t>
            </a:r>
            <a:r>
              <a:rPr lang="en-US" smtClean="0"/>
              <a:t> of 64KB</a:t>
            </a:r>
          </a:p>
          <a:p>
            <a:pPr lvl="3"/>
            <a:r>
              <a:rPr lang="en-US" smtClean="0"/>
              <a:t>One further into C</a:t>
            </a:r>
            <a:r>
              <a:rPr lang="en-US" baseline="-25000" smtClean="0"/>
              <a:t>L</a:t>
            </a:r>
            <a:r>
              <a:rPr lang="en-US" smtClean="0"/>
              <a:t> and C</a:t>
            </a:r>
            <a:r>
              <a:rPr lang="en-US" baseline="-25000" smtClean="0"/>
              <a:t>R</a:t>
            </a:r>
            <a:r>
              <a:rPr lang="en-US" smtClean="0"/>
              <a:t> of 32KB each – one used to satisfy request</a:t>
            </a:r>
          </a:p>
          <a:p>
            <a:r>
              <a:rPr lang="en-US" smtClean="0"/>
              <a:t>Advantage – quickly coalesce unused chunks into larger chunk</a:t>
            </a:r>
          </a:p>
          <a:p>
            <a:r>
              <a:rPr lang="en-US" smtClean="0"/>
              <a:t>Disadvantage - fragmentation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Buddy System Allocator</a:t>
            </a:r>
          </a:p>
        </p:txBody>
      </p:sp>
      <p:pic>
        <p:nvPicPr>
          <p:cNvPr id="6861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88" y="1408113"/>
            <a:ext cx="8513762" cy="658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Slab Allocator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57000" cy="6729413"/>
          </a:xfrm>
        </p:spPr>
        <p:txBody>
          <a:bodyPr/>
          <a:lstStyle/>
          <a:p>
            <a:r>
              <a:rPr lang="en-US" smtClean="0"/>
              <a:t>Alternate strategy</a:t>
            </a:r>
          </a:p>
          <a:p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Slab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one or more physically contiguous pages</a:t>
            </a:r>
          </a:p>
          <a:p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Cache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consists of one or more slabs</a:t>
            </a:r>
          </a:p>
          <a:p>
            <a:endParaRPr lang="en-US" sz="1100" smtClean="0"/>
          </a:p>
          <a:p>
            <a:r>
              <a:rPr lang="en-US" smtClean="0"/>
              <a:t>Single cache for each unique kernel data structure</a:t>
            </a:r>
          </a:p>
          <a:p>
            <a:pPr lvl="1"/>
            <a:r>
              <a:rPr lang="en-US" smtClean="0"/>
              <a:t>Each cache filled with </a:t>
            </a:r>
            <a:r>
              <a:rPr lang="en-US" b="1" smtClean="0">
                <a:solidFill>
                  <a:srgbClr val="3366FF"/>
                </a:solidFill>
              </a:rPr>
              <a:t>objects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instantiations of the data structure</a:t>
            </a:r>
          </a:p>
          <a:p>
            <a:pPr lvl="1"/>
            <a:endParaRPr lang="en-US" sz="1100" smtClean="0"/>
          </a:p>
          <a:p>
            <a:r>
              <a:rPr lang="en-US" smtClean="0"/>
              <a:t>When cache created, filled with objects marked as </a:t>
            </a:r>
            <a:r>
              <a:rPr lang="en-US" b="1" smtClean="0"/>
              <a:t>free</a:t>
            </a:r>
          </a:p>
          <a:p>
            <a:endParaRPr lang="en-US" sz="1100" b="1" smtClean="0"/>
          </a:p>
          <a:p>
            <a:r>
              <a:rPr lang="en-US" smtClean="0"/>
              <a:t>When structures stored, objects marked as </a:t>
            </a:r>
            <a:r>
              <a:rPr lang="en-US" b="1" smtClean="0"/>
              <a:t>used</a:t>
            </a:r>
          </a:p>
          <a:p>
            <a:endParaRPr lang="en-US" sz="1100" b="1" smtClean="0"/>
          </a:p>
          <a:p>
            <a:r>
              <a:rPr lang="en-US" smtClean="0"/>
              <a:t>If slab is full of used objects, next object allocated from empty slab</a:t>
            </a:r>
          </a:p>
          <a:p>
            <a:pPr lvl="1"/>
            <a:r>
              <a:rPr lang="en-US" smtClean="0"/>
              <a:t>If no empty slabs, new slab allocated</a:t>
            </a:r>
          </a:p>
          <a:p>
            <a:pPr lvl="1"/>
            <a:endParaRPr lang="en-US" sz="1100" smtClean="0"/>
          </a:p>
          <a:p>
            <a:r>
              <a:rPr lang="en-US" smtClean="0"/>
              <a:t>Benefits include no fragmentation, fast memory request satisfaction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369888"/>
            <a:ext cx="11453812" cy="768350"/>
          </a:xfrm>
        </p:spPr>
        <p:txBody>
          <a:bodyPr/>
          <a:lstStyle/>
          <a:p>
            <a:pPr eaLnBrk="1" hangingPunct="1"/>
            <a:r>
              <a:rPr lang="en-US" smtClean="0"/>
              <a:t>Slab Allocation</a:t>
            </a:r>
          </a:p>
        </p:txBody>
      </p:sp>
      <p:pic>
        <p:nvPicPr>
          <p:cNvPr id="7065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4550" y="1677988"/>
            <a:ext cx="10353675" cy="647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Other Considerations -- Prepaging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30400"/>
            <a:ext cx="11283950" cy="6545263"/>
          </a:xfrm>
        </p:spPr>
        <p:txBody>
          <a:bodyPr/>
          <a:lstStyle/>
          <a:p>
            <a:r>
              <a:rPr lang="en-US" smtClean="0"/>
              <a:t>Prepaging </a:t>
            </a:r>
          </a:p>
          <a:p>
            <a:pPr lvl="1"/>
            <a:r>
              <a:rPr lang="en-US" smtClean="0"/>
              <a:t>To reduce the large number of page faults that occurs at process startup</a:t>
            </a:r>
          </a:p>
          <a:p>
            <a:pPr lvl="1"/>
            <a:r>
              <a:rPr lang="en-US" smtClean="0"/>
              <a:t>Prepage all or some of the pages a process will need, before they are referenced</a:t>
            </a:r>
          </a:p>
          <a:p>
            <a:pPr lvl="1"/>
            <a:r>
              <a:rPr lang="en-US" smtClean="0"/>
              <a:t>But if prepaged pages are unused, I/O and memory was wasted</a:t>
            </a:r>
          </a:p>
          <a:p>
            <a:pPr lvl="1"/>
            <a:r>
              <a:rPr lang="en-US" smtClean="0"/>
              <a:t>Assume </a:t>
            </a:r>
            <a:r>
              <a:rPr lang="en-US" i="1" smtClean="0"/>
              <a:t>s</a:t>
            </a:r>
            <a:r>
              <a:rPr lang="en-US" smtClean="0"/>
              <a:t> pages are prepaged and </a:t>
            </a:r>
            <a:r>
              <a:rPr lang="el-GR" i="1" smtClean="0"/>
              <a:t>α</a:t>
            </a:r>
            <a:r>
              <a:rPr lang="en-US" i="1" smtClean="0"/>
              <a:t> </a:t>
            </a:r>
            <a:r>
              <a:rPr lang="en-US" smtClean="0"/>
              <a:t>of the pages is used</a:t>
            </a:r>
          </a:p>
          <a:p>
            <a:pPr lvl="2"/>
            <a:r>
              <a:rPr lang="en-US" smtClean="0"/>
              <a:t>Is cost of </a:t>
            </a:r>
            <a:r>
              <a:rPr lang="en-US" i="1" smtClean="0"/>
              <a:t>s * </a:t>
            </a:r>
            <a:r>
              <a:rPr lang="el-GR" i="1" smtClean="0"/>
              <a:t>α</a:t>
            </a:r>
            <a:r>
              <a:rPr lang="en-US" i="1" smtClean="0"/>
              <a:t>  </a:t>
            </a:r>
            <a:r>
              <a:rPr lang="en-US" smtClean="0"/>
              <a:t>save pages faults &gt; or &lt; than the cost of prepaging</a:t>
            </a:r>
            <a:r>
              <a:rPr lang="en-US" i="1" smtClean="0"/>
              <a:t> </a:t>
            </a:r>
            <a:br>
              <a:rPr lang="en-US" i="1" smtClean="0"/>
            </a:br>
            <a:r>
              <a:rPr lang="en-US" i="1" smtClean="0"/>
              <a:t>s * (1- </a:t>
            </a:r>
            <a:r>
              <a:rPr lang="el-GR" i="1" smtClean="0"/>
              <a:t>α</a:t>
            </a:r>
            <a:r>
              <a:rPr lang="en-US" i="1" smtClean="0"/>
              <a:t>) </a:t>
            </a:r>
            <a:r>
              <a:rPr lang="en-US" smtClean="0"/>
              <a:t>unnecessary pages</a:t>
            </a:r>
            <a:r>
              <a:rPr lang="en-US" i="1" smtClean="0"/>
              <a:t>?  </a:t>
            </a:r>
          </a:p>
          <a:p>
            <a:pPr lvl="2"/>
            <a:r>
              <a:rPr lang="el-GR" i="1" smtClean="0"/>
              <a:t>α</a:t>
            </a:r>
            <a:r>
              <a:rPr lang="en-US" i="1" smtClean="0"/>
              <a:t> </a:t>
            </a:r>
            <a:r>
              <a:rPr lang="en-US" smtClean="0"/>
              <a:t>near zero </a:t>
            </a:r>
            <a:r>
              <a:rPr lang="en-US" smtClean="0">
                <a:sym typeface="Symbol" charset="2"/>
              </a:rPr>
              <a:t> prepaging loses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363" y="369888"/>
            <a:ext cx="11145837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Page Size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47838"/>
            <a:ext cx="10934700" cy="5645150"/>
          </a:xfrm>
        </p:spPr>
        <p:txBody>
          <a:bodyPr/>
          <a:lstStyle/>
          <a:p>
            <a:r>
              <a:rPr lang="en-US" smtClean="0"/>
              <a:t>Sometimes OS designers have a choice</a:t>
            </a:r>
          </a:p>
          <a:p>
            <a:pPr lvl="1"/>
            <a:r>
              <a:rPr lang="en-US" smtClean="0"/>
              <a:t>Especially if running on custom-built CPU</a:t>
            </a:r>
          </a:p>
          <a:p>
            <a:r>
              <a:rPr lang="en-US" smtClean="0"/>
              <a:t>Page size selection must take into consideration:</a:t>
            </a:r>
          </a:p>
          <a:p>
            <a:pPr lvl="1"/>
            <a:r>
              <a:rPr lang="en-US" smtClean="0"/>
              <a:t>Fragmentation</a:t>
            </a:r>
          </a:p>
          <a:p>
            <a:pPr lvl="1"/>
            <a:r>
              <a:rPr lang="en-US" smtClean="0"/>
              <a:t>Page table size 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Resolution</a:t>
            </a:r>
          </a:p>
          <a:p>
            <a:pPr lvl="1"/>
            <a:r>
              <a:rPr lang="en-US" smtClean="0"/>
              <a:t>I/O overhead</a:t>
            </a:r>
          </a:p>
          <a:p>
            <a:pPr lvl="1"/>
            <a:r>
              <a:rPr lang="en-US" smtClean="0"/>
              <a:t>Number of page faults</a:t>
            </a:r>
          </a:p>
          <a:p>
            <a:pPr lvl="1"/>
            <a:r>
              <a:rPr lang="en-US" smtClean="0"/>
              <a:t>Locality</a:t>
            </a:r>
          </a:p>
          <a:p>
            <a:pPr lvl="1"/>
            <a:r>
              <a:rPr lang="en-US" smtClean="0"/>
              <a:t>TLB size and effectiveness</a:t>
            </a:r>
          </a:p>
          <a:p>
            <a:r>
              <a:rPr lang="en-US" smtClean="0"/>
              <a:t>Always power of 2, usually in the range 2</a:t>
            </a:r>
            <a:r>
              <a:rPr lang="en-US" baseline="30000" smtClean="0"/>
              <a:t>12</a:t>
            </a:r>
            <a:r>
              <a:rPr lang="en-US" smtClean="0"/>
              <a:t> (4,096 bytes) to 2</a:t>
            </a:r>
            <a:r>
              <a:rPr lang="en-US" baseline="30000" smtClean="0"/>
              <a:t>22</a:t>
            </a:r>
            <a:r>
              <a:rPr lang="en-US" smtClean="0"/>
              <a:t> (4,194,304 bytes)</a:t>
            </a:r>
          </a:p>
          <a:p>
            <a:r>
              <a:rPr lang="en-US" smtClean="0"/>
              <a:t>On average, growing over time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369888"/>
            <a:ext cx="11541125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TLB Reach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60563"/>
            <a:ext cx="11445875" cy="5889625"/>
          </a:xfrm>
        </p:spPr>
        <p:txBody>
          <a:bodyPr/>
          <a:lstStyle/>
          <a:p>
            <a:r>
              <a:rPr lang="en-US" smtClean="0"/>
              <a:t>TLB Reach - The amount of memory accessible from the TLB</a:t>
            </a:r>
          </a:p>
          <a:p>
            <a:endParaRPr lang="en-US" sz="1100" smtClean="0"/>
          </a:p>
          <a:p>
            <a:r>
              <a:rPr lang="en-US" smtClean="0"/>
              <a:t>TLB Reach = (TLB Size) X (Page Size)</a:t>
            </a:r>
          </a:p>
          <a:p>
            <a:endParaRPr lang="en-US" sz="1100" smtClean="0"/>
          </a:p>
          <a:p>
            <a:r>
              <a:rPr lang="en-US" smtClean="0"/>
              <a:t>Ideally, the working set of each process is stored in the TLB</a:t>
            </a:r>
          </a:p>
          <a:p>
            <a:pPr lvl="1"/>
            <a:r>
              <a:rPr lang="en-US" smtClean="0"/>
              <a:t>Otherwise there is a high degree of page faults</a:t>
            </a:r>
          </a:p>
          <a:p>
            <a:pPr lvl="1"/>
            <a:endParaRPr lang="en-US" sz="1100" smtClean="0"/>
          </a:p>
          <a:p>
            <a:r>
              <a:rPr lang="en-US" smtClean="0"/>
              <a:t>Increase the Page Size</a:t>
            </a:r>
          </a:p>
          <a:p>
            <a:pPr lvl="1"/>
            <a:r>
              <a:rPr lang="en-US" smtClean="0"/>
              <a:t>This may lead to an increase in fragmentation as not all applications require a large page size</a:t>
            </a:r>
          </a:p>
          <a:p>
            <a:pPr lvl="1"/>
            <a:endParaRPr lang="en-US" sz="1100" smtClean="0"/>
          </a:p>
          <a:p>
            <a:r>
              <a:rPr lang="en-US" smtClean="0"/>
              <a:t>Provide Multiple Page Sizes</a:t>
            </a:r>
          </a:p>
          <a:p>
            <a:pPr lvl="1"/>
            <a:r>
              <a:rPr lang="en-US" smtClean="0"/>
              <a:t>This allows applications that require larger page sizes the opportunity to use them without an increase in fragmentation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Program Structure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322050" cy="66611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Program structure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>
                <a:latin typeface="Courier New" charset="0"/>
              </a:rPr>
              <a:t>Int[128,128] data;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Each row is stored in one page </a:t>
            </a:r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Program 1 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>
                <a:latin typeface="Courier New" charset="0"/>
              </a:rPr>
              <a:t>                for (j = 0; j &lt;128; j++)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for (i = 0; i &lt; 128; i++)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      data[i,j] = 0;</a:t>
            </a:r>
            <a:br>
              <a:rPr lang="en-US" smtClean="0">
                <a:latin typeface="Courier New" charset="0"/>
              </a:rPr>
            </a:br>
            <a:endParaRPr lang="en-US" smtClean="0">
              <a:latin typeface="Courier New" charset="0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/>
              <a:t>     128 x 128 = 16,384 page faults </a:t>
            </a:r>
            <a:br>
              <a:rPr lang="en-US" smtClean="0"/>
            </a:br>
            <a:endParaRPr lang="en-US" smtClean="0"/>
          </a:p>
          <a:p>
            <a:pPr lvl="1">
              <a:lnSpc>
                <a:spcPct val="90000"/>
              </a:lnSpc>
              <a:tabLst>
                <a:tab pos="4740275" algn="l"/>
                <a:tab pos="5214938" algn="l"/>
              </a:tabLst>
            </a:pPr>
            <a:r>
              <a:rPr lang="en-US" smtClean="0"/>
              <a:t>Program 2 	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>
                <a:latin typeface="Courier New" charset="0"/>
              </a:rPr>
              <a:t>             for (i = 0; i &lt; 128; i++)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for (j = 0; j &lt; 128; j++)</a:t>
            </a:r>
            <a:br>
              <a:rPr lang="en-US" smtClean="0">
                <a:latin typeface="Courier New" charset="0"/>
              </a:rPr>
            </a:br>
            <a:r>
              <a:rPr lang="en-US" smtClean="0">
                <a:latin typeface="Courier New" charset="0"/>
              </a:rPr>
              <a:t>                     data[i,j] = 0;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tabLst>
                <a:tab pos="4740275" algn="l"/>
                <a:tab pos="5214938" algn="l"/>
              </a:tabLst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128 page faults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1701462" cy="768350"/>
          </a:xfrm>
        </p:spPr>
        <p:txBody>
          <a:bodyPr/>
          <a:lstStyle/>
          <a:p>
            <a:pPr eaLnBrk="1" hangingPunct="1"/>
            <a:r>
              <a:rPr lang="en-US" smtClean="0"/>
              <a:t>Other Issues – I/O interlock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79600"/>
            <a:ext cx="11530013" cy="594518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I/O Interlock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Pages must sometimes be locked into memory</a:t>
            </a:r>
          </a:p>
          <a:p>
            <a:endParaRPr lang="en-US" smtClean="0"/>
          </a:p>
          <a:p>
            <a:r>
              <a:rPr lang="en-US" smtClean="0"/>
              <a:t>Consider I/O - Pages that are used for copying a file from a device must be locked from being selected for eviction by a page replacement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463" y="369888"/>
            <a:ext cx="11615737" cy="768350"/>
          </a:xfrm>
        </p:spPr>
        <p:txBody>
          <a:bodyPr/>
          <a:lstStyle/>
          <a:p>
            <a:pPr eaLnBrk="1" hangingPunct="1"/>
            <a:r>
              <a:rPr lang="en-US" smtClean="0"/>
              <a:t>Virtual-address Space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716088"/>
            <a:ext cx="3095625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688" y="50800"/>
            <a:ext cx="12201525" cy="1125538"/>
          </a:xfrm>
        </p:spPr>
        <p:txBody>
          <a:bodyPr/>
          <a:lstStyle/>
          <a:p>
            <a:pPr eaLnBrk="1" hangingPunct="1"/>
            <a:r>
              <a:rPr lang="en-US" sz="4000" smtClean="0"/>
              <a:t>Reason Why Frames Used For </a:t>
            </a:r>
            <a:br>
              <a:rPr lang="en-US" sz="4000" smtClean="0"/>
            </a:br>
            <a:r>
              <a:rPr lang="en-US" sz="4000" smtClean="0"/>
              <a:t>I/O Must Be In Memory</a:t>
            </a:r>
          </a:p>
        </p:txBody>
      </p:sp>
      <p:pic>
        <p:nvPicPr>
          <p:cNvPr id="7680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2197100"/>
            <a:ext cx="52165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2938"/>
            <a:ext cx="11026775" cy="5978525"/>
          </a:xfrm>
        </p:spPr>
        <p:txBody>
          <a:bodyPr/>
          <a:lstStyle/>
          <a:p>
            <a:r>
              <a:rPr lang="en-US" smtClean="0"/>
              <a:t>Windows XP</a:t>
            </a:r>
          </a:p>
          <a:p>
            <a:endParaRPr lang="en-US" smtClean="0"/>
          </a:p>
          <a:p>
            <a:r>
              <a:rPr lang="en-US" smtClean="0"/>
              <a:t>Solaris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7065963"/>
          </a:xfrm>
        </p:spPr>
        <p:txBody>
          <a:bodyPr/>
          <a:lstStyle/>
          <a:p>
            <a:r>
              <a:rPr lang="en-US" smtClean="0"/>
              <a:t>Uses demand paging with </a:t>
            </a:r>
            <a:r>
              <a:rPr lang="en-US" b="1" smtClean="0">
                <a:solidFill>
                  <a:srgbClr val="3366FF"/>
                </a:solidFill>
              </a:rPr>
              <a:t>clustering</a:t>
            </a:r>
            <a:r>
              <a:rPr lang="en-US" smtClean="0"/>
              <a:t>. Clustering brings in pages surrounding the faulting page</a:t>
            </a:r>
          </a:p>
          <a:p>
            <a:endParaRPr lang="en-US" sz="1100" smtClean="0"/>
          </a:p>
          <a:p>
            <a:r>
              <a:rPr lang="en-US" smtClean="0"/>
              <a:t>Processes are assigned </a:t>
            </a:r>
            <a:r>
              <a:rPr lang="en-US" b="1" smtClean="0">
                <a:solidFill>
                  <a:srgbClr val="3366FF"/>
                </a:solidFill>
              </a:rPr>
              <a:t>working set minimum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and </a:t>
            </a:r>
            <a:r>
              <a:rPr lang="en-US" b="1" smtClean="0">
                <a:solidFill>
                  <a:srgbClr val="3366FF"/>
                </a:solidFill>
              </a:rPr>
              <a:t>working set maximum</a:t>
            </a:r>
          </a:p>
          <a:p>
            <a:endParaRPr lang="en-US" sz="1100" smtClean="0">
              <a:solidFill>
                <a:srgbClr val="3366FF"/>
              </a:solidFill>
            </a:endParaRPr>
          </a:p>
          <a:p>
            <a:r>
              <a:rPr lang="en-US" smtClean="0"/>
              <a:t>Working set minimum is the minimum number of pages the process is guaranteed to have in memory</a:t>
            </a:r>
          </a:p>
          <a:p>
            <a:endParaRPr lang="en-US" sz="1100" smtClean="0"/>
          </a:p>
          <a:p>
            <a:r>
              <a:rPr lang="en-US" smtClean="0"/>
              <a:t>A process may be assigned as many pages up to its working set maximum</a:t>
            </a:r>
          </a:p>
          <a:p>
            <a:endParaRPr lang="en-US" sz="1100" smtClean="0"/>
          </a:p>
          <a:p>
            <a:r>
              <a:rPr lang="en-US" smtClean="0"/>
              <a:t>When the amount of free memory in the system falls below a threshold, </a:t>
            </a:r>
            <a:r>
              <a:rPr lang="en-US" b="1" smtClean="0">
                <a:solidFill>
                  <a:srgbClr val="3366FF"/>
                </a:solidFill>
              </a:rPr>
              <a:t>automatic working set trimming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performed to restore the amount of free memory</a:t>
            </a:r>
          </a:p>
          <a:p>
            <a:endParaRPr lang="en-US" sz="1100" smtClean="0"/>
          </a:p>
          <a:p>
            <a:r>
              <a:rPr lang="en-US" smtClean="0"/>
              <a:t>Working set trimming removes pages from processes that have pages in excess of their working set minimum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5575" cy="7181850"/>
          </a:xfrm>
        </p:spPr>
        <p:txBody>
          <a:bodyPr/>
          <a:lstStyle/>
          <a:p>
            <a:r>
              <a:rPr lang="en-US" smtClean="0"/>
              <a:t>Maintains a list of free pages to assign faulting processes</a:t>
            </a:r>
          </a:p>
          <a:p>
            <a:endParaRPr lang="en-US" sz="1100" smtClean="0"/>
          </a:p>
          <a:p>
            <a:r>
              <a:rPr lang="en-US" i="1" smtClean="0"/>
              <a:t>Lotsfree</a:t>
            </a:r>
            <a:r>
              <a:rPr lang="en-US" smtClean="0"/>
              <a:t> – threshold parameter (amount of free memory) to begin paging</a:t>
            </a:r>
          </a:p>
          <a:p>
            <a:endParaRPr lang="en-US" sz="1100" smtClean="0"/>
          </a:p>
          <a:p>
            <a:r>
              <a:rPr lang="en-US" i="1" smtClean="0"/>
              <a:t>Desfree</a:t>
            </a:r>
            <a:r>
              <a:rPr lang="en-US" smtClean="0"/>
              <a:t> – threshold parameter to increasing paging</a:t>
            </a:r>
          </a:p>
          <a:p>
            <a:endParaRPr lang="en-US" sz="1100" smtClean="0"/>
          </a:p>
          <a:p>
            <a:r>
              <a:rPr lang="en-US" i="1" smtClean="0"/>
              <a:t>Minfree</a:t>
            </a:r>
            <a:r>
              <a:rPr lang="en-US" smtClean="0"/>
              <a:t> – threshold parameter to being swapping</a:t>
            </a:r>
          </a:p>
          <a:p>
            <a:endParaRPr lang="en-US" sz="1100" smtClean="0"/>
          </a:p>
          <a:p>
            <a:r>
              <a:rPr lang="en-US" smtClean="0"/>
              <a:t>Paging is performed by </a:t>
            </a:r>
            <a:r>
              <a:rPr lang="en-US" i="1" smtClean="0"/>
              <a:t>pageout</a:t>
            </a:r>
            <a:r>
              <a:rPr lang="en-US" smtClean="0"/>
              <a:t> process</a:t>
            </a:r>
          </a:p>
          <a:p>
            <a:endParaRPr lang="en-US" sz="1100" smtClean="0"/>
          </a:p>
          <a:p>
            <a:r>
              <a:rPr lang="en-US" smtClean="0"/>
              <a:t>Pageout scans pages using modified clock algorithm</a:t>
            </a:r>
          </a:p>
          <a:p>
            <a:endParaRPr lang="en-US" sz="1100" smtClean="0"/>
          </a:p>
          <a:p>
            <a:r>
              <a:rPr lang="en-US" i="1" smtClean="0"/>
              <a:t>Scanrate</a:t>
            </a:r>
            <a:r>
              <a:rPr lang="en-US" smtClean="0"/>
              <a:t> is the rate at which pages are scanned. This ranges from </a:t>
            </a:r>
            <a:r>
              <a:rPr lang="en-US" i="1" smtClean="0"/>
              <a:t>slowscan</a:t>
            </a:r>
            <a:r>
              <a:rPr lang="en-US" smtClean="0"/>
              <a:t> to </a:t>
            </a:r>
            <a:r>
              <a:rPr lang="en-US" i="1" smtClean="0"/>
              <a:t>fastscan</a:t>
            </a:r>
          </a:p>
          <a:p>
            <a:endParaRPr lang="en-US" sz="1100" i="1" smtClean="0"/>
          </a:p>
          <a:p>
            <a:r>
              <a:rPr lang="en-US" smtClean="0"/>
              <a:t>Pageout is called more frequently depending upon the amount of free memory available</a:t>
            </a:r>
          </a:p>
          <a:p>
            <a:r>
              <a:rPr lang="en-US" smtClean="0"/>
              <a:t>Priority paging gives priority to process code pages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2 Page Scanner</a:t>
            </a:r>
          </a:p>
        </p:txBody>
      </p:sp>
      <p:pic>
        <p:nvPicPr>
          <p:cNvPr id="80899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375" y="1547813"/>
            <a:ext cx="105346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Address Space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498346"/>
            <a:ext cx="12344400" cy="6040438"/>
          </a:xfrm>
        </p:spPr>
        <p:txBody>
          <a:bodyPr/>
          <a:lstStyle/>
          <a:p>
            <a:r>
              <a:rPr lang="en-US" sz="3200" dirty="0" smtClean="0"/>
              <a:t>Enables </a:t>
            </a:r>
            <a:r>
              <a:rPr lang="en-US" sz="3200" b="1" dirty="0" smtClean="0">
                <a:solidFill>
                  <a:srgbClr val="3366FF"/>
                </a:solidFill>
              </a:rPr>
              <a:t>sparse </a:t>
            </a:r>
            <a:r>
              <a:rPr lang="en-US" sz="3200" dirty="0" smtClean="0"/>
              <a:t>address spaces with holes left for growth, dynamically linked libraries,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r>
              <a:rPr lang="en-US" sz="3200" dirty="0" smtClean="0"/>
              <a:t>System libraries shared via mapping into virtual address space</a:t>
            </a:r>
          </a:p>
          <a:p>
            <a:r>
              <a:rPr lang="en-US" sz="3200" dirty="0" smtClean="0"/>
              <a:t>Shared memory by mapping pages read-write into virtual address space</a:t>
            </a:r>
          </a:p>
          <a:p>
            <a:r>
              <a:rPr lang="en-US" sz="3200" dirty="0" smtClean="0"/>
              <a:t>Pages can be shared during </a:t>
            </a:r>
            <a:r>
              <a:rPr lang="en-US" sz="3200" dirty="0" smtClean="0">
                <a:latin typeface="Courier New" charset="0"/>
                <a:cs typeface="Courier New" charset="0"/>
              </a:rPr>
              <a:t>fork()</a:t>
            </a:r>
            <a:r>
              <a:rPr lang="en-US" sz="3200" dirty="0" smtClean="0"/>
              <a:t>, speeding process creation</a:t>
            </a:r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Shared Library Using Virtual Memory</a:t>
            </a: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100" y="1697038"/>
            <a:ext cx="10155238" cy="596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5716</TotalTime>
  <Words>3008</Words>
  <Application>Microsoft Office PowerPoint</Application>
  <PresentationFormat>Custom</PresentationFormat>
  <Paragraphs>594</Paragraphs>
  <Slides>75</Slides>
  <Notes>68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Verdana</vt:lpstr>
      <vt:lpstr>Webdings</vt:lpstr>
      <vt:lpstr>os-8</vt:lpstr>
      <vt:lpstr>Equation</vt:lpstr>
      <vt:lpstr>Chapter 9:  Virtual Memory</vt:lpstr>
      <vt:lpstr>Chapter 9:  Virtual Memory</vt:lpstr>
      <vt:lpstr>Objectives</vt:lpstr>
      <vt:lpstr>Background</vt:lpstr>
      <vt:lpstr>Background</vt:lpstr>
      <vt:lpstr>Virtual Memory That is  Larger Than Physical Memory</vt:lpstr>
      <vt:lpstr>Virtual-address Space</vt:lpstr>
      <vt:lpstr>Virtual Address Space</vt:lpstr>
      <vt:lpstr>Shared Library Using Virtual Memory</vt:lpstr>
      <vt:lpstr>Demand Paging</vt:lpstr>
      <vt:lpstr>Transfer of a Paged Memory to  Contiguous Disk Space</vt:lpstr>
      <vt:lpstr>Valid-Invalid Bit</vt:lpstr>
      <vt:lpstr>Page Table When Some Pages  Are Not in Main Memory</vt:lpstr>
      <vt:lpstr>Page Fault</vt:lpstr>
      <vt:lpstr>Aspects of Demand Paging</vt:lpstr>
      <vt:lpstr>Steps in Handling a Page Fault</vt:lpstr>
      <vt:lpstr>Performance of Demand Paging</vt:lpstr>
      <vt:lpstr>Instruction Restart</vt:lpstr>
      <vt:lpstr>Performance of Demand Paging (Cont.)</vt:lpstr>
      <vt:lpstr>Demand Paging Example</vt:lpstr>
      <vt:lpstr>Demand Paging Optimizations</vt:lpstr>
      <vt:lpstr>Copy-on-Write</vt:lpstr>
      <vt:lpstr>Before Process 1 Modifies Page C</vt:lpstr>
      <vt:lpstr>After Process 1 Modifies Page C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 The Number of Frames</vt:lpstr>
      <vt:lpstr>First-In-First-Out (FIFO) Algorithm</vt:lpstr>
      <vt:lpstr>FIFO Page Replacement</vt:lpstr>
      <vt:lpstr>FIFO Illustrating Belady’s Anomaly</vt:lpstr>
      <vt:lpstr>Optimal Algorithm</vt:lpstr>
      <vt:lpstr>Optimal Page Replacement</vt:lpstr>
      <vt:lpstr>Least Recently Used (LRU) Algorithm</vt:lpstr>
      <vt:lpstr>LRU Algorithm (Cont.)</vt:lpstr>
      <vt:lpstr>Use Of A Stack to Record The  Most Recent Page References</vt:lpstr>
      <vt:lpstr>Page-Buffering Algorithms</vt:lpstr>
      <vt:lpstr>Applications and Page Replacement</vt:lpstr>
      <vt:lpstr>Allocation of Frames</vt:lpstr>
      <vt:lpstr>Fixed Allocation</vt:lpstr>
      <vt:lpstr>Priority Allocation</vt:lpstr>
      <vt:lpstr>Global vs. Local Allocation</vt:lpstr>
      <vt:lpstr>Non-Uniform Memory Access</vt:lpstr>
      <vt:lpstr>Thrashing</vt:lpstr>
      <vt:lpstr>Thrashing (Cont.)</vt:lpstr>
      <vt:lpstr>Demand Paging and Thrashing </vt:lpstr>
      <vt:lpstr>Locality In A Memory-Reference Pattern</vt:lpstr>
      <vt:lpstr>Working-Set Model</vt:lpstr>
      <vt:lpstr>Working-set model</vt:lpstr>
      <vt:lpstr>Keeping Track of the Working Set</vt:lpstr>
      <vt:lpstr>Page-Fault Frequency</vt:lpstr>
      <vt:lpstr>Working Sets and Page Fault Rates</vt:lpstr>
      <vt:lpstr>Memory-Mapped Files</vt:lpstr>
      <vt:lpstr>Memory-Mapped File Technique for all I/O</vt:lpstr>
      <vt:lpstr>Memory Mapped Files</vt:lpstr>
      <vt:lpstr>Memory-Mapped Shared Memory  in Windows</vt:lpstr>
      <vt:lpstr>Allocating Kernel Memory</vt:lpstr>
      <vt:lpstr>Buddy System</vt:lpstr>
      <vt:lpstr>Buddy System Allocator</vt:lpstr>
      <vt:lpstr>Slab Allocator</vt:lpstr>
      <vt:lpstr>Slab Allocation</vt:lpstr>
      <vt:lpstr>Other Considerations -- Prepaging</vt:lpstr>
      <vt:lpstr>Other Issues – Page Size</vt:lpstr>
      <vt:lpstr>Other Issues – TLB Reach </vt:lpstr>
      <vt:lpstr>Other Issues – Program Structure</vt:lpstr>
      <vt:lpstr>Other Issues – I/O interlock</vt:lpstr>
      <vt:lpstr>Reason Why Frames Used For  I/O Must Be In Memory</vt:lpstr>
      <vt:lpstr>Operating System Examples</vt:lpstr>
      <vt:lpstr>Windows XP</vt:lpstr>
      <vt:lpstr>Solaris </vt:lpstr>
      <vt:lpstr>Solaris 2 Page Scanner</vt:lpstr>
      <vt:lpstr>End of Chapter 8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Mahesh Jangid [MU - Jaipur]</cp:lastModifiedBy>
  <cp:revision>279</cp:revision>
  <cp:lastPrinted>2011-03-09T17:58:52Z</cp:lastPrinted>
  <dcterms:created xsi:type="dcterms:W3CDTF">2011-03-09T15:02:33Z</dcterms:created>
  <dcterms:modified xsi:type="dcterms:W3CDTF">2016-04-19T06:46:28Z</dcterms:modified>
</cp:coreProperties>
</file>