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snapToObjects="1">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77734488"/>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8" y="1152475"/>
            <a:ext cx="3999903" cy="3416400"/>
          </a:xfrm>
          <a:prstGeom prst="rect">
            <a:avLst/>
          </a:prstGeom>
        </p:spPr>
        <p:txBody>
          <a:bodyPr/>
          <a:lstStyle/>
          <a:p>
            <a:endParaRPr/>
          </a:p>
        </p:txBody>
      </p:sp>
      <p:sp>
        <p:nvSpPr>
          <p:cNvPr id="11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169"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8" y="1152475"/>
            <a:ext cx="3999903" cy="3416400"/>
          </a:xfrm>
          <a:prstGeom prst="rect">
            <a:avLst/>
          </a:prstGeom>
        </p:spPr>
        <p:txBody>
          <a:bodyPr/>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73"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8" y="445025"/>
            <a:ext cx="8520603" cy="57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311698" y="1152475"/>
            <a:ext cx="8520603"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normAutofit/>
          </a:bodyPr>
          <a:lstStyle>
            <a:lvl1pPr algn="r">
              <a:defRPr sz="1000">
                <a:solidFill>
                  <a:srgbClr val="585858"/>
                </a:solid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8"/>
          </a:xfrm>
          <a:prstGeom prst="rect">
            <a:avLst/>
          </a:prstGeom>
        </p:spPr>
        <p:txBody>
          <a:bodyPr/>
          <a:lstStyle/>
          <a:p>
            <a:r>
              <a:t>CS 4476/6476 Project 2</a:t>
            </a:r>
          </a:p>
        </p:txBody>
      </p:sp>
      <p:sp>
        <p:nvSpPr>
          <p:cNvPr id="206" name="Google Shape;100;p25"/>
          <p:cNvSpPr txBox="1">
            <a:spLocks noGrp="1"/>
          </p:cNvSpPr>
          <p:nvPr>
            <p:ph type="body" sz="half" idx="1"/>
          </p:nvPr>
        </p:nvSpPr>
        <p:spPr>
          <a:xfrm>
            <a:off x="311699" y="2320025"/>
            <a:ext cx="8520602" cy="1797302"/>
          </a:xfrm>
          <a:prstGeom prst="rect">
            <a:avLst/>
          </a:prstGeom>
        </p:spPr>
        <p:txBody>
          <a:bodyPr/>
          <a:lstStyle/>
          <a:p>
            <a:pPr marL="0" indent="0">
              <a:lnSpc>
                <a:spcPct val="90000"/>
              </a:lnSpc>
            </a:pPr>
            <a:r>
              <a:rPr lang="en-US" dirty="0" smtClean="0"/>
              <a:t>Pooja Pache</a:t>
            </a:r>
          </a:p>
          <a:p>
            <a:pPr marL="0" indent="0">
              <a:lnSpc>
                <a:spcPct val="90000"/>
              </a:lnSpc>
            </a:pPr>
            <a:r>
              <a:rPr lang="en-US" dirty="0" smtClean="0"/>
              <a:t>ppache3@gatech.edu</a:t>
            </a:r>
            <a:endParaRPr dirty="0"/>
          </a:p>
          <a:p>
            <a:pPr marL="0" indent="0">
              <a:lnSpc>
                <a:spcPct val="90000"/>
              </a:lnSpc>
            </a:pPr>
            <a:r>
              <a:rPr lang="en-US" dirty="0" smtClean="0"/>
              <a:t>ppache3</a:t>
            </a:r>
            <a:endParaRPr lang="en-US" dirty="0"/>
          </a:p>
          <a:p>
            <a:pPr marL="0" indent="0">
              <a:lnSpc>
                <a:spcPct val="90000"/>
              </a:lnSpc>
            </a:pPr>
            <a:r>
              <a:rPr dirty="0" smtClean="0"/>
              <a:t> </a:t>
            </a:r>
            <a:r>
              <a:rPr lang="en-US" dirty="0"/>
              <a:t>903813050</a:t>
            </a:r>
          </a:p>
          <a:p>
            <a:pPr marL="0" indent="0">
              <a:lnSpc>
                <a:spcPct val="90000"/>
              </a:lnSpc>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159;p34"/>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9" name="Google Shape;160;p34"/>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Gaudi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a:t>
            </a:r>
            <a:r>
              <a:rPr lang="en-IN" dirty="0"/>
              <a:t>matches (out of 100</a:t>
            </a:r>
            <a:r>
              <a:rPr lang="en-IN" dirty="0" smtClean="0"/>
              <a:t>)</a:t>
            </a:r>
            <a:r>
              <a:rPr dirty="0" smtClean="0"/>
              <a:t>: </a:t>
            </a:r>
            <a:r>
              <a:rPr lang="en-US" dirty="0"/>
              <a:t>2</a:t>
            </a:r>
            <a:endParaRPr lang="en-US" dirty="0" smtClean="0"/>
          </a:p>
          <a:p>
            <a:pPr marL="0" indent="0">
              <a:buSzTx/>
              <a:buNone/>
            </a:pPr>
            <a:r>
              <a:rPr dirty="0" smtClean="0"/>
              <a:t>Accuracy:</a:t>
            </a:r>
            <a:r>
              <a:rPr lang="en-US" dirty="0"/>
              <a:t>0</a:t>
            </a:r>
            <a:r>
              <a:rPr lang="en-US" dirty="0" smtClean="0"/>
              <a:t>%</a:t>
            </a:r>
            <a:endParaRPr dirty="0"/>
          </a:p>
        </p:txBody>
      </p:sp>
      <p:sp>
        <p:nvSpPr>
          <p:cNvPr id="240" name="Google Shape;161;p34"/>
          <p:cNvSpPr txBox="1">
            <a:spLocks noGrp="1"/>
          </p:cNvSpPr>
          <p:nvPr>
            <p:ph type="body" idx="21"/>
          </p:nvPr>
        </p:nvSpPr>
        <p:spPr>
          <a:xfrm>
            <a:off x="4832399" y="1152475"/>
            <a:ext cx="3695782" cy="3416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pPr marL="0" indent="0">
              <a:buSzTx/>
              <a:buNone/>
              <a:defRPr sz="1400"/>
            </a:pPr>
            <a:r>
              <a:rPr dirty="0"/>
              <a:t>[Describe your implementation of feature matching here</a:t>
            </a:r>
            <a:r>
              <a:rPr dirty="0" smtClean="0"/>
              <a:t>]</a:t>
            </a:r>
            <a:endParaRPr lang="en-US" dirty="0" smtClean="0"/>
          </a:p>
          <a:p>
            <a:pPr marL="342900">
              <a:buSzTx/>
              <a:buAutoNum type="arabicPeriod"/>
              <a:defRPr sz="1400"/>
            </a:pPr>
            <a:r>
              <a:rPr lang="en-US" dirty="0" smtClean="0"/>
              <a:t>Compute feature distances for features1 and features2</a:t>
            </a:r>
          </a:p>
          <a:p>
            <a:pPr marL="342900">
              <a:buSzTx/>
              <a:buAutoNum type="arabicPeriod"/>
              <a:defRPr sz="1400"/>
            </a:pPr>
            <a:r>
              <a:rPr lang="en-US" dirty="0" smtClean="0"/>
              <a:t>Loop through distances array:</a:t>
            </a:r>
          </a:p>
          <a:p>
            <a:pPr marL="890814" lvl="1">
              <a:buSzTx/>
              <a:buAutoNum type="arabicPeriod"/>
              <a:defRPr sz="1400"/>
            </a:pPr>
            <a:r>
              <a:rPr lang="en-US" dirty="0" smtClean="0"/>
              <a:t>Store </a:t>
            </a:r>
            <a:r>
              <a:rPr lang="en-US" dirty="0" err="1" smtClean="0"/>
              <a:t>ith</a:t>
            </a:r>
            <a:r>
              <a:rPr lang="en-US" dirty="0" smtClean="0"/>
              <a:t> distance row in x</a:t>
            </a:r>
          </a:p>
          <a:p>
            <a:pPr marL="890814" lvl="1">
              <a:buSzTx/>
              <a:buAutoNum type="arabicPeriod"/>
              <a:defRPr sz="1400"/>
            </a:pPr>
            <a:r>
              <a:rPr lang="en-US" dirty="0" smtClean="0"/>
              <a:t>Get indexes of sorted x array and store them in variable y using </a:t>
            </a:r>
            <a:r>
              <a:rPr lang="en-US" dirty="0" err="1" smtClean="0"/>
              <a:t>argsort</a:t>
            </a:r>
            <a:r>
              <a:rPr lang="en-US" dirty="0" smtClean="0"/>
              <a:t>()</a:t>
            </a:r>
          </a:p>
          <a:p>
            <a:pPr marL="890814" lvl="1">
              <a:buSzTx/>
              <a:buAutoNum type="arabicPeriod"/>
              <a:defRPr sz="1400"/>
            </a:pPr>
            <a:r>
              <a:rPr lang="en-US" dirty="0" smtClean="0"/>
              <a:t>Store the first minimum distance value and second minimum distance value in d1 and d2 respectively.</a:t>
            </a:r>
          </a:p>
          <a:p>
            <a:pPr marL="890814" lvl="1">
              <a:buSzTx/>
              <a:buAutoNum type="arabicPeriod"/>
              <a:defRPr sz="1400"/>
            </a:pPr>
            <a:r>
              <a:rPr lang="en-US" dirty="0" smtClean="0"/>
              <a:t>Check if d1/d2 &lt; threshold</a:t>
            </a:r>
            <a:br>
              <a:rPr lang="en-US" dirty="0" smtClean="0"/>
            </a:br>
            <a:r>
              <a:rPr lang="en-US" dirty="0" smtClean="0"/>
              <a:t>If d1/d2 &lt; threshold then add to matches. Also add d1/d2 to confidences.</a:t>
            </a:r>
          </a:p>
          <a:p>
            <a:pPr marL="482601" lvl="1" indent="0">
              <a:buSzTx/>
              <a:buNone/>
              <a:defRPr sz="1400"/>
            </a:pPr>
            <a:r>
              <a:rPr lang="en-US" dirty="0" smtClean="0"/>
              <a:t>End Loop</a:t>
            </a:r>
            <a:endParaRPr lang="en-US" dirty="0"/>
          </a:p>
          <a:p>
            <a:pPr marL="482601" lvl="1" indent="0">
              <a:buSzTx/>
              <a:buNone/>
              <a:defRPr sz="1400"/>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1798769"/>
            <a:ext cx="3678011" cy="173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66;p35"/>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3" name="Google Shape;167;p35"/>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SIFT feature descriptor from proj2.ipynb here]</a:t>
            </a:r>
          </a:p>
        </p:txBody>
      </p:sp>
      <p:sp>
        <p:nvSpPr>
          <p:cNvPr id="244" name="Google Shape;168;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[insert visualization of matches (with green/red lines for correct/incorrect correspondences) for Notre Dame 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(out of 100): </a:t>
            </a:r>
            <a:r>
              <a:rPr lang="en-US" dirty="0" smtClean="0"/>
              <a:t>164</a:t>
            </a:r>
            <a:endParaRPr dirty="0"/>
          </a:p>
          <a:p>
            <a:pPr marL="0" indent="0">
              <a:buSzTx/>
              <a:buNone/>
              <a:defRPr sz="1400"/>
            </a:pPr>
            <a:r>
              <a:rPr dirty="0"/>
              <a:t>Accuracy: </a:t>
            </a:r>
            <a:r>
              <a:rPr lang="en-US" dirty="0" smtClean="0"/>
              <a:t>92.07</a:t>
            </a:r>
            <a:r>
              <a:rPr lang="en-US" dirty="0" smtClean="0"/>
              <a:t>%</a:t>
            </a:r>
            <a:endParaRPr dirty="0"/>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93" y="1819470"/>
            <a:ext cx="2490046" cy="3213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43" y="2102186"/>
            <a:ext cx="2789854" cy="182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73;p36"/>
          <p:cNvSpPr txBox="1">
            <a:spLocks noGrp="1"/>
          </p:cNvSpPr>
          <p:nvPr>
            <p:ph type="title"/>
          </p:nvPr>
        </p:nvSpPr>
        <p:spPr>
          <a:xfrm>
            <a:off x="311699" y="445025"/>
            <a:ext cx="8520602" cy="572702"/>
          </a:xfrm>
          <a:prstGeom prst="rect">
            <a:avLst/>
          </a:prstGeom>
        </p:spPr>
        <p:txBody>
          <a:bodyPr/>
          <a:lstStyle>
            <a:lvl1pPr defTabSz="877822">
              <a:defRPr sz="2300"/>
            </a:lvl1pPr>
          </a:lstStyle>
          <a:p>
            <a:r>
              <a:rPr dirty="0"/>
              <a:t>Part 4: SIFT feature descriptor</a:t>
            </a:r>
          </a:p>
        </p:txBody>
      </p:sp>
      <p:sp>
        <p:nvSpPr>
          <p:cNvPr id="247" name="Google Shape;174;p36"/>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Mt. Rushmore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a:t>
            </a:r>
            <a:r>
              <a:rPr lang="en-IN" dirty="0"/>
              <a:t>matches (out of 100</a:t>
            </a:r>
            <a:r>
              <a:rPr lang="en-IN" dirty="0" smtClean="0"/>
              <a:t>)</a:t>
            </a:r>
            <a:r>
              <a:rPr dirty="0" smtClean="0"/>
              <a:t>: </a:t>
            </a:r>
            <a:r>
              <a:rPr lang="en-US" dirty="0" smtClean="0"/>
              <a:t>148</a:t>
            </a:r>
          </a:p>
          <a:p>
            <a:pPr marL="0" indent="0">
              <a:buSzTx/>
              <a:buNone/>
            </a:pPr>
            <a:r>
              <a:rPr dirty="0" smtClean="0"/>
              <a:t>Accuracy</a:t>
            </a:r>
            <a:r>
              <a:rPr dirty="0"/>
              <a:t>: </a:t>
            </a:r>
            <a:r>
              <a:rPr lang="en-US" dirty="0" smtClean="0"/>
              <a:t>94.59%</a:t>
            </a:r>
            <a:endParaRPr dirty="0"/>
          </a:p>
        </p:txBody>
      </p:sp>
      <p:sp>
        <p:nvSpPr>
          <p:cNvPr id="248" name="Google Shape;175;p3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[insert visualization of matches for </a:t>
            </a:r>
            <a:r>
              <a:rPr dirty="0" err="1"/>
              <a:t>Gaudiimage</a:t>
            </a:r>
            <a:r>
              <a:rPr dirty="0"/>
              <a:t>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a:t>
            </a:r>
            <a:r>
              <a:rPr lang="en-IN" dirty="0"/>
              <a:t>matches (out of 100): </a:t>
            </a:r>
            <a:r>
              <a:rPr lang="en-US" dirty="0" smtClean="0"/>
              <a:t>2</a:t>
            </a:r>
            <a:endParaRPr lang="en-US" dirty="0"/>
          </a:p>
          <a:p>
            <a:pPr marL="0" indent="0">
              <a:buSzTx/>
              <a:buNone/>
              <a:defRPr sz="1400"/>
            </a:pPr>
            <a:r>
              <a:rPr dirty="0" smtClean="0"/>
              <a:t>Accuracy</a:t>
            </a:r>
            <a:r>
              <a:rPr dirty="0"/>
              <a:t>: </a:t>
            </a:r>
            <a:r>
              <a:rPr lang="en-US" dirty="0"/>
              <a:t>0</a:t>
            </a:r>
            <a:r>
              <a:rPr lang="en-US" dirty="0" smtClean="0"/>
              <a:t>%</a:t>
            </a:r>
            <a:endParaRP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40" y="1865314"/>
            <a:ext cx="3985338" cy="173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675" y="1865314"/>
            <a:ext cx="4171626" cy="190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1" name="Google Shape;181;p37"/>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[Describe your implementation of SIFT feature descriptors here</a:t>
            </a:r>
            <a:r>
              <a:rPr dirty="0" smtClean="0"/>
              <a:t>]</a:t>
            </a:r>
            <a:endParaRPr lang="en-US" dirty="0" smtClean="0"/>
          </a:p>
          <a:p>
            <a:pPr marL="342900" indent="-342900">
              <a:buSzTx/>
              <a:buAutoNum type="arabicPeriod"/>
            </a:pPr>
            <a:r>
              <a:rPr lang="en-US" dirty="0" smtClean="0"/>
              <a:t>Compute image gradients and get Ix and </a:t>
            </a:r>
            <a:r>
              <a:rPr lang="en-US" dirty="0" err="1" smtClean="0"/>
              <a:t>Iy</a:t>
            </a:r>
            <a:r>
              <a:rPr lang="en-US" dirty="0" smtClean="0"/>
              <a:t>.</a:t>
            </a:r>
          </a:p>
          <a:p>
            <a:pPr marL="342900" indent="-342900">
              <a:buSzTx/>
              <a:buAutoNum type="arabicPeriod"/>
            </a:pPr>
            <a:r>
              <a:rPr lang="en-US" dirty="0" smtClean="0"/>
              <a:t>Get magnitudes and orientations using Ix and </a:t>
            </a:r>
            <a:r>
              <a:rPr lang="en-US" dirty="0" err="1" smtClean="0"/>
              <a:t>Iy</a:t>
            </a:r>
            <a:r>
              <a:rPr lang="en-US" dirty="0" smtClean="0"/>
              <a:t>.</a:t>
            </a:r>
          </a:p>
          <a:p>
            <a:pPr marL="342900" indent="-342900">
              <a:buSzTx/>
              <a:buAutoNum type="arabicPeriod"/>
            </a:pPr>
            <a:r>
              <a:rPr lang="en-US" dirty="0" smtClean="0"/>
              <a:t>Loop over coordinate array:</a:t>
            </a:r>
          </a:p>
          <a:p>
            <a:pPr marL="850900" lvl="1" indent="-342900">
              <a:buSzTx/>
              <a:buFont typeface="Arial"/>
              <a:buAutoNum type="arabicPeriod"/>
            </a:pPr>
            <a:r>
              <a:rPr lang="en-US" dirty="0" smtClean="0"/>
              <a:t>Get feature vector for each x-coordinate and y-coordinate. </a:t>
            </a:r>
            <a:r>
              <a:rPr lang="en-IN" dirty="0" err="1" smtClean="0"/>
              <a:t>get_gradient_histogram_vec_from_patch</a:t>
            </a:r>
            <a:r>
              <a:rPr lang="en-IN" dirty="0" smtClean="0"/>
              <a:t>() is called internally from </a:t>
            </a:r>
            <a:r>
              <a:rPr lang="en-IN" dirty="0" err="1" smtClean="0"/>
              <a:t>get_feat_vec</a:t>
            </a:r>
            <a:r>
              <a:rPr lang="en-US" dirty="0" smtClean="0"/>
              <a:t>().</a:t>
            </a:r>
          </a:p>
          <a:p>
            <a:pPr marL="850900" lvl="1" indent="-342900">
              <a:buSzTx/>
              <a:buAutoNum type="arabicPeriod"/>
            </a:pPr>
            <a:r>
              <a:rPr lang="en-US" dirty="0" smtClean="0"/>
              <a:t>Append the result</a:t>
            </a:r>
          </a:p>
          <a:p>
            <a:pPr marL="508000" lvl="1" indent="0">
              <a:buSzTx/>
              <a:buNone/>
            </a:pPr>
            <a:r>
              <a:rPr lang="en-US" dirty="0" smtClean="0"/>
              <a:t>END Loop</a:t>
            </a:r>
          </a:p>
        </p:txBody>
      </p:sp>
      <p:sp>
        <p:nvSpPr>
          <p:cNvPr id="252" name="Google Shape;182;p37"/>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 SIFT features better descriptors than the normalized patches</a:t>
            </a:r>
            <a:r>
              <a:rPr dirty="0" smtClean="0"/>
              <a:t>?]</a:t>
            </a:r>
            <a:endParaRPr lang="en-US" dirty="0" smtClean="0"/>
          </a:p>
          <a:p>
            <a:pPr algn="just"/>
            <a:r>
              <a:rPr lang="en-IN" dirty="0" smtClean="0"/>
              <a:t>Sift features are more abstract than normalized </a:t>
            </a:r>
            <a:r>
              <a:rPr lang="en-IN" dirty="0"/>
              <a:t>patches </a:t>
            </a:r>
            <a:r>
              <a:rPr lang="en-IN" dirty="0" smtClean="0"/>
              <a:t>with </a:t>
            </a:r>
            <a:r>
              <a:rPr lang="en-IN" dirty="0"/>
              <a:t>regards to the actual pixel values of the image. Therefore, it is more difficult to match up key points using normalized patches as there is less data about the images</a:t>
            </a:r>
            <a:r>
              <a:rPr lang="en-IN" dirty="0" smtClean="0"/>
              <a:t>.</a:t>
            </a:r>
            <a:endParaRPr lang="en-IN" dirty="0"/>
          </a:p>
          <a:p>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5" name="Google Shape;181;p37"/>
          <p:cNvSpPr txBox="1">
            <a:spLocks noGrp="1"/>
          </p:cNvSpPr>
          <p:nvPr>
            <p:ph type="body" idx="1"/>
          </p:nvPr>
        </p:nvSpPr>
        <p:spPr>
          <a:xfrm>
            <a:off x="311699" y="1152475"/>
            <a:ext cx="8520602" cy="3416400"/>
          </a:xfrm>
          <a:prstGeom prst="rect">
            <a:avLst/>
          </a:prstGeom>
        </p:spPr>
        <p:txBody>
          <a:bodyPr/>
          <a:lstStyle/>
          <a:p>
            <a:pPr marL="0" indent="0">
              <a:buSzTx/>
              <a:buNone/>
            </a:pPr>
            <a:r>
              <a:rPr dirty="0" smtClean="0"/>
              <a:t>[Why does our SIFT implementation perform worse on the given Gaudi image pair than the Notre Dame image</a:t>
            </a:r>
            <a:r>
              <a:rPr lang="en-US" dirty="0" smtClean="0"/>
              <a:t> and Mt. Rushmore </a:t>
            </a:r>
            <a:r>
              <a:rPr dirty="0" smtClean="0"/>
              <a:t>pair</a:t>
            </a:r>
            <a:r>
              <a:rPr lang="en-US" dirty="0" smtClean="0"/>
              <a:t>s?</a:t>
            </a:r>
            <a:r>
              <a:rPr dirty="0" smtClean="0"/>
              <a:t>]</a:t>
            </a:r>
            <a:endParaRPr lang="en-US" dirty="0" smtClean="0"/>
          </a:p>
          <a:p>
            <a:pPr marL="0" indent="0" algn="just">
              <a:buSzTx/>
              <a:buNone/>
            </a:pPr>
            <a:r>
              <a:rPr lang="en-US" dirty="0" smtClean="0"/>
              <a:t>The SIFT implementation did not perform well on the given Gaudi image because there is a difference in both illumination and scale between the two images. The interest points which we found are very dependent on scale, therefore</a:t>
            </a:r>
            <a:r>
              <a:rPr lang="en-IN" dirty="0"/>
              <a:t> the interest point finder does a poor job of finding image features in the left image that correspond to image features in the right image. </a:t>
            </a:r>
            <a:endParaRPr lang="en-IN" dirty="0" smtClean="0"/>
          </a:p>
          <a:p>
            <a:pPr marL="0" indent="0" algn="just">
              <a:buSzTx/>
              <a:buNone/>
            </a:pPr>
            <a:r>
              <a:rPr lang="en-IN" dirty="0" smtClean="0"/>
              <a:t>In </a:t>
            </a:r>
            <a:r>
              <a:rPr lang="en-IN" dirty="0"/>
              <a:t>addition to this, it is clear by looking at the results from the </a:t>
            </a:r>
            <a:r>
              <a:rPr lang="en-IN" dirty="0" smtClean="0"/>
              <a:t>interest </a:t>
            </a:r>
            <a:r>
              <a:rPr lang="en-IN" dirty="0"/>
              <a:t>points that the SIFT-like feature descriptor used here is not scale </a:t>
            </a:r>
            <a:r>
              <a:rPr lang="en-IN" dirty="0" smtClean="0"/>
              <a:t>invariant. </a:t>
            </a:r>
          </a:p>
          <a:p>
            <a:pPr marL="0" indent="0" algn="just">
              <a:buSzTx/>
              <a:buNone/>
            </a:pPr>
            <a:r>
              <a:rPr lang="en-IN" dirty="0" smtClean="0"/>
              <a:t>Hence, </a:t>
            </a:r>
            <a:r>
              <a:rPr lang="en-IN" dirty="0"/>
              <a:t>there are poor results even when good corresponding interest points are found in the two images.</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58" name="Google Shape;181;p37"/>
          <p:cNvSpPr txBox="1">
            <a:spLocks noGrp="1"/>
          </p:cNvSpPr>
          <p:nvPr>
            <p:ph type="body" idx="1"/>
          </p:nvPr>
        </p:nvSpPr>
        <p:spPr>
          <a:xfrm>
            <a:off x="311698" y="1152475"/>
            <a:ext cx="8393106" cy="3416400"/>
          </a:xfrm>
          <a:prstGeom prst="rect">
            <a:avLst/>
          </a:prstGeom>
        </p:spPr>
        <p:txBody>
          <a:bodyPr/>
          <a:lstStyle>
            <a:lvl1pPr marL="0" indent="0">
              <a:buSzTx/>
              <a:buNone/>
            </a:lvl1pPr>
          </a:lstStyle>
          <a:p>
            <a:r>
              <a:rPr dirty="0"/>
              <a:t>Describe the effects of changing window size around features. Did different values have better performance</a:t>
            </a:r>
            <a:r>
              <a:rPr dirty="0" smtClean="0"/>
              <a:t>?</a:t>
            </a:r>
            <a:endParaRPr lang="en-US" dirty="0" smtClean="0"/>
          </a:p>
          <a:p>
            <a:r>
              <a:rPr lang="en-IN" dirty="0"/>
              <a:t>SIFT descriptors are scale invariant because the descriptors are extracted relative to the key point detection scales, that is, a descriptor's actual window size is 16*scale x 16 *scale not 16x16.</a:t>
            </a:r>
          </a:p>
          <a:p>
            <a:r>
              <a:rPr lang="en-IN" dirty="0"/>
              <a:t>For example, if the scale of an object is doubled then the actual descriptor window relative to the current scaled object becomes 32x32. The dimensionality of the descriptor remains 128 because the orientation binning cells in which sum pooling occurs will also proportionately scale from 4x4 to 8x8</a:t>
            </a:r>
            <a:r>
              <a:rPr lang="en-IN" dirty="0" smtClean="0"/>
              <a:t>.</a:t>
            </a:r>
            <a:endParaRPr lang="en-IN"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81;p37"/>
          <p:cNvSpPr txBox="1"/>
          <p:nvPr/>
        </p:nvSpPr>
        <p:spPr>
          <a:xfrm>
            <a:off x="291046" y="1152475"/>
            <a:ext cx="8021056"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a:lnSpc>
                <a:spcPct val="115000"/>
              </a:lnSpc>
              <a:defRPr>
                <a:solidFill>
                  <a:srgbClr val="585858"/>
                </a:solidFill>
                <a:latin typeface="+mn-lt"/>
                <a:ea typeface="+mn-ea"/>
                <a:cs typeface="+mn-cs"/>
                <a:sym typeface="Arial"/>
              </a:defRPr>
            </a:lvl1pPr>
          </a:lstStyle>
          <a:p>
            <a:r>
              <a:rPr dirty="0"/>
              <a:t>Describe the effects of changing the number of local cells in a window around a feature? Did different values have better performance</a:t>
            </a:r>
            <a:r>
              <a:rPr dirty="0" smtClean="0"/>
              <a:t>?</a:t>
            </a:r>
            <a:endParaRPr lang="en-US" dirty="0" smtClean="0"/>
          </a:p>
          <a:p>
            <a:r>
              <a:rPr lang="en-IN" dirty="0"/>
              <a:t>If a grid of 1 is selected for feature-width of 16 then the performance was terrible. However, it improves if the grid-size is 8 or 16. The optimal performance was observed when grid-size was 8</a:t>
            </a:r>
            <a:r>
              <a:rPr lang="en-IN" dirty="0" smtClean="0"/>
              <a:t>.</a:t>
            </a:r>
            <a:endParaRPr lang="en-IN" dirty="0"/>
          </a:p>
        </p:txBody>
      </p:sp>
      <p:sp>
        <p:nvSpPr>
          <p:cNvPr id="261"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64" name="Google Shape;181;p37"/>
          <p:cNvSpPr txBox="1">
            <a:spLocks noGrp="1"/>
          </p:cNvSpPr>
          <p:nvPr>
            <p:ph type="body" idx="1"/>
          </p:nvPr>
        </p:nvSpPr>
        <p:spPr>
          <a:xfrm>
            <a:off x="311698" y="1152475"/>
            <a:ext cx="8358497" cy="3416400"/>
          </a:xfrm>
          <a:prstGeom prst="rect">
            <a:avLst/>
          </a:prstGeom>
        </p:spPr>
        <p:txBody>
          <a:bodyPr/>
          <a:lstStyle>
            <a:lvl1pPr marL="0" indent="0">
              <a:buSzTx/>
              <a:buNone/>
            </a:lvl1pPr>
          </a:lstStyle>
          <a:p>
            <a:r>
              <a:rPr dirty="0"/>
              <a:t>Describe the effects of changing number of orientations (bins) per histogram. Did different values have better performance?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itle 1"/>
          <p:cNvSpPr txBox="1">
            <a:spLocks noGrp="1"/>
          </p:cNvSpPr>
          <p:nvPr>
            <p:ph type="title"/>
          </p:nvPr>
        </p:nvSpPr>
        <p:spPr>
          <a:xfrm>
            <a:off x="311699" y="445025"/>
            <a:ext cx="8520602" cy="572702"/>
          </a:xfrm>
          <a:prstGeom prst="rect">
            <a:avLst/>
          </a:prstGeom>
        </p:spPr>
        <p:txBody>
          <a:bodyPr/>
          <a:lstStyle>
            <a:lvl1pPr>
              <a:defRPr sz="2500"/>
            </a:lvl1pPr>
          </a:lstStyle>
          <a:p>
            <a:r>
              <a:t>Part 5: SIFT Descriptor Exploration</a:t>
            </a:r>
          </a:p>
        </p:txBody>
      </p:sp>
      <p:sp>
        <p:nvSpPr>
          <p:cNvPr id="267" name="Text Placeholder 2"/>
          <p:cNvSpPr txBox="1">
            <a:spLocks noGrp="1"/>
          </p:cNvSpPr>
          <p:nvPr>
            <p:ph type="body" idx="1"/>
          </p:nvPr>
        </p:nvSpPr>
        <p:spPr>
          <a:xfrm>
            <a:off x="311699" y="1152475"/>
            <a:ext cx="7605756" cy="3416400"/>
          </a:xfrm>
          <a:prstGeom prst="rect">
            <a:avLst/>
          </a:prstGeom>
        </p:spPr>
        <p:txBody>
          <a:bodyPr/>
          <a:lstStyle>
            <a:lvl1pPr marL="0" indent="139700">
              <a:buSzTx/>
              <a:buNone/>
            </a:lvl1pPr>
          </a:lstStyle>
          <a:p>
            <a:r>
              <a:t>[insert visualization of matches for your image pair from proj2.ipynb here]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3338996"/>
            <a:ext cx="4117425" cy="141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3338996"/>
            <a:ext cx="4117425" cy="141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48" y="1586204"/>
            <a:ext cx="8421752" cy="16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52122" y="1562457"/>
            <a:ext cx="78547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smtClean="0">
                <a:ln>
                  <a:noFill/>
                </a:ln>
                <a:solidFill>
                  <a:srgbClr val="000000"/>
                </a:solidFill>
                <a:effectLst/>
                <a:uFillTx/>
                <a:latin typeface="+mj-lt"/>
                <a:ea typeface="+mj-ea"/>
                <a:cs typeface="+mj-cs"/>
                <a:sym typeface="Helvetica"/>
              </a:rPr>
              <a:t>Taj</a:t>
            </a:r>
            <a:r>
              <a:rPr kumimoji="0" lang="en-US" sz="1400" b="0" i="0" u="none" strike="noStrike" cap="none" spc="0" normalizeH="0" baseline="0" dirty="0" smtClean="0">
                <a:ln>
                  <a:noFill/>
                </a:ln>
                <a:solidFill>
                  <a:srgbClr val="000000"/>
                </a:solidFill>
                <a:effectLst/>
                <a:uFillTx/>
                <a:latin typeface="+mj-lt"/>
                <a:ea typeface="+mj-ea"/>
                <a:cs typeface="+mj-cs"/>
                <a:sym typeface="Helvetica"/>
              </a:rPr>
              <a:t> </a:t>
            </a:r>
            <a:r>
              <a:rPr kumimoji="0" lang="en-US" sz="1400" b="0" i="0" u="none" strike="noStrike" cap="none" spc="0" normalizeH="0" baseline="0" dirty="0" err="1" smtClean="0">
                <a:ln>
                  <a:noFill/>
                </a:ln>
                <a:solidFill>
                  <a:srgbClr val="000000"/>
                </a:solidFill>
                <a:effectLst/>
                <a:uFillTx/>
                <a:latin typeface="+mj-lt"/>
                <a:ea typeface="+mj-ea"/>
                <a:cs typeface="+mj-cs"/>
                <a:sym typeface="Helvetica"/>
              </a:rPr>
              <a:t>Mahal</a:t>
            </a:r>
            <a:endParaRPr kumimoji="0" lang="en-IN" sz="14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Part 5: SIFT Descriptor Exploration</a:t>
            </a:r>
          </a:p>
        </p:txBody>
      </p:sp>
      <p:sp>
        <p:nvSpPr>
          <p:cNvPr id="270" name="Text Placeholder 2"/>
          <p:cNvSpPr txBox="1"/>
          <p:nvPr/>
        </p:nvSpPr>
        <p:spPr>
          <a:xfrm>
            <a:off x="123884" y="1152475"/>
            <a:ext cx="889623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indent="139700">
              <a:lnSpc>
                <a:spcPct val="115000"/>
              </a:lnSpc>
              <a:defRPr>
                <a:solidFill>
                  <a:srgbClr val="585858"/>
                </a:solidFill>
                <a:latin typeface="+mn-lt"/>
                <a:ea typeface="+mn-ea"/>
                <a:cs typeface="+mn-cs"/>
                <a:sym typeface="Arial"/>
              </a:defRPr>
            </a:lvl1pPr>
          </a:lstStyle>
          <a:p>
            <a:r>
              <a:rPr dirty="0"/>
              <a:t>[Discuss why you think your SIFT pipeline worked well or poorly for the given building. Are there any characteristics that make it difficult to correctly match features</a:t>
            </a:r>
            <a:r>
              <a:rPr dirty="0" smtClean="0"/>
              <a:t>]?</a:t>
            </a:r>
            <a:r>
              <a:rPr lang="en-US" dirty="0" smtClean="0"/>
              <a:t/>
            </a:r>
            <a:br>
              <a:rPr lang="en-US" dirty="0" smtClean="0"/>
            </a:br>
            <a:r>
              <a:rPr lang="en-US" dirty="0" smtClean="0"/>
              <a:t>The algorithm used is not scale-invariant. Therefore, the algorithm worked well for images of Notre Dame, Rushmore. But it failed to provide accurate results for Gaudi and </a:t>
            </a:r>
            <a:r>
              <a:rPr lang="en-US" dirty="0" err="1" smtClean="0"/>
              <a:t>Taj</a:t>
            </a:r>
            <a:r>
              <a:rPr lang="en-US" dirty="0" smtClean="0"/>
              <a:t> </a:t>
            </a:r>
            <a:r>
              <a:rPr lang="en-US" dirty="0" err="1" smtClean="0"/>
              <a:t>Mahal</a:t>
            </a:r>
            <a:r>
              <a:rPr lang="en-US" dirty="0" smtClean="0"/>
              <a:t> as the scales of two images used were different. Therefore, the algorithm had a hard time matching them. There can be images like circles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p>
            <a:pPr marL="0" indent="0">
              <a:buSzTx/>
              <a:buNone/>
            </a:pPr>
            <a:r>
              <a:t>[insert visualization of \sqrt(I</a:t>
            </a:r>
            <a:r>
              <a:rPr baseline="-25000"/>
              <a:t>x</a:t>
            </a:r>
            <a:r>
              <a:rPr baseline="30000"/>
              <a:t>2</a:t>
            </a:r>
            <a:r>
              <a:t> + I</a:t>
            </a:r>
            <a:r>
              <a:rPr baseline="-25000"/>
              <a:t>y</a:t>
            </a:r>
            <a:r>
              <a:rPr baseline="30000"/>
              <a:t>2</a:t>
            </a:r>
            <a:r>
              <a:t>) for Notre Dame image pair from proj2.ipynb here]</a:t>
            </a:r>
          </a:p>
        </p:txBody>
      </p:sp>
      <p:sp>
        <p:nvSpPr>
          <p:cNvPr id="210" name="Google Shape;107;p2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[Which </a:t>
            </a:r>
            <a:r>
              <a:rPr dirty="0" smtClean="0"/>
              <a:t>areas </a:t>
            </a:r>
            <a:r>
              <a:rPr dirty="0"/>
              <a:t>have highest </a:t>
            </a:r>
            <a:r>
              <a:rPr dirty="0" smtClean="0"/>
              <a:t>magnitude</a:t>
            </a:r>
            <a:r>
              <a:rPr dirty="0"/>
              <a:t>? Why</a:t>
            </a:r>
            <a:r>
              <a:rPr dirty="0" smtClean="0"/>
              <a:t>?</a:t>
            </a:r>
            <a:endParaRPr lang="en-US" dirty="0" smtClean="0"/>
          </a:p>
          <a:p>
            <a:r>
              <a:rPr lang="en-US" dirty="0" smtClean="0"/>
              <a:t>A. The </a:t>
            </a:r>
            <a:r>
              <a:rPr lang="en-US" dirty="0" smtClean="0"/>
              <a:t>corners have highest magnitudes. </a:t>
            </a:r>
            <a:endParaRPr lang="en-US" dirty="0" smtClean="0"/>
          </a:p>
          <a:p>
            <a:r>
              <a:rPr lang="en-US" dirty="0" smtClean="0"/>
              <a:t>B. Corners </a:t>
            </a:r>
            <a:r>
              <a:rPr lang="en-US" dirty="0" smtClean="0"/>
              <a:t>have changes in both directions and hence they are unique. </a:t>
            </a:r>
            <a:endParaRPr lang="en-US" dirty="0" smtClean="0"/>
          </a:p>
          <a:p>
            <a:r>
              <a:rPr lang="en-US" dirty="0" smtClean="0"/>
              <a:t>C. If </a:t>
            </a:r>
            <a:r>
              <a:rPr lang="en-US" dirty="0" smtClean="0"/>
              <a:t>a patch is cut and shifted to other place it won’t look the same as the content in its neighborhood.</a:t>
            </a:r>
            <a:endParaRPr dirty="0"/>
          </a:p>
        </p:txBody>
      </p:sp>
      <p:pic>
        <p:nvPicPr>
          <p:cNvPr id="1026" name="Picture 2" descr="C:\Users\User\GaTech\6476 CV\project-2\pic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6" y="1657350"/>
            <a:ext cx="5701005" cy="3349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Conclusion</a:t>
            </a:r>
          </a:p>
        </p:txBody>
      </p:sp>
      <p:sp>
        <p:nvSpPr>
          <p:cNvPr id="273" name="Google Shape;188;p38"/>
          <p:cNvSpPr txBox="1">
            <a:spLocks noGrp="1"/>
          </p:cNvSpPr>
          <p:nvPr>
            <p:ph type="body" idx="1"/>
          </p:nvPr>
        </p:nvSpPr>
        <p:spPr>
          <a:xfrm>
            <a:off x="311699" y="1152475"/>
            <a:ext cx="8520602" cy="3416400"/>
          </a:xfrm>
          <a:prstGeom prst="rect">
            <a:avLst/>
          </a:prstGeom>
        </p:spPr>
        <p:txBody>
          <a:bodyPr>
            <a:normAutofit lnSpcReduction="10000"/>
          </a:bodyPr>
          <a:lstStyle>
            <a:lvl1pPr marL="0" indent="0">
              <a:spcBef>
                <a:spcPts val="1600"/>
              </a:spcBef>
              <a:buSzTx/>
              <a:buNone/>
            </a:lvl1pPr>
          </a:lstStyle>
          <a:p>
            <a:r>
              <a:rPr dirty="0"/>
              <a:t>[Why aren't our version of SIFT features rotation- or scale-invariant? </a:t>
            </a:r>
            <a:r>
              <a:rPr dirty="0"/>
              <a:t>What would you have to do to make them so</a:t>
            </a:r>
            <a:r>
              <a:rPr dirty="0" smtClean="0"/>
              <a:t>?]</a:t>
            </a:r>
            <a:endParaRPr lang="en-US" dirty="0" smtClean="0"/>
          </a:p>
          <a:p>
            <a:r>
              <a:rPr lang="en-IN" dirty="0"/>
              <a:t>SIFT descriptors are scale invariant because the descriptors are extracted relative to the key point detection scales, that is, a descriptor's actual window size is 16*scale x 16 *scale not 16x16.</a:t>
            </a:r>
          </a:p>
          <a:p>
            <a:r>
              <a:rPr lang="en-IN" dirty="0"/>
              <a:t>For example, if the scale of an object is doubled then the actual descriptor window relative to the current scaled object becomes 32x32. The dimensionality of the descriptor remains 128 because the </a:t>
            </a:r>
            <a:r>
              <a:rPr lang="en-IN" dirty="0" smtClean="0"/>
              <a:t>orientation of </a:t>
            </a:r>
            <a:r>
              <a:rPr lang="en-IN" dirty="0"/>
              <a:t>binning cells in which sum pooling occurs will also proportionately scale from 4x4 to 8x8.</a:t>
            </a:r>
          </a:p>
          <a:p>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3" name="Google Shape;113;p27"/>
          <p:cNvSpPr txBox="1">
            <a:spLocks noGrp="1"/>
          </p:cNvSpPr>
          <p:nvPr>
            <p:ph type="body" idx="1"/>
          </p:nvPr>
        </p:nvSpPr>
        <p:spPr>
          <a:xfrm>
            <a:off x="311699" y="1152475"/>
            <a:ext cx="8520602" cy="3416400"/>
          </a:xfrm>
          <a:prstGeom prst="rect">
            <a:avLst/>
          </a:prstGeom>
        </p:spPr>
        <p:txBody>
          <a:bodyPr/>
          <a:lstStyle/>
          <a:p>
            <a:pPr marL="0" indent="0">
              <a:buSzTx/>
              <a:buNone/>
            </a:pPr>
            <a:r>
              <a:t>[insert visualization of I</a:t>
            </a:r>
            <a:r>
              <a:rPr baseline="-25000"/>
              <a:t>x</a:t>
            </a:r>
            <a:r>
              <a:t>, I</a:t>
            </a:r>
            <a:r>
              <a:rPr baseline="-25000"/>
              <a:t>y</a:t>
            </a:r>
            <a:r>
              <a:t>, s</a:t>
            </a:r>
            <a:r>
              <a:rPr baseline="-25000"/>
              <a:t>x</a:t>
            </a:r>
            <a:r>
              <a:rPr baseline="30000"/>
              <a:t>2</a:t>
            </a:r>
            <a:r>
              <a:t>, s</a:t>
            </a:r>
            <a:r>
              <a:rPr baseline="-25000"/>
              <a:t>y</a:t>
            </a:r>
            <a:r>
              <a:rPr baseline="30000"/>
              <a:t>2</a:t>
            </a:r>
            <a:r>
              <a:t>, s</a:t>
            </a:r>
            <a:r>
              <a:rPr baseline="-25000"/>
              <a:t>x</a:t>
            </a:r>
            <a:r>
              <a:t>s</a:t>
            </a:r>
            <a:r>
              <a:rPr baseline="-25000"/>
              <a:t>y</a:t>
            </a:r>
            <a:r>
              <a:t> for Notre Dame image pair from proj2.ipynb here]</a:t>
            </a:r>
          </a:p>
        </p:txBody>
      </p:sp>
      <p:pic>
        <p:nvPicPr>
          <p:cNvPr id="2050" name="Picture 2" descr="C:\Users\User\GaTech\6476 CV\project-2\pic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4763" y="1492899"/>
            <a:ext cx="4707294" cy="3530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18;p28"/>
          <p:cNvSpPr txBox="1">
            <a:spLocks noGrp="1"/>
          </p:cNvSpPr>
          <p:nvPr>
            <p:ph type="title"/>
          </p:nvPr>
        </p:nvSpPr>
        <p:spPr>
          <a:xfrm>
            <a:off x="311699" y="445025"/>
            <a:ext cx="8520602" cy="572702"/>
          </a:xfrm>
          <a:prstGeom prst="rect">
            <a:avLst/>
          </a:prstGeom>
        </p:spPr>
        <p:txBody>
          <a:bodyPr/>
          <a:lstStyle>
            <a:lvl1pPr defTabSz="877822">
              <a:defRPr sz="2300"/>
            </a:lvl1pPr>
          </a:lstStyle>
          <a:p>
            <a:r>
              <a:rPr dirty="0"/>
              <a:t>Part 1: Harris corner detector</a:t>
            </a:r>
          </a:p>
        </p:txBody>
      </p:sp>
      <p:sp>
        <p:nvSpPr>
          <p:cNvPr id="216" name="Google Shape;119;p2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corner response map of Notre Dame image from proj2.ipynb here]</a:t>
            </a:r>
          </a:p>
        </p:txBody>
      </p:sp>
      <p:sp>
        <p:nvSpPr>
          <p:cNvPr id="217" name="Google Shape;120;p2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[Are gradient features invariant to both additive shifts (brightness) and multiplicative gain (contrast)? Why or why not? See </a:t>
            </a:r>
            <a:r>
              <a:rPr dirty="0" err="1"/>
              <a:t>Szeliski</a:t>
            </a:r>
            <a:r>
              <a:rPr dirty="0"/>
              <a:t> Figure 3.2</a:t>
            </a:r>
            <a:r>
              <a:rPr dirty="0" smtClean="0"/>
              <a:t>]</a:t>
            </a:r>
            <a:endParaRPr lang="en-US" dirty="0" smtClean="0"/>
          </a:p>
          <a:p>
            <a:r>
              <a:rPr lang="en-US" dirty="0" smtClean="0"/>
              <a:t>Yes, gradient features are invariant to both additive shifts and multiplicative gain. In Harris detector, corners are used. </a:t>
            </a:r>
            <a:r>
              <a:rPr lang="en-IN" dirty="0"/>
              <a:t>A change in image contrast in which each pixel value is multiplied </a:t>
            </a:r>
            <a:r>
              <a:rPr lang="en-IN" dirty="0" smtClean="0"/>
              <a:t>or added by </a:t>
            </a:r>
            <a:r>
              <a:rPr lang="en-IN" dirty="0"/>
              <a:t>a constant will multiply </a:t>
            </a:r>
            <a:r>
              <a:rPr lang="en-IN" dirty="0" smtClean="0"/>
              <a:t>or add gradients </a:t>
            </a:r>
            <a:r>
              <a:rPr lang="en-IN" dirty="0"/>
              <a:t>by the same constant, so this </a:t>
            </a:r>
            <a:r>
              <a:rPr lang="en-IN" dirty="0" smtClean="0"/>
              <a:t>contrast/brightness </a:t>
            </a:r>
            <a:r>
              <a:rPr lang="en-IN" dirty="0"/>
              <a:t>change will be </a:t>
            </a:r>
            <a:r>
              <a:rPr lang="en-IN" dirty="0" smtClean="0"/>
              <a:t>cancelled </a:t>
            </a:r>
            <a:r>
              <a:rPr lang="en-IN" dirty="0"/>
              <a:t>by vector normalization</a:t>
            </a:r>
            <a:r>
              <a:rPr lang="en-IN" dirty="0" smtClean="0"/>
              <a:t>.</a:t>
            </a:r>
            <a:endParaRPr dirty="0"/>
          </a:p>
        </p:txBody>
      </p:sp>
      <p:pic>
        <p:nvPicPr>
          <p:cNvPr id="3074" name="Picture 2" descr="C:\Users\User\GaTech\6476 CV\project-2\pic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31" y="2015412"/>
            <a:ext cx="5684674" cy="2842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25;p29"/>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0" name="Google Shape;126;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t>[insert visualization of Notre Dame interest points from proj2.ipynb here]</a:t>
            </a:r>
          </a:p>
        </p:txBody>
      </p:sp>
      <p:sp>
        <p:nvSpPr>
          <p:cNvPr id="221" name="Google Shape;127;p2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t>[insert visualization of Mt. Rushmore interest points from proj2.ipynb here]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92849"/>
            <a:ext cx="4115090" cy="2470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140" y="2146041"/>
            <a:ext cx="4090161" cy="201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32;p30"/>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4" name="Google Shape;133;p30"/>
          <p:cNvSpPr txBox="1">
            <a:spLocks noGrp="1"/>
          </p:cNvSpPr>
          <p:nvPr>
            <p:ph type="body" sz="half" idx="1"/>
          </p:nvPr>
        </p:nvSpPr>
        <p:spPr>
          <a:xfrm>
            <a:off x="311699" y="1152475"/>
            <a:ext cx="3999902" cy="3416400"/>
          </a:xfrm>
          <a:prstGeom prst="rect">
            <a:avLst/>
          </a:prstGeom>
        </p:spPr>
        <p:txBody>
          <a:bodyPr/>
          <a:lstStyle/>
          <a:p>
            <a:pPr marL="0" indent="0">
              <a:buSzTx/>
              <a:buNone/>
            </a:pPr>
            <a:r>
              <a:t>[insert visualization of Gaudi interest points from proj2.ipynb here]</a:t>
            </a:r>
          </a:p>
        </p:txBody>
      </p:sp>
      <p:sp>
        <p:nvSpPr>
          <p:cNvPr id="225" name="Google Shape;134;p3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[What are the advantages and disadvantages of using </a:t>
            </a:r>
            <a:r>
              <a:rPr dirty="0" err="1"/>
              <a:t>maxpooling</a:t>
            </a:r>
            <a:r>
              <a:rPr dirty="0"/>
              <a:t> for non-maximum suppression (NMS</a:t>
            </a:r>
            <a:r>
              <a:rPr dirty="0" smtClean="0"/>
              <a:t>)?]</a:t>
            </a:r>
            <a:endParaRPr lang="en-US" dirty="0" smtClean="0"/>
          </a:p>
          <a:p>
            <a:r>
              <a:rPr lang="en-US" dirty="0" smtClean="0"/>
              <a:t>The following are advantages of NMS:</a:t>
            </a:r>
          </a:p>
          <a:p>
            <a:pPr marL="342900" indent="-342900">
              <a:buAutoNum type="alphaUcPeriod"/>
            </a:pPr>
            <a:r>
              <a:rPr lang="en-US" dirty="0" smtClean="0"/>
              <a:t>It is parameter free. Hence, there is no risk of over-fitting.</a:t>
            </a:r>
          </a:p>
          <a:p>
            <a:pPr marL="342900" indent="-342900">
              <a:buAutoNum type="alphaUcPeriod"/>
            </a:pPr>
            <a:r>
              <a:rPr lang="en-US" dirty="0" smtClean="0"/>
              <a:t>It is often more accurate.</a:t>
            </a:r>
          </a:p>
          <a:p>
            <a:r>
              <a:rPr lang="en-US" dirty="0" smtClean="0"/>
              <a:t>The following are disadvantages of NMS:</a:t>
            </a:r>
          </a:p>
          <a:p>
            <a:r>
              <a:rPr lang="en-US" dirty="0" smtClean="0"/>
              <a:t>A. It is expensive.</a:t>
            </a:r>
            <a:br>
              <a:rPr lang="en-US" dirty="0" smtClean="0"/>
            </a:br>
            <a:r>
              <a:rPr lang="en-US" dirty="0" smtClean="0"/>
              <a:t>B. More hyper parameters are required.</a:t>
            </a:r>
            <a:endParaRP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47" y="2268990"/>
            <a:ext cx="4282751" cy="179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39;p31"/>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8" name="Google Shape;140;p31"/>
          <p:cNvSpPr txBox="1">
            <a:spLocks noGrp="1"/>
          </p:cNvSpPr>
          <p:nvPr>
            <p:ph type="body" idx="1"/>
          </p:nvPr>
        </p:nvSpPr>
        <p:spPr>
          <a:xfrm>
            <a:off x="311699" y="1152475"/>
            <a:ext cx="8520602" cy="3416400"/>
          </a:xfrm>
          <a:prstGeom prst="rect">
            <a:avLst/>
          </a:prstGeom>
        </p:spPr>
        <p:txBody>
          <a:bodyPr>
            <a:normAutofit fontScale="85000" lnSpcReduction="10000"/>
          </a:bodyPr>
          <a:lstStyle/>
          <a:p>
            <a:pPr marL="0" indent="0">
              <a:spcBef>
                <a:spcPts val="1600"/>
              </a:spcBef>
              <a:buSzTx/>
              <a:buNone/>
            </a:pPr>
            <a:r>
              <a:rPr dirty="0"/>
              <a:t>[What is your intuition behind what makes the Harris corner detector effective</a:t>
            </a:r>
            <a:r>
              <a:rPr dirty="0" smtClean="0"/>
              <a:t>?]</a:t>
            </a:r>
            <a:endParaRPr lang="en-IN" dirty="0" smtClean="0"/>
          </a:p>
          <a:p>
            <a:pPr marL="0" indent="0">
              <a:spcBef>
                <a:spcPts val="1600"/>
              </a:spcBef>
              <a:buSzTx/>
              <a:buNone/>
            </a:pPr>
            <a:r>
              <a:rPr lang="en-IN" dirty="0" smtClean="0"/>
              <a:t>The main intuition behind selecting Harris corner detector was:</a:t>
            </a:r>
            <a:br>
              <a:rPr lang="en-IN" dirty="0" smtClean="0"/>
            </a:br>
            <a:r>
              <a:rPr lang="en-IN" dirty="0" smtClean="0"/>
              <a:t>A. The interest points should be easily recognizable through a small window.</a:t>
            </a:r>
          </a:p>
          <a:p>
            <a:pPr marL="0" indent="0">
              <a:spcBef>
                <a:spcPts val="1600"/>
              </a:spcBef>
              <a:buSzTx/>
              <a:buNone/>
            </a:pPr>
            <a:r>
              <a:rPr lang="en-IN" dirty="0" smtClean="0"/>
              <a:t>B. If the window is shifted in any directed then it should give a large change in intensity.</a:t>
            </a:r>
          </a:p>
          <a:p>
            <a:pPr marL="0" indent="0">
              <a:spcBef>
                <a:spcPts val="1600"/>
              </a:spcBef>
              <a:buSzTx/>
              <a:buNone/>
            </a:pPr>
            <a:r>
              <a:rPr lang="en-US" dirty="0" smtClean="0"/>
              <a:t>C. This can be </a:t>
            </a:r>
            <a:r>
              <a:rPr lang="en-IN" dirty="0" smtClean="0"/>
              <a:t>determined by </a:t>
            </a:r>
            <a:r>
              <a:rPr lang="en-IN" dirty="0"/>
              <a:t>calculating the gradients of the pixels in the image. If a pixel has a large gradient in both the x- and the y- directions, then we know that shifting a window around this pixel would case a large change in intensity. In other words, if the pixel has a large gradient, then we know that it must be a corner point. In the Harris corner detector, we calculate </a:t>
            </a:r>
            <a:r>
              <a:rPr lang="en-IN" dirty="0" err="1"/>
              <a:t>cornerness</a:t>
            </a:r>
            <a:r>
              <a:rPr lang="en-IN" dirty="0"/>
              <a:t> scores for all the pixels of the image and select the highest points as </a:t>
            </a:r>
            <a:r>
              <a:rPr lang="en-IN" dirty="0" smtClean="0"/>
              <a:t>interest </a:t>
            </a:r>
            <a:r>
              <a:rPr lang="en-IN" dirty="0"/>
              <a:t>points.</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145;p32"/>
          <p:cNvSpPr txBox="1">
            <a:spLocks noGrp="1"/>
          </p:cNvSpPr>
          <p:nvPr>
            <p:ph type="title"/>
          </p:nvPr>
        </p:nvSpPr>
        <p:spPr>
          <a:xfrm>
            <a:off x="311699" y="445025"/>
            <a:ext cx="8520602" cy="572702"/>
          </a:xfrm>
          <a:prstGeom prst="rect">
            <a:avLst/>
          </a:prstGeom>
        </p:spPr>
        <p:txBody>
          <a:bodyPr/>
          <a:lstStyle>
            <a:lvl1pPr defTabSz="877822">
              <a:defRPr sz="2300"/>
            </a:lvl1pPr>
          </a:lstStyle>
          <a:p>
            <a:r>
              <a:t>Part 2: Normalized patch feature descriptor</a:t>
            </a:r>
          </a:p>
        </p:txBody>
      </p:sp>
      <p:sp>
        <p:nvSpPr>
          <p:cNvPr id="231" name="Google Shape;146;p32"/>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normalized patch descriptor from proj2.ipynb here]</a:t>
            </a:r>
          </a:p>
        </p:txBody>
      </p:sp>
      <p:sp>
        <p:nvSpPr>
          <p:cNvPr id="232" name="Google Shape;147;p32"/>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aren't normalized patches a very good descriptor</a:t>
            </a:r>
            <a:r>
              <a:rPr dirty="0" smtClean="0"/>
              <a:t>?]</a:t>
            </a:r>
            <a:endParaRPr lang="en-US" dirty="0" smtClean="0"/>
          </a:p>
          <a:p>
            <a:pPr algn="just"/>
            <a:r>
              <a:rPr lang="en-US" dirty="0" smtClean="0"/>
              <a:t>Normalized patches aren’t a very good descriptor because even if the image is slightly shifted then there will be large changes. These patches are sensitive to spatial changes. This is because in the real world scenario there can be some amount of slack or difference in spatial orientation. In this case, normalized patches won’t prove to be a good descriptor.</a:t>
            </a: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04" y="1772948"/>
            <a:ext cx="2474556" cy="2795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152;p33"/>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5" name="Google Shape;153;p33"/>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(with green/red lines for correct/incorrect correspondences) for Notre Dame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(out of 100): </a:t>
            </a:r>
            <a:r>
              <a:rPr lang="en-US" dirty="0" smtClean="0"/>
              <a:t>87</a:t>
            </a:r>
            <a:endParaRPr lang="en-US" dirty="0" smtClean="0"/>
          </a:p>
          <a:p>
            <a:pPr marL="0" indent="0">
              <a:buSzTx/>
              <a:buNone/>
            </a:pPr>
            <a:r>
              <a:rPr dirty="0" smtClean="0"/>
              <a:t>Accuracy:</a:t>
            </a:r>
            <a:r>
              <a:rPr lang="en-US" dirty="0" smtClean="0"/>
              <a:t>70%</a:t>
            </a:r>
            <a:endParaRPr dirty="0"/>
          </a:p>
        </p:txBody>
      </p:sp>
      <p:sp>
        <p:nvSpPr>
          <p:cNvPr id="236" name="Google Shape;154;p33"/>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[insert visualization of matches for Mt. Rushmore 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a:t>
            </a:r>
            <a:r>
              <a:rPr lang="en-IN" dirty="0"/>
              <a:t>matches (out of 100): </a:t>
            </a:r>
            <a:r>
              <a:rPr dirty="0" smtClean="0"/>
              <a:t>: </a:t>
            </a:r>
            <a:r>
              <a:rPr lang="en-US" dirty="0" smtClean="0"/>
              <a:t>87</a:t>
            </a:r>
            <a:endParaRPr dirty="0"/>
          </a:p>
          <a:p>
            <a:pPr marL="0" indent="0">
              <a:buSzTx/>
              <a:buNone/>
              <a:defRPr sz="1400"/>
            </a:pPr>
            <a:r>
              <a:rPr dirty="0" smtClean="0"/>
              <a:t>Accuracy:</a:t>
            </a:r>
            <a:r>
              <a:rPr lang="en-US" dirty="0" smtClean="0"/>
              <a:t>69</a:t>
            </a:r>
            <a:r>
              <a:rPr lang="en-US" dirty="0" smtClean="0"/>
              <a:t>%</a:t>
            </a:r>
            <a:endParaRPr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635" y="1884784"/>
            <a:ext cx="4110666" cy="17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27" y="2027250"/>
            <a:ext cx="2597118" cy="175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2956</TotalTime>
  <Words>1356</Words>
  <Application>Microsoft Office PowerPoint</Application>
  <PresentationFormat>On-screen Show (16:9)</PresentationFormat>
  <Paragraphs>152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CS 4476/6476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Part 4: SIFT feature descriptor</vt:lpstr>
      <vt:lpstr>Part 5: SIFT Descriptor Exploration</vt:lpstr>
      <vt:lpstr>Part 5: SIFT Descriptor Exploration</vt:lpstr>
      <vt:lpstr>Part 5: SIFT Descriptor Exploration</vt:lpstr>
      <vt:lpstr>Part 5: SIFT Descriptor Exploration</vt:lpstr>
      <vt:lpstr>Part 5: SIFT Descriptor Exploration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2</dc:title>
  <dc:creator>Pooja</dc:creator>
  <cp:lastModifiedBy>User</cp:lastModifiedBy>
  <cp:revision>69</cp:revision>
  <dcterms:modified xsi:type="dcterms:W3CDTF">2022-10-05T03:56:55Z</dcterms:modified>
</cp:coreProperties>
</file>