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2" r:id="rId16"/>
    <p:sldId id="273" r:id="rId17"/>
    <p:sldId id="274" r:id="rId18"/>
    <p:sldId id="276" r:id="rId19"/>
    <p:sldId id="277" r:id="rId20"/>
    <p:sldId id="275" r:id="rId21"/>
    <p:sldId id="271" r:id="rId2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79"/>
    <p:restoredTop sz="94720"/>
  </p:normalViewPr>
  <p:slideViewPr>
    <p:cSldViewPr snapToGrid="0" snapToObjects="1">
      <p:cViewPr varScale="1">
        <p:scale>
          <a:sx n="92" d="100"/>
          <a:sy n="92" d="100"/>
        </p:scale>
        <p:origin x="-1164"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1143000" y="685800"/>
            <a:ext cx="4572000" cy="3429000"/>
          </a:xfrm>
          <a:prstGeom prst="rect">
            <a:avLst/>
          </a:prstGeom>
        </p:spPr>
        <p:txBody>
          <a:bodyPr/>
          <a:lstStyle/>
          <a:p>
            <a:endParaRPr/>
          </a:p>
        </p:txBody>
      </p:sp>
      <p:sp>
        <p:nvSpPr>
          <p:cNvPr id="203" name="Shape 20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035227391"/>
      </p:ext>
    </p:extLst>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07"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08"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116" name="Title Text"/>
          <p:cNvSpPr txBox="1">
            <a:spLocks noGrp="1"/>
          </p:cNvSpPr>
          <p:nvPr>
            <p:ph type="title"/>
          </p:nvPr>
        </p:nvSpPr>
        <p:spPr>
          <a:prstGeom prst="rect">
            <a:avLst/>
          </a:prstGeom>
        </p:spPr>
        <p:txBody>
          <a:bodyPr/>
          <a:lstStyle/>
          <a:p>
            <a:r>
              <a:t>Title Text</a:t>
            </a:r>
          </a:p>
        </p:txBody>
      </p:sp>
      <p:sp>
        <p:nvSpPr>
          <p:cNvPr id="117"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118" name="Google Shape;61;p1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143" name="Title Text"/>
          <p:cNvSpPr txBox="1">
            <a:spLocks noGrp="1"/>
          </p:cNvSpPr>
          <p:nvPr>
            <p:ph type="title"/>
          </p:nvPr>
        </p:nvSpPr>
        <p:spPr>
          <a:prstGeom prst="rect">
            <a:avLst/>
          </a:prstGeom>
        </p:spPr>
        <p:txBody>
          <a:bodyPr/>
          <a:lstStyle/>
          <a:p>
            <a:r>
              <a:t>Title Text</a:t>
            </a:r>
          </a:p>
        </p:txBody>
      </p:sp>
      <p:sp>
        <p:nvSpPr>
          <p:cNvPr id="1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151"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152"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1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160"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1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168" name="Google Shape;81;p21"/>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169"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170"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171" name="Google Shape;84;p21"/>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1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179"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1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187"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188"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1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Google Shape;99;p25"/>
          <p:cNvSpPr txBox="1">
            <a:spLocks noGrp="1"/>
          </p:cNvSpPr>
          <p:nvPr>
            <p:ph type="title"/>
          </p:nvPr>
        </p:nvSpPr>
        <p:spPr>
          <a:xfrm>
            <a:off x="311707" y="230475"/>
            <a:ext cx="8520602" cy="2052599"/>
          </a:xfrm>
          <a:prstGeom prst="rect">
            <a:avLst/>
          </a:prstGeom>
        </p:spPr>
        <p:txBody>
          <a:bodyPr/>
          <a:lstStyle/>
          <a:p>
            <a:r>
              <a:rPr dirty="0"/>
              <a:t>CS 6476 Project 1</a:t>
            </a:r>
          </a:p>
        </p:txBody>
      </p:sp>
      <p:sp>
        <p:nvSpPr>
          <p:cNvPr id="206" name="Google Shape;100;p25"/>
          <p:cNvSpPr txBox="1">
            <a:spLocks noGrp="1"/>
          </p:cNvSpPr>
          <p:nvPr>
            <p:ph type="body" sz="half" idx="1"/>
          </p:nvPr>
        </p:nvSpPr>
        <p:spPr>
          <a:xfrm>
            <a:off x="311699" y="2320025"/>
            <a:ext cx="8520602" cy="1797301"/>
          </a:xfrm>
          <a:prstGeom prst="rect">
            <a:avLst/>
          </a:prstGeom>
        </p:spPr>
        <p:txBody>
          <a:bodyPr>
            <a:normAutofit lnSpcReduction="10000"/>
          </a:bodyPr>
          <a:lstStyle/>
          <a:p>
            <a:pPr marL="0" indent="0"/>
            <a:r>
              <a:rPr lang="en-US" dirty="0" smtClean="0"/>
              <a:t>Pooja Pache</a:t>
            </a:r>
            <a:endParaRPr dirty="0"/>
          </a:p>
          <a:p>
            <a:pPr marL="0" indent="0"/>
            <a:r>
              <a:rPr lang="en-US" dirty="0" smtClean="0"/>
              <a:t>ppache3@gatech.edu</a:t>
            </a:r>
            <a:endParaRPr dirty="0"/>
          </a:p>
          <a:p>
            <a:pPr marL="0" indent="0"/>
            <a:r>
              <a:rPr lang="en-US" dirty="0" smtClean="0"/>
              <a:t>ppache3</a:t>
            </a:r>
            <a:endParaRPr dirty="0"/>
          </a:p>
          <a:p>
            <a:pPr marL="0" indent="0"/>
            <a:r>
              <a:rPr lang="en-US" dirty="0" smtClean="0"/>
              <a:t>903813050</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Google Shape;161;p34"/>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2: Hybrid images with PyTorch</a:t>
            </a:r>
          </a:p>
        </p:txBody>
      </p:sp>
      <p:sp>
        <p:nvSpPr>
          <p:cNvPr id="241" name="Google Shape;162;p34"/>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Submarine + Fish</a:t>
            </a:r>
          </a:p>
          <a:p>
            <a:pPr marL="0" indent="0">
              <a:spcBef>
                <a:spcPts val="1600"/>
              </a:spcBef>
              <a:buSzTx/>
              <a:buNone/>
            </a:pPr>
            <a:endParaRPr dirty="0"/>
          </a:p>
        </p:txBody>
      </p:sp>
      <p:sp>
        <p:nvSpPr>
          <p:cNvPr id="242" name="Google Shape;163;p34"/>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Part 1 vs. Part </a:t>
            </a:r>
            <a:r>
              <a:rPr dirty="0" smtClean="0"/>
              <a:t>2</a:t>
            </a:r>
          </a:p>
          <a:p>
            <a:pPr marL="0" indent="0">
              <a:spcBef>
                <a:spcPts val="1600"/>
              </a:spcBef>
              <a:buSzTx/>
              <a:buNone/>
              <a:defRPr sz="1400"/>
            </a:pPr>
            <a:r>
              <a:rPr dirty="0" smtClean="0"/>
              <a:t>[Compare the run-times of Parts 1 and 2 here, as calculated in project-1.ipynb. Which method is faster?]</a:t>
            </a:r>
            <a:endParaRPr lang="en-US" dirty="0" smtClean="0"/>
          </a:p>
          <a:p>
            <a:pPr marL="0" indent="0">
              <a:spcBef>
                <a:spcPts val="1600"/>
              </a:spcBef>
              <a:buSzTx/>
              <a:buNone/>
              <a:defRPr sz="1400"/>
            </a:pPr>
            <a:r>
              <a:rPr lang="en-US" dirty="0" smtClean="0"/>
              <a:t>Part 1 runtime: </a:t>
            </a:r>
            <a:r>
              <a:rPr lang="en-IN" dirty="0" smtClean="0"/>
              <a:t>9.061 seconds</a:t>
            </a:r>
          </a:p>
          <a:p>
            <a:pPr marL="0" indent="0">
              <a:spcBef>
                <a:spcPts val="1600"/>
              </a:spcBef>
              <a:buSzTx/>
              <a:buNone/>
              <a:defRPr sz="1400"/>
            </a:pPr>
            <a:r>
              <a:rPr lang="en-US" dirty="0" smtClean="0"/>
              <a:t>Part 2 runtime: </a:t>
            </a:r>
            <a:r>
              <a:rPr lang="en-IN" dirty="0" smtClean="0"/>
              <a:t>2.026 seconds</a:t>
            </a:r>
            <a:br>
              <a:rPr lang="en-IN" dirty="0" smtClean="0"/>
            </a:br>
            <a:r>
              <a:rPr lang="en-IN" dirty="0" smtClean="0"/>
              <a:t/>
            </a:r>
            <a:br>
              <a:rPr lang="en-IN" dirty="0" smtClean="0"/>
            </a:br>
            <a:r>
              <a:rPr lang="en-IN" dirty="0" smtClean="0"/>
              <a:t>Conclusion: The process of generating image using </a:t>
            </a:r>
            <a:r>
              <a:rPr lang="en-IN" dirty="0" err="1" smtClean="0"/>
              <a:t>PyTorch</a:t>
            </a:r>
            <a:r>
              <a:rPr lang="en-IN" dirty="0" smtClean="0"/>
              <a:t> is faster than the Part 1 method.</a:t>
            </a:r>
            <a:endParaRPr dirty="0"/>
          </a:p>
        </p:txBody>
      </p:sp>
      <p:pic>
        <p:nvPicPr>
          <p:cNvPr id="4098" name="Picture 2" descr="C:\Users\User\GaTech\6476 CV\project-1\results\part2\4_hybrid_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62" y="1644700"/>
            <a:ext cx="3571875" cy="2924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normAutofit fontScale="77500" lnSpcReduction="20000"/>
          </a:bodyPr>
          <a:lstStyle/>
          <a:p>
            <a:pPr marL="0" indent="0">
              <a:buSzTx/>
              <a:buNone/>
            </a:pPr>
            <a:r>
              <a:rPr dirty="0"/>
              <a:t>[Consider a 1-channel 5x5 image and a 3x3 filter. What are the output dimensions of a convolution with the following parameters?</a:t>
            </a:r>
          </a:p>
          <a:p>
            <a:pPr marL="0" indent="0">
              <a:buSzTx/>
              <a:buNone/>
            </a:pPr>
            <a:r>
              <a:rPr dirty="0"/>
              <a:t>Stride = 1, padding = 0?</a:t>
            </a:r>
          </a:p>
          <a:p>
            <a:pPr marL="0" indent="0">
              <a:buSzTx/>
              <a:buNone/>
            </a:pPr>
            <a:r>
              <a:rPr dirty="0"/>
              <a:t>Stride = 2, padding = 0?</a:t>
            </a:r>
          </a:p>
          <a:p>
            <a:pPr marL="0" indent="0">
              <a:buSzTx/>
              <a:buNone/>
            </a:pPr>
            <a:r>
              <a:rPr dirty="0"/>
              <a:t>Stride = 1, padding = 1?</a:t>
            </a:r>
          </a:p>
          <a:p>
            <a:pPr marL="0" indent="0">
              <a:buSzTx/>
              <a:buNone/>
            </a:pPr>
            <a:r>
              <a:rPr dirty="0"/>
              <a:t>Stride = 2, padding = 1</a:t>
            </a:r>
            <a:r>
              <a:rPr dirty="0" smtClean="0"/>
              <a:t>?]</a:t>
            </a:r>
            <a:endParaRPr lang="en-US" dirty="0" smtClean="0"/>
          </a:p>
          <a:p>
            <a:pPr marL="0" indent="0">
              <a:buSzTx/>
              <a:buNone/>
            </a:pPr>
            <a:r>
              <a:rPr lang="en-US" dirty="0" smtClean="0"/>
              <a:t>Using the formula: </a:t>
            </a:r>
          </a:p>
          <a:p>
            <a:pPr marL="0" indent="0">
              <a:buSzTx/>
              <a:buNone/>
            </a:pPr>
            <a:r>
              <a:rPr lang="en-US" dirty="0" smtClean="0"/>
              <a:t/>
            </a:r>
            <a:br>
              <a:rPr lang="en-US" dirty="0" smtClean="0"/>
            </a:br>
            <a:endParaRPr lang="en-US" dirty="0" smtClean="0"/>
          </a:p>
          <a:p>
            <a:pPr marL="0" indent="0">
              <a:buSzTx/>
              <a:buNone/>
            </a:pPr>
            <a:endParaRPr lang="en-US" dirty="0"/>
          </a:p>
          <a:p>
            <a:pPr marL="0" indent="0">
              <a:buSzTx/>
              <a:buNone/>
            </a:pPr>
            <a:r>
              <a:rPr lang="en-US" dirty="0" smtClean="0"/>
              <a:t>1. </a:t>
            </a:r>
            <a:r>
              <a:rPr lang="en-US" dirty="0"/>
              <a:t>w</a:t>
            </a:r>
            <a:r>
              <a:rPr lang="en-US" dirty="0" smtClean="0"/>
              <a:t>1 = 5, h1 = 5, k = 3, p = 0, s = 1</a:t>
            </a:r>
          </a:p>
          <a:p>
            <a:pPr marL="0" indent="0">
              <a:buSzTx/>
              <a:buNone/>
            </a:pPr>
            <a:r>
              <a:rPr lang="en-US" dirty="0" smtClean="0"/>
              <a:t>Convolution Dimensions: h2 = 3 w2 = 3</a:t>
            </a:r>
            <a:br>
              <a:rPr lang="en-US" dirty="0" smtClean="0"/>
            </a:br>
            <a:r>
              <a:rPr lang="en-US" dirty="0" smtClean="0"/>
              <a:t>2. </a:t>
            </a:r>
            <a:r>
              <a:rPr lang="en-US" dirty="0"/>
              <a:t>w1 = 5, h1 = 5, k = 3, p = 0, s = </a:t>
            </a:r>
            <a:r>
              <a:rPr lang="en-US" dirty="0" smtClean="0"/>
              <a:t>2</a:t>
            </a:r>
            <a:endParaRPr lang="en-US" dirty="0"/>
          </a:p>
          <a:p>
            <a:pPr marL="0" indent="0">
              <a:buSzTx/>
              <a:buNone/>
            </a:pPr>
            <a:r>
              <a:rPr lang="en-US" dirty="0"/>
              <a:t>Convolution </a:t>
            </a:r>
            <a:r>
              <a:rPr lang="en-US" dirty="0" smtClean="0"/>
              <a:t>Dimensions: h2 =  2 w2 = </a:t>
            </a:r>
            <a:r>
              <a:rPr lang="en-US" dirty="0"/>
              <a:t>2</a:t>
            </a:r>
            <a:endParaRPr lang="en-US" dirty="0" smtClean="0"/>
          </a:p>
          <a:p>
            <a:pPr marL="0" indent="0">
              <a:buSzTx/>
              <a:buNone/>
            </a:pPr>
            <a:r>
              <a:rPr lang="en-US" dirty="0" smtClean="0"/>
              <a:t>3. w1 </a:t>
            </a:r>
            <a:r>
              <a:rPr lang="en-US" dirty="0"/>
              <a:t>= 5, h1 = 5, k = 3, p = </a:t>
            </a:r>
            <a:r>
              <a:rPr lang="en-US" dirty="0" smtClean="0"/>
              <a:t>1, </a:t>
            </a:r>
            <a:r>
              <a:rPr lang="en-US" dirty="0"/>
              <a:t>s = 1</a:t>
            </a:r>
          </a:p>
          <a:p>
            <a:pPr marL="0" indent="0">
              <a:buSzTx/>
              <a:buNone/>
            </a:pPr>
            <a:r>
              <a:rPr lang="en-US" dirty="0"/>
              <a:t>Convolution </a:t>
            </a:r>
            <a:r>
              <a:rPr lang="en-US" dirty="0" smtClean="0"/>
              <a:t>Dimensions: h2 = 5 </a:t>
            </a:r>
            <a:r>
              <a:rPr lang="en-US" dirty="0"/>
              <a:t> </a:t>
            </a:r>
            <a:r>
              <a:rPr lang="en-US" dirty="0" smtClean="0"/>
              <a:t>w2= 5</a:t>
            </a:r>
          </a:p>
          <a:p>
            <a:pPr marL="0" indent="0">
              <a:buSzTx/>
              <a:buNone/>
            </a:pPr>
            <a:r>
              <a:rPr lang="en-US" dirty="0" smtClean="0"/>
              <a:t>4. w1 </a:t>
            </a:r>
            <a:r>
              <a:rPr lang="en-US" dirty="0"/>
              <a:t>= 5, h1 = 5, k = 3, p = </a:t>
            </a:r>
            <a:r>
              <a:rPr lang="en-US" dirty="0" smtClean="0"/>
              <a:t>1, </a:t>
            </a:r>
            <a:r>
              <a:rPr lang="en-US" dirty="0"/>
              <a:t>s = </a:t>
            </a:r>
            <a:r>
              <a:rPr lang="en-US" dirty="0" smtClean="0"/>
              <a:t>2</a:t>
            </a:r>
            <a:endParaRPr lang="en-US" dirty="0"/>
          </a:p>
          <a:p>
            <a:pPr marL="0" indent="0">
              <a:buSzTx/>
              <a:buNone/>
            </a:pPr>
            <a:r>
              <a:rPr lang="en-US" dirty="0"/>
              <a:t>Convolution </a:t>
            </a:r>
            <a:r>
              <a:rPr lang="en-US" dirty="0" smtClean="0"/>
              <a:t>Dimensions: h2 = 3 </a:t>
            </a:r>
            <a:r>
              <a:rPr lang="en-US" dirty="0"/>
              <a:t> </a:t>
            </a:r>
            <a:r>
              <a:rPr lang="en-US" dirty="0" smtClean="0"/>
              <a:t>w2 =  </a:t>
            </a:r>
            <a:r>
              <a:rPr lang="en-US" dirty="0"/>
              <a:t>3</a:t>
            </a:r>
            <a:endParaRPr lang="en-US" dirty="0" smtClean="0"/>
          </a:p>
          <a:p>
            <a:pPr marL="0" indent="0">
              <a:buSzTx/>
              <a:buNone/>
            </a:pP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85000" lnSpcReduction="20000"/>
          </a:bodyPr>
          <a:lstStyle/>
          <a:p>
            <a:pPr marL="0" indent="0">
              <a:buSzTx/>
              <a:buNone/>
              <a:defRPr sz="1400"/>
            </a:pPr>
            <a:r>
              <a:rPr dirty="0"/>
              <a:t>[What are the input &amp; output dimensions of the convolutions of the dog image and a 3x3 filter  with the following parameters: </a:t>
            </a:r>
          </a:p>
          <a:p>
            <a:pPr marL="0" indent="0">
              <a:buSzTx/>
              <a:buNone/>
              <a:defRPr sz="1400"/>
            </a:pPr>
            <a:r>
              <a:rPr dirty="0"/>
              <a:t>Stride = 1, padding = 0</a:t>
            </a:r>
          </a:p>
          <a:p>
            <a:pPr marL="0" indent="0">
              <a:buSzTx/>
              <a:buNone/>
              <a:defRPr sz="1400"/>
            </a:pPr>
            <a:r>
              <a:rPr dirty="0"/>
              <a:t>Stride = 2, padding = 0</a:t>
            </a:r>
          </a:p>
          <a:p>
            <a:pPr marL="0" indent="0">
              <a:buSzTx/>
              <a:buNone/>
              <a:defRPr sz="1400"/>
            </a:pPr>
            <a:r>
              <a:rPr dirty="0"/>
              <a:t>Stride = 1, padding = 1</a:t>
            </a:r>
          </a:p>
          <a:p>
            <a:pPr marL="0" indent="0">
              <a:buSzTx/>
              <a:buNone/>
              <a:defRPr sz="1400"/>
            </a:pPr>
            <a:r>
              <a:rPr dirty="0" smtClean="0"/>
              <a:t>Stride </a:t>
            </a:r>
            <a:r>
              <a:rPr dirty="0"/>
              <a:t>= 2, padding = 1</a:t>
            </a:r>
            <a:r>
              <a:rPr dirty="0" smtClean="0"/>
              <a:t>?]</a:t>
            </a:r>
            <a:endParaRPr lang="en-US" dirty="0" smtClean="0"/>
          </a:p>
          <a:p>
            <a:pPr marL="0" indent="0">
              <a:buSzTx/>
              <a:buNone/>
            </a:pPr>
            <a:r>
              <a:rPr lang="en-US" dirty="0"/>
              <a:t>1. w1 = </a:t>
            </a:r>
            <a:r>
              <a:rPr lang="en-US" dirty="0" smtClean="0"/>
              <a:t>410, </a:t>
            </a:r>
            <a:r>
              <a:rPr lang="en-US" dirty="0"/>
              <a:t>h1 = </a:t>
            </a:r>
            <a:r>
              <a:rPr lang="en-US" dirty="0" smtClean="0"/>
              <a:t>361, </a:t>
            </a:r>
            <a:r>
              <a:rPr lang="en-US" dirty="0"/>
              <a:t>k = 3, p = 0, s = 1</a:t>
            </a:r>
          </a:p>
          <a:p>
            <a:pPr marL="0" indent="0">
              <a:buSzTx/>
              <a:buNone/>
            </a:pPr>
            <a:r>
              <a:rPr lang="en-US" dirty="0"/>
              <a:t>Convolution </a:t>
            </a:r>
            <a:r>
              <a:rPr lang="en-US" dirty="0" smtClean="0"/>
              <a:t>Dimensions: h2 = 359 w2 = 408</a:t>
            </a:r>
            <a:r>
              <a:rPr lang="en-US" dirty="0"/>
              <a:t/>
            </a:r>
            <a:br>
              <a:rPr lang="en-US" dirty="0"/>
            </a:br>
            <a:r>
              <a:rPr lang="en-US" dirty="0"/>
              <a:t>2. w1 = </a:t>
            </a:r>
            <a:r>
              <a:rPr lang="en-US" dirty="0" smtClean="0"/>
              <a:t>410, </a:t>
            </a:r>
            <a:r>
              <a:rPr lang="en-US" dirty="0"/>
              <a:t>h1 = </a:t>
            </a:r>
            <a:r>
              <a:rPr lang="en-US" dirty="0" smtClean="0"/>
              <a:t>361, </a:t>
            </a:r>
            <a:r>
              <a:rPr lang="en-US" dirty="0"/>
              <a:t>k = 3, p = 0, s = 2</a:t>
            </a:r>
          </a:p>
          <a:p>
            <a:pPr marL="0" indent="0">
              <a:buSzTx/>
              <a:buNone/>
            </a:pPr>
            <a:r>
              <a:rPr lang="en-US" dirty="0"/>
              <a:t>Convolution </a:t>
            </a:r>
            <a:r>
              <a:rPr lang="en-US" dirty="0" smtClean="0"/>
              <a:t>Dimensions: h2 = 180 w2 = 205</a:t>
            </a:r>
            <a:endParaRPr lang="en-US" dirty="0"/>
          </a:p>
          <a:p>
            <a:pPr marL="0" indent="0">
              <a:buSzTx/>
              <a:buNone/>
            </a:pPr>
            <a:r>
              <a:rPr lang="en-US" dirty="0"/>
              <a:t>3. w1 = </a:t>
            </a:r>
            <a:r>
              <a:rPr lang="en-US" dirty="0" smtClean="0"/>
              <a:t>410, </a:t>
            </a:r>
            <a:r>
              <a:rPr lang="en-US" dirty="0"/>
              <a:t>h1 = </a:t>
            </a:r>
            <a:r>
              <a:rPr lang="en-US" dirty="0" smtClean="0"/>
              <a:t>361, </a:t>
            </a:r>
            <a:r>
              <a:rPr lang="en-US" dirty="0"/>
              <a:t>k = 3, p = 1, s = 1</a:t>
            </a:r>
          </a:p>
          <a:p>
            <a:pPr marL="0" indent="0">
              <a:buSzTx/>
              <a:buNone/>
            </a:pPr>
            <a:r>
              <a:rPr lang="en-US" dirty="0"/>
              <a:t>Convolution </a:t>
            </a:r>
            <a:r>
              <a:rPr lang="en-US" dirty="0" smtClean="0"/>
              <a:t>Dimensions: h2 =  361 w2 = 410</a:t>
            </a:r>
            <a:endParaRPr lang="en-US" dirty="0"/>
          </a:p>
          <a:p>
            <a:pPr marL="0" indent="0">
              <a:buSzTx/>
              <a:buNone/>
            </a:pPr>
            <a:r>
              <a:rPr lang="en-US" dirty="0"/>
              <a:t>4. w1 = </a:t>
            </a:r>
            <a:r>
              <a:rPr lang="en-US" dirty="0" smtClean="0"/>
              <a:t>410, </a:t>
            </a:r>
            <a:r>
              <a:rPr lang="en-US" dirty="0"/>
              <a:t>h1 = </a:t>
            </a:r>
            <a:r>
              <a:rPr lang="en-US" dirty="0" smtClean="0"/>
              <a:t>361, </a:t>
            </a:r>
            <a:r>
              <a:rPr lang="en-US" dirty="0"/>
              <a:t>k = 3, p = 1, s = 2</a:t>
            </a:r>
          </a:p>
          <a:p>
            <a:pPr marL="0" indent="0">
              <a:buSzTx/>
              <a:buNone/>
            </a:pPr>
            <a:r>
              <a:rPr lang="en-US" dirty="0"/>
              <a:t>Convolution </a:t>
            </a:r>
            <a:r>
              <a:rPr lang="en-US" dirty="0" smtClean="0"/>
              <a:t>Dimensions: h2 = 181 </a:t>
            </a:r>
            <a:r>
              <a:rPr lang="en-US" dirty="0"/>
              <a:t>w</a:t>
            </a:r>
            <a:r>
              <a:rPr lang="en-US" dirty="0" smtClean="0"/>
              <a:t>2 = 206</a:t>
            </a:r>
            <a:endParaRPr lang="en-US" dirty="0"/>
          </a:p>
          <a:p>
            <a:pPr marL="0" indent="0">
              <a:buSzTx/>
              <a:buNone/>
              <a:defRPr sz="1400"/>
            </a:pPr>
            <a:endParaRP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24" y="2524990"/>
            <a:ext cx="1662545" cy="332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4478"/>
          <a:stretch/>
        </p:blipFill>
        <p:spPr bwMode="auto">
          <a:xfrm>
            <a:off x="2189452" y="2524990"/>
            <a:ext cx="1551276" cy="322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Google Shape;182;p37"/>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53" name="Google Shape;183;p37"/>
          <p:cNvSpPr txBox="1">
            <a:spLocks noGrp="1"/>
          </p:cNvSpPr>
          <p:nvPr>
            <p:ph type="body" sz="half" idx="1"/>
          </p:nvPr>
        </p:nvSpPr>
        <p:spPr>
          <a:xfrm>
            <a:off x="4486415" y="1152475"/>
            <a:ext cx="4144079" cy="3416400"/>
          </a:xfrm>
          <a:prstGeom prst="rect">
            <a:avLst/>
          </a:prstGeom>
        </p:spPr>
        <p:txBody>
          <a:bodyPr/>
          <a:lstStyle>
            <a:lvl1pPr marL="0" indent="0">
              <a:buSzTx/>
              <a:buNone/>
            </a:lvl1pPr>
          </a:lstStyle>
          <a:p>
            <a:r>
              <a:rPr lang="en-US" dirty="0"/>
              <a:t>[Section 3 of the handout gives equations to calculate output dimensions given filter size, stride, and padding. What is the intuition behind this equation</a:t>
            </a:r>
            <a:r>
              <a:rPr lang="en-US" dirty="0" smtClean="0"/>
              <a:t>?]</a:t>
            </a:r>
          </a:p>
          <a:p>
            <a:endParaRPr lang="en-US" dirty="0"/>
          </a:p>
          <a:p>
            <a:r>
              <a:rPr lang="en-IN" dirty="0"/>
              <a:t>The intuition behind section 3 of the </a:t>
            </a:r>
            <a:r>
              <a:rPr lang="en-IN" dirty="0" err="1"/>
              <a:t>handout</a:t>
            </a:r>
            <a:r>
              <a:rPr lang="en-IN" dirty="0"/>
              <a:t> is if there is an image of known dimension (h1,w1), a kernel of size k, padding of size p, and stride s then the dimensions of the output image can be easily calculated. Furthermore, the equation shows that the dimension of the input image and that of the output image don’t need to be the same.</a:t>
            </a:r>
            <a:endParaRPr dirty="0"/>
          </a:p>
        </p:txBody>
      </p:sp>
      <p:sp>
        <p:nvSpPr>
          <p:cNvPr id="4" name="Google Shape;176;p36">
            <a:extLst>
              <a:ext uri="{FF2B5EF4-FFF2-40B4-BE49-F238E27FC236}">
                <a16:creationId xmlns="" xmlns:a16="http://schemas.microsoft.com/office/drawing/2014/main" id="{9D456C8C-54E4-BC49-8CE2-BD68F478A90C}"/>
              </a:ext>
            </a:extLst>
          </p:cNvPr>
          <p:cNvSpPr txBox="1">
            <a:spLocks/>
          </p:cNvSpPr>
          <p:nvPr/>
        </p:nvSpPr>
        <p:spPr>
          <a:xfrm>
            <a:off x="311699" y="1152475"/>
            <a:ext cx="39999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marL="0" marR="0" indent="0" algn="l" defTabSz="914400" rtl="0" latinLnBrk="0">
              <a:lnSpc>
                <a:spcPct val="115000"/>
              </a:lnSpc>
              <a:spcBef>
                <a:spcPts val="0"/>
              </a:spcBef>
              <a:spcAft>
                <a:spcPts val="0"/>
              </a:spcAft>
              <a:buClr>
                <a:schemeClr val="accent2">
                  <a:lumOff val="21764"/>
                </a:schemeClr>
              </a:buClr>
              <a:buSzTx/>
              <a:buFont typeface="Arial"/>
              <a:buNone/>
              <a:tabLst/>
              <a:defRPr sz="1400" b="0" i="0" u="none" strike="noStrike" cap="none" spc="0" baseline="0">
                <a:solidFill>
                  <a:schemeClr val="accent2">
                    <a:lumOff val="21764"/>
                  </a:schemeClr>
                </a:solidFill>
                <a:uFillTx/>
                <a:latin typeface="+mj-lt"/>
                <a:ea typeface="+mj-ea"/>
                <a:cs typeface="+mj-cs"/>
                <a:sym typeface="Arial"/>
              </a:defRPr>
            </a:lvl1pPr>
            <a:lvl2pPr marL="9652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2pPr>
            <a:lvl3pPr marL="14224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3pPr>
            <a:lvl4pPr marL="18796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4pPr>
            <a:lvl5pPr marL="23368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a:lstStyle>
          <a:p>
            <a:pPr hangingPunct="1"/>
            <a:r>
              <a:rPr lang="en-US" dirty="0"/>
              <a:t>[How many filters did we apply to the dog image</a:t>
            </a:r>
            <a:r>
              <a:rPr lang="en-US" dirty="0" smtClean="0"/>
              <a:t>?]</a:t>
            </a:r>
          </a:p>
          <a:p>
            <a:pPr hangingPunct="1"/>
            <a:r>
              <a:rPr lang="en-US" dirty="0" smtClean="0"/>
              <a:t>We applied 4 unique filters to the </a:t>
            </a:r>
            <a:r>
              <a:rPr lang="en-US" dirty="0"/>
              <a:t>dog image:</a:t>
            </a:r>
            <a:br>
              <a:rPr lang="en-US" dirty="0"/>
            </a:br>
            <a:r>
              <a:rPr lang="en-US" dirty="0" err="1" smtClean="0"/>
              <a:t>identity_filter</a:t>
            </a:r>
            <a:r>
              <a:rPr lang="en-US" dirty="0" smtClean="0"/>
              <a:t> </a:t>
            </a:r>
            <a:endParaRPr lang="en-US" dirty="0"/>
          </a:p>
          <a:p>
            <a:pPr hangingPunct="1"/>
            <a:r>
              <a:rPr lang="en-US" dirty="0" err="1" smtClean="0"/>
              <a:t>blur_filter</a:t>
            </a:r>
            <a:endParaRPr lang="en-US" dirty="0"/>
          </a:p>
          <a:p>
            <a:pPr hangingPunct="1"/>
            <a:r>
              <a:rPr lang="en-US" dirty="0" err="1" smtClean="0"/>
              <a:t>sobel_filter</a:t>
            </a:r>
            <a:endParaRPr lang="en-US" dirty="0"/>
          </a:p>
          <a:p>
            <a:pPr hangingPunct="1"/>
            <a:r>
              <a:rPr lang="en-US" dirty="0" err="1" smtClean="0"/>
              <a:t>laplacian_filter</a:t>
            </a:r>
            <a:r>
              <a:rPr lang="en-US" dirty="0" smtClean="0"/>
              <a:t/>
            </a:r>
            <a:br>
              <a:rPr lang="en-US" dirty="0" smtClean="0"/>
            </a:br>
            <a:r>
              <a:rPr lang="en-US" dirty="0" smtClean="0"/>
              <a:t>We applied these 4 filters thrice.</a:t>
            </a:r>
            <a:endParaRPr lang="en-US"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Google Shape;189;p3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57" name="Google Shape;190;p38"/>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endParaRPr dirty="0"/>
          </a:p>
        </p:txBody>
      </p:sp>
      <p:sp>
        <p:nvSpPr>
          <p:cNvPr id="258" name="Google Shape;191;p38"/>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buSzTx/>
              <a:buNone/>
              <a:defRPr sz="1400"/>
            </a:lvl1pPr>
          </a:lstStyle>
          <a:p>
            <a:endParaRPr dirty="0"/>
          </a:p>
        </p:txBody>
      </p:sp>
      <p:pic>
        <p:nvPicPr>
          <p:cNvPr id="6146" name="Picture 2" descr="C:\Users\User\GaTech\6476 CV\project-1\results\part3\visualization_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51" y="1152475"/>
            <a:ext cx="3905250" cy="343852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User\GaTech\6476 CV\project-1\results\part3\visualization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7051" y="1152475"/>
            <a:ext cx="3905250" cy="3438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Google Shape;196;p3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61" name="Google Shape;197;p39"/>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r>
              <a:rPr dirty="0" smtClean="0"/>
              <a:t>]</a:t>
            </a:r>
            <a:endParaRPr dirty="0"/>
          </a:p>
        </p:txBody>
      </p:sp>
      <p:sp>
        <p:nvSpPr>
          <p:cNvPr id="262" name="Google Shape;198;p39"/>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buSzTx/>
              <a:buNone/>
              <a:defRPr sz="1400"/>
            </a:lvl1pPr>
          </a:lstStyle>
          <a:p>
            <a:endParaRPr dirty="0"/>
          </a:p>
        </p:txBody>
      </p:sp>
      <p:pic>
        <p:nvPicPr>
          <p:cNvPr id="7170" name="Picture 2" descr="C:\Users\User\GaTech\6476 CV\project-1\results\part3\visualization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50" y="1152475"/>
            <a:ext cx="3905251" cy="3438525"/>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User\GaTech\6476 CV\project-1\results\part3\visualization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0088" y="1152475"/>
            <a:ext cx="3905250" cy="3438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lang="en-US" dirty="0" smtClean="0"/>
              <a:t>Visualizations </a:t>
            </a:r>
            <a:r>
              <a:rPr lang="en-US" dirty="0"/>
              <a:t>of the dog image in the spatial and frequency </a:t>
            </a:r>
            <a:r>
              <a:rPr lang="en-US" dirty="0" smtClean="0"/>
              <a:t>domain</a:t>
            </a: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r>
              <a:rPr lang="en-US" dirty="0"/>
              <a:t>V</a:t>
            </a:r>
            <a:r>
              <a:rPr lang="en-US" dirty="0" smtClean="0"/>
              <a:t>isualizations </a:t>
            </a:r>
            <a:r>
              <a:rPr lang="en-US" dirty="0"/>
              <a:t>of the blurred dog image in the spatial and frequency </a:t>
            </a:r>
            <a:r>
              <a:rPr lang="en-US" dirty="0" smtClean="0"/>
              <a:t>domain</a:t>
            </a:r>
            <a:endParaRPr lang="en-US" dirty="0"/>
          </a:p>
          <a:p>
            <a:pPr marL="0" indent="0">
              <a:buSzTx/>
              <a:buNone/>
              <a:defRPr sz="1400"/>
            </a:pPr>
            <a:endParaRPr dirty="0"/>
          </a:p>
        </p:txBody>
      </p:sp>
      <p:pic>
        <p:nvPicPr>
          <p:cNvPr id="8194" name="Picture 2" descr="C:\Users\User\GaTech\6476 CV\project-1\Report Pics\fft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10" y="2049558"/>
            <a:ext cx="4447308" cy="1895352"/>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User\GaTech\6476 CV\project-1\Report Pics\ff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218" y="2049558"/>
            <a:ext cx="4447309" cy="1895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74756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lang="en-US" dirty="0"/>
              <a:t>V</a:t>
            </a:r>
            <a:r>
              <a:rPr lang="en-US" dirty="0" smtClean="0"/>
              <a:t>isualizations </a:t>
            </a:r>
            <a:r>
              <a:rPr lang="en-US" dirty="0"/>
              <a:t>of the 2D Gaussian in the spatial and frequency domain]</a:t>
            </a:r>
          </a:p>
        </p:txBody>
      </p:sp>
      <p:sp>
        <p:nvSpPr>
          <p:cNvPr id="246" name="Google Shape;170;p35"/>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20000"/>
          </a:bodyPr>
          <a:lstStyle/>
          <a:p>
            <a:pPr marL="0" indent="0">
              <a:buSzTx/>
              <a:buNone/>
              <a:defRPr sz="1400"/>
            </a:pPr>
            <a:r>
              <a:rPr lang="en-US" dirty="0"/>
              <a:t>[Why does our frequency domain representation of a Gaussian not look like a Gaussian itself? How could we adjust the kernel to make these look more similar</a:t>
            </a:r>
            <a:r>
              <a:rPr lang="en-US" dirty="0" smtClean="0"/>
              <a:t>?]</a:t>
            </a:r>
            <a:br>
              <a:rPr lang="en-US" dirty="0" smtClean="0"/>
            </a:br>
            <a:endParaRPr lang="en-US" dirty="0" smtClean="0"/>
          </a:p>
          <a:p>
            <a:pPr marL="0" indent="0">
              <a:buSzTx/>
              <a:buNone/>
              <a:defRPr sz="1400"/>
            </a:pPr>
            <a:r>
              <a:rPr lang="en-US" dirty="0" smtClean="0"/>
              <a:t>The first image on the left side is the spatial domain representation of the Gaussian kernel whereas the one on the </a:t>
            </a:r>
            <a:r>
              <a:rPr lang="en-US" dirty="0" smtClean="0"/>
              <a:t>right-hand </a:t>
            </a:r>
            <a:r>
              <a:rPr lang="en-US" dirty="0" smtClean="0"/>
              <a:t>side is the frequency domain representation </a:t>
            </a:r>
            <a:r>
              <a:rPr lang="en-US" dirty="0"/>
              <a:t>and therefore the </a:t>
            </a:r>
            <a:r>
              <a:rPr lang="en-US" dirty="0" smtClean="0"/>
              <a:t>frequency </a:t>
            </a:r>
            <a:r>
              <a:rPr lang="en-US" dirty="0"/>
              <a:t>domain representation of a Gaussian </a:t>
            </a:r>
            <a:r>
              <a:rPr lang="en-US" dirty="0" smtClean="0"/>
              <a:t>does not </a:t>
            </a:r>
            <a:r>
              <a:rPr lang="en-US" dirty="0"/>
              <a:t>look like a Gaussian </a:t>
            </a:r>
            <a:r>
              <a:rPr lang="en-US" dirty="0" smtClean="0"/>
              <a:t>itself. We can adjust to make these look more similar </a:t>
            </a:r>
            <a:r>
              <a:rPr lang="en-US" dirty="0" smtClean="0"/>
              <a:t>by </a:t>
            </a:r>
            <a:r>
              <a:rPr lang="en-US" dirty="0" smtClean="0"/>
              <a:t>removing the padding, extracting real and imaginary components of the FFT output of the </a:t>
            </a:r>
            <a:r>
              <a:rPr lang="en-US" dirty="0" smtClean="0"/>
              <a:t>kernel, </a:t>
            </a:r>
            <a:r>
              <a:rPr lang="en-US" dirty="0" smtClean="0"/>
              <a:t>and then applying inverse FFT over </a:t>
            </a:r>
            <a:r>
              <a:rPr lang="en-US" dirty="0"/>
              <a:t>it using np.fft.ifft2</a:t>
            </a:r>
            <a:r>
              <a:rPr lang="en-US" dirty="0" smtClean="0"/>
              <a:t>(). Finally, we can use np.log() and </a:t>
            </a:r>
            <a:r>
              <a:rPr lang="en-US" dirty="0" err="1" smtClean="0"/>
              <a:t>np.abs</a:t>
            </a:r>
            <a:r>
              <a:rPr lang="en-US" dirty="0" smtClean="0"/>
              <a:t>() to display </a:t>
            </a:r>
            <a:r>
              <a:rPr lang="en-US" dirty="0" smtClean="0"/>
              <a:t>a similar </a:t>
            </a:r>
            <a:r>
              <a:rPr lang="en-US" dirty="0" smtClean="0"/>
              <a:t>image.</a:t>
            </a:r>
            <a:endParaRPr dirty="0"/>
          </a:p>
        </p:txBody>
      </p:sp>
      <p:pic>
        <p:nvPicPr>
          <p:cNvPr id="9218" name="Picture 2" descr="C:\Users\User\GaTech\6476 CV\project-1\Report Pics\fft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09" y="1792431"/>
            <a:ext cx="4134792" cy="1988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54446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8" y="1152475"/>
            <a:ext cx="8039521" cy="3416400"/>
          </a:xfrm>
          <a:prstGeom prst="rect">
            <a:avLst/>
          </a:prstGeom>
        </p:spPr>
        <p:txBody>
          <a:bodyPr/>
          <a:lstStyle/>
          <a:p>
            <a:pPr marL="0" indent="0">
              <a:buSzTx/>
              <a:buNone/>
            </a:pPr>
            <a:r>
              <a:rPr lang="en-US" dirty="0"/>
              <a:t>[Briefly explain the Convolution Theorem and why this is related to </a:t>
            </a:r>
            <a:r>
              <a:rPr lang="en-US" dirty="0" err="1"/>
              <a:t>deconvolution</a:t>
            </a:r>
            <a:r>
              <a:rPr lang="en-US" dirty="0" smtClean="0"/>
              <a:t>]</a:t>
            </a:r>
          </a:p>
          <a:p>
            <a:pPr marL="0" indent="0">
              <a:buSzTx/>
              <a:buNone/>
            </a:pPr>
            <a:endParaRPr lang="en-US" dirty="0" smtClean="0"/>
          </a:p>
          <a:p>
            <a:pPr marL="0" indent="0">
              <a:buSzTx/>
              <a:buNone/>
            </a:pPr>
            <a:r>
              <a:rPr lang="en-IN" dirty="0"/>
              <a:t>The convolution theorem states that the Fourier transform of convolution of two functions is the product of their Fourier transforms. Convolution in the spatial domain is equivalent to multiplication in the frequency domain. It is stated as follows:  </a:t>
            </a:r>
            <a:r>
              <a:rPr lang="en-IN" dirty="0" smtClean="0"/>
              <a:t/>
            </a:r>
            <a:br>
              <a:rPr lang="en-IN" dirty="0" smtClean="0"/>
            </a:br>
            <a:r>
              <a:rPr lang="en-IN" dirty="0" smtClean="0"/>
              <a:t>		F[p*q</a:t>
            </a:r>
            <a:r>
              <a:rPr lang="en-IN" dirty="0"/>
              <a:t>] = F[p]F[q</a:t>
            </a:r>
            <a:r>
              <a:rPr lang="en-IN" dirty="0" smtClean="0"/>
              <a:t>]</a:t>
            </a:r>
            <a:br>
              <a:rPr lang="en-IN" dirty="0" smtClean="0"/>
            </a:br>
            <a:r>
              <a:rPr lang="en-IN" dirty="0" smtClean="0"/>
              <a:t>On </a:t>
            </a:r>
            <a:r>
              <a:rPr lang="en-IN" dirty="0"/>
              <a:t>the other hand, </a:t>
            </a:r>
            <a:r>
              <a:rPr lang="en-IN" dirty="0" err="1"/>
              <a:t>deconvolution</a:t>
            </a:r>
            <a:r>
              <a:rPr lang="en-IN" dirty="0"/>
              <a:t> is the reverse of convolution. The blurred image produced by convolution can be converted to the original image(</a:t>
            </a:r>
            <a:r>
              <a:rPr lang="en-IN" dirty="0" err="1"/>
              <a:t>deblurred</a:t>
            </a:r>
            <a:r>
              <a:rPr lang="en-IN" dirty="0"/>
              <a:t>) with the help of </a:t>
            </a:r>
            <a:r>
              <a:rPr lang="en-IN" dirty="0" err="1"/>
              <a:t>deconvolution</a:t>
            </a:r>
            <a:r>
              <a:rPr lang="en-IN" dirty="0"/>
              <a:t> provided there are no external factors like noise involved. The relationship between convolution and </a:t>
            </a:r>
            <a:r>
              <a:rPr lang="en-IN" dirty="0" err="1"/>
              <a:t>deconvolution</a:t>
            </a:r>
            <a:r>
              <a:rPr lang="en-IN" dirty="0"/>
              <a:t> can be stated as follows:  </a:t>
            </a:r>
            <a:r>
              <a:rPr lang="en-IN" dirty="0" smtClean="0"/>
              <a:t/>
            </a:r>
            <a:br>
              <a:rPr lang="en-IN" dirty="0" smtClean="0"/>
            </a:br>
            <a:r>
              <a:rPr lang="en-IN" dirty="0" smtClean="0"/>
              <a:t>		F[p*q</a:t>
            </a:r>
            <a:r>
              <a:rPr lang="en-IN" dirty="0"/>
              <a:t>] = F[p]F[q]  p*q    = Fˉ¹(F[p]F[q]⁬) </a:t>
            </a:r>
            <a:endParaRPr lang="en-US" dirty="0" smtClean="0"/>
          </a:p>
          <a:p>
            <a:pPr marL="0" indent="0">
              <a:buSzTx/>
              <a:buNone/>
            </a:pPr>
            <a:endParaRPr lang="en-US" dirty="0"/>
          </a:p>
        </p:txBody>
      </p:sp>
    </p:spTree>
    <p:extLst>
      <p:ext uri="{BB962C8B-B14F-4D97-AF65-F5344CB8AC3E}">
        <p14:creationId xmlns:p14="http://schemas.microsoft.com/office/powerpoint/2010/main" val="123242272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lang="en-US" dirty="0"/>
              <a:t>V</a:t>
            </a:r>
            <a:r>
              <a:rPr lang="en-US" dirty="0" smtClean="0"/>
              <a:t>isualizations </a:t>
            </a:r>
            <a:r>
              <a:rPr lang="en-US" dirty="0"/>
              <a:t>of the mystery image in the spatial and frequency </a:t>
            </a:r>
            <a:r>
              <a:rPr lang="en-US" dirty="0" smtClean="0"/>
              <a:t>domain</a:t>
            </a: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a:pPr>
            <a:r>
              <a:rPr lang="en-US" dirty="0"/>
              <a:t>V</a:t>
            </a:r>
            <a:r>
              <a:rPr lang="en-US" dirty="0" smtClean="0"/>
              <a:t>isualizations </a:t>
            </a:r>
            <a:r>
              <a:rPr lang="en-US" dirty="0"/>
              <a:t>of the mystery kernel in the spatial and frequency </a:t>
            </a:r>
            <a:r>
              <a:rPr lang="en-US" dirty="0" smtClean="0"/>
              <a:t>domain</a:t>
            </a:r>
            <a:endParaRPr lang="en-US" dirty="0"/>
          </a:p>
          <a:p>
            <a:pPr marL="0" indent="0">
              <a:buSzTx/>
              <a:buNone/>
              <a:defRPr sz="1400"/>
            </a:pPr>
            <a:endParaRPr dirty="0"/>
          </a:p>
        </p:txBody>
      </p:sp>
      <p:pic>
        <p:nvPicPr>
          <p:cNvPr id="10243" name="Picture 3" descr="C:\Users\User\GaTech\6476 CV\project-1\Report Pics\fft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15" y="1849581"/>
            <a:ext cx="4189086" cy="219974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User\GaTech\6476 CV\project-1\Report Pics\fft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135" y="1727597"/>
            <a:ext cx="4217919" cy="243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75715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lang="en-US" dirty="0"/>
              <a:t>D</a:t>
            </a:r>
            <a:r>
              <a:rPr lang="en-US" dirty="0" smtClean="0"/>
              <a:t>e-blurred </a:t>
            </a:r>
            <a:r>
              <a:rPr lang="en-US" dirty="0"/>
              <a:t>mystery image and its visualizations in the spatial and frequency </a:t>
            </a:r>
            <a:r>
              <a:rPr lang="en-US" dirty="0" smtClean="0"/>
              <a:t>domain</a:t>
            </a: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r>
              <a:rPr lang="en-US" dirty="0"/>
              <a:t>D</a:t>
            </a:r>
            <a:r>
              <a:rPr lang="en-US" dirty="0" smtClean="0"/>
              <a:t>e-blurred </a:t>
            </a:r>
            <a:r>
              <a:rPr lang="en-US" dirty="0"/>
              <a:t>mystery image and its visualizations in the spatial and frequency domain after adding salt and pepper </a:t>
            </a:r>
            <a:r>
              <a:rPr lang="en-US" dirty="0" smtClean="0"/>
              <a:t>noise</a:t>
            </a:r>
            <a:endParaRPr dirty="0"/>
          </a:p>
        </p:txBody>
      </p:sp>
      <p:pic>
        <p:nvPicPr>
          <p:cNvPr id="11266" name="Picture 2" descr="C:\Users\User\GaTech\6476 CV\project-1\Report Pics\fft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99" y="2116353"/>
            <a:ext cx="4307982" cy="226218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User\GaTech\6476 CV\project-1\Report Pics\cast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918" y="2151819"/>
            <a:ext cx="4172901" cy="219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32413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Google Shape;105;p26"/>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1: Image filtering</a:t>
            </a:r>
          </a:p>
        </p:txBody>
      </p:sp>
      <p:sp>
        <p:nvSpPr>
          <p:cNvPr id="210" name="Google Shape;107;p26"/>
          <p:cNvSpPr txBox="1">
            <a:spLocks noGrp="1"/>
          </p:cNvSpPr>
          <p:nvPr>
            <p:ph type="body" idx="21"/>
          </p:nvPr>
        </p:nvSpPr>
        <p:spPr>
          <a:xfrm>
            <a:off x="4426527" y="841081"/>
            <a:ext cx="4405774" cy="41257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77500" lnSpcReduction="20000"/>
          </a:bodyPr>
          <a:lstStyle>
            <a:lvl1pPr marL="0" indent="0">
              <a:spcBef>
                <a:spcPts val="1600"/>
              </a:spcBef>
              <a:buSzTx/>
              <a:buNone/>
              <a:defRPr sz="1400"/>
            </a:lvl1pPr>
          </a:lstStyle>
          <a:p>
            <a:pPr marL="342900" indent="-342900">
              <a:buAutoNum type="arabicPeriod"/>
            </a:pPr>
            <a:r>
              <a:rPr lang="en-US" dirty="0" smtClean="0"/>
              <a:t>Split the input image into 3 matrices as per the channels: red, blue and green.</a:t>
            </a:r>
          </a:p>
          <a:p>
            <a:pPr marL="342900" indent="-342900">
              <a:buAutoNum type="arabicPeriod"/>
            </a:pPr>
            <a:r>
              <a:rPr lang="en-US" dirty="0" smtClean="0"/>
              <a:t>Create 3 new zero matrices: </a:t>
            </a:r>
            <a:r>
              <a:rPr lang="en-US" dirty="0" err="1" smtClean="0"/>
              <a:t>redTemp</a:t>
            </a:r>
            <a:r>
              <a:rPr lang="en-US" dirty="0" smtClean="0"/>
              <a:t>, </a:t>
            </a:r>
            <a:r>
              <a:rPr lang="en-US" dirty="0" err="1" smtClean="0"/>
              <a:t>blueTemp</a:t>
            </a:r>
            <a:r>
              <a:rPr lang="en-US" dirty="0" smtClean="0"/>
              <a:t>, </a:t>
            </a:r>
            <a:r>
              <a:rPr lang="en-US" dirty="0" err="1" smtClean="0"/>
              <a:t>greenTemp</a:t>
            </a:r>
            <a:r>
              <a:rPr lang="en-US" dirty="0" smtClean="0"/>
              <a:t> of the same size as the above matrices. </a:t>
            </a:r>
          </a:p>
          <a:p>
            <a:pPr marL="342900" indent="-342900">
              <a:buAutoNum type="arabicPeriod"/>
            </a:pPr>
            <a:r>
              <a:rPr lang="en-US" dirty="0" smtClean="0"/>
              <a:t>Set the padding for top and bottom as number of kernel rows//2 and for left and right as </a:t>
            </a:r>
            <a:r>
              <a:rPr lang="en-US" dirty="0"/>
              <a:t>number of kernel rows//</a:t>
            </a:r>
            <a:r>
              <a:rPr lang="en-US" dirty="0" smtClean="0"/>
              <a:t>2.</a:t>
            </a:r>
            <a:endParaRPr lang="en-US" dirty="0"/>
          </a:p>
          <a:p>
            <a:pPr marL="342900" indent="-342900">
              <a:buAutoNum type="arabicPeriod"/>
            </a:pPr>
            <a:r>
              <a:rPr lang="en-US" dirty="0" smtClean="0"/>
              <a:t>Pad the above 3 matrices with mode = constant(default </a:t>
            </a:r>
            <a:r>
              <a:rPr lang="en-US" dirty="0" err="1" smtClean="0"/>
              <a:t>constant_value</a:t>
            </a:r>
            <a:r>
              <a:rPr lang="en-US" dirty="0" smtClean="0"/>
              <a:t> =  0)</a:t>
            </a:r>
          </a:p>
          <a:p>
            <a:pPr marL="342900" indent="-342900">
              <a:buAutoNum type="arabicPeriod"/>
            </a:pPr>
            <a:r>
              <a:rPr lang="en-US" dirty="0" smtClean="0"/>
              <a:t>Use a nested loop to multiply the sub-matrix of the image(kernel size x kernel size) and the kernel.</a:t>
            </a:r>
          </a:p>
          <a:p>
            <a:pPr marL="342900" indent="-342900">
              <a:buAutoNum type="arabicPeriod"/>
            </a:pPr>
            <a:r>
              <a:rPr lang="en-US" dirty="0" smtClean="0"/>
              <a:t>Store the sum of multiplied values in their respective new matrices.</a:t>
            </a:r>
          </a:p>
          <a:p>
            <a:pPr marL="342900" indent="-342900">
              <a:buAutoNum type="arabicPeriod"/>
            </a:pPr>
            <a:r>
              <a:rPr lang="en-US" dirty="0" smtClean="0"/>
              <a:t>Finally, after looping the kernel over the entire padded image, combine the 3 new </a:t>
            </a:r>
            <a:r>
              <a:rPr lang="en-US" dirty="0"/>
              <a:t>matrices </a:t>
            </a:r>
            <a:r>
              <a:rPr lang="en-US" dirty="0" err="1"/>
              <a:t>redTemp</a:t>
            </a:r>
            <a:r>
              <a:rPr lang="en-US" dirty="0"/>
              <a:t>, </a:t>
            </a:r>
            <a:r>
              <a:rPr lang="en-US" dirty="0" err="1"/>
              <a:t>blueTemp</a:t>
            </a:r>
            <a:r>
              <a:rPr lang="en-US" dirty="0"/>
              <a:t>, </a:t>
            </a:r>
            <a:r>
              <a:rPr lang="en-US" dirty="0" err="1"/>
              <a:t>greenTemp</a:t>
            </a:r>
            <a:r>
              <a:rPr lang="en-US" dirty="0"/>
              <a:t> </a:t>
            </a:r>
            <a:r>
              <a:rPr lang="en-US" dirty="0" smtClean="0"/>
              <a:t> using </a:t>
            </a:r>
            <a:r>
              <a:rPr lang="en-US" dirty="0" err="1" smtClean="0"/>
              <a:t>np.dstack</a:t>
            </a:r>
            <a:r>
              <a:rPr lang="en-US" dirty="0" smtClean="0"/>
              <a:t>()  and store this value in the filtered image variable.</a:t>
            </a:r>
            <a:endParaRPr dirty="0"/>
          </a:p>
        </p:txBody>
      </p:sp>
      <p:sp>
        <p:nvSpPr>
          <p:cNvPr id="2" name="AutoShape 2" descr="data:image/png;base64,iVBORw0KGgoAAAANSUhEUgAAAX8AAAAuCAYAAADA4RmBAAAABHNCSVQICAgIfAhkiAAAAAlwSFlz%0AAAALEgAACxIB0t1+/AAAADl0RVh0U29mdHdhcmUAbWF0cGxvdGxpYiB2ZXJzaW9uIDIuMS4wLCBo%0AdHRwOi8vbWF0cGxvdGxpYi5vcmcvpW3flQAABztJREFUeJzt3VusVFcdx/Hv7xxOCeVWUKCkttZa%0Ao0ZjbEvaB40h1mr1odSYqjzhg6KJxMtTvUVJExPSqPHNBLVRE21rqlZ8UUu00URjoIRAsWIR0bbA%0AgRZaLhJ6Lj8fZh97PMzA3sw+DLPn90nIMDN/1l5r1uz/bNZee23ZJiIiBstQrysQERGXXpJ/RMQA%0ASvKPiBhASf4REQMoyT8iYgAl+UdEDKCukr+kpZIek/R08bikQ9yEpJ3Fny3dbDMiIrqnbub5S7of%0AOGZ7k6QvAEts39sm7pTtBV3UMyIiatRt8t8LrLZ9SNJK4HHbb2wTl+QfEXEZ6Tb5v2j7qmnPj9s+%0AZ+hH0jiwExgHNtl+tEN564H1AMMM33Ili8rXZXi4fMXnzCkfC3ik/OjYZIVYgMkKVZkcqVQ0Hinf%0At0NzJiuVPW9krFL8/OGXS8deqbOVyp6ridKxc1Stf4ZQ6dhJqu1L4y7/mZ91he838B/PLR17euKK%0ASmWfGav2RZwcL/+Za6z85w0wVOFrODReqWiGxsr3jyrEAjBevjKeKP/9BjjJ8edtL7tQ3AVTj6St%0AwNVt3vpyhfpcZ/ugpBuA30nabfsfM4NsbwY2AyzSUt+m20tvYHhx29MN7S1bWj4WGFu+sHTsmRXl%0AdzqA0yvK79Rnrq6WXM6uKP8FW7TiVKWy37LscKX4VYv/VTr25nkHKpV948iJ0rHLhqv1z1yVT3Rn%0AXe0H8ehE+R+5fWPlD4QAdpy5vnTs9pdeW6nsPUfbpYPOToyW/0//3NFqB2bzDpf/sZg/Wi2Jzhst%0A3z8jR05WKpujx0qHThw/XqnorX6k1M52wU/a9ns6vSdpVNLKacM+RzqUcbB43C/pceAm4JzkHxER%0Al0a3Uz23AOsk3QnsApYXJ37/R9ISSQslPSxpP/BR4MUutxsREV3oNvlvAu6g9SPwd+BNwFpJ90j6%0AXhHzZuBvwO3AaeAHwCe63G5ERHSh2gDbDLZfkPQVYKPt9wFIegi40fbHi5g/SXqyiPmzpDnAYUly%0A1pOOiOiJOq7wvQZ4ZtrzZ4vX2sbYHgdeAl41syBJ6yVtl7R9jGozPiIiorw6kn+70+0zj+jLxGB7%0As+1VtleNUG1WRkRElFdH8n8WuHba89cABzvFFMM+i4Hyc50iIqJWXY35F7YBbytm8kwC84GZ00NH%0Aac3v3wtcBfwz4/0REb1Tx5H/VBIXrwzvWNJ9ku4qnv8ReA5YQOtagI/UsN2IiLhIdRz53wrsmjbb%0A54vAGttfnRYzBvza9oYathcREV2qI/m3m+1zW5u4D0l6F63rAT5v+5mZAdPX9gFObfUje9uU82rg%0A+XNerXIGoerZhna1mH3t23mZeLJi/MOd37qs21mTGtpYbTmN1m52yQ1CX8Ll385S63XUkfzLzOT5%0AFfCg7bOSPgX8EHj3Of9o2to+HTcmbbe96mIr2y/SzuYYhDZC2tlvLslsH9sv2J6auP9d4JYathsR%0AERepjuS/DXiDpNdJuoLW2j3/d7euYtG3KXcBT9Ww3YiIuEhdD/vYHpe0AfgNMAw8YHuPpPuA7ba3%0AAJ8pZv6M0xpx/1gXmzzvsFCDpJ3NMQhthLSzr3R1M5eIiOhPdQz7REREn0nyj4gYQH2V/CXdKWmv%0ApH0zbxrTJJIOSNotaaek7b2uTx0kPSDpSLG899RrSyU9Junp4rHCvTgvTx3auVHSc0V/7pT0gV7W%0AsQ6SrpX0e0lPSdoj6bPF643p0/O0sRH92Tdj/pKGaV25cget6aXbgLW2/9rTis0CSQeAVbYv5wtJ%0AKiku8DsF/Mj2W4vX7geO2d5U/JgvsX1vL+vZrQ7t3Aicsv2NXtatTsUMvpW2d0haCDwB3E1rMkcj%0A+vQ8bfwwDejPfjryvxXYZ3u/7ZeBh4A1Pa5TlGT7D5x7bfUaWhf8UTzefUkrNQs6tLNxbB+yvaP4%0A+0la07evoUF9ep42NkI/Jf8yN41pCgO/lfREseRFU62wfQhaOxqwvMf1mU0bJO0qhoX6diikHUnX%0AAzcBf6GhfTqjjdCA/uyn5F/qhjAN8Q7bNwPvBz5dDCVE//oO8Hrg7cAh4Ju9rU59JC0AfgZ8zvaJ%0AXtdnNrRpYyP6s5+Sf5mbxjSC7YPF4xHgF7SGvJpodOrq7+LxSI/rMytsj9qesD1Ja3mTRvSnpBFa%0ASfHHtn9evNyoPm3Xxqb0Zz8l/wsuI9EEkuYXJ5eQNB94L9UX0ewXW4B1xd/XAb/sYV1mzYzlTT5I%0AA/pTkoDvA0/Z/ta0txrTp53a2JT+7JvZPgDFlKpv88oyEl/vcZVqJ+kGWkf70Fp+4ydNaKekB4HV%0AtJbDHQW+BjwK/BS4Dvg3cI/tvj5Z2qGdq2kNERg4AHxyaly8X0l6J62bNO2mdQc/gC/RGhNvRJ+e%0Ap41raUB/9lXyj4iIevTTsE9ERNQkyT8iYgAl+UdEDKAk/4iIAZTkHxExgJL8IyIGUJJ/RMQA+i8D%0AsLNPtrSb1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descr="C:\Users\User\GaTech\6476 CV\project-1\Report Pics\1D_Gaussian_Par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4" y="1198698"/>
            <a:ext cx="3517565" cy="422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User\GaTech\6476 CV\project-1\Report Pics\2D_Gaussian_Par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92" y="1961982"/>
            <a:ext cx="2637928" cy="26068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387998" y="1621173"/>
            <a:ext cx="166231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smtClean="0">
                <a:ln>
                  <a:noFill/>
                </a:ln>
                <a:solidFill>
                  <a:srgbClr val="000000"/>
                </a:solidFill>
                <a:effectLst/>
                <a:uFillTx/>
                <a:latin typeface="+mj-lt"/>
                <a:ea typeface="+mj-ea"/>
                <a:cs typeface="+mj-cs"/>
                <a:sym typeface="Arial"/>
              </a:rPr>
              <a:t>1D Gaussian Kernel</a:t>
            </a:r>
            <a:endParaRPr kumimoji="0" lang="en-IN" sz="1400" b="0" i="0" u="none" strike="noStrike" cap="none" spc="0" normalizeH="0" baseline="0" dirty="0">
              <a:ln>
                <a:noFill/>
              </a:ln>
              <a:solidFill>
                <a:srgbClr val="000000"/>
              </a:solidFill>
              <a:effectLst/>
              <a:uFillTx/>
              <a:latin typeface="+mj-lt"/>
              <a:ea typeface="+mj-ea"/>
              <a:cs typeface="+mj-cs"/>
              <a:sym typeface="Arial"/>
            </a:endParaRPr>
          </a:p>
        </p:txBody>
      </p:sp>
      <p:sp>
        <p:nvSpPr>
          <p:cNvPr id="9" name="TextBox 8"/>
          <p:cNvSpPr txBox="1"/>
          <p:nvPr/>
        </p:nvSpPr>
        <p:spPr>
          <a:xfrm>
            <a:off x="1387998" y="4568875"/>
            <a:ext cx="166231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smtClean="0"/>
              <a:t>2</a:t>
            </a:r>
            <a:r>
              <a:rPr kumimoji="0" lang="en-US" sz="1400" b="0" i="0" u="none" strike="noStrike" cap="none" spc="0" normalizeH="0" baseline="0" dirty="0" smtClean="0">
                <a:ln>
                  <a:noFill/>
                </a:ln>
                <a:solidFill>
                  <a:srgbClr val="000000"/>
                </a:solidFill>
                <a:effectLst/>
                <a:uFillTx/>
                <a:latin typeface="+mj-lt"/>
                <a:ea typeface="+mj-ea"/>
                <a:cs typeface="+mj-cs"/>
                <a:sym typeface="Arial"/>
              </a:rPr>
              <a:t>D Gaussian Kernel</a:t>
            </a:r>
            <a:endParaRPr kumimoji="0" lang="en-IN" sz="1400" b="0" i="0" u="none" strike="noStrike" cap="none" spc="0" normalizeH="0" baseline="0" dirty="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4174718" cy="3416400"/>
          </a:xfrm>
          <a:prstGeom prst="rect">
            <a:avLst/>
          </a:prstGeom>
        </p:spPr>
        <p:txBody>
          <a:bodyPr>
            <a:normAutofit fontScale="92500" lnSpcReduction="20000"/>
          </a:bodyPr>
          <a:lstStyle/>
          <a:p>
            <a:pPr marL="0" indent="0">
              <a:buSzTx/>
              <a:buNone/>
              <a:defRPr sz="1400"/>
            </a:pPr>
            <a:r>
              <a:rPr lang="en-US" dirty="0"/>
              <a:t>[What factors limit the potential uses of deconvolution in the real world? Give two possible factors</a:t>
            </a:r>
            <a:r>
              <a:rPr lang="en-US" dirty="0" smtClean="0"/>
              <a:t>]</a:t>
            </a:r>
          </a:p>
          <a:p>
            <a:pPr marL="0" indent="0">
              <a:buSzTx/>
              <a:buNone/>
              <a:defRPr sz="1400"/>
            </a:pPr>
            <a:endParaRPr lang="en-US" dirty="0" smtClean="0"/>
          </a:p>
          <a:p>
            <a:pPr marL="0" indent="0">
              <a:buSzTx/>
              <a:buNone/>
              <a:defRPr sz="1400"/>
            </a:pPr>
            <a:r>
              <a:rPr lang="en-IN" dirty="0"/>
              <a:t>The following factors limit the potential use of </a:t>
            </a:r>
            <a:r>
              <a:rPr lang="en-IN" dirty="0" err="1"/>
              <a:t>deconvolution</a:t>
            </a:r>
            <a:r>
              <a:rPr lang="en-IN" dirty="0"/>
              <a:t> in the real world: 1. A lot of research is still going on, on this particular topic.2. In the real-world scenario, the filter used may be unknown (known as blind </a:t>
            </a:r>
            <a:r>
              <a:rPr lang="en-IN" dirty="0" err="1"/>
              <a:t>deconvolution</a:t>
            </a:r>
            <a:r>
              <a:rPr lang="en-IN" dirty="0"/>
              <a:t>) or known (known as non-blind convolution). In both cases, the filter can have some or many values that are very small and closer to zero. These smaller values can cause issues while dividing the blurred image by the filter. Another issue is noise in the input image used for </a:t>
            </a:r>
            <a:r>
              <a:rPr lang="en-IN" dirty="0" err="1"/>
              <a:t>deconvolution</a:t>
            </a:r>
            <a:r>
              <a:rPr lang="en-IN" dirty="0"/>
              <a:t>. In a real-world scenario, it is difficult to calculate how much noise was present in the original image and how much was added during the convolution process.</a:t>
            </a:r>
            <a:endParaRPr lang="en-US" dirty="0"/>
          </a:p>
        </p:txBody>
      </p:sp>
      <p:sp>
        <p:nvSpPr>
          <p:cNvPr id="4" name="Google Shape;169;p35">
            <a:extLst>
              <a:ext uri="{FF2B5EF4-FFF2-40B4-BE49-F238E27FC236}">
                <a16:creationId xmlns="" xmlns:a16="http://schemas.microsoft.com/office/drawing/2014/main" id="{CBC4779F-BBD2-3F49-9926-A96DCE5BC7C8}"/>
              </a:ext>
            </a:extLst>
          </p:cNvPr>
          <p:cNvSpPr txBox="1">
            <a:spLocks/>
          </p:cNvSpPr>
          <p:nvPr/>
        </p:nvSpPr>
        <p:spPr>
          <a:xfrm>
            <a:off x="4657585" y="1152475"/>
            <a:ext cx="4174718"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marL="457200" marR="0" indent="-3175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1pPr>
            <a:lvl2pPr marL="9652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2pPr>
            <a:lvl3pPr marL="14224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3pPr>
            <a:lvl4pPr marL="18796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4pPr>
            <a:lvl5pPr marL="23368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a:lstStyle>
          <a:p>
            <a:pPr marL="0" indent="0" hangingPunct="1">
              <a:buSzTx/>
              <a:buFont typeface="Arial"/>
              <a:buNone/>
              <a:defRPr sz="1400"/>
            </a:pPr>
            <a:r>
              <a:rPr lang="en-US" dirty="0"/>
              <a:t>[We performed two convolutions of the dog image with the same Gaussian (one in the spatial domain, one in the frequency domain). How do the two compare, and why might they be different</a:t>
            </a:r>
            <a:r>
              <a:rPr lang="en-US" dirty="0" smtClean="0"/>
              <a:t>?]</a:t>
            </a:r>
            <a:br>
              <a:rPr lang="en-US" dirty="0" smtClean="0"/>
            </a:br>
            <a:endParaRPr lang="en-US" dirty="0" smtClean="0"/>
          </a:p>
          <a:p>
            <a:pPr marL="0" indent="0" hangingPunct="1">
              <a:buSzTx/>
              <a:buNone/>
              <a:defRPr sz="1400"/>
            </a:pPr>
            <a:r>
              <a:rPr lang="en-IN" dirty="0"/>
              <a:t>When the dog image convolved in the spatial domain, the speed was slow due to the nested loops. However, the convolution in the frequency domain provides a way to reduce this computational complexity and thus increase the overall speed.</a:t>
            </a:r>
            <a:endParaRPr lang="en-US" dirty="0"/>
          </a:p>
        </p:txBody>
      </p:sp>
    </p:spTree>
    <p:extLst>
      <p:ext uri="{BB962C8B-B14F-4D97-AF65-F5344CB8AC3E}">
        <p14:creationId xmlns:p14="http://schemas.microsoft.com/office/powerpoint/2010/main" val="102820037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Google Shape;203;p4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Conclusion</a:t>
            </a:r>
          </a:p>
        </p:txBody>
      </p:sp>
      <p:sp>
        <p:nvSpPr>
          <p:cNvPr id="265" name="Google Shape;204;p40"/>
          <p:cNvSpPr txBox="1">
            <a:spLocks noGrp="1"/>
          </p:cNvSpPr>
          <p:nvPr>
            <p:ph type="body" idx="1"/>
          </p:nvPr>
        </p:nvSpPr>
        <p:spPr>
          <a:xfrm>
            <a:off x="311699" y="1152475"/>
            <a:ext cx="8520602" cy="3416400"/>
          </a:xfrm>
          <a:prstGeom prst="rect">
            <a:avLst/>
          </a:prstGeom>
        </p:spPr>
        <p:txBody>
          <a:bodyPr>
            <a:normAutofit fontScale="92500" lnSpcReduction="20000"/>
          </a:bodyPr>
          <a:lstStyle>
            <a:lvl1pPr marL="0" indent="0">
              <a:spcBef>
                <a:spcPts val="1600"/>
              </a:spcBef>
              <a:buSzTx/>
              <a:buNone/>
            </a:lvl1pPr>
          </a:lstStyle>
          <a:p>
            <a:r>
              <a:rPr dirty="0"/>
              <a:t>[How does varying the cutoff frequency value or swapping images within a pair influences the resulting hybrid image</a:t>
            </a:r>
            <a:r>
              <a:rPr dirty="0" smtClean="0"/>
              <a:t>?]</a:t>
            </a:r>
            <a:endParaRPr lang="en-US" dirty="0" smtClean="0"/>
          </a:p>
          <a:p>
            <a:r>
              <a:rPr lang="en-IN" dirty="0" err="1"/>
              <a:t>Cutoff</a:t>
            </a:r>
            <a:r>
              <a:rPr lang="en-IN" dirty="0"/>
              <a:t> frequency represents the standard deviation of the Gaussian kernel. Therefore, by altering the magnitude of </a:t>
            </a:r>
            <a:r>
              <a:rPr lang="en-IN" dirty="0" err="1"/>
              <a:t>cutoff</a:t>
            </a:r>
            <a:r>
              <a:rPr lang="en-IN" dirty="0"/>
              <a:t> frequency, we can get the appropriate hybrid image in which high frequencies are visible nearby whereas low frequencies are visible far away. However, when the high and low-frequency images are swapped, a lot depends on the finer details within the image. For example, when Dog and Cat images are interchanged, such that the cat image represents lower frequency and the dog image the higher frequency, then, in this case, we can see the cat image even if the hybrid image is nearby. The reason for the visibility of the cat from nearby is because it has finer details than the dog image. Therefore the cat image should be used as a higher frequency image rather than a lower frequency image.</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Google Shape;112;p27"/>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Image filtering</a:t>
            </a:r>
          </a:p>
        </p:txBody>
      </p:sp>
      <p:sp>
        <p:nvSpPr>
          <p:cNvPr id="213" name="Google Shape;114;p27"/>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Small blur with a box </a:t>
            </a:r>
            <a:r>
              <a:rPr dirty="0" smtClean="0"/>
              <a:t>filter</a:t>
            </a:r>
            <a:endParaRPr dirty="0"/>
          </a:p>
        </p:txBody>
      </p:sp>
      <p:sp>
        <p:nvSpPr>
          <p:cNvPr id="214" name="Google Shape;113;p27"/>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smtClean="0"/>
              <a:t>Identity filter</a:t>
            </a:r>
          </a:p>
        </p:txBody>
      </p:sp>
      <p:pic>
        <p:nvPicPr>
          <p:cNvPr id="2050" name="Picture 2" descr="C:\Users\User\GaTech\6476 CV\project-1\Report Pics\cat_ident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28" y="1573857"/>
            <a:ext cx="3696542" cy="320112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User\GaTech\6476 CV\project-1\Report Pics\small_blur_Part1.pn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4832399" y="1612267"/>
            <a:ext cx="3678621" cy="31243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Google Shape;119;p2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Image filtering</a:t>
            </a:r>
          </a:p>
        </p:txBody>
      </p:sp>
      <p:sp>
        <p:nvSpPr>
          <p:cNvPr id="217" name="Google Shape;120;p28"/>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err="1"/>
              <a:t>Sobel</a:t>
            </a:r>
            <a:r>
              <a:rPr dirty="0"/>
              <a:t> </a:t>
            </a:r>
            <a:r>
              <a:rPr dirty="0" smtClean="0"/>
              <a:t>filter</a:t>
            </a:r>
            <a:endParaRPr dirty="0"/>
          </a:p>
        </p:txBody>
      </p:sp>
      <p:sp>
        <p:nvSpPr>
          <p:cNvPr id="218" name="Google Shape;121;p28"/>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Discrete </a:t>
            </a:r>
            <a:r>
              <a:rPr dirty="0" err="1"/>
              <a:t>Laplacian</a:t>
            </a:r>
            <a:r>
              <a:rPr dirty="0"/>
              <a:t> </a:t>
            </a:r>
            <a:r>
              <a:rPr dirty="0" smtClean="0"/>
              <a:t>filter</a:t>
            </a:r>
            <a:endParaRPr dirty="0"/>
          </a:p>
        </p:txBody>
      </p:sp>
      <p:pic>
        <p:nvPicPr>
          <p:cNvPr id="3074" name="Picture 2" descr="C:\Users\User\GaTech\6476 CV\project-1\Report Pics\sobel_part1.png"/>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228599" y="1552395"/>
            <a:ext cx="3996256" cy="339408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User\GaTech\6476 CV\project-1\Report Pics\Laplaci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0993" y="1552395"/>
            <a:ext cx="3919354" cy="33940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Google Shape;126;p2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Hybrid images</a:t>
            </a:r>
          </a:p>
        </p:txBody>
      </p:sp>
      <p:sp>
        <p:nvSpPr>
          <p:cNvPr id="221" name="Google Shape;127;p29"/>
          <p:cNvSpPr txBox="1">
            <a:spLocks noGrp="1"/>
          </p:cNvSpPr>
          <p:nvPr>
            <p:ph type="body" sz="half" idx="1"/>
          </p:nvPr>
        </p:nvSpPr>
        <p:spPr>
          <a:xfrm>
            <a:off x="311699" y="1152475"/>
            <a:ext cx="3999902" cy="3416400"/>
          </a:xfrm>
          <a:prstGeom prst="rect">
            <a:avLst/>
          </a:prstGeom>
        </p:spPr>
        <p:txBody>
          <a:bodyPr>
            <a:normAutofit fontScale="77500" lnSpcReduction="20000"/>
          </a:bodyPr>
          <a:lstStyle>
            <a:lvl1pPr marL="0" indent="0">
              <a:spcBef>
                <a:spcPts val="1600"/>
              </a:spcBef>
              <a:buSzTx/>
              <a:buNone/>
            </a:lvl1pPr>
          </a:lstStyle>
          <a:p>
            <a:pPr marL="342900" indent="-342900">
              <a:buAutoNum type="arabicPeriod"/>
            </a:pPr>
            <a:r>
              <a:rPr lang="en-US" dirty="0" smtClean="0"/>
              <a:t>Get the low frequencies of image 1 by applying a single 2D filter to each channel of an image.(As per code: Call </a:t>
            </a:r>
            <a:r>
              <a:rPr lang="en-IN" dirty="0" smtClean="0"/>
              <a:t>my_conv2d_numpy(image1, filter)</a:t>
            </a:r>
            <a:r>
              <a:rPr lang="en-US" dirty="0" smtClean="0"/>
              <a:t>)</a:t>
            </a:r>
          </a:p>
          <a:p>
            <a:pPr marL="342900" indent="-342900">
              <a:buFont typeface="Arial"/>
              <a:buAutoNum type="arabicPeriod"/>
            </a:pPr>
            <a:r>
              <a:rPr lang="en-IN" dirty="0" smtClean="0"/>
              <a:t>Get </a:t>
            </a:r>
            <a:r>
              <a:rPr lang="en-IN" dirty="0"/>
              <a:t>the low frequencies of image </a:t>
            </a:r>
            <a:r>
              <a:rPr lang="en-IN" dirty="0" smtClean="0"/>
              <a:t>2 </a:t>
            </a:r>
            <a:r>
              <a:rPr lang="en-IN" dirty="0"/>
              <a:t>by applying a single 2D filter to each channel of an image.(As per code: Call </a:t>
            </a:r>
            <a:r>
              <a:rPr lang="en-IN" dirty="0" smtClean="0"/>
              <a:t>my_conv2d_numpy(image2, </a:t>
            </a:r>
            <a:r>
              <a:rPr lang="en-IN" dirty="0"/>
              <a:t>filter</a:t>
            </a:r>
            <a:r>
              <a:rPr lang="en-IN" dirty="0" smtClean="0"/>
              <a:t>))</a:t>
            </a:r>
          </a:p>
          <a:p>
            <a:pPr marL="342900" indent="-342900">
              <a:buFont typeface="Arial"/>
              <a:buAutoNum type="arabicPeriod"/>
            </a:pPr>
            <a:r>
              <a:rPr lang="en-US" dirty="0" smtClean="0"/>
              <a:t>Get the high frequencies for image n by subtracting low frequencies of image n matrix from the original image n matrix.</a:t>
            </a:r>
          </a:p>
          <a:p>
            <a:pPr marL="342900" indent="-342900">
              <a:buFont typeface="Arial"/>
              <a:buAutoNum type="arabicPeriod"/>
            </a:pPr>
            <a:r>
              <a:rPr lang="en-US" dirty="0" smtClean="0"/>
              <a:t>Finally, add the high frequencies of image n and low frequencies of image 1 to get the hybrid image.</a:t>
            </a:r>
          </a:p>
          <a:p>
            <a:pPr marL="342900" indent="-342900">
              <a:buFont typeface="Arial"/>
              <a:buAutoNum type="arabicPeriod"/>
            </a:pPr>
            <a:r>
              <a:rPr lang="en-US" dirty="0" smtClean="0"/>
              <a:t>In order to ensure, that the output values are within the appropriate range for </a:t>
            </a:r>
            <a:r>
              <a:rPr lang="en-IN" dirty="0" err="1"/>
              <a:t>matplotlib</a:t>
            </a:r>
            <a:r>
              <a:rPr lang="en-IN" dirty="0"/>
              <a:t> </a:t>
            </a:r>
            <a:r>
              <a:rPr lang="en-IN" dirty="0" smtClean="0"/>
              <a:t> </a:t>
            </a:r>
            <a:r>
              <a:rPr lang="en-US" dirty="0" smtClean="0"/>
              <a:t>visualizations, clip the hybrid image such that its values are between 0 and 1 using </a:t>
            </a:r>
            <a:r>
              <a:rPr lang="en-US" dirty="0" err="1" smtClean="0"/>
              <a:t>np.clip</a:t>
            </a:r>
            <a:r>
              <a:rPr lang="en-US" dirty="0" smtClean="0"/>
              <a:t>().</a:t>
            </a:r>
            <a:endParaRPr lang="en-IN" dirty="0" smtClean="0"/>
          </a:p>
          <a:p>
            <a:pPr marL="342900" indent="-342900">
              <a:buAutoNum type="arabicPeriod"/>
            </a:pPr>
            <a:endParaRPr dirty="0"/>
          </a:p>
        </p:txBody>
      </p:sp>
      <p:sp>
        <p:nvSpPr>
          <p:cNvPr id="222" name="Google Shape;128;p29"/>
          <p:cNvSpPr txBox="1">
            <a:spLocks noGrp="1"/>
          </p:cNvSpPr>
          <p:nvPr>
            <p:ph type="body" idx="21"/>
          </p:nvPr>
        </p:nvSpPr>
        <p:spPr>
          <a:xfrm>
            <a:off x="4832399" y="1152474"/>
            <a:ext cx="3999902" cy="35649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70000" lnSpcReduction="20000"/>
          </a:bodyPr>
          <a:lstStyle/>
          <a:p>
            <a:pPr marL="0" indent="0">
              <a:buSzTx/>
              <a:buNone/>
              <a:defRPr sz="1400" b="1"/>
            </a:pPr>
            <a:r>
              <a:rPr dirty="0"/>
              <a:t>Cat + Dog</a:t>
            </a:r>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lang="en-US" dirty="0" smtClean="0"/>
          </a:p>
          <a:p>
            <a:pPr marL="0" indent="0">
              <a:spcBef>
                <a:spcPts val="1600"/>
              </a:spcBef>
              <a:buSzTx/>
              <a:buNone/>
              <a:defRPr sz="1400"/>
            </a:pPr>
            <a:endParaRPr lang="en-US" dirty="0" smtClean="0"/>
          </a:p>
          <a:p>
            <a:pPr marL="0" indent="0">
              <a:spcBef>
                <a:spcPts val="1600"/>
              </a:spcBef>
              <a:buSzTx/>
              <a:buNone/>
              <a:defRPr sz="1400"/>
            </a:pPr>
            <a:endParaRPr lang="en-US" dirty="0"/>
          </a:p>
          <a:p>
            <a:pPr marL="0" indent="0">
              <a:spcBef>
                <a:spcPts val="1600"/>
              </a:spcBef>
              <a:buSzTx/>
              <a:buNone/>
              <a:defRPr sz="1400"/>
            </a:pPr>
            <a:endParaRPr lang="en-US" dirty="0" smtClean="0"/>
          </a:p>
          <a:p>
            <a:pPr marL="0" indent="0">
              <a:spcBef>
                <a:spcPts val="1600"/>
              </a:spcBef>
              <a:buSzTx/>
              <a:buNone/>
              <a:defRPr sz="1400"/>
            </a:pPr>
            <a:r>
              <a:rPr dirty="0" smtClean="0"/>
              <a:t>Cutoff frequency:</a:t>
            </a:r>
            <a:r>
              <a:rPr lang="en-US" dirty="0" smtClean="0"/>
              <a:t>7</a:t>
            </a:r>
            <a:endParaRPr dirty="0"/>
          </a:p>
        </p:txBody>
      </p:sp>
      <p:pic>
        <p:nvPicPr>
          <p:cNvPr id="1026" name="Picture 2" descr="C:\Users\User\GaTech\6476 CV\project-1\results\part1\hybrid_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9207" y="1547756"/>
            <a:ext cx="2950393" cy="25977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Google Shape;133;p3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Hybrid images</a:t>
            </a:r>
          </a:p>
        </p:txBody>
      </p:sp>
      <p:sp>
        <p:nvSpPr>
          <p:cNvPr id="225" name="Google Shape;134;p30"/>
          <p:cNvSpPr txBox="1">
            <a:spLocks noGrp="1"/>
          </p:cNvSpPr>
          <p:nvPr>
            <p:ph type="body" sz="half" idx="1"/>
          </p:nvPr>
        </p:nvSpPr>
        <p:spPr>
          <a:xfrm>
            <a:off x="311699" y="1152475"/>
            <a:ext cx="3999902" cy="3416400"/>
          </a:xfrm>
          <a:prstGeom prst="rect">
            <a:avLst/>
          </a:prstGeom>
        </p:spPr>
        <p:txBody>
          <a:bodyPr>
            <a:normAutofit lnSpcReduction="10000"/>
          </a:bodyPr>
          <a:lstStyle/>
          <a:p>
            <a:pPr marL="0" indent="0">
              <a:buSzTx/>
              <a:buNone/>
              <a:defRPr b="1"/>
            </a:pPr>
            <a:r>
              <a:rPr dirty="0"/>
              <a:t>Motorcycle + </a:t>
            </a:r>
            <a:r>
              <a:rPr dirty="0" smtClean="0"/>
              <a:t>Bicycle</a:t>
            </a:r>
          </a:p>
          <a:p>
            <a:pPr marL="0" indent="0">
              <a:spcBef>
                <a:spcPts val="1600"/>
              </a:spcBef>
              <a:buSzTx/>
              <a:buNone/>
            </a:pPr>
            <a:endParaRPr lang="en-US" dirty="0" smtClean="0"/>
          </a:p>
          <a:p>
            <a:pPr marL="0" indent="0">
              <a:spcBef>
                <a:spcPts val="1600"/>
              </a:spcBef>
              <a:buSzTx/>
              <a:buNone/>
            </a:pPr>
            <a:endParaRPr dirty="0" smtClean="0"/>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r>
              <a:rPr dirty="0"/>
              <a:t>Cutoff </a:t>
            </a:r>
            <a:r>
              <a:rPr dirty="0" smtClean="0"/>
              <a:t>frequency:</a:t>
            </a:r>
            <a:r>
              <a:rPr lang="en-US" dirty="0" smtClean="0"/>
              <a:t>7</a:t>
            </a:r>
            <a:endParaRPr dirty="0"/>
          </a:p>
        </p:txBody>
      </p:sp>
      <p:sp>
        <p:nvSpPr>
          <p:cNvPr id="226" name="Google Shape;135;p30"/>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pPr marL="0" indent="0">
              <a:buSzTx/>
              <a:buNone/>
              <a:defRPr sz="1400" b="1"/>
            </a:pPr>
            <a:r>
              <a:rPr dirty="0"/>
              <a:t>Plane + Bird</a:t>
            </a:r>
          </a:p>
          <a:p>
            <a:pPr marL="0" indent="0">
              <a:spcBef>
                <a:spcPts val="1600"/>
              </a:spcBef>
              <a:buSzTx/>
              <a:buNone/>
              <a:defRPr sz="1400"/>
            </a:pPr>
            <a:endParaRPr lang="en-US" dirty="0" smtClean="0"/>
          </a:p>
          <a:p>
            <a:pPr marL="0" indent="0">
              <a:spcBef>
                <a:spcPts val="1600"/>
              </a:spcBef>
              <a:buSzTx/>
              <a:buNone/>
              <a:defRPr sz="1400"/>
            </a:pPr>
            <a:endParaRPr lang="en-US"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r>
              <a:rPr dirty="0"/>
              <a:t>Cutoff </a:t>
            </a:r>
            <a:r>
              <a:rPr dirty="0" smtClean="0"/>
              <a:t>frequency:</a:t>
            </a:r>
            <a:r>
              <a:rPr lang="en-US" dirty="0" smtClean="0"/>
              <a:t>7</a:t>
            </a:r>
            <a:endParaRPr dirty="0"/>
          </a:p>
        </p:txBody>
      </p:sp>
      <p:pic>
        <p:nvPicPr>
          <p:cNvPr id="1026" name="Picture 2" descr="C:\Users\User\GaTech\6476 CV\project-1\Report Pics\part_1_bi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399" y="1612764"/>
            <a:ext cx="2875660" cy="249884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User\GaTech\6476 CV\project-1\Report Pics\part1_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99" y="1612764"/>
            <a:ext cx="3778384" cy="2559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Google Shape;140;p3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Hybrid images</a:t>
            </a:r>
          </a:p>
        </p:txBody>
      </p:sp>
      <p:sp>
        <p:nvSpPr>
          <p:cNvPr id="229" name="Google Shape;141;p31"/>
          <p:cNvSpPr txBox="1">
            <a:spLocks noGrp="1"/>
          </p:cNvSpPr>
          <p:nvPr>
            <p:ph type="body" sz="half" idx="1"/>
          </p:nvPr>
        </p:nvSpPr>
        <p:spPr>
          <a:xfrm>
            <a:off x="311699" y="1152475"/>
            <a:ext cx="3999902" cy="3416400"/>
          </a:xfrm>
          <a:prstGeom prst="rect">
            <a:avLst/>
          </a:prstGeom>
        </p:spPr>
        <p:txBody>
          <a:bodyPr>
            <a:normAutofit lnSpcReduction="10000"/>
          </a:bodyPr>
          <a:lstStyle/>
          <a:p>
            <a:pPr marL="0" indent="0">
              <a:buSzTx/>
              <a:buNone/>
              <a:defRPr b="1"/>
            </a:pPr>
            <a:r>
              <a:rPr dirty="0"/>
              <a:t>Einstein + Marilyn</a:t>
            </a:r>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lang="en-US" dirty="0" smtClean="0"/>
          </a:p>
          <a:p>
            <a:pPr marL="0" indent="0">
              <a:spcBef>
                <a:spcPts val="1600"/>
              </a:spcBef>
              <a:buSzTx/>
              <a:buNone/>
            </a:pPr>
            <a:endParaRPr lang="en-US"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r>
              <a:rPr dirty="0"/>
              <a:t>Cutoff </a:t>
            </a:r>
            <a:r>
              <a:rPr dirty="0" smtClean="0"/>
              <a:t>frequency:</a:t>
            </a:r>
            <a:r>
              <a:rPr lang="en-US" dirty="0" smtClean="0"/>
              <a:t>7</a:t>
            </a:r>
            <a:endParaRPr dirty="0"/>
          </a:p>
        </p:txBody>
      </p:sp>
      <p:sp>
        <p:nvSpPr>
          <p:cNvPr id="230" name="Google Shape;142;p31"/>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pPr marL="0" indent="0">
              <a:buSzTx/>
              <a:buNone/>
              <a:defRPr sz="1400" b="1"/>
            </a:pPr>
            <a:r>
              <a:rPr dirty="0"/>
              <a:t>Submarine + Fish</a:t>
            </a:r>
          </a:p>
          <a:p>
            <a:pPr marL="0" indent="0">
              <a:spcBef>
                <a:spcPts val="1600"/>
              </a:spcBef>
              <a:buSzTx/>
              <a:buNone/>
              <a:defRPr sz="1400"/>
            </a:pPr>
            <a:endParaRPr lang="en-US" dirty="0" smtClean="0"/>
          </a:p>
          <a:p>
            <a:pPr marL="0" indent="0">
              <a:spcBef>
                <a:spcPts val="1600"/>
              </a:spcBef>
              <a:buSzTx/>
              <a:buNone/>
              <a:defRPr sz="1400"/>
            </a:pPr>
            <a:endParaRPr lang="en-US" dirty="0"/>
          </a:p>
          <a:p>
            <a:pPr marL="0" indent="0">
              <a:spcBef>
                <a:spcPts val="1600"/>
              </a:spcBef>
              <a:buSzTx/>
              <a:buNone/>
              <a:defRPr sz="1400"/>
            </a:pPr>
            <a:endParaRPr lang="en-US" dirty="0" smtClean="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r>
              <a:rPr dirty="0"/>
              <a:t>Cutoff frequency: </a:t>
            </a:r>
            <a:r>
              <a:rPr lang="en-US" dirty="0" smtClean="0"/>
              <a:t>7</a:t>
            </a:r>
            <a:endParaRPr dirty="0"/>
          </a:p>
        </p:txBody>
      </p:sp>
      <p:pic>
        <p:nvPicPr>
          <p:cNvPr id="2050" name="Picture 2" descr="C:\Users\User\GaTech\6476 CV\project-1\Report Pics\part1_marily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99" y="1458992"/>
            <a:ext cx="2421164" cy="267602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User\GaTech\6476 CV\project-1\Report Pics\part1_fiis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627" y="1562901"/>
            <a:ext cx="3153902" cy="2572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Google Shape;147;p32"/>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2: Hybrid images with PyTorch</a:t>
            </a:r>
          </a:p>
        </p:txBody>
      </p:sp>
      <p:sp>
        <p:nvSpPr>
          <p:cNvPr id="233" name="Google Shape;148;p32"/>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Cat + </a:t>
            </a:r>
            <a:r>
              <a:rPr dirty="0" smtClean="0"/>
              <a:t>Dog</a:t>
            </a:r>
            <a:endParaRPr dirty="0"/>
          </a:p>
        </p:txBody>
      </p:sp>
      <p:sp>
        <p:nvSpPr>
          <p:cNvPr id="234" name="Google Shape;149;p32"/>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Motorcycle + Bicycle</a:t>
            </a:r>
          </a:p>
          <a:p>
            <a:pPr marL="0" indent="0">
              <a:spcBef>
                <a:spcPts val="1600"/>
              </a:spcBef>
              <a:buSzTx/>
              <a:buNone/>
              <a:defRPr sz="1400"/>
            </a:pPr>
            <a:endParaRPr dirty="0"/>
          </a:p>
        </p:txBody>
      </p:sp>
      <p:pic>
        <p:nvPicPr>
          <p:cNvPr id="2050" name="Picture 2" descr="C:\Users\User\GaTech\6476 CV\project-1\results\part2\0_hybrid_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410" y="1716673"/>
            <a:ext cx="2753302" cy="242424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User\GaTech\6476 CV\project-1\results\part2\1_hybrid_im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399" y="1716673"/>
            <a:ext cx="3714701" cy="2424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Google Shape;154;p33"/>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2: Hybrid images with PyTorch</a:t>
            </a:r>
          </a:p>
        </p:txBody>
      </p:sp>
      <p:sp>
        <p:nvSpPr>
          <p:cNvPr id="237" name="Google Shape;155;p33"/>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Plane + </a:t>
            </a:r>
            <a:r>
              <a:rPr dirty="0" smtClean="0"/>
              <a:t>Bir</a:t>
            </a:r>
            <a:r>
              <a:rPr lang="en-US" dirty="0" smtClean="0"/>
              <a:t>d</a:t>
            </a:r>
            <a:endParaRPr dirty="0"/>
          </a:p>
        </p:txBody>
      </p:sp>
      <p:sp>
        <p:nvSpPr>
          <p:cNvPr id="238" name="Google Shape;156;p33"/>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Einstein + </a:t>
            </a:r>
            <a:r>
              <a:rPr dirty="0" smtClean="0"/>
              <a:t>Marilyn</a:t>
            </a:r>
            <a:endParaRPr dirty="0"/>
          </a:p>
        </p:txBody>
      </p:sp>
      <p:pic>
        <p:nvPicPr>
          <p:cNvPr id="3074" name="Picture 2" descr="C:\Users\User\GaTech\6476 CV\project-1\results\part2\2_hybrid_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348" y="1662450"/>
            <a:ext cx="3571875" cy="31527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User\GaTech\6476 CV\project-1\results\part2\3_hybrid_im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578" y="1662450"/>
            <a:ext cx="2651558" cy="31229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1565</TotalTime>
  <Words>1315</Words>
  <Application>Microsoft Office PowerPoint</Application>
  <PresentationFormat>On-screen Show (16:9)</PresentationFormat>
  <Paragraphs>149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Simple Light</vt:lpstr>
      <vt:lpstr>CS 6476 Project 1</vt:lpstr>
      <vt:lpstr>Part 1: Image filtering</vt:lpstr>
      <vt:lpstr>Part 1: Image filtering</vt:lpstr>
      <vt:lpstr>Part 1: Image filtering</vt:lpstr>
      <vt:lpstr>Part 1: Hybrid images</vt:lpstr>
      <vt:lpstr>Part 1: Hybrid images</vt:lpstr>
      <vt:lpstr>Part 1: Hybrid images</vt:lpstr>
      <vt:lpstr>Part 2: Hybrid images with PyTorch</vt:lpstr>
      <vt:lpstr>Part 2: Hybrid images with PyTorch</vt:lpstr>
      <vt:lpstr>Part 2: Hybrid images with PyTorch</vt:lpstr>
      <vt:lpstr>Part 3: Understanding input/output shapes in PyTorch</vt:lpstr>
      <vt:lpstr>Part 3: Understanding input/output shapes in PyTorch</vt:lpstr>
      <vt:lpstr>Part 3: Understanding input/output shapes in PyTorch</vt:lpstr>
      <vt:lpstr>Part 3: Understanding input/output shapes in PyTorch</vt:lpstr>
      <vt:lpstr>Part 4: Frequency Domain Convolutions</vt:lpstr>
      <vt:lpstr>Part 4: Frequency Domain Convolutions</vt:lpstr>
      <vt:lpstr>Part 4: Frequency Domain Convolutions</vt:lpstr>
      <vt:lpstr>Part 4: Frequency Domain Convolutions</vt:lpstr>
      <vt:lpstr>Part 4: Frequency Domain Convolutions</vt:lpstr>
      <vt:lpstr>Part 4: Frequency Domain Convolutions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1</dc:title>
  <dc:creator>Pooja</dc:creator>
  <cp:lastModifiedBy>User</cp:lastModifiedBy>
  <cp:revision>69</cp:revision>
  <dcterms:modified xsi:type="dcterms:W3CDTF">2022-09-09T16:53:48Z</dcterms:modified>
</cp:coreProperties>
</file>