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794D-5B94-4671-8AD1-9E450C547575}"/>
              </a:ext>
            </a:extLst>
          </p:cNvPr>
          <p:cNvSpPr>
            <a:spLocks noGrp="1"/>
          </p:cNvSpPr>
          <p:nvPr>
            <p:ph type="ctrTitle"/>
          </p:nvPr>
        </p:nvSpPr>
        <p:spPr>
          <a:xfrm>
            <a:off x="2237670" y="-153666"/>
            <a:ext cx="8637073" cy="2541431"/>
          </a:xfrm>
        </p:spPr>
        <p:txBody>
          <a:bodyPr>
            <a:normAutofit/>
          </a:bodyPr>
          <a:lstStyle/>
          <a:p>
            <a:pPr algn="ctr"/>
            <a:r>
              <a:rPr lang="en-US" sz="4300" dirty="0">
                <a:solidFill>
                  <a:schemeClr val="accent6">
                    <a:lumMod val="75000"/>
                  </a:schemeClr>
                </a:solidFill>
                <a:latin typeface="Times New Roman" panose="02020603050405020304" pitchFamily="18" charset="0"/>
                <a:cs typeface="Times New Roman" panose="02020603050405020304" pitchFamily="18" charset="0"/>
              </a:rPr>
              <a:t>TABLEA</a:t>
            </a:r>
            <a:r>
              <a:rPr lang="en-IN" sz="4300" dirty="0">
                <a:solidFill>
                  <a:schemeClr val="accent6">
                    <a:lumMod val="75000"/>
                  </a:schemeClr>
                </a:solidFill>
                <a:latin typeface="Times New Roman" panose="02020603050405020304" pitchFamily="18" charset="0"/>
                <a:cs typeface="Times New Roman" panose="02020603050405020304" pitchFamily="18" charset="0"/>
              </a:rPr>
              <a:t>u CAPSTONE PROJECT</a:t>
            </a:r>
            <a:br>
              <a:rPr lang="en-IN" sz="4300" dirty="0">
                <a:solidFill>
                  <a:schemeClr val="accent6">
                    <a:lumMod val="75000"/>
                  </a:schemeClr>
                </a:solidFill>
                <a:latin typeface="Times New Roman" panose="02020603050405020304" pitchFamily="18" charset="0"/>
                <a:cs typeface="Times New Roman" panose="02020603050405020304" pitchFamily="18" charset="0"/>
              </a:rPr>
            </a:br>
            <a:br>
              <a:rPr lang="en-IN" sz="4400" b="1" dirty="0">
                <a:solidFill>
                  <a:schemeClr val="accent6">
                    <a:lumMod val="75000"/>
                  </a:schemeClr>
                </a:solidFill>
                <a:latin typeface="Algerian" panose="04020705040A02060702" pitchFamily="82" charset="0"/>
                <a:cs typeface="Times New Roman" panose="02020603050405020304" pitchFamily="18" charset="0"/>
              </a:rPr>
            </a:br>
            <a:br>
              <a:rPr lang="en-IN" sz="3100" dirty="0">
                <a:solidFill>
                  <a:schemeClr val="accent6">
                    <a:lumMod val="75000"/>
                  </a:schemeClr>
                </a:solidFill>
                <a:latin typeface="Algerian" panose="04020705040A02060702" pitchFamily="82" charset="0"/>
                <a:cs typeface="Times New Roman" panose="02020603050405020304" pitchFamily="18" charset="0"/>
              </a:rPr>
            </a:br>
            <a:r>
              <a:rPr lang="en-IN" sz="2400" dirty="0">
                <a:solidFill>
                  <a:schemeClr val="accent6">
                    <a:lumMod val="75000"/>
                  </a:schemeClr>
                </a:solidFill>
                <a:latin typeface="Times New Roman" panose="02020603050405020304" pitchFamily="18" charset="0"/>
                <a:cs typeface="Times New Roman" panose="02020603050405020304" pitchFamily="18" charset="0"/>
              </a:rPr>
              <a:t>VIDEO GAME SALES ANALYSIS DASHBOARD</a:t>
            </a:r>
          </a:p>
        </p:txBody>
      </p:sp>
      <p:sp>
        <p:nvSpPr>
          <p:cNvPr id="3" name="Subtitle 2">
            <a:extLst>
              <a:ext uri="{FF2B5EF4-FFF2-40B4-BE49-F238E27FC236}">
                <a16:creationId xmlns:a16="http://schemas.microsoft.com/office/drawing/2014/main" id="{A6CF5FF3-DA82-426C-A810-64EC4433B070}"/>
              </a:ext>
            </a:extLst>
          </p:cNvPr>
          <p:cNvSpPr>
            <a:spLocks noGrp="1"/>
          </p:cNvSpPr>
          <p:nvPr>
            <p:ph type="subTitle" idx="1"/>
          </p:nvPr>
        </p:nvSpPr>
        <p:spPr>
          <a:xfrm>
            <a:off x="2390071" y="3981425"/>
            <a:ext cx="8637072" cy="977621"/>
          </a:xfrm>
        </p:spPr>
        <p:txBody>
          <a:bodyPr/>
          <a:lstStyle/>
          <a:p>
            <a:pPr algn="r"/>
            <a:r>
              <a:rPr lang="en-US" dirty="0">
                <a:solidFill>
                  <a:schemeClr val="accent6">
                    <a:lumMod val="75000"/>
                  </a:schemeClr>
                </a:solidFill>
                <a:latin typeface="Times New Roman" panose="02020603050405020304" pitchFamily="18" charset="0"/>
                <a:cs typeface="Times New Roman" panose="02020603050405020304" pitchFamily="18" charset="0"/>
              </a:rPr>
              <a:t>BY: POOJA PAL</a:t>
            </a:r>
          </a:p>
          <a:p>
            <a:pPr algn="r"/>
            <a:r>
              <a:rPr lang="en-US" dirty="0">
                <a:solidFill>
                  <a:schemeClr val="accent6">
                    <a:lumMod val="75000"/>
                  </a:schemeClr>
                </a:solidFill>
                <a:latin typeface="Times New Roman" panose="02020603050405020304" pitchFamily="18" charset="0"/>
                <a:cs typeface="Times New Roman" panose="02020603050405020304" pitchFamily="18" charset="0"/>
              </a:rPr>
              <a:t>B.TECH(CSE)</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43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2757-037D-46D5-8F02-74D09148AF24}"/>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 </a:t>
            </a:r>
            <a:r>
              <a:rPr lang="en-US" b="1" dirty="0" err="1">
                <a:solidFill>
                  <a:schemeClr val="accent6">
                    <a:lumMod val="75000"/>
                  </a:schemeClr>
                </a:solidFill>
                <a:latin typeface="Times New Roman" panose="02020603050405020304" pitchFamily="18" charset="0"/>
                <a:cs typeface="Times New Roman" panose="02020603050405020304" pitchFamily="18" charset="0"/>
              </a:rPr>
              <a:t>contd</a:t>
            </a:r>
            <a:r>
              <a:rPr lang="en-US" b="1" dirty="0">
                <a:solidFill>
                  <a:schemeClr val="accent6">
                    <a:lumMod val="75000"/>
                  </a:schemeClr>
                </a:solidFill>
                <a:latin typeface="Times New Roman" panose="02020603050405020304" pitchFamily="18" charset="0"/>
                <a:cs typeface="Times New Roman" panose="02020603050405020304" pitchFamily="18" charset="0"/>
              </a:rPr>
              <a:t>…</a:t>
            </a:r>
            <a:endParaRPr lang="en-IN" dirty="0"/>
          </a:p>
        </p:txBody>
      </p:sp>
      <p:pic>
        <p:nvPicPr>
          <p:cNvPr id="5" name="Content Placeholder 4">
            <a:extLst>
              <a:ext uri="{FF2B5EF4-FFF2-40B4-BE49-F238E27FC236}">
                <a16:creationId xmlns:a16="http://schemas.microsoft.com/office/drawing/2014/main" id="{F00761A2-90F8-4CBE-8D04-A18E3E9B5672}"/>
              </a:ext>
            </a:extLst>
          </p:cNvPr>
          <p:cNvPicPr>
            <a:picLocks noGrp="1" noChangeAspect="1"/>
          </p:cNvPicPr>
          <p:nvPr>
            <p:ph idx="1"/>
          </p:nvPr>
        </p:nvPicPr>
        <p:blipFill rotWithShape="1">
          <a:blip r:embed="rId2"/>
          <a:srcRect l="1254" r="45295" b="5300"/>
          <a:stretch/>
        </p:blipFill>
        <p:spPr>
          <a:xfrm>
            <a:off x="5555662" y="2016125"/>
            <a:ext cx="5902038" cy="4703330"/>
          </a:xfrm>
        </p:spPr>
      </p:pic>
      <p:sp>
        <p:nvSpPr>
          <p:cNvPr id="6" name="Rectangle: Rounded Corners 5">
            <a:extLst>
              <a:ext uri="{FF2B5EF4-FFF2-40B4-BE49-F238E27FC236}">
                <a16:creationId xmlns:a16="http://schemas.microsoft.com/office/drawing/2014/main" id="{7519CA18-B29B-4E6B-B018-056AF465FA4D}"/>
              </a:ext>
            </a:extLst>
          </p:cNvPr>
          <p:cNvSpPr/>
          <p:nvPr/>
        </p:nvSpPr>
        <p:spPr>
          <a:xfrm>
            <a:off x="1451579" y="2016125"/>
            <a:ext cx="3840857" cy="211253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Global vs other sales on sold games,</a:t>
            </a:r>
          </a:p>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Visualize by scatter plot to display the global sales and other sales on sold games, Wii Sports game has maximum sales </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9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B3BC-ED0B-4B53-B439-BF1296EB7F38}"/>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 </a:t>
            </a:r>
            <a:r>
              <a:rPr lang="en-US" b="1" dirty="0" err="1">
                <a:solidFill>
                  <a:schemeClr val="accent6">
                    <a:lumMod val="75000"/>
                  </a:schemeClr>
                </a:solidFill>
                <a:latin typeface="Times New Roman" panose="02020603050405020304" pitchFamily="18" charset="0"/>
                <a:cs typeface="Times New Roman" panose="02020603050405020304" pitchFamily="18" charset="0"/>
              </a:rPr>
              <a:t>contd</a:t>
            </a:r>
            <a:r>
              <a:rPr lang="en-US" b="1" dirty="0">
                <a:solidFill>
                  <a:schemeClr val="accent6">
                    <a:lumMod val="75000"/>
                  </a:schemeClr>
                </a:solidFill>
                <a:latin typeface="Times New Roman" panose="02020603050405020304" pitchFamily="18" charset="0"/>
                <a:cs typeface="Times New Roman" panose="02020603050405020304" pitchFamily="18" charset="0"/>
              </a:rPr>
              <a:t>…</a:t>
            </a:r>
            <a:endParaRPr lang="en-IN" dirty="0"/>
          </a:p>
        </p:txBody>
      </p:sp>
      <p:pic>
        <p:nvPicPr>
          <p:cNvPr id="5" name="Content Placeholder 4">
            <a:extLst>
              <a:ext uri="{FF2B5EF4-FFF2-40B4-BE49-F238E27FC236}">
                <a16:creationId xmlns:a16="http://schemas.microsoft.com/office/drawing/2014/main" id="{FF5808E7-77D9-4040-8B1A-3B707AC6C22A}"/>
              </a:ext>
            </a:extLst>
          </p:cNvPr>
          <p:cNvPicPr>
            <a:picLocks noGrp="1" noChangeAspect="1"/>
          </p:cNvPicPr>
          <p:nvPr>
            <p:ph idx="1"/>
          </p:nvPr>
        </p:nvPicPr>
        <p:blipFill rotWithShape="1">
          <a:blip r:embed="rId2"/>
          <a:srcRect r="6023" b="3057"/>
          <a:stretch/>
        </p:blipFill>
        <p:spPr>
          <a:xfrm>
            <a:off x="5167744" y="2036617"/>
            <a:ext cx="6719455" cy="4330317"/>
          </a:xfrm>
        </p:spPr>
      </p:pic>
      <p:sp>
        <p:nvSpPr>
          <p:cNvPr id="6" name="Rectangle: Rounded Corners 5">
            <a:extLst>
              <a:ext uri="{FF2B5EF4-FFF2-40B4-BE49-F238E27FC236}">
                <a16:creationId xmlns:a16="http://schemas.microsoft.com/office/drawing/2014/main" id="{5A69684E-3D38-4FBF-8B35-E8F9E2703B7F}"/>
              </a:ext>
            </a:extLst>
          </p:cNvPr>
          <p:cNvSpPr/>
          <p:nvPr/>
        </p:nvSpPr>
        <p:spPr>
          <a:xfrm>
            <a:off x="1451579" y="2227432"/>
            <a:ext cx="3536057" cy="20397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Game published by genres in all the year,</a:t>
            </a:r>
          </a:p>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Visualize by area chart to display the most sold genre by year , In 2020, Action is the most demanded genre</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23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B63C-99D9-4AA8-B7E0-2FAB97BB436E}"/>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 </a:t>
            </a:r>
            <a:r>
              <a:rPr lang="en-US" b="1" dirty="0" err="1">
                <a:solidFill>
                  <a:schemeClr val="accent6">
                    <a:lumMod val="75000"/>
                  </a:schemeClr>
                </a:solidFill>
                <a:latin typeface="Times New Roman" panose="02020603050405020304" pitchFamily="18" charset="0"/>
                <a:cs typeface="Times New Roman" panose="02020603050405020304" pitchFamily="18" charset="0"/>
              </a:rPr>
              <a:t>contd</a:t>
            </a:r>
            <a:r>
              <a:rPr lang="en-US" b="1" dirty="0">
                <a:solidFill>
                  <a:schemeClr val="accent6">
                    <a:lumMod val="75000"/>
                  </a:schemeClr>
                </a:solidFill>
                <a:latin typeface="Times New Roman" panose="02020603050405020304" pitchFamily="18" charset="0"/>
                <a:cs typeface="Times New Roman" panose="02020603050405020304" pitchFamily="18" charset="0"/>
              </a:rPr>
              <a:t>…</a:t>
            </a:r>
            <a:endParaRPr lang="en-IN" dirty="0"/>
          </a:p>
        </p:txBody>
      </p:sp>
      <p:pic>
        <p:nvPicPr>
          <p:cNvPr id="7" name="Content Placeholder 6">
            <a:extLst>
              <a:ext uri="{FF2B5EF4-FFF2-40B4-BE49-F238E27FC236}">
                <a16:creationId xmlns:a16="http://schemas.microsoft.com/office/drawing/2014/main" id="{0025D838-369F-4197-9D77-0313FE3982EF}"/>
              </a:ext>
            </a:extLst>
          </p:cNvPr>
          <p:cNvPicPr>
            <a:picLocks noGrp="1" noChangeAspect="1"/>
          </p:cNvPicPr>
          <p:nvPr>
            <p:ph idx="1"/>
          </p:nvPr>
        </p:nvPicPr>
        <p:blipFill rotWithShape="1">
          <a:blip r:embed="rId2"/>
          <a:srcRect r="40940" b="4249"/>
          <a:stretch/>
        </p:blipFill>
        <p:spPr>
          <a:xfrm>
            <a:off x="4071920" y="1998898"/>
            <a:ext cx="7307284" cy="4459961"/>
          </a:xfrm>
        </p:spPr>
      </p:pic>
      <p:sp>
        <p:nvSpPr>
          <p:cNvPr id="8" name="Rectangle: Rounded Corners 7">
            <a:extLst>
              <a:ext uri="{FF2B5EF4-FFF2-40B4-BE49-F238E27FC236}">
                <a16:creationId xmlns:a16="http://schemas.microsoft.com/office/drawing/2014/main" id="{33B76A30-DDAA-4A37-960C-9D7FC8B5E0F0}"/>
              </a:ext>
            </a:extLst>
          </p:cNvPr>
          <p:cNvSpPr/>
          <p:nvPr/>
        </p:nvSpPr>
        <p:spPr>
          <a:xfrm>
            <a:off x="1045029" y="2061029"/>
            <a:ext cx="2873828" cy="29432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Sales by Region,</a:t>
            </a:r>
          </a:p>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Visualize by stacked bars to display the sales in each regions like Europe, Japan and North America, most popular video games lovers are from North America and other region also display a vital role</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68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1BFA-A6F1-479C-AAA8-612161D01F25}"/>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 </a:t>
            </a:r>
            <a:r>
              <a:rPr lang="en-US" b="1" dirty="0" err="1">
                <a:solidFill>
                  <a:schemeClr val="accent6">
                    <a:lumMod val="75000"/>
                  </a:schemeClr>
                </a:solidFill>
                <a:latin typeface="Times New Roman" panose="02020603050405020304" pitchFamily="18" charset="0"/>
                <a:cs typeface="Times New Roman" panose="02020603050405020304" pitchFamily="18" charset="0"/>
              </a:rPr>
              <a:t>contd</a:t>
            </a:r>
            <a:r>
              <a:rPr lang="en-US" b="1" dirty="0">
                <a:solidFill>
                  <a:schemeClr val="accent6">
                    <a:lumMod val="75000"/>
                  </a:schemeClr>
                </a:solidFill>
                <a:latin typeface="Times New Roman" panose="02020603050405020304" pitchFamily="18" charset="0"/>
                <a:cs typeface="Times New Roman" panose="02020603050405020304" pitchFamily="18" charset="0"/>
              </a:rPr>
              <a:t>…</a:t>
            </a:r>
            <a:endParaRPr lang="en-IN" dirty="0"/>
          </a:p>
        </p:txBody>
      </p:sp>
      <p:pic>
        <p:nvPicPr>
          <p:cNvPr id="5" name="Content Placeholder 4">
            <a:extLst>
              <a:ext uri="{FF2B5EF4-FFF2-40B4-BE49-F238E27FC236}">
                <a16:creationId xmlns:a16="http://schemas.microsoft.com/office/drawing/2014/main" id="{2B099EE7-FFE2-4FDF-8162-88008698D928}"/>
              </a:ext>
            </a:extLst>
          </p:cNvPr>
          <p:cNvPicPr>
            <a:picLocks noGrp="1" noChangeAspect="1"/>
          </p:cNvPicPr>
          <p:nvPr>
            <p:ph idx="1"/>
          </p:nvPr>
        </p:nvPicPr>
        <p:blipFill rotWithShape="1">
          <a:blip r:embed="rId2"/>
          <a:srcRect r="32758" b="4622"/>
          <a:stretch/>
        </p:blipFill>
        <p:spPr>
          <a:xfrm>
            <a:off x="5318922" y="2404045"/>
            <a:ext cx="6457445" cy="3290166"/>
          </a:xfrm>
        </p:spPr>
      </p:pic>
      <p:sp>
        <p:nvSpPr>
          <p:cNvPr id="7" name="Rectangle: Rounded Corners 6">
            <a:extLst>
              <a:ext uri="{FF2B5EF4-FFF2-40B4-BE49-F238E27FC236}">
                <a16:creationId xmlns:a16="http://schemas.microsoft.com/office/drawing/2014/main" id="{3C0FA108-1191-4119-9D6F-83597C5ACBA2}"/>
              </a:ext>
            </a:extLst>
          </p:cNvPr>
          <p:cNvSpPr/>
          <p:nvPr/>
        </p:nvSpPr>
        <p:spPr>
          <a:xfrm>
            <a:off x="1451580" y="2119746"/>
            <a:ext cx="3563766" cy="2438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Average of total sales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Visualize by line chart to display the overall sales of video games, 2008 is the peak year where it shows the highest sales and it shows the average line of total sales ,in this graph green indicating the highest sales and red shows lowest sales </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70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3E54B0-A2DF-4023-A6AD-74A094A0CFAF}"/>
              </a:ext>
            </a:extLst>
          </p:cNvPr>
          <p:cNvPicPr>
            <a:picLocks noGrp="1" noChangeAspect="1"/>
          </p:cNvPicPr>
          <p:nvPr>
            <p:ph idx="1"/>
          </p:nvPr>
        </p:nvPicPr>
        <p:blipFill rotWithShape="1">
          <a:blip r:embed="rId2"/>
          <a:srcRect l="799" r="2187" b="5297"/>
          <a:stretch/>
        </p:blipFill>
        <p:spPr>
          <a:xfrm>
            <a:off x="0" y="1"/>
            <a:ext cx="12192000" cy="6858000"/>
          </a:xfrm>
        </p:spPr>
      </p:pic>
    </p:spTree>
    <p:extLst>
      <p:ext uri="{BB962C8B-B14F-4D97-AF65-F5344CB8AC3E}">
        <p14:creationId xmlns:p14="http://schemas.microsoft.com/office/powerpoint/2010/main" val="246043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D903F7-25B4-44C2-A7CB-189840C86476}"/>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2050219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8D29-9F2A-45CA-9D69-E6291BBEE41B}"/>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conclusion</a:t>
            </a:r>
            <a:endParaRPr lang="en-IN"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BEA333-98A9-4A7A-BA03-460CA5CD2063}"/>
              </a:ext>
            </a:extLst>
          </p:cNvPr>
          <p:cNvSpPr>
            <a:spLocks noGrp="1"/>
          </p:cNvSpPr>
          <p:nvPr>
            <p:ph idx="1"/>
          </p:nvPr>
        </p:nvSpPr>
        <p:spPr/>
        <p:txBody>
          <a:bodyPr>
            <a:normAutofit/>
          </a:bodyPr>
          <a:lstStyle/>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PS2 is the top grossing plateform</a:t>
            </a: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Action is the top grossing genre</a:t>
            </a: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Publisher ‘Nintendo’ sold the highest number of games</a:t>
            </a: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Wii Sports ranks number one in terms of global across all the plateforms</a:t>
            </a: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Highest sales of video games occur in the year 2008 and after 2008 video games sales has been less may be lack of interest and awareness </a:t>
            </a:r>
          </a:p>
          <a:p>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Most popular game lovers are from North America may be other Region has lack of promotion and awareness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6361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A4C0-EC2A-43E8-80A2-1C2AFD39CBE5}"/>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Next step</a:t>
            </a:r>
            <a:endParaRPr lang="en-IN"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420B6C-70A5-438E-9BFE-4274C94FC894}"/>
              </a:ext>
            </a:extLst>
          </p:cNvPr>
          <p:cNvSpPr>
            <a:spLocks noGrp="1"/>
          </p:cNvSpPr>
          <p:nvPr>
            <p:ph idx="1"/>
          </p:nvPr>
        </p:nvSpPr>
        <p:spPr/>
        <p:txBody>
          <a:bodyPr/>
          <a:lstStyle/>
          <a:p>
            <a:pPr marL="0" indent="0">
              <a:buNone/>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Publisher should be focus on those things where the video game sales are less like promotion, awareness, creativity so that video game sales has to be maintained on all over region.</a:t>
            </a:r>
          </a:p>
          <a:p>
            <a:pPr marL="0" indent="0">
              <a:buNone/>
            </a:pPr>
            <a:endParaRPr lang="en-IN" dirty="0"/>
          </a:p>
        </p:txBody>
      </p:sp>
    </p:spTree>
    <p:extLst>
      <p:ext uri="{BB962C8B-B14F-4D97-AF65-F5344CB8AC3E}">
        <p14:creationId xmlns:p14="http://schemas.microsoft.com/office/powerpoint/2010/main" val="29035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A3A7-E00A-423A-A99A-34DF4B6EAA3D}"/>
              </a:ext>
            </a:extLst>
          </p:cNvPr>
          <p:cNvSpPr>
            <a:spLocks noGrp="1"/>
          </p:cNvSpPr>
          <p:nvPr>
            <p:ph type="title"/>
          </p:nvPr>
        </p:nvSpPr>
        <p:spPr/>
        <p:txBody>
          <a:bodyPr>
            <a:normAutofit fontScale="90000"/>
          </a:bodyPr>
          <a:lstStyle/>
          <a:p>
            <a:pPr algn="ctr"/>
            <a:r>
              <a:rPr lang="en-US" sz="6600" dirty="0">
                <a:solidFill>
                  <a:schemeClr val="accent6">
                    <a:lumMod val="75000"/>
                  </a:schemeClr>
                </a:solidFill>
                <a:latin typeface="Times New Roman" panose="02020603050405020304" pitchFamily="18" charset="0"/>
                <a:cs typeface="Times New Roman" panose="02020603050405020304" pitchFamily="18" charset="0"/>
              </a:rPr>
              <a:t>Thank you</a:t>
            </a:r>
            <a:br>
              <a:rPr lang="en-US" dirty="0"/>
            </a:br>
            <a:endParaRPr lang="en-IN" dirty="0"/>
          </a:p>
        </p:txBody>
      </p:sp>
    </p:spTree>
    <p:extLst>
      <p:ext uri="{BB962C8B-B14F-4D97-AF65-F5344CB8AC3E}">
        <p14:creationId xmlns:p14="http://schemas.microsoft.com/office/powerpoint/2010/main" val="282681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9852-51B7-4B36-AFA3-0544D112AC8D}"/>
              </a:ext>
            </a:extLst>
          </p:cNvPr>
          <p:cNvSpPr>
            <a:spLocks noGrp="1"/>
          </p:cNvSpPr>
          <p:nvPr>
            <p:ph type="title"/>
          </p:nvPr>
        </p:nvSpPr>
        <p:spPr>
          <a:xfrm>
            <a:off x="1451579" y="804519"/>
            <a:ext cx="9603275" cy="1049235"/>
          </a:xfrm>
        </p:spPr>
        <p:txBody>
          <a:bodyPr>
            <a:normAutofit/>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PROBLEM STATEMENTS</a:t>
            </a:r>
            <a:endParaRPr lang="en-IN"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6DAF12-5841-4740-8DC3-A853937113AE}"/>
              </a:ext>
            </a:extLst>
          </p:cNvPr>
          <p:cNvSpPr>
            <a:spLocks noGrp="1"/>
          </p:cNvSpPr>
          <p:nvPr>
            <p:ph idx="1"/>
          </p:nvPr>
        </p:nvSpPr>
        <p:spPr>
          <a:xfrm>
            <a:off x="1451579" y="2015732"/>
            <a:ext cx="9603275" cy="3914013"/>
          </a:xfrm>
        </p:spPr>
        <p:txBody>
          <a:bodyPr>
            <a:normAutofit fontScale="92500" lnSpcReduction="10000"/>
          </a:bodyPr>
          <a:lstStyle/>
          <a:p>
            <a:pPr>
              <a:buFont typeface="Courier New" panose="02070309020205020404" pitchFamily="49" charset="0"/>
              <a:buChar char="o"/>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Best selling genres on plateforms</a:t>
            </a:r>
          </a:p>
          <a:p>
            <a:pPr>
              <a:buFont typeface="Courier New" panose="02070309020205020404" pitchFamily="49" charset="0"/>
              <a:buChar char="o"/>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Top publishers, genres, plateforms and sold games </a:t>
            </a:r>
          </a:p>
          <a:p>
            <a:pPr>
              <a:buFont typeface="Courier New" panose="02070309020205020404" pitchFamily="49" charset="0"/>
              <a:buChar char="o"/>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Global vs other sales in all the years</a:t>
            </a:r>
          </a:p>
          <a:p>
            <a:pPr>
              <a:buFont typeface="Courier New" panose="02070309020205020404" pitchFamily="49" charset="0"/>
              <a:buChar char="o"/>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Global vs other sales on sold games</a:t>
            </a:r>
          </a:p>
          <a:p>
            <a:pPr>
              <a:buFont typeface="Courier New" panose="02070309020205020404" pitchFamily="49" charset="0"/>
              <a:buChar char="o"/>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G</a:t>
            </a:r>
            <a:r>
              <a:rPr lang="en-IN" sz="1900" dirty="0">
                <a:solidFill>
                  <a:schemeClr val="tx1">
                    <a:lumMod val="75000"/>
                    <a:lumOff val="25000"/>
                  </a:schemeClr>
                </a:solidFill>
                <a:latin typeface="Times New Roman" panose="02020603050405020304" pitchFamily="18" charset="0"/>
                <a:cs typeface="Times New Roman" panose="02020603050405020304" pitchFamily="18" charset="0"/>
              </a:rPr>
              <a:t>ame published by genres in all the years </a:t>
            </a:r>
          </a:p>
          <a:p>
            <a:pPr>
              <a:buFont typeface="Courier New" panose="02070309020205020404" pitchFamily="49" charset="0"/>
              <a:buChar char="o"/>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S</a:t>
            </a:r>
            <a:r>
              <a:rPr lang="en-IN" sz="1900" dirty="0">
                <a:solidFill>
                  <a:schemeClr val="tx1">
                    <a:lumMod val="75000"/>
                    <a:lumOff val="25000"/>
                  </a:schemeClr>
                </a:solidFill>
                <a:latin typeface="Times New Roman" panose="02020603050405020304" pitchFamily="18" charset="0"/>
                <a:cs typeface="Times New Roman" panose="02020603050405020304" pitchFamily="18" charset="0"/>
              </a:rPr>
              <a:t>ales by region</a:t>
            </a:r>
          </a:p>
          <a:p>
            <a:pPr>
              <a:buFont typeface="Courier New" panose="02070309020205020404" pitchFamily="49" charset="0"/>
              <a:buChar char="o"/>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A</a:t>
            </a:r>
            <a:r>
              <a:rPr lang="en-IN" sz="1900" dirty="0">
                <a:solidFill>
                  <a:schemeClr val="tx1">
                    <a:lumMod val="75000"/>
                    <a:lumOff val="25000"/>
                  </a:schemeClr>
                </a:solidFill>
                <a:latin typeface="Times New Roman" panose="02020603050405020304" pitchFamily="18" charset="0"/>
                <a:cs typeface="Times New Roman" panose="02020603050405020304" pitchFamily="18" charset="0"/>
              </a:rPr>
              <a:t>verage of total sales.</a:t>
            </a:r>
          </a:p>
          <a:p>
            <a:pPr>
              <a:buFont typeface="Courier New" panose="02070309020205020404" pitchFamily="49" charset="0"/>
              <a:buChar char="o"/>
            </a:pPr>
            <a:endParaRPr lang="en-IN" sz="1900" dirty="0">
              <a:solidFill>
                <a:schemeClr val="tx1">
                  <a:lumMod val="75000"/>
                  <a:lumOff val="2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Source of data : www.Kaggle.com</a:t>
            </a:r>
          </a:p>
          <a:p>
            <a:endParaRPr lang="en-US" dirty="0"/>
          </a:p>
        </p:txBody>
      </p:sp>
    </p:spTree>
    <p:extLst>
      <p:ext uri="{BB962C8B-B14F-4D97-AF65-F5344CB8AC3E}">
        <p14:creationId xmlns:p14="http://schemas.microsoft.com/office/powerpoint/2010/main" val="271539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C511-6386-48C0-B209-D50DB8F478A5}"/>
              </a:ext>
            </a:extLst>
          </p:cNvPr>
          <p:cNvSpPr>
            <a:spLocks noGrp="1"/>
          </p:cNvSpPr>
          <p:nvPr>
            <p:ph type="title"/>
          </p:nvPr>
        </p:nvSpPr>
        <p:spPr>
          <a:xfrm>
            <a:off x="1451579" y="804519"/>
            <a:ext cx="9603275" cy="1049235"/>
          </a:xfrm>
        </p:spPr>
        <p:txBody>
          <a:bodyPr/>
          <a:lstStyle/>
          <a:p>
            <a:r>
              <a:rPr lang="en-IN" b="1" dirty="0">
                <a:solidFill>
                  <a:schemeClr val="accent6">
                    <a:lumMod val="75000"/>
                  </a:schemeClr>
                </a:solidFill>
                <a:latin typeface="Times New Roman" panose="02020603050405020304" pitchFamily="18" charset="0"/>
                <a:cs typeface="Times New Roman" panose="02020603050405020304" pitchFamily="18" charset="0"/>
              </a:rPr>
              <a:t>Executive Summary </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0581BA92-8058-40A1-9EA9-EB1A1ADBFB71}"/>
              </a:ext>
            </a:extLst>
          </p:cNvPr>
          <p:cNvSpPr>
            <a:spLocks noGrp="1"/>
          </p:cNvSpPr>
          <p:nvPr>
            <p:ph idx="1"/>
          </p:nvPr>
        </p:nvSpPr>
        <p:spPr>
          <a:xfrm>
            <a:off x="1451579" y="2036619"/>
            <a:ext cx="9603275" cy="3646954"/>
          </a:xfrm>
        </p:spPr>
        <p:txBody>
          <a:bodyPr>
            <a:normAutofit/>
          </a:bodyPr>
          <a:lstStyle/>
          <a:p>
            <a:pPr marL="0" indent="0">
              <a:buNone/>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In this project I am trying to find out the most popular sold games, publishers, plateforms by sales and also to identify best selling genres on plateforms and find out genre sales by each region and to identify average of total sales, it consist data of video games sold since 1980 to 2020 with 12 fields and 16598 rows with their publishers, plateforms and genre of games on which year they were published with the sales they made in Europe, Japan, North America and other Regions.</a:t>
            </a:r>
          </a:p>
          <a:p>
            <a:pPr marL="0" indent="0">
              <a:buNone/>
            </a:pP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Link of Tableau file :</a:t>
            </a:r>
          </a:p>
          <a:p>
            <a:pPr marL="0" indent="0">
              <a:buNone/>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https://public.tableau.com/views/TableauCapstoneProject_16398469159780/Dashboard1?:language=en-US&amp;:display_count=n&amp;:origin=viz_share_link</a:t>
            </a:r>
            <a:endParaRPr lang="en-IN"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03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E8D8-A306-4433-939A-D309E420BAA2}"/>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a:t>
            </a:r>
            <a:endParaRPr lang="en-IN" dirty="0"/>
          </a:p>
        </p:txBody>
      </p:sp>
      <p:sp>
        <p:nvSpPr>
          <p:cNvPr id="8" name="Rectangle: Rounded Corners 7">
            <a:extLst>
              <a:ext uri="{FF2B5EF4-FFF2-40B4-BE49-F238E27FC236}">
                <a16:creationId xmlns:a16="http://schemas.microsoft.com/office/drawing/2014/main" id="{ABCF59E5-CA7E-4541-BC87-3FABA825FF2B}"/>
              </a:ext>
            </a:extLst>
          </p:cNvPr>
          <p:cNvSpPr/>
          <p:nvPr/>
        </p:nvSpPr>
        <p:spPr>
          <a:xfrm>
            <a:off x="552955" y="2022769"/>
            <a:ext cx="4211781" cy="306185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Best Selling Genres On Plateforms,</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Visualize by heat map to show which genres has the maximum sales on which plateform, you can see that Action genre has the maximum sales on PS2,PS3 &amp; DS plateform and continues with the Sports genre i.e. PS2,PS3,DS is the best selling genre.</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CD6F22CB-C8F4-48EE-B71E-7087427E55A3}"/>
              </a:ext>
            </a:extLst>
          </p:cNvPr>
          <p:cNvPicPr>
            <a:picLocks noGrp="1" noChangeAspect="1"/>
          </p:cNvPicPr>
          <p:nvPr>
            <p:ph idx="1"/>
          </p:nvPr>
        </p:nvPicPr>
        <p:blipFill rotWithShape="1">
          <a:blip r:embed="rId2"/>
          <a:srcRect r="20424" b="4069"/>
          <a:stretch/>
        </p:blipFill>
        <p:spPr>
          <a:xfrm>
            <a:off x="4668984" y="2279360"/>
            <a:ext cx="7287490" cy="4246131"/>
          </a:xfrm>
        </p:spPr>
      </p:pic>
    </p:spTree>
    <p:extLst>
      <p:ext uri="{BB962C8B-B14F-4D97-AF65-F5344CB8AC3E}">
        <p14:creationId xmlns:p14="http://schemas.microsoft.com/office/powerpoint/2010/main" val="278688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930E-B73B-4FCD-A1F9-E34B1F1FBDBC}"/>
              </a:ext>
            </a:extLst>
          </p:cNvPr>
          <p:cNvSpPr>
            <a:spLocks noGrp="1"/>
          </p:cNvSpPr>
          <p:nvPr>
            <p:ph type="title"/>
          </p:nvPr>
        </p:nvSpPr>
        <p:spPr>
          <a:xfrm>
            <a:off x="1451579" y="804519"/>
            <a:ext cx="9603275" cy="1049235"/>
          </a:xfrm>
        </p:spPr>
        <p:txBody>
          <a:bodyPr>
            <a:normAutofit fontScale="90000"/>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 </a:t>
            </a:r>
            <a:r>
              <a:rPr lang="en-US" b="1" dirty="0" err="1">
                <a:solidFill>
                  <a:schemeClr val="accent6">
                    <a:lumMod val="75000"/>
                  </a:schemeClr>
                </a:solidFill>
                <a:latin typeface="Times New Roman" panose="02020603050405020304" pitchFamily="18" charset="0"/>
                <a:cs typeface="Times New Roman" panose="02020603050405020304" pitchFamily="18" charset="0"/>
              </a:rPr>
              <a:t>contd</a:t>
            </a:r>
            <a:r>
              <a:rPr lang="en-US" b="1" dirty="0">
                <a:solidFill>
                  <a:schemeClr val="accent6">
                    <a:lumMod val="75000"/>
                  </a:schemeClr>
                </a:solidFill>
                <a:latin typeface="Times New Roman" panose="02020603050405020304" pitchFamily="18" charset="0"/>
                <a:cs typeface="Times New Roman" panose="02020603050405020304" pitchFamily="18" charset="0"/>
              </a:rPr>
              <a:t>…</a:t>
            </a:r>
            <a:br>
              <a:rPr lang="en-US" b="1" dirty="0">
                <a:solidFill>
                  <a:schemeClr val="accent6">
                    <a:lumMod val="75000"/>
                  </a:schemeClr>
                </a:solidFill>
                <a:latin typeface="Times New Roman" panose="02020603050405020304" pitchFamily="18" charset="0"/>
                <a:cs typeface="Times New Roman" panose="02020603050405020304" pitchFamily="18" charset="0"/>
              </a:rPr>
            </a:br>
            <a:br>
              <a:rPr lang="en-US" b="1" dirty="0">
                <a:solidFill>
                  <a:schemeClr val="accent6">
                    <a:lumMod val="75000"/>
                  </a:schemeClr>
                </a:solidFill>
                <a:latin typeface="Times New Roman" panose="02020603050405020304" pitchFamily="18" charset="0"/>
                <a:cs typeface="Times New Roman" panose="02020603050405020304" pitchFamily="18" charset="0"/>
              </a:rPr>
            </a:br>
            <a:endParaRPr lang="en-IN"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2CFAF278-1071-4DFC-9AB1-10802874F4D3}"/>
              </a:ext>
            </a:extLst>
          </p:cNvPr>
          <p:cNvSpPr/>
          <p:nvPr/>
        </p:nvSpPr>
        <p:spPr>
          <a:xfrm>
            <a:off x="1330036" y="1510145"/>
            <a:ext cx="10529457" cy="11914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Top Publishers,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tree map analysis shows the top publishers by globally,  you can see that Nintendo is the winner but also Electronic arts ,Activision and Sony computer entertainment played well.</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6" name="Content Placeholder 15">
            <a:extLst>
              <a:ext uri="{FF2B5EF4-FFF2-40B4-BE49-F238E27FC236}">
                <a16:creationId xmlns:a16="http://schemas.microsoft.com/office/drawing/2014/main" id="{4FD32926-873C-4E55-B950-4706A246C7D5}"/>
              </a:ext>
            </a:extLst>
          </p:cNvPr>
          <p:cNvPicPr>
            <a:picLocks noGrp="1" noChangeAspect="1"/>
          </p:cNvPicPr>
          <p:nvPr>
            <p:ph idx="1"/>
          </p:nvPr>
        </p:nvPicPr>
        <p:blipFill rotWithShape="1">
          <a:blip r:embed="rId2"/>
          <a:srcRect l="1374" t="7020" r="20046" b="6230"/>
          <a:stretch/>
        </p:blipFill>
        <p:spPr>
          <a:xfrm>
            <a:off x="1482438" y="2839228"/>
            <a:ext cx="10155384" cy="2937165"/>
          </a:xfrm>
        </p:spPr>
      </p:pic>
    </p:spTree>
    <p:extLst>
      <p:ext uri="{BB962C8B-B14F-4D97-AF65-F5344CB8AC3E}">
        <p14:creationId xmlns:p14="http://schemas.microsoft.com/office/powerpoint/2010/main" val="281227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091F-81D5-4550-A47C-5E67685F78B1}"/>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 </a:t>
            </a:r>
            <a:r>
              <a:rPr lang="en-US" b="1" dirty="0" err="1">
                <a:solidFill>
                  <a:schemeClr val="accent6">
                    <a:lumMod val="75000"/>
                  </a:schemeClr>
                </a:solidFill>
                <a:latin typeface="Times New Roman" panose="02020603050405020304" pitchFamily="18" charset="0"/>
                <a:cs typeface="Times New Roman" panose="02020603050405020304" pitchFamily="18" charset="0"/>
              </a:rPr>
              <a:t>contd</a:t>
            </a:r>
            <a:r>
              <a:rPr lang="en-US" b="1" dirty="0">
                <a:solidFill>
                  <a:schemeClr val="accent6">
                    <a:lumMod val="75000"/>
                  </a:schemeClr>
                </a:solidFill>
                <a:latin typeface="Times New Roman" panose="02020603050405020304" pitchFamily="18" charset="0"/>
                <a:cs typeface="Times New Roman" panose="02020603050405020304" pitchFamily="18" charset="0"/>
              </a:rPr>
              <a:t>…</a:t>
            </a:r>
            <a:endParaRPr lang="en-IN" dirty="0"/>
          </a:p>
        </p:txBody>
      </p:sp>
      <p:pic>
        <p:nvPicPr>
          <p:cNvPr id="7" name="Content Placeholder 6">
            <a:extLst>
              <a:ext uri="{FF2B5EF4-FFF2-40B4-BE49-F238E27FC236}">
                <a16:creationId xmlns:a16="http://schemas.microsoft.com/office/drawing/2014/main" id="{ADD366C2-8795-40EC-AFE9-228C8164348E}"/>
              </a:ext>
            </a:extLst>
          </p:cNvPr>
          <p:cNvPicPr>
            <a:picLocks noGrp="1" noChangeAspect="1"/>
          </p:cNvPicPr>
          <p:nvPr>
            <p:ph idx="1"/>
          </p:nvPr>
        </p:nvPicPr>
        <p:blipFill rotWithShape="1">
          <a:blip r:embed="rId2"/>
          <a:srcRect r="12142" b="5024"/>
          <a:stretch/>
        </p:blipFill>
        <p:spPr>
          <a:xfrm>
            <a:off x="4612340" y="2016125"/>
            <a:ext cx="7191735" cy="3608820"/>
          </a:xfrm>
        </p:spPr>
      </p:pic>
      <p:sp>
        <p:nvSpPr>
          <p:cNvPr id="8" name="Rectangle: Rounded Corners 7">
            <a:extLst>
              <a:ext uri="{FF2B5EF4-FFF2-40B4-BE49-F238E27FC236}">
                <a16:creationId xmlns:a16="http://schemas.microsoft.com/office/drawing/2014/main" id="{6F6ED2CC-AB59-47E6-9AF1-A018C7F94702}"/>
              </a:ext>
            </a:extLst>
          </p:cNvPr>
          <p:cNvSpPr/>
          <p:nvPr/>
        </p:nvSpPr>
        <p:spPr>
          <a:xfrm>
            <a:off x="1451579" y="1377916"/>
            <a:ext cx="2993970" cy="349798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Top Genre,</a:t>
            </a:r>
          </a:p>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Visualize by word cloud to display genres , Action is the genre that contributes the most to sales and continues with the sports genre</a:t>
            </a:r>
          </a:p>
          <a:p>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39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B656-7044-41D5-A3A4-E6E87E778A85}"/>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 </a:t>
            </a:r>
            <a:r>
              <a:rPr lang="en-US" b="1" dirty="0" err="1">
                <a:solidFill>
                  <a:schemeClr val="accent6">
                    <a:lumMod val="75000"/>
                  </a:schemeClr>
                </a:solidFill>
                <a:latin typeface="Times New Roman" panose="02020603050405020304" pitchFamily="18" charset="0"/>
                <a:cs typeface="Times New Roman" panose="02020603050405020304" pitchFamily="18" charset="0"/>
              </a:rPr>
              <a:t>contd</a:t>
            </a:r>
            <a:r>
              <a:rPr lang="en-US" b="1" dirty="0">
                <a:solidFill>
                  <a:schemeClr val="accent6">
                    <a:lumMod val="75000"/>
                  </a:schemeClr>
                </a:solidFill>
                <a:latin typeface="Times New Roman" panose="02020603050405020304" pitchFamily="18" charset="0"/>
                <a:cs typeface="Times New Roman" panose="02020603050405020304" pitchFamily="18" charset="0"/>
              </a:rPr>
              <a:t>…</a:t>
            </a:r>
            <a:endParaRPr lang="en-IN" dirty="0"/>
          </a:p>
        </p:txBody>
      </p:sp>
      <p:pic>
        <p:nvPicPr>
          <p:cNvPr id="5" name="Content Placeholder 4">
            <a:extLst>
              <a:ext uri="{FF2B5EF4-FFF2-40B4-BE49-F238E27FC236}">
                <a16:creationId xmlns:a16="http://schemas.microsoft.com/office/drawing/2014/main" id="{2FE268C3-AB00-479F-B790-13ABE08EA510}"/>
              </a:ext>
            </a:extLst>
          </p:cNvPr>
          <p:cNvPicPr>
            <a:picLocks noGrp="1" noChangeAspect="1"/>
          </p:cNvPicPr>
          <p:nvPr>
            <p:ph idx="1"/>
          </p:nvPr>
        </p:nvPicPr>
        <p:blipFill rotWithShape="1">
          <a:blip r:embed="rId2"/>
          <a:srcRect r="47970" b="13016"/>
          <a:stretch/>
        </p:blipFill>
        <p:spPr>
          <a:xfrm>
            <a:off x="5929738" y="2016125"/>
            <a:ext cx="5680362" cy="3511839"/>
          </a:xfrm>
        </p:spPr>
      </p:pic>
      <p:sp>
        <p:nvSpPr>
          <p:cNvPr id="6" name="Rectangle: Rounded Corners 5">
            <a:extLst>
              <a:ext uri="{FF2B5EF4-FFF2-40B4-BE49-F238E27FC236}">
                <a16:creationId xmlns:a16="http://schemas.microsoft.com/office/drawing/2014/main" id="{DF61D891-B5F1-4BFD-A075-0B8ECF91699A}"/>
              </a:ext>
            </a:extLst>
          </p:cNvPr>
          <p:cNvSpPr/>
          <p:nvPr/>
        </p:nvSpPr>
        <p:spPr>
          <a:xfrm flipH="1">
            <a:off x="1451577" y="2016125"/>
            <a:ext cx="3993259" cy="21402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Top plateforms,</a:t>
            </a:r>
          </a:p>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Visualize by bubble chart to show     which plateform are the most popular, you can see in this chart PS2  is the most purchased plateform</a:t>
            </a:r>
          </a:p>
          <a:p>
            <a:endParaRPr lang="en-IN" dirty="0"/>
          </a:p>
        </p:txBody>
      </p:sp>
    </p:spTree>
    <p:extLst>
      <p:ext uri="{BB962C8B-B14F-4D97-AF65-F5344CB8AC3E}">
        <p14:creationId xmlns:p14="http://schemas.microsoft.com/office/powerpoint/2010/main" val="374375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BBD9-207D-4172-8D87-C91B8E97F6BB}"/>
              </a:ext>
            </a:extLst>
          </p:cNvPr>
          <p:cNvSpPr>
            <a:spLocks noGrp="1"/>
          </p:cNvSpPr>
          <p:nvPr>
            <p:ph type="title"/>
          </p:nvPr>
        </p:nvSpPr>
        <p:spPr>
          <a:xfrm>
            <a:off x="1451579" y="804519"/>
            <a:ext cx="9603275" cy="1049235"/>
          </a:xfrm>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 </a:t>
            </a:r>
            <a:r>
              <a:rPr lang="en-US" b="1" dirty="0" err="1">
                <a:solidFill>
                  <a:schemeClr val="accent6">
                    <a:lumMod val="75000"/>
                  </a:schemeClr>
                </a:solidFill>
                <a:latin typeface="Times New Roman" panose="02020603050405020304" pitchFamily="18" charset="0"/>
                <a:cs typeface="Times New Roman" panose="02020603050405020304" pitchFamily="18" charset="0"/>
              </a:rPr>
              <a:t>contd</a:t>
            </a:r>
            <a:r>
              <a:rPr lang="en-US" b="1" dirty="0">
                <a:solidFill>
                  <a:schemeClr val="accent6">
                    <a:lumMod val="75000"/>
                  </a:schemeClr>
                </a:solidFill>
                <a:latin typeface="Times New Roman" panose="02020603050405020304" pitchFamily="18" charset="0"/>
                <a:cs typeface="Times New Roman" panose="02020603050405020304" pitchFamily="18" charset="0"/>
              </a:rPr>
              <a:t>…</a:t>
            </a:r>
            <a:endParaRPr lang="en-IN" dirty="0"/>
          </a:p>
        </p:txBody>
      </p:sp>
      <p:pic>
        <p:nvPicPr>
          <p:cNvPr id="5" name="Content Placeholder 4">
            <a:extLst>
              <a:ext uri="{FF2B5EF4-FFF2-40B4-BE49-F238E27FC236}">
                <a16:creationId xmlns:a16="http://schemas.microsoft.com/office/drawing/2014/main" id="{9CB7D7EE-EA70-4F2B-9CA7-04B87F61D8CF}"/>
              </a:ext>
            </a:extLst>
          </p:cNvPr>
          <p:cNvPicPr>
            <a:picLocks noGrp="1" noChangeAspect="1"/>
          </p:cNvPicPr>
          <p:nvPr>
            <p:ph idx="1"/>
          </p:nvPr>
        </p:nvPicPr>
        <p:blipFill rotWithShape="1">
          <a:blip r:embed="rId2"/>
          <a:srcRect t="-136" r="15188" b="50855"/>
          <a:stretch/>
        </p:blipFill>
        <p:spPr>
          <a:xfrm>
            <a:off x="1551709" y="3131132"/>
            <a:ext cx="9185564" cy="2604654"/>
          </a:xfrm>
        </p:spPr>
      </p:pic>
      <p:sp>
        <p:nvSpPr>
          <p:cNvPr id="6" name="Rectangle: Rounded Corners 5">
            <a:extLst>
              <a:ext uri="{FF2B5EF4-FFF2-40B4-BE49-F238E27FC236}">
                <a16:creationId xmlns:a16="http://schemas.microsoft.com/office/drawing/2014/main" id="{D21FCEF6-7678-4B2C-8BF4-95D23571D072}"/>
              </a:ext>
            </a:extLst>
          </p:cNvPr>
          <p:cNvSpPr/>
          <p:nvPr/>
        </p:nvSpPr>
        <p:spPr>
          <a:xfrm>
            <a:off x="1551709" y="1912888"/>
            <a:ext cx="9185564" cy="11591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Top Sold Games,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Visualize by horizontal bar chart which display the most purchased games and you can see in this chart Wii Sports holds the first place.</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09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0113-F50E-4821-A115-A378006D2C83}"/>
              </a:ext>
            </a:extLst>
          </p:cNvPr>
          <p:cNvSpPr>
            <a:spLocks noGrp="1"/>
          </p:cNvSpPr>
          <p:nvPr>
            <p:ph type="title"/>
          </p:nvPr>
        </p:nvSpPr>
        <p:spPr/>
        <p:txBody>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Data analysis </a:t>
            </a:r>
            <a:r>
              <a:rPr lang="en-US" b="1" dirty="0" err="1">
                <a:solidFill>
                  <a:schemeClr val="accent6">
                    <a:lumMod val="75000"/>
                  </a:schemeClr>
                </a:solidFill>
                <a:latin typeface="Times New Roman" panose="02020603050405020304" pitchFamily="18" charset="0"/>
                <a:cs typeface="Times New Roman" panose="02020603050405020304" pitchFamily="18" charset="0"/>
              </a:rPr>
              <a:t>contd</a:t>
            </a:r>
            <a:r>
              <a:rPr lang="en-US" b="1" dirty="0">
                <a:solidFill>
                  <a:schemeClr val="accent6">
                    <a:lumMod val="75000"/>
                  </a:schemeClr>
                </a:solidFill>
                <a:latin typeface="Times New Roman" panose="02020603050405020304" pitchFamily="18" charset="0"/>
                <a:cs typeface="Times New Roman" panose="02020603050405020304" pitchFamily="18" charset="0"/>
              </a:rPr>
              <a:t>…</a:t>
            </a:r>
            <a:endParaRPr lang="en-IN" dirty="0"/>
          </a:p>
        </p:txBody>
      </p:sp>
      <p:pic>
        <p:nvPicPr>
          <p:cNvPr id="7" name="Content Placeholder 6">
            <a:extLst>
              <a:ext uri="{FF2B5EF4-FFF2-40B4-BE49-F238E27FC236}">
                <a16:creationId xmlns:a16="http://schemas.microsoft.com/office/drawing/2014/main" id="{CB8D9B0D-87FF-4240-9310-DD208B0D5841}"/>
              </a:ext>
            </a:extLst>
          </p:cNvPr>
          <p:cNvPicPr>
            <a:picLocks noGrp="1" noChangeAspect="1"/>
          </p:cNvPicPr>
          <p:nvPr>
            <p:ph idx="1"/>
          </p:nvPr>
        </p:nvPicPr>
        <p:blipFill rotWithShape="1">
          <a:blip r:embed="rId2"/>
          <a:srcRect l="945" r="33766" b="3041"/>
          <a:stretch/>
        </p:blipFill>
        <p:spPr>
          <a:xfrm>
            <a:off x="5292350" y="2022764"/>
            <a:ext cx="5597319" cy="4433465"/>
          </a:xfrm>
        </p:spPr>
      </p:pic>
      <p:sp>
        <p:nvSpPr>
          <p:cNvPr id="8" name="Rectangle: Rounded Corners 7">
            <a:extLst>
              <a:ext uri="{FF2B5EF4-FFF2-40B4-BE49-F238E27FC236}">
                <a16:creationId xmlns:a16="http://schemas.microsoft.com/office/drawing/2014/main" id="{D5645DBE-EBF8-4C3F-B4FF-BEA4CFA8F75E}"/>
              </a:ext>
            </a:extLst>
          </p:cNvPr>
          <p:cNvSpPr/>
          <p:nvPr/>
        </p:nvSpPr>
        <p:spPr>
          <a:xfrm>
            <a:off x="1451579" y="2022765"/>
            <a:ext cx="3605330" cy="266007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Global vs other sales in all the years,</a:t>
            </a:r>
          </a:p>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Visualize by dual axis chart to show which year has maximum global sales and other sales ,It shows clearly that in 2008 both has max sales and from 2008 sales has been decreased </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0483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457</TotalTime>
  <Words>748</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Courier New</vt:lpstr>
      <vt:lpstr>Gill Sans MT</vt:lpstr>
      <vt:lpstr>Times New Roman</vt:lpstr>
      <vt:lpstr>Wingdings</vt:lpstr>
      <vt:lpstr>Gallery</vt:lpstr>
      <vt:lpstr>TABLEAu CAPSTONE PROJECT   VIDEO GAME SALES ANALYSIS DASHBOARD</vt:lpstr>
      <vt:lpstr>PROBLEM STATEMENTS</vt:lpstr>
      <vt:lpstr>Executive Summary </vt:lpstr>
      <vt:lpstr>Data analysis</vt:lpstr>
      <vt:lpstr>Data analysis contd…  </vt:lpstr>
      <vt:lpstr>Data analysis contd…</vt:lpstr>
      <vt:lpstr>Data analysis contd…</vt:lpstr>
      <vt:lpstr>Data analysis contd…</vt:lpstr>
      <vt:lpstr>Data analysis contd…</vt:lpstr>
      <vt:lpstr>Data analysis contd…</vt:lpstr>
      <vt:lpstr>Data analysis contd…</vt:lpstr>
      <vt:lpstr>Data analysis contd…</vt:lpstr>
      <vt:lpstr>Data analysis contd…</vt:lpstr>
      <vt:lpstr>PowerPoint Presentation</vt:lpstr>
      <vt:lpstr>PowerPoint Presentation</vt:lpstr>
      <vt:lpstr>conclusion</vt:lpstr>
      <vt:lpstr>Next step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CAPSTONE PROJECT   VIDEO GAME SALES ANALYSIS DASHBOARD</dc:title>
  <dc:creator>Laptop-PC</dc:creator>
  <cp:lastModifiedBy>Laptop-PC</cp:lastModifiedBy>
  <cp:revision>47</cp:revision>
  <dcterms:created xsi:type="dcterms:W3CDTF">2021-12-22T05:12:37Z</dcterms:created>
  <dcterms:modified xsi:type="dcterms:W3CDTF">2021-12-22T16:19:25Z</dcterms:modified>
</cp:coreProperties>
</file>