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57D25-F863-402D-A669-689724E7FA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67050-0142-49F9-A9AC-71A1F4653A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how specific attributes are impacting more to a data segment than others.</a:t>
          </a:r>
        </a:p>
      </dgm:t>
    </dgm:pt>
    <dgm:pt modelId="{148EE964-0554-4F4C-9BE5-CB18A0BFAF92}" type="parTrans" cxnId="{0BB517A1-802A-463D-97D4-E5BB93909575}">
      <dgm:prSet/>
      <dgm:spPr/>
      <dgm:t>
        <a:bodyPr/>
        <a:lstStyle/>
        <a:p>
          <a:endParaRPr lang="en-US"/>
        </a:p>
      </dgm:t>
    </dgm:pt>
    <dgm:pt modelId="{15F3064F-34D0-4EEA-85E5-90089F77E4BC}" type="sibTrans" cxnId="{0BB517A1-802A-463D-97D4-E5BB939095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2E0A1E-E000-4032-871F-6909610817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the correlation between various attributes and factors leading to attrition.</a:t>
          </a:r>
        </a:p>
      </dgm:t>
    </dgm:pt>
    <dgm:pt modelId="{7965A0C1-087E-4B40-8577-456EC17630C4}" type="parTrans" cxnId="{43EE7E19-7FDD-4900-A3E9-197042771CE2}">
      <dgm:prSet/>
      <dgm:spPr/>
      <dgm:t>
        <a:bodyPr/>
        <a:lstStyle/>
        <a:p>
          <a:endParaRPr lang="en-US"/>
        </a:p>
      </dgm:t>
    </dgm:pt>
    <dgm:pt modelId="{98E6057A-344E-4E78-86A6-5067E4C74430}" type="sibTrans" cxnId="{43EE7E19-7FDD-4900-A3E9-197042771C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5EE898-2C95-4BD6-886E-CE44E1799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identify possible employees who can leave the company by studying historical data and doing trend analysis?</a:t>
          </a:r>
        </a:p>
      </dgm:t>
    </dgm:pt>
    <dgm:pt modelId="{87AEBEC5-9FD1-4D3F-BEF8-6544409CFA15}" type="parTrans" cxnId="{4A272DB6-22C4-473B-943D-402244409984}">
      <dgm:prSet/>
      <dgm:spPr/>
      <dgm:t>
        <a:bodyPr/>
        <a:lstStyle/>
        <a:p>
          <a:endParaRPr lang="en-US"/>
        </a:p>
      </dgm:t>
    </dgm:pt>
    <dgm:pt modelId="{17501AB4-5F43-4F53-AF65-5D304A9EB2A5}" type="sibTrans" cxnId="{4A272DB6-22C4-473B-943D-4022444099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DE1EAD-F663-4267-82E8-36695640CE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factors and actions can company management take to retain valuable and vulnerable employees?</a:t>
          </a:r>
        </a:p>
      </dgm:t>
    </dgm:pt>
    <dgm:pt modelId="{F67BF8CF-4FE9-4A88-A297-2D2569E4A788}" type="parTrans" cxnId="{E07076DC-2670-4384-ACA7-C7103BAD66B2}">
      <dgm:prSet/>
      <dgm:spPr/>
      <dgm:t>
        <a:bodyPr/>
        <a:lstStyle/>
        <a:p>
          <a:endParaRPr lang="en-US"/>
        </a:p>
      </dgm:t>
    </dgm:pt>
    <dgm:pt modelId="{A01F2835-463C-478A-A37C-7D745834448E}" type="sibTrans" cxnId="{E07076DC-2670-4384-ACA7-C7103BAD66B2}">
      <dgm:prSet/>
      <dgm:spPr/>
      <dgm:t>
        <a:bodyPr/>
        <a:lstStyle/>
        <a:p>
          <a:endParaRPr lang="en-US"/>
        </a:p>
      </dgm:t>
    </dgm:pt>
    <dgm:pt modelId="{7156F5D2-01C1-4EDA-B9F7-D32986DAB6EE}" type="pres">
      <dgm:prSet presAssocID="{A4957D25-F863-402D-A669-689724E7FA8E}" presName="root" presStyleCnt="0">
        <dgm:presLayoutVars>
          <dgm:dir/>
          <dgm:resizeHandles val="exact"/>
        </dgm:presLayoutVars>
      </dgm:prSet>
      <dgm:spPr/>
    </dgm:pt>
    <dgm:pt modelId="{93A114BB-FFA2-4E4C-8047-3812A43B7374}" type="pres">
      <dgm:prSet presAssocID="{A4957D25-F863-402D-A669-689724E7FA8E}" presName="container" presStyleCnt="0">
        <dgm:presLayoutVars>
          <dgm:dir/>
          <dgm:resizeHandles val="exact"/>
        </dgm:presLayoutVars>
      </dgm:prSet>
      <dgm:spPr/>
    </dgm:pt>
    <dgm:pt modelId="{934F3BD5-E00B-4539-B1FE-EC123BC92214}" type="pres">
      <dgm:prSet presAssocID="{45A67050-0142-49F9-A9AC-71A1F4653A25}" presName="compNode" presStyleCnt="0"/>
      <dgm:spPr/>
    </dgm:pt>
    <dgm:pt modelId="{FBDCB810-E466-4591-AD7D-AFDCEECACE13}" type="pres">
      <dgm:prSet presAssocID="{45A67050-0142-49F9-A9AC-71A1F4653A25}" presName="iconBgRect" presStyleLbl="bgShp" presStyleIdx="0" presStyleCnt="4"/>
      <dgm:spPr/>
    </dgm:pt>
    <dgm:pt modelId="{0BF14D23-8F3F-4EA7-8427-800C7A6670C8}" type="pres">
      <dgm:prSet presAssocID="{45A67050-0142-49F9-A9AC-71A1F4653A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94E0237-AA13-4448-8D14-8B3D18B85450}" type="pres">
      <dgm:prSet presAssocID="{45A67050-0142-49F9-A9AC-71A1F4653A25}" presName="spaceRect" presStyleCnt="0"/>
      <dgm:spPr/>
    </dgm:pt>
    <dgm:pt modelId="{AE407638-F322-42B2-88FD-81FE75183739}" type="pres">
      <dgm:prSet presAssocID="{45A67050-0142-49F9-A9AC-71A1F4653A25}" presName="textRect" presStyleLbl="revTx" presStyleIdx="0" presStyleCnt="4">
        <dgm:presLayoutVars>
          <dgm:chMax val="1"/>
          <dgm:chPref val="1"/>
        </dgm:presLayoutVars>
      </dgm:prSet>
      <dgm:spPr/>
    </dgm:pt>
    <dgm:pt modelId="{213DF179-0FE5-45CE-A111-A04A71BC0DA9}" type="pres">
      <dgm:prSet presAssocID="{15F3064F-34D0-4EEA-85E5-90089F77E4BC}" presName="sibTrans" presStyleLbl="sibTrans2D1" presStyleIdx="0" presStyleCnt="0"/>
      <dgm:spPr/>
    </dgm:pt>
    <dgm:pt modelId="{5819FE93-5300-4D1B-9663-B920670AED32}" type="pres">
      <dgm:prSet presAssocID="{582E0A1E-E000-4032-871F-6909610817EE}" presName="compNode" presStyleCnt="0"/>
      <dgm:spPr/>
    </dgm:pt>
    <dgm:pt modelId="{9A5ED518-273B-48CE-82B7-02E9E21F73D9}" type="pres">
      <dgm:prSet presAssocID="{582E0A1E-E000-4032-871F-6909610817EE}" presName="iconBgRect" presStyleLbl="bgShp" presStyleIdx="1" presStyleCnt="4"/>
      <dgm:spPr/>
    </dgm:pt>
    <dgm:pt modelId="{05DF6394-DDDA-4B8A-81F9-876C0E4C7AE1}" type="pres">
      <dgm:prSet presAssocID="{582E0A1E-E000-4032-871F-6909610817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8BCD15-47A0-4890-AF3B-CC1BC7D5221B}" type="pres">
      <dgm:prSet presAssocID="{582E0A1E-E000-4032-871F-6909610817EE}" presName="spaceRect" presStyleCnt="0"/>
      <dgm:spPr/>
    </dgm:pt>
    <dgm:pt modelId="{FBB05FE8-A9D1-49BC-AC8C-25779A513BC5}" type="pres">
      <dgm:prSet presAssocID="{582E0A1E-E000-4032-871F-6909610817EE}" presName="textRect" presStyleLbl="revTx" presStyleIdx="1" presStyleCnt="4">
        <dgm:presLayoutVars>
          <dgm:chMax val="1"/>
          <dgm:chPref val="1"/>
        </dgm:presLayoutVars>
      </dgm:prSet>
      <dgm:spPr/>
    </dgm:pt>
    <dgm:pt modelId="{46566124-9899-4C86-ACBC-5617F9A67DA8}" type="pres">
      <dgm:prSet presAssocID="{98E6057A-344E-4E78-86A6-5067E4C74430}" presName="sibTrans" presStyleLbl="sibTrans2D1" presStyleIdx="0" presStyleCnt="0"/>
      <dgm:spPr/>
    </dgm:pt>
    <dgm:pt modelId="{36FFF923-3E91-4D80-9A09-85D64284F457}" type="pres">
      <dgm:prSet presAssocID="{9F5EE898-2C95-4BD6-886E-CE44E17993F9}" presName="compNode" presStyleCnt="0"/>
      <dgm:spPr/>
    </dgm:pt>
    <dgm:pt modelId="{A81CB532-2356-46CE-9411-7AC3243C27F4}" type="pres">
      <dgm:prSet presAssocID="{9F5EE898-2C95-4BD6-886E-CE44E17993F9}" presName="iconBgRect" presStyleLbl="bgShp" presStyleIdx="2" presStyleCnt="4"/>
      <dgm:spPr/>
    </dgm:pt>
    <dgm:pt modelId="{928C04A8-2412-4F54-AD7A-A33691A2DE15}" type="pres">
      <dgm:prSet presAssocID="{9F5EE898-2C95-4BD6-886E-CE44E17993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FFBA7567-CE9C-49A7-AE72-CCD931A3CB90}" type="pres">
      <dgm:prSet presAssocID="{9F5EE898-2C95-4BD6-886E-CE44E17993F9}" presName="spaceRect" presStyleCnt="0"/>
      <dgm:spPr/>
    </dgm:pt>
    <dgm:pt modelId="{0F2A6D46-B316-4E20-8E26-C9E67AD645C5}" type="pres">
      <dgm:prSet presAssocID="{9F5EE898-2C95-4BD6-886E-CE44E17993F9}" presName="textRect" presStyleLbl="revTx" presStyleIdx="2" presStyleCnt="4">
        <dgm:presLayoutVars>
          <dgm:chMax val="1"/>
          <dgm:chPref val="1"/>
        </dgm:presLayoutVars>
      </dgm:prSet>
      <dgm:spPr/>
    </dgm:pt>
    <dgm:pt modelId="{5EAA6552-A17F-40A8-A818-018103548E1E}" type="pres">
      <dgm:prSet presAssocID="{17501AB4-5F43-4F53-AF65-5D304A9EB2A5}" presName="sibTrans" presStyleLbl="sibTrans2D1" presStyleIdx="0" presStyleCnt="0"/>
      <dgm:spPr/>
    </dgm:pt>
    <dgm:pt modelId="{2FAABDD3-3E3E-4E6D-817E-04FF29BF4E59}" type="pres">
      <dgm:prSet presAssocID="{EADE1EAD-F663-4267-82E8-36695640CE76}" presName="compNode" presStyleCnt="0"/>
      <dgm:spPr/>
    </dgm:pt>
    <dgm:pt modelId="{69A41759-FA0B-44E2-BAC7-D55081818C35}" type="pres">
      <dgm:prSet presAssocID="{EADE1EAD-F663-4267-82E8-36695640CE76}" presName="iconBgRect" presStyleLbl="bgShp" presStyleIdx="3" presStyleCnt="4"/>
      <dgm:spPr/>
    </dgm:pt>
    <dgm:pt modelId="{08FEA514-385A-4458-B821-4C53383CF3B4}" type="pres">
      <dgm:prSet presAssocID="{EADE1EAD-F663-4267-82E8-36695640CE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ADCB3C59-740F-4169-BB90-B85BB513D218}" type="pres">
      <dgm:prSet presAssocID="{EADE1EAD-F663-4267-82E8-36695640CE76}" presName="spaceRect" presStyleCnt="0"/>
      <dgm:spPr/>
    </dgm:pt>
    <dgm:pt modelId="{23A19EA6-89B0-4C50-8570-1F2611118974}" type="pres">
      <dgm:prSet presAssocID="{EADE1EAD-F663-4267-82E8-36695640CE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EE7E19-7FDD-4900-A3E9-197042771CE2}" srcId="{A4957D25-F863-402D-A669-689724E7FA8E}" destId="{582E0A1E-E000-4032-871F-6909610817EE}" srcOrd="1" destOrd="0" parTransId="{7965A0C1-087E-4B40-8577-456EC17630C4}" sibTransId="{98E6057A-344E-4E78-86A6-5067E4C74430}"/>
    <dgm:cxn modelId="{DBD6431F-29AC-4873-8560-82E439B7026C}" type="presOf" srcId="{98E6057A-344E-4E78-86A6-5067E4C74430}" destId="{46566124-9899-4C86-ACBC-5617F9A67DA8}" srcOrd="0" destOrd="0" presId="urn:microsoft.com/office/officeart/2018/2/layout/IconCircleList"/>
    <dgm:cxn modelId="{62137927-3321-4A9D-AB34-39DD2982C270}" type="presOf" srcId="{17501AB4-5F43-4F53-AF65-5D304A9EB2A5}" destId="{5EAA6552-A17F-40A8-A818-018103548E1E}" srcOrd="0" destOrd="0" presId="urn:microsoft.com/office/officeart/2018/2/layout/IconCircleList"/>
    <dgm:cxn modelId="{75A99D3B-DD2B-4B6F-AF04-E73D46D1879B}" type="presOf" srcId="{582E0A1E-E000-4032-871F-6909610817EE}" destId="{FBB05FE8-A9D1-49BC-AC8C-25779A513BC5}" srcOrd="0" destOrd="0" presId="urn:microsoft.com/office/officeart/2018/2/layout/IconCircleList"/>
    <dgm:cxn modelId="{F9714D51-5491-4E1D-99C2-C4ADBBD7FAB3}" type="presOf" srcId="{EADE1EAD-F663-4267-82E8-36695640CE76}" destId="{23A19EA6-89B0-4C50-8570-1F2611118974}" srcOrd="0" destOrd="0" presId="urn:microsoft.com/office/officeart/2018/2/layout/IconCircleList"/>
    <dgm:cxn modelId="{BB8AC395-7B95-4468-A648-06ADC0915630}" type="presOf" srcId="{15F3064F-34D0-4EEA-85E5-90089F77E4BC}" destId="{213DF179-0FE5-45CE-A111-A04A71BC0DA9}" srcOrd="0" destOrd="0" presId="urn:microsoft.com/office/officeart/2018/2/layout/IconCircleList"/>
    <dgm:cxn modelId="{0BB517A1-802A-463D-97D4-E5BB93909575}" srcId="{A4957D25-F863-402D-A669-689724E7FA8E}" destId="{45A67050-0142-49F9-A9AC-71A1F4653A25}" srcOrd="0" destOrd="0" parTransId="{148EE964-0554-4F4C-9BE5-CB18A0BFAF92}" sibTransId="{15F3064F-34D0-4EEA-85E5-90089F77E4BC}"/>
    <dgm:cxn modelId="{43DB54AA-CE11-433A-A6AF-F7083FA30BD7}" type="presOf" srcId="{45A67050-0142-49F9-A9AC-71A1F4653A25}" destId="{AE407638-F322-42B2-88FD-81FE75183739}" srcOrd="0" destOrd="0" presId="urn:microsoft.com/office/officeart/2018/2/layout/IconCircleList"/>
    <dgm:cxn modelId="{4A272DB6-22C4-473B-943D-402244409984}" srcId="{A4957D25-F863-402D-A669-689724E7FA8E}" destId="{9F5EE898-2C95-4BD6-886E-CE44E17993F9}" srcOrd="2" destOrd="0" parTransId="{87AEBEC5-9FD1-4D3F-BEF8-6544409CFA15}" sibTransId="{17501AB4-5F43-4F53-AF65-5D304A9EB2A5}"/>
    <dgm:cxn modelId="{125F32C0-B0BA-4EC3-A7B4-CECD98E9AD44}" type="presOf" srcId="{A4957D25-F863-402D-A669-689724E7FA8E}" destId="{7156F5D2-01C1-4EDA-B9F7-D32986DAB6EE}" srcOrd="0" destOrd="0" presId="urn:microsoft.com/office/officeart/2018/2/layout/IconCircleList"/>
    <dgm:cxn modelId="{EA2344D6-218E-4D73-8EE9-7595EFAF1691}" type="presOf" srcId="{9F5EE898-2C95-4BD6-886E-CE44E17993F9}" destId="{0F2A6D46-B316-4E20-8E26-C9E67AD645C5}" srcOrd="0" destOrd="0" presId="urn:microsoft.com/office/officeart/2018/2/layout/IconCircleList"/>
    <dgm:cxn modelId="{E07076DC-2670-4384-ACA7-C7103BAD66B2}" srcId="{A4957D25-F863-402D-A669-689724E7FA8E}" destId="{EADE1EAD-F663-4267-82E8-36695640CE76}" srcOrd="3" destOrd="0" parTransId="{F67BF8CF-4FE9-4A88-A297-2D2569E4A788}" sibTransId="{A01F2835-463C-478A-A37C-7D745834448E}"/>
    <dgm:cxn modelId="{0425819B-61CF-4C7D-AA43-0A735E312BCC}" type="presParOf" srcId="{7156F5D2-01C1-4EDA-B9F7-D32986DAB6EE}" destId="{93A114BB-FFA2-4E4C-8047-3812A43B7374}" srcOrd="0" destOrd="0" presId="urn:microsoft.com/office/officeart/2018/2/layout/IconCircleList"/>
    <dgm:cxn modelId="{4EA4FDC9-78D7-4791-BD77-86CAEE612821}" type="presParOf" srcId="{93A114BB-FFA2-4E4C-8047-3812A43B7374}" destId="{934F3BD5-E00B-4539-B1FE-EC123BC92214}" srcOrd="0" destOrd="0" presId="urn:microsoft.com/office/officeart/2018/2/layout/IconCircleList"/>
    <dgm:cxn modelId="{2DBF59F3-218C-4DD6-9BDE-684D8F7479ED}" type="presParOf" srcId="{934F3BD5-E00B-4539-B1FE-EC123BC92214}" destId="{FBDCB810-E466-4591-AD7D-AFDCEECACE13}" srcOrd="0" destOrd="0" presId="urn:microsoft.com/office/officeart/2018/2/layout/IconCircleList"/>
    <dgm:cxn modelId="{14ADE923-3AE4-479E-9A9D-539D31B5BE1C}" type="presParOf" srcId="{934F3BD5-E00B-4539-B1FE-EC123BC92214}" destId="{0BF14D23-8F3F-4EA7-8427-800C7A6670C8}" srcOrd="1" destOrd="0" presId="urn:microsoft.com/office/officeart/2018/2/layout/IconCircleList"/>
    <dgm:cxn modelId="{DFC0B0B8-36BD-4D64-AE9F-8FF10D878AA9}" type="presParOf" srcId="{934F3BD5-E00B-4539-B1FE-EC123BC92214}" destId="{F94E0237-AA13-4448-8D14-8B3D18B85450}" srcOrd="2" destOrd="0" presId="urn:microsoft.com/office/officeart/2018/2/layout/IconCircleList"/>
    <dgm:cxn modelId="{78C2DC6B-C971-4D47-B4FC-868D1BB44032}" type="presParOf" srcId="{934F3BD5-E00B-4539-B1FE-EC123BC92214}" destId="{AE407638-F322-42B2-88FD-81FE75183739}" srcOrd="3" destOrd="0" presId="urn:microsoft.com/office/officeart/2018/2/layout/IconCircleList"/>
    <dgm:cxn modelId="{247E70CE-82FF-4C89-A986-1B68FDE9DD8A}" type="presParOf" srcId="{93A114BB-FFA2-4E4C-8047-3812A43B7374}" destId="{213DF179-0FE5-45CE-A111-A04A71BC0DA9}" srcOrd="1" destOrd="0" presId="urn:microsoft.com/office/officeart/2018/2/layout/IconCircleList"/>
    <dgm:cxn modelId="{B301C368-B19B-43C2-92A8-1A5B3E245A2A}" type="presParOf" srcId="{93A114BB-FFA2-4E4C-8047-3812A43B7374}" destId="{5819FE93-5300-4D1B-9663-B920670AED32}" srcOrd="2" destOrd="0" presId="urn:microsoft.com/office/officeart/2018/2/layout/IconCircleList"/>
    <dgm:cxn modelId="{9EA52DCF-9AA6-4DA8-9092-E8B6E842C72B}" type="presParOf" srcId="{5819FE93-5300-4D1B-9663-B920670AED32}" destId="{9A5ED518-273B-48CE-82B7-02E9E21F73D9}" srcOrd="0" destOrd="0" presId="urn:microsoft.com/office/officeart/2018/2/layout/IconCircleList"/>
    <dgm:cxn modelId="{20817D5F-3837-4E41-9896-E3775C983A0D}" type="presParOf" srcId="{5819FE93-5300-4D1B-9663-B920670AED32}" destId="{05DF6394-DDDA-4B8A-81F9-876C0E4C7AE1}" srcOrd="1" destOrd="0" presId="urn:microsoft.com/office/officeart/2018/2/layout/IconCircleList"/>
    <dgm:cxn modelId="{AD28A3F1-276B-43CB-A539-84422E811B64}" type="presParOf" srcId="{5819FE93-5300-4D1B-9663-B920670AED32}" destId="{7A8BCD15-47A0-4890-AF3B-CC1BC7D5221B}" srcOrd="2" destOrd="0" presId="urn:microsoft.com/office/officeart/2018/2/layout/IconCircleList"/>
    <dgm:cxn modelId="{33732BCB-DB73-4DDB-AF52-B4D3501037F1}" type="presParOf" srcId="{5819FE93-5300-4D1B-9663-B920670AED32}" destId="{FBB05FE8-A9D1-49BC-AC8C-25779A513BC5}" srcOrd="3" destOrd="0" presId="urn:microsoft.com/office/officeart/2018/2/layout/IconCircleList"/>
    <dgm:cxn modelId="{F50AEB4E-28FA-4FE9-8E5E-ABC3EBB9DF6E}" type="presParOf" srcId="{93A114BB-FFA2-4E4C-8047-3812A43B7374}" destId="{46566124-9899-4C86-ACBC-5617F9A67DA8}" srcOrd="3" destOrd="0" presId="urn:microsoft.com/office/officeart/2018/2/layout/IconCircleList"/>
    <dgm:cxn modelId="{B7A1F60A-80EA-489A-BB6D-F5F107DFBE17}" type="presParOf" srcId="{93A114BB-FFA2-4E4C-8047-3812A43B7374}" destId="{36FFF923-3E91-4D80-9A09-85D64284F457}" srcOrd="4" destOrd="0" presId="urn:microsoft.com/office/officeart/2018/2/layout/IconCircleList"/>
    <dgm:cxn modelId="{5777BFA9-5EB9-4322-A0E4-1B566814CF86}" type="presParOf" srcId="{36FFF923-3E91-4D80-9A09-85D64284F457}" destId="{A81CB532-2356-46CE-9411-7AC3243C27F4}" srcOrd="0" destOrd="0" presId="urn:microsoft.com/office/officeart/2018/2/layout/IconCircleList"/>
    <dgm:cxn modelId="{5AA7F9AE-CB6C-4911-9CE9-319111C27AE6}" type="presParOf" srcId="{36FFF923-3E91-4D80-9A09-85D64284F457}" destId="{928C04A8-2412-4F54-AD7A-A33691A2DE15}" srcOrd="1" destOrd="0" presId="urn:microsoft.com/office/officeart/2018/2/layout/IconCircleList"/>
    <dgm:cxn modelId="{BC9A5CA9-5141-4CC1-A06E-403226051FA3}" type="presParOf" srcId="{36FFF923-3E91-4D80-9A09-85D64284F457}" destId="{FFBA7567-CE9C-49A7-AE72-CCD931A3CB90}" srcOrd="2" destOrd="0" presId="urn:microsoft.com/office/officeart/2018/2/layout/IconCircleList"/>
    <dgm:cxn modelId="{84FE87F7-A5D6-47BE-BACC-B66D3B1838D6}" type="presParOf" srcId="{36FFF923-3E91-4D80-9A09-85D64284F457}" destId="{0F2A6D46-B316-4E20-8E26-C9E67AD645C5}" srcOrd="3" destOrd="0" presId="urn:microsoft.com/office/officeart/2018/2/layout/IconCircleList"/>
    <dgm:cxn modelId="{99627CB4-F8A3-4E4F-B4F4-39796E74B964}" type="presParOf" srcId="{93A114BB-FFA2-4E4C-8047-3812A43B7374}" destId="{5EAA6552-A17F-40A8-A818-018103548E1E}" srcOrd="5" destOrd="0" presId="urn:microsoft.com/office/officeart/2018/2/layout/IconCircleList"/>
    <dgm:cxn modelId="{7AA52D88-CE95-4873-A7AB-72777D30A8E7}" type="presParOf" srcId="{93A114BB-FFA2-4E4C-8047-3812A43B7374}" destId="{2FAABDD3-3E3E-4E6D-817E-04FF29BF4E59}" srcOrd="6" destOrd="0" presId="urn:microsoft.com/office/officeart/2018/2/layout/IconCircleList"/>
    <dgm:cxn modelId="{72A092B1-73C1-4D24-9FC0-AAAA60351A6A}" type="presParOf" srcId="{2FAABDD3-3E3E-4E6D-817E-04FF29BF4E59}" destId="{69A41759-FA0B-44E2-BAC7-D55081818C35}" srcOrd="0" destOrd="0" presId="urn:microsoft.com/office/officeart/2018/2/layout/IconCircleList"/>
    <dgm:cxn modelId="{AD615FE7-9B70-48D0-9FFE-7DA939088494}" type="presParOf" srcId="{2FAABDD3-3E3E-4E6D-817E-04FF29BF4E59}" destId="{08FEA514-385A-4458-B821-4C53383CF3B4}" srcOrd="1" destOrd="0" presId="urn:microsoft.com/office/officeart/2018/2/layout/IconCircleList"/>
    <dgm:cxn modelId="{6FA198A4-68C4-4DA0-A62B-36B4A4203A85}" type="presParOf" srcId="{2FAABDD3-3E3E-4E6D-817E-04FF29BF4E59}" destId="{ADCB3C59-740F-4169-BB90-B85BB513D218}" srcOrd="2" destOrd="0" presId="urn:microsoft.com/office/officeart/2018/2/layout/IconCircleList"/>
    <dgm:cxn modelId="{201E683B-7EDF-409A-9420-E53EFA6779B1}" type="presParOf" srcId="{2FAABDD3-3E3E-4E6D-817E-04FF29BF4E59}" destId="{23A19EA6-89B0-4C50-8570-1F26111189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B810-E466-4591-AD7D-AFDCEECACE13}">
      <dsp:nvSpPr>
        <dsp:cNvPr id="0" name=""/>
        <dsp:cNvSpPr/>
      </dsp:nvSpPr>
      <dsp:spPr>
        <a:xfrm>
          <a:off x="4835" y="202781"/>
          <a:ext cx="1228818" cy="12288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14D23-8F3F-4EA7-8427-800C7A6670C8}">
      <dsp:nvSpPr>
        <dsp:cNvPr id="0" name=""/>
        <dsp:cNvSpPr/>
      </dsp:nvSpPr>
      <dsp:spPr>
        <a:xfrm>
          <a:off x="262887" y="460833"/>
          <a:ext cx="712714" cy="712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07638-F322-42B2-88FD-81FE75183739}">
      <dsp:nvSpPr>
        <dsp:cNvPr id="0" name=""/>
        <dsp:cNvSpPr/>
      </dsp:nvSpPr>
      <dsp:spPr>
        <a:xfrm>
          <a:off x="1496972" y="202781"/>
          <a:ext cx="2896500" cy="1228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how specific attributes are impacting more to a data segment than others.</a:t>
          </a:r>
        </a:p>
      </dsp:txBody>
      <dsp:txXfrm>
        <a:off x="1496972" y="202781"/>
        <a:ext cx="2896500" cy="1228818"/>
      </dsp:txXfrm>
    </dsp:sp>
    <dsp:sp modelId="{9A5ED518-273B-48CE-82B7-02E9E21F73D9}">
      <dsp:nvSpPr>
        <dsp:cNvPr id="0" name=""/>
        <dsp:cNvSpPr/>
      </dsp:nvSpPr>
      <dsp:spPr>
        <a:xfrm>
          <a:off x="4898165" y="202781"/>
          <a:ext cx="1228818" cy="12288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F6394-DDDA-4B8A-81F9-876C0E4C7AE1}">
      <dsp:nvSpPr>
        <dsp:cNvPr id="0" name=""/>
        <dsp:cNvSpPr/>
      </dsp:nvSpPr>
      <dsp:spPr>
        <a:xfrm>
          <a:off x="5156217" y="460833"/>
          <a:ext cx="712714" cy="712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05FE8-A9D1-49BC-AC8C-25779A513BC5}">
      <dsp:nvSpPr>
        <dsp:cNvPr id="0" name=""/>
        <dsp:cNvSpPr/>
      </dsp:nvSpPr>
      <dsp:spPr>
        <a:xfrm>
          <a:off x="6390302" y="202781"/>
          <a:ext cx="2896500" cy="1228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the correlation between various attributes and factors leading to attrition.</a:t>
          </a:r>
        </a:p>
      </dsp:txBody>
      <dsp:txXfrm>
        <a:off x="6390302" y="202781"/>
        <a:ext cx="2896500" cy="1228818"/>
      </dsp:txXfrm>
    </dsp:sp>
    <dsp:sp modelId="{A81CB532-2356-46CE-9411-7AC3243C27F4}">
      <dsp:nvSpPr>
        <dsp:cNvPr id="0" name=""/>
        <dsp:cNvSpPr/>
      </dsp:nvSpPr>
      <dsp:spPr>
        <a:xfrm>
          <a:off x="4835" y="2018038"/>
          <a:ext cx="1228818" cy="12288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C04A8-2412-4F54-AD7A-A33691A2DE15}">
      <dsp:nvSpPr>
        <dsp:cNvPr id="0" name=""/>
        <dsp:cNvSpPr/>
      </dsp:nvSpPr>
      <dsp:spPr>
        <a:xfrm>
          <a:off x="262887" y="2276090"/>
          <a:ext cx="712714" cy="712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A6D46-B316-4E20-8E26-C9E67AD645C5}">
      <dsp:nvSpPr>
        <dsp:cNvPr id="0" name=""/>
        <dsp:cNvSpPr/>
      </dsp:nvSpPr>
      <dsp:spPr>
        <a:xfrm>
          <a:off x="1496972" y="2018038"/>
          <a:ext cx="2896500" cy="1228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to identify possible employees who can leave the company by studying historical data and doing trend analysis?</a:t>
          </a:r>
        </a:p>
      </dsp:txBody>
      <dsp:txXfrm>
        <a:off x="1496972" y="2018038"/>
        <a:ext cx="2896500" cy="1228818"/>
      </dsp:txXfrm>
    </dsp:sp>
    <dsp:sp modelId="{69A41759-FA0B-44E2-BAC7-D55081818C35}">
      <dsp:nvSpPr>
        <dsp:cNvPr id="0" name=""/>
        <dsp:cNvSpPr/>
      </dsp:nvSpPr>
      <dsp:spPr>
        <a:xfrm>
          <a:off x="4898165" y="2018038"/>
          <a:ext cx="1228818" cy="12288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EA514-385A-4458-B821-4C53383CF3B4}">
      <dsp:nvSpPr>
        <dsp:cNvPr id="0" name=""/>
        <dsp:cNvSpPr/>
      </dsp:nvSpPr>
      <dsp:spPr>
        <a:xfrm>
          <a:off x="5156217" y="2276090"/>
          <a:ext cx="712714" cy="712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19EA6-89B0-4C50-8570-1F2611118974}">
      <dsp:nvSpPr>
        <dsp:cNvPr id="0" name=""/>
        <dsp:cNvSpPr/>
      </dsp:nvSpPr>
      <dsp:spPr>
        <a:xfrm>
          <a:off x="6390302" y="2018038"/>
          <a:ext cx="2896500" cy="1228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factors and actions can company management take to retain valuable and vulnerable employees?</a:t>
          </a:r>
        </a:p>
      </dsp:txBody>
      <dsp:txXfrm>
        <a:off x="6390302" y="2018038"/>
        <a:ext cx="2896500" cy="122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9694-21EF-4F67-BABC-1F1404F1788D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570573C-E268-48C1-A2B0-434BF219BD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9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EE9-C4E3-4953-9253-C16D5EEC1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0" y="618681"/>
            <a:ext cx="3695699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Attrition Analysis </a:t>
            </a:r>
            <a:r>
              <a:rPr lang="en-US" sz="4000" dirty="0">
                <a:solidFill>
                  <a:srgbClr val="FFFFFF"/>
                </a:solidFill>
              </a:rPr>
              <a:t>&amp;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Findings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road, young, child, man&#10;&#10;Description automatically generated">
            <a:extLst>
              <a:ext uri="{FF2B5EF4-FFF2-40B4-BE49-F238E27FC236}">
                <a16:creationId xmlns:a16="http://schemas.microsoft.com/office/drawing/2014/main" id="{32273807-B9EC-4973-9B52-177CD086F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9" b="-2"/>
          <a:stretch/>
        </p:blipFill>
        <p:spPr>
          <a:xfrm>
            <a:off x="571500" y="304800"/>
            <a:ext cx="7715250" cy="5553075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50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09D7-6CEE-421E-94AA-5C17D6F0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76200"/>
            <a:ext cx="5120114" cy="1981719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400" dirty="0"/>
              <a:t>Employee attrition Facts: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A578-EBC3-45CE-8FB6-7505E247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057919"/>
            <a:ext cx="5120113" cy="3979343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Employee attrition refers to the loss of employees through a number of circumstances, such as resignation and retirement.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One third of new hires quit their job after about six (6) months.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More than 50% of all organizations globally have difficulty retaining some of their most valued employee groups.</a:t>
            </a:r>
          </a:p>
          <a:p>
            <a:endParaRPr lang="en-US" sz="1800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2A8423DB-6CAA-49D3-9292-85995E721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2" r="16116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3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30E3-0640-4D2B-90B4-B50058B2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Questions which can be answered using Tableau: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A8615F-D6F8-4F2D-8722-298A280B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30316"/>
              </p:ext>
            </p:extLst>
          </p:nvPr>
        </p:nvGraphicFramePr>
        <p:xfrm>
          <a:off x="1450975" y="2016125"/>
          <a:ext cx="929163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0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82A1-5975-4004-907F-02A26ECC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431" y="1047750"/>
            <a:ext cx="3925570" cy="3495675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Key Drivers of Attrition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396A3-987E-45BB-A8C3-7A21C641C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90"/>
          <a:stretch/>
        </p:blipFill>
        <p:spPr>
          <a:xfrm>
            <a:off x="295276" y="133350"/>
            <a:ext cx="8180704" cy="5857875"/>
          </a:xfrm>
          <a:prstGeom prst="rect">
            <a:avLst/>
          </a:prstGeom>
          <a:ln w="76200"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94253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0A285-5380-488B-B414-4F233079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42" y="228600"/>
            <a:ext cx="8479766" cy="5648326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36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6493C-47F9-4853-86CB-ACE79D54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7650"/>
            <a:ext cx="11001375" cy="5572125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3750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31D96-862E-463A-9BF4-CE28F90C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47650"/>
            <a:ext cx="10601324" cy="5619750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739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B2B9C-DE8B-4AE8-A2E0-25E26028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57175"/>
            <a:ext cx="9505950" cy="5591175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913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500B-C89D-4415-8D2E-A2BFC3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sz="4400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DBA4-0397-48E2-8973-59237F57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Over time, Percentage salary hike and Job satisfaction are some important factors responsible for employee attrition.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Organization management can help people to achieve work life balance.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Present rewards and recognize achievement and make work happy.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1C596E7A-5ADE-424F-B37C-6190FF0B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275" y="1962150"/>
            <a:ext cx="4972049" cy="338714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959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163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Rockwell</vt:lpstr>
      <vt:lpstr>Wingdings</vt:lpstr>
      <vt:lpstr>Gallery</vt:lpstr>
      <vt:lpstr>Employee Attrition Analysis &amp; Findings </vt:lpstr>
      <vt:lpstr>Employee attrition Facts:</vt:lpstr>
      <vt:lpstr>Questions which can be answered using Tableau:</vt:lpstr>
      <vt:lpstr>Key Drivers of Attrition</vt:lpstr>
      <vt:lpstr>PowerPoint Presentation</vt:lpstr>
      <vt:lpstr>PowerPoint Presentation</vt:lpstr>
      <vt:lpstr>PowerPoint Presentation</vt:lpstr>
      <vt:lpstr>PowerPoint Presentation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 and Findings</dc:title>
  <dc:creator>Pooja Pant</dc:creator>
  <cp:lastModifiedBy>Pooja Pant</cp:lastModifiedBy>
  <cp:revision>8</cp:revision>
  <dcterms:created xsi:type="dcterms:W3CDTF">2019-11-05T16:52:31Z</dcterms:created>
  <dcterms:modified xsi:type="dcterms:W3CDTF">2019-11-05T18:57:45Z</dcterms:modified>
</cp:coreProperties>
</file>