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0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42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4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72D20D-78DE-4374-AD70-63B71B081B3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4503-5505-4FD4-9C5F-F05B4869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7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moye-blogs/unraveling-brazilian-e-commerce-dataset-e78463d77340" TargetMode="External"/><Relationship Id="rId2" Type="http://schemas.openxmlformats.org/officeDocument/2006/relationships/hyperlink" Target="https://towardsdatascience.com/optimizing-product-price-using-regression-2c17688e65ea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rxiv.org/abs/2007.05216" TargetMode="External"/><Relationship Id="rId5" Type="http://schemas.openxmlformats.org/officeDocument/2006/relationships/hyperlink" Target="https://arxiv.org/pdf/2007.05216v2.pdf" TargetMode="External"/><Relationship Id="rId4" Type="http://schemas.openxmlformats.org/officeDocument/2006/relationships/hyperlink" Target="https://tryolabs.com/blog/price-optimization-machin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ichaudhari9/olist-store-modified-dataset" TargetMode="External"/><Relationship Id="rId2" Type="http://schemas.openxmlformats.org/officeDocument/2006/relationships/hyperlink" Target="https://www.kaggle.com/datasets/olistbr/brazilian-ecommerce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20E0-FCD8-2FE4-95AC-A6178D6F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182578" cy="3333549"/>
          </a:xfrm>
        </p:spPr>
        <p:txBody>
          <a:bodyPr/>
          <a:lstStyle/>
          <a:p>
            <a:r>
              <a:rPr lang="en-US" sz="4800" b="1" i="0" u="none" strike="noStrike" dirty="0">
                <a:solidFill>
                  <a:srgbClr val="FFFFFF"/>
                </a:solidFill>
                <a:effectLst/>
                <a:latin typeface="Helvetica Neue"/>
              </a:rPr>
              <a:t>Boosting sales margin of a product using price optimization for E-commerce platform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6E6FE-0A0C-03EE-51FD-83D0C2D1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4173"/>
            <a:ext cx="8931536" cy="442720"/>
          </a:xfrm>
        </p:spPr>
        <p:txBody>
          <a:bodyPr>
            <a:normAutofit/>
          </a:bodyPr>
          <a:lstStyle/>
          <a:p>
            <a:r>
              <a:rPr lang="en-US" sz="1800" dirty="0"/>
              <a:t>B-565 Data mining</a:t>
            </a:r>
          </a:p>
        </p:txBody>
      </p:sp>
    </p:spTree>
    <p:extLst>
      <p:ext uri="{BB962C8B-B14F-4D97-AF65-F5344CB8AC3E}">
        <p14:creationId xmlns:p14="http://schemas.microsoft.com/office/powerpoint/2010/main" val="248809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1" y="543025"/>
            <a:ext cx="9521701" cy="91039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EDA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911" y="1453416"/>
            <a:ext cx="11274178" cy="19755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Let’s answer following questions by EDA:</a:t>
            </a:r>
          </a:p>
          <a:p>
            <a:r>
              <a:rPr lang="en-US" sz="2400" dirty="0"/>
              <a:t>Is there any effect on the sales based on particular days?</a:t>
            </a:r>
          </a:p>
          <a:p>
            <a:r>
              <a:rPr lang="en-US" sz="2400" dirty="0"/>
              <a:t>By observing the graph, We can see black Friday sale outperform every other month. Seems like slashing prices and giving discounts generate more revenue for the month.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9FA52-BE8D-79EA-64D8-0EE174CAB248}"/>
              </a:ext>
            </a:extLst>
          </p:cNvPr>
          <p:cNvSpPr/>
          <p:nvPr/>
        </p:nvSpPr>
        <p:spPr>
          <a:xfrm>
            <a:off x="441789" y="3429000"/>
            <a:ext cx="11291300" cy="3290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F49D3-23FE-FFC0-A021-FB1518A5C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1" y="3534310"/>
            <a:ext cx="11109789" cy="310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2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911" y="369870"/>
            <a:ext cx="11274178" cy="1962364"/>
          </a:xfrm>
        </p:spPr>
        <p:txBody>
          <a:bodyPr>
            <a:normAutofit/>
          </a:bodyPr>
          <a:lstStyle/>
          <a:p>
            <a:r>
              <a:rPr lang="en-US" sz="2400" dirty="0"/>
              <a:t>Which category generated most revenues in the year 2018?</a:t>
            </a:r>
          </a:p>
          <a:p>
            <a:r>
              <a:rPr lang="en-US" sz="2400" dirty="0"/>
              <a:t>By observing the graph, health and beauty generated the most revenue for the year.</a:t>
            </a:r>
          </a:p>
          <a:p>
            <a:r>
              <a:rPr lang="en-US" sz="2400" dirty="0"/>
              <a:t>Also, 80% revenue was generated by 17 categories.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9FA52-BE8D-79EA-64D8-0EE174CAB248}"/>
              </a:ext>
            </a:extLst>
          </p:cNvPr>
          <p:cNvSpPr/>
          <p:nvPr/>
        </p:nvSpPr>
        <p:spPr>
          <a:xfrm>
            <a:off x="441789" y="2332234"/>
            <a:ext cx="11291300" cy="43870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53DFA-8D69-C848-31F8-B201C29DD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1" y="2332234"/>
            <a:ext cx="11291300" cy="43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59400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Modeling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64413"/>
            <a:ext cx="9606091" cy="4650562"/>
          </a:xfrm>
        </p:spPr>
        <p:txBody>
          <a:bodyPr>
            <a:normAutofit/>
          </a:bodyPr>
          <a:lstStyle/>
          <a:p>
            <a:pPr rtl="0" fontAlgn="base"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We implemented Linear regression to predict prices based on 17 features. Additionally, overcame the overfitting of data by applying regularization techniques like Ridge and Lasso.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Linear Regression RMSE: 2.795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Ridge Regression RMSE: 2.793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Lasso Regression RMSE: 2.73</a:t>
            </a:r>
          </a:p>
          <a:p>
            <a:pPr rtl="0" fontAlgn="base">
              <a:spcBef>
                <a:spcPts val="75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2160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121388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Demand Curve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64413"/>
            <a:ext cx="9606091" cy="43870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The demand curve is plotted for product from health beauty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As we increase the price, demand of product decreases.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Implemented linear regression on the price and sales quantity column of the filtered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Obtained maximum price by plotting sales quantity vs price graph.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It shows that if we optimize price to $39.84 of the product, more than 341 units are predicted to be sold.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763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45" y="543024"/>
            <a:ext cx="9645367" cy="1285775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Results of Demand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3AE90-107F-FE3E-B6B9-4AF57CC7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6" y="1746607"/>
            <a:ext cx="5640892" cy="4417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E751A-302B-F72B-F2DC-B7F3A11AA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00" y="1746607"/>
            <a:ext cx="5640892" cy="44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59400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Conclusion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64412"/>
            <a:ext cx="9606091" cy="4253503"/>
          </a:xfrm>
        </p:spPr>
        <p:txBody>
          <a:bodyPr>
            <a:normAutofit/>
          </a:bodyPr>
          <a:lstStyle/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FFFF"/>
              </a:solidFill>
              <a:latin typeface="Helvetica Neue"/>
            </a:endParaRP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Helvetica Neue"/>
              </a:rPr>
              <a:t>If the product’s demand increases by 45%, then revenue of product will be increased by ~78%.</a:t>
            </a: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Helvetica Neue"/>
              </a:rPr>
              <a:t>Lasso gives better accuracy compared to Ridge and Linear regression.</a:t>
            </a: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b="1" dirty="0">
              <a:effectLst/>
              <a:latin typeface="Helvetica Neue"/>
            </a:endParaRPr>
          </a:p>
          <a:p>
            <a:br>
              <a:rPr lang="en-US" sz="2400" dirty="0">
                <a:latin typeface="Helvetica Neue"/>
              </a:rPr>
            </a:b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720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59400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Uniqueness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15782"/>
            <a:ext cx="9606091" cy="4304873"/>
          </a:xfrm>
        </p:spPr>
        <p:txBody>
          <a:bodyPr>
            <a:noAutofit/>
          </a:bodyPr>
          <a:lstStyle/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We attempted to boost the demand of product using optimizer based  on frequent varying price range.</a:t>
            </a:r>
          </a:p>
          <a:p>
            <a:pPr marL="285750" indent="-285750" algn="just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Calculated revenue margin percentage, based on predicted optimal price.</a:t>
            </a: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    </a:t>
            </a: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b="0" dirty="0">
              <a:effectLst/>
              <a:latin typeface="Helvetica Neue"/>
            </a:endParaRPr>
          </a:p>
          <a:p>
            <a:br>
              <a:rPr lang="en-US" sz="2400" dirty="0">
                <a:latin typeface="Helvetica Neue"/>
              </a:rPr>
            </a:b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718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59400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Future Scope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512" y="1664412"/>
            <a:ext cx="9692532" cy="4500082"/>
          </a:xfrm>
        </p:spPr>
        <p:txBody>
          <a:bodyPr>
            <a:normAutofit fontScale="55000" lnSpcReduction="20000"/>
          </a:bodyPr>
          <a:lstStyle/>
          <a:p>
            <a:pPr marL="457200" indent="-457200" rt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Compare orders and predict price region wise.</a:t>
            </a:r>
          </a:p>
          <a:p>
            <a:pPr marL="457200" indent="-457200" rt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Analyze how customer reviews can impact selling of products.</a:t>
            </a:r>
          </a:p>
          <a:p>
            <a:pPr marL="457200" indent="-457200" rt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Optimize delivery times by analyzing order approval time, order delivered carrier date, order reached to customer date</a:t>
            </a:r>
          </a:p>
          <a:p>
            <a:pPr marL="457200" indent="-457200" rt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Predict products that would be purchased by customers in future comparing their past orders.</a:t>
            </a: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b="1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b="1" dirty="0">
              <a:effectLst/>
              <a:latin typeface="Helvetica Neue"/>
            </a:endParaRPr>
          </a:p>
          <a:p>
            <a:br>
              <a:rPr lang="en-US" sz="2400" dirty="0">
                <a:latin typeface="Helvetica Neue"/>
              </a:rPr>
            </a:b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042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59400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References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512" y="1520793"/>
            <a:ext cx="9692532" cy="5072512"/>
          </a:xfrm>
        </p:spPr>
        <p:txBody>
          <a:bodyPr>
            <a:noAutofit/>
          </a:bodyPr>
          <a:lstStyle/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sng" strike="noStrike" dirty="0">
                <a:solidFill>
                  <a:srgbClr val="FFFFFF"/>
                </a:solidFill>
                <a:effectLst/>
                <a:latin typeface="Helvetica Neue"/>
                <a:hlinkClick r:id="rId2"/>
              </a:rPr>
              <a:t>https://towardsdatascience.com/optimizing-product-price-using-regression-2c17688e65ea</a:t>
            </a:r>
            <a:endParaRPr lang="en-US" sz="2400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br>
              <a:rPr lang="en-US" sz="2400" b="0" dirty="0">
                <a:effectLst/>
                <a:latin typeface="Helvetica Neue"/>
              </a:rPr>
            </a:br>
            <a:endParaRPr lang="en-US" sz="2400" b="0" dirty="0">
              <a:effectLst/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i="0" u="sng" strike="noStrike" dirty="0">
              <a:solidFill>
                <a:srgbClr val="FFFFFF"/>
              </a:solidFill>
              <a:latin typeface="Helvetica Neue"/>
              <a:hlinkClick r:id="rId3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u="sng" dirty="0">
              <a:solidFill>
                <a:srgbClr val="FFFFFF"/>
              </a:solidFill>
              <a:effectLst/>
              <a:latin typeface="Helvetica Neue"/>
              <a:hlinkClick r:id="rId3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i="0" u="sng" strike="noStrike" dirty="0">
              <a:solidFill>
                <a:srgbClr val="FFFFFF"/>
              </a:solidFill>
              <a:latin typeface="Helvetica Neue"/>
              <a:hlinkClick r:id="rId3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sng" strike="noStrike" dirty="0">
              <a:solidFill>
                <a:srgbClr val="FFFFFF"/>
              </a:solidFill>
              <a:effectLst/>
              <a:latin typeface="Helvetica Neue"/>
              <a:hlinkClick r:id="rId3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u="sng" dirty="0">
              <a:solidFill>
                <a:srgbClr val="FFFFFF"/>
              </a:solidFill>
              <a:latin typeface="Helvetica Neue"/>
              <a:hlinkClick r:id="rId3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FFFFFF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https://medium.com/hamoye-blogs/unraveling-brazilian-e-commerce-dataset-e78463d77340</a:t>
            </a:r>
            <a:endParaRPr lang="en-US" sz="2400" u="sng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FFFFFF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https://tryolabs.com/blog/price-optimization-machine-learning</a:t>
            </a:r>
            <a:endParaRPr lang="en-US" sz="2400" u="sng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FFFFFF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https://arxiv.org/pdf/2007.05216v2.pdf</a:t>
            </a:r>
            <a:endParaRPr lang="en-US" sz="2400" u="sng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FFFFFF"/>
                </a:solidFill>
                <a:latin typeface="Helvetica Neue"/>
              </a:rPr>
              <a:t>https://www.semanticscholar.org/paper/Price-Optimization-in-Fashion-E-commerce-Kedia-Jain/69d699ca6ac62c759c6372aa86a10756c8f509ce 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FFFFFF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https://arxiv.org/abs/2007.05216</a:t>
            </a:r>
            <a:endParaRPr lang="en-US" sz="2400" u="sng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FFFFFF"/>
                </a:solidFill>
                <a:latin typeface="Helvetica Neue"/>
              </a:rPr>
              <a:t>https://7learnings.com/blog/price-optimization-with-machine-learning-what-every-retailer-should-know/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sng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sng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sng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br>
              <a:rPr lang="en-US" sz="2400" b="0" dirty="0">
                <a:effectLst/>
              </a:rPr>
            </a:br>
            <a:endParaRPr lang="en-US" sz="2400" b="1" dirty="0">
              <a:solidFill>
                <a:srgbClr val="FFFFFF"/>
              </a:solidFill>
              <a:latin typeface="Helvetica Neue"/>
            </a:endParaRPr>
          </a:p>
          <a:p>
            <a:pPr algn="just" rtl="0" fontAlgn="base">
              <a:spcBef>
                <a:spcPts val="800"/>
              </a:spcBef>
              <a:spcAft>
                <a:spcPts val="0"/>
              </a:spcAft>
            </a:pPr>
            <a:endParaRPr lang="en-US" sz="2400" b="1" dirty="0">
              <a:effectLst/>
              <a:latin typeface="Helvetica Neue"/>
            </a:endParaRPr>
          </a:p>
          <a:p>
            <a:br>
              <a:rPr lang="en-US" sz="2400" dirty="0">
                <a:latin typeface="Helvetica Neue"/>
              </a:rPr>
            </a:b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8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8825659" cy="91039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About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5B9AF-68F4-9475-2266-53FE79F36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35" y="1716910"/>
            <a:ext cx="2403939" cy="2622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AD9AA-9E3A-1957-9BC8-81EA49C1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2" y="1716909"/>
            <a:ext cx="2403939" cy="2622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C4384C-839D-75BC-AEAF-01F6AC06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0" y="1716910"/>
            <a:ext cx="2403939" cy="2622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75BF5-8716-1568-BFB1-02F4A4D849F6}"/>
              </a:ext>
            </a:extLst>
          </p:cNvPr>
          <p:cNvSpPr txBox="1"/>
          <p:nvPr/>
        </p:nvSpPr>
        <p:spPr>
          <a:xfrm>
            <a:off x="837398" y="5255394"/>
            <a:ext cx="1058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/>
              </a:rPr>
              <a:t>Gauri Chaudhari                        </a:t>
            </a:r>
            <a:r>
              <a:rPr lang="en-US" sz="2400" b="1" dirty="0" err="1">
                <a:latin typeface="Helvetica Neue"/>
              </a:rPr>
              <a:t>Divya</a:t>
            </a:r>
            <a:r>
              <a:rPr lang="en-US" sz="2400" b="1" dirty="0">
                <a:latin typeface="Helvetica Neue"/>
              </a:rPr>
              <a:t> Manoj                       Pooja Parab</a:t>
            </a:r>
          </a:p>
        </p:txBody>
      </p:sp>
    </p:spTree>
    <p:extLst>
      <p:ext uri="{BB962C8B-B14F-4D97-AF65-F5344CB8AC3E}">
        <p14:creationId xmlns:p14="http://schemas.microsoft.com/office/powerpoint/2010/main" val="16407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8825659" cy="91039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What is price optimization?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55545"/>
            <a:ext cx="9606091" cy="46594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/>
              </a:rPr>
              <a:t>Price optimization technique mainly solves two major problem: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elvetica Neue"/>
              </a:rPr>
              <a:t>Understanding the customers behavior for different pricing strategies and determine the optimal price of the product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elvetica Neue"/>
              </a:rPr>
              <a:t>Accounting different features of the product and obtain price by linear regression.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elvetica Neue"/>
              </a:rPr>
              <a:t>We considered sales as a major price optimization factor to determine best price.</a:t>
            </a: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855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8825659" cy="91039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How did we get the data?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55545"/>
            <a:ext cx="9606091" cy="5101390"/>
          </a:xfrm>
        </p:spPr>
        <p:txBody>
          <a:bodyPr>
            <a:normAutofit fontScale="47500" lnSpcReduction="20000"/>
          </a:bodyPr>
          <a:lstStyle/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3800" dirty="0">
              <a:solidFill>
                <a:srgbClr val="F7F2EA"/>
              </a:solidFill>
              <a:latin typeface="Helvetica Neue"/>
            </a:endParaRP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3800" dirty="0">
              <a:solidFill>
                <a:srgbClr val="F7F2EA"/>
              </a:solidFill>
              <a:latin typeface="Helvetica Neue"/>
            </a:endParaRP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7F2EA"/>
                </a:solidFill>
                <a:latin typeface="Helvetica Neue"/>
              </a:rPr>
              <a:t>About: </a:t>
            </a:r>
            <a:r>
              <a:rPr lang="en-US" sz="4400" b="0" i="0" u="none" strike="noStrike" dirty="0">
                <a:solidFill>
                  <a:srgbClr val="F7F2EA"/>
                </a:solidFill>
                <a:effectLst/>
                <a:latin typeface="Helvetica Neue"/>
              </a:rPr>
              <a:t>Brazilian E-commerce public dataset of </a:t>
            </a:r>
            <a:r>
              <a:rPr lang="en-US" sz="4400" b="0" i="0" u="none" strike="noStrike" dirty="0" err="1">
                <a:solidFill>
                  <a:srgbClr val="F7F2EA"/>
                </a:solidFill>
                <a:effectLst/>
                <a:latin typeface="Helvetica Neue"/>
              </a:rPr>
              <a:t>Olist</a:t>
            </a:r>
            <a:r>
              <a:rPr lang="en-US" sz="4400" b="0" i="0" u="none" strike="noStrike" dirty="0">
                <a:solidFill>
                  <a:srgbClr val="F7F2EA"/>
                </a:solidFill>
                <a:effectLst/>
                <a:latin typeface="Helvetica Neue"/>
              </a:rPr>
              <a:t> store.</a:t>
            </a: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7F2EA"/>
                </a:solidFill>
                <a:latin typeface="Helvetica Neue"/>
              </a:rPr>
              <a:t>Records: 100k</a:t>
            </a: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7F2EA"/>
                </a:solidFill>
                <a:latin typeface="Helvetica Neue"/>
              </a:rPr>
              <a:t>Features: 40</a:t>
            </a: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7F2EA"/>
                </a:solidFill>
                <a:effectLst/>
                <a:latin typeface="Helvetica Neue"/>
              </a:rPr>
              <a:t>Time Frame: 2016 – 2018</a:t>
            </a: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7F2EA"/>
                </a:solidFill>
                <a:latin typeface="Helvetica Neue"/>
              </a:rPr>
              <a:t>Data consolidation (8 files): </a:t>
            </a:r>
            <a:r>
              <a:rPr lang="en-US" sz="4400" b="0" i="0" u="none" strike="noStrike" dirty="0">
                <a:solidFill>
                  <a:srgbClr val="F7F2EA"/>
                </a:solidFill>
                <a:effectLst/>
                <a:latin typeface="Helvetica Neue"/>
              </a:rPr>
              <a:t> customers, order-items, order payment, order reviews, orders, product, sellers,  product category translation name. </a:t>
            </a: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7F2EA"/>
                </a:solidFill>
                <a:latin typeface="Helvetica Neue"/>
              </a:rPr>
              <a:t>File Format: CSV</a:t>
            </a: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7F2EA"/>
                </a:solidFill>
                <a:effectLst/>
                <a:latin typeface="Helvetica Neue"/>
              </a:rPr>
              <a:t>Original Dataset Link: </a:t>
            </a:r>
            <a:r>
              <a:rPr lang="en-US" sz="4400" u="sng" dirty="0">
                <a:solidFill>
                  <a:srgbClr val="F7F2EA"/>
                </a:solidFill>
                <a:latin typeface="Helvetica Neue"/>
                <a:hlinkClick r:id="rId2"/>
              </a:rPr>
              <a:t>https://www.kaggle.com/datasets/olistbr/brazilian-ecommerce</a:t>
            </a:r>
            <a:endParaRPr lang="en-US" sz="4400" dirty="0">
              <a:latin typeface="Helvetica Neue"/>
            </a:endParaRPr>
          </a:p>
          <a:p>
            <a:pPr marL="342900" indent="-342900" rtl="0" fontAlgn="base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0" i="0" u="none" strike="noStrike" dirty="0">
                <a:solidFill>
                  <a:srgbClr val="F7F2EA"/>
                </a:solidFill>
                <a:effectLst/>
                <a:latin typeface="Helvetica Neue"/>
              </a:rPr>
              <a:t>Used Dataset Link:</a:t>
            </a:r>
            <a:endParaRPr lang="en-US" sz="4400" b="0" dirty="0">
              <a:effectLst/>
              <a:latin typeface="Helvetica Neue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4400" b="0" i="0" u="sng" strike="noStrike" dirty="0">
                <a:solidFill>
                  <a:srgbClr val="F7F2EA"/>
                </a:solidFill>
                <a:effectLst/>
                <a:latin typeface="Helvetica Neue"/>
                <a:hlinkClick r:id="rId3"/>
              </a:rPr>
              <a:t>https://www.kaggle.com/datasets/gaurichaudhari9/olist-store-modified-dataset</a:t>
            </a:r>
            <a:endParaRPr lang="en-US" sz="4400" b="0" dirty="0">
              <a:effectLst/>
              <a:latin typeface="Helvetica Neue"/>
            </a:endParaRPr>
          </a:p>
          <a:p>
            <a:br>
              <a:rPr lang="en-US" sz="2400" dirty="0"/>
            </a:br>
            <a:endParaRPr lang="en-US" sz="2400" b="0" i="0" u="none" strike="noStrike" dirty="0">
              <a:solidFill>
                <a:srgbClr val="F7F2EA"/>
              </a:solidFill>
              <a:effectLst/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3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8825659" cy="91039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ER Diagram of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B2118-2A3D-E294-2E45-7638BA46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35" y="1780673"/>
            <a:ext cx="9124749" cy="43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8825659" cy="91039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Project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ACEF0B-B6D9-5AC9-39B9-F73137323130}"/>
              </a:ext>
            </a:extLst>
          </p:cNvPr>
          <p:cNvSpPr/>
          <p:nvPr/>
        </p:nvSpPr>
        <p:spPr>
          <a:xfrm>
            <a:off x="1520574" y="1982912"/>
            <a:ext cx="2270590" cy="99659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D7E5C-8436-787E-FA51-FA4A1EED5CC3}"/>
              </a:ext>
            </a:extLst>
          </p:cNvPr>
          <p:cNvSpPr txBox="1"/>
          <p:nvPr/>
        </p:nvSpPr>
        <p:spPr>
          <a:xfrm>
            <a:off x="1808250" y="2296543"/>
            <a:ext cx="176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Data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BCD58-F6DC-B948-6E39-3A7254BA7F8A}"/>
              </a:ext>
            </a:extLst>
          </p:cNvPr>
          <p:cNvSpPr/>
          <p:nvPr/>
        </p:nvSpPr>
        <p:spPr>
          <a:xfrm>
            <a:off x="4292885" y="1982912"/>
            <a:ext cx="2159286" cy="99659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DE58D-B464-B46B-9532-ED34CB8966F0}"/>
              </a:ext>
            </a:extLst>
          </p:cNvPr>
          <p:cNvSpPr txBox="1"/>
          <p:nvPr/>
        </p:nvSpPr>
        <p:spPr>
          <a:xfrm>
            <a:off x="4416175" y="2158042"/>
            <a:ext cx="191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Data Preprocessing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764582-730A-95F9-330A-B64083E2E78C}"/>
              </a:ext>
            </a:extLst>
          </p:cNvPr>
          <p:cNvSpPr/>
          <p:nvPr/>
        </p:nvSpPr>
        <p:spPr>
          <a:xfrm>
            <a:off x="7161087" y="1982912"/>
            <a:ext cx="2159286" cy="99659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DC847-3365-0261-A7C6-1D2829F29936}"/>
              </a:ext>
            </a:extLst>
          </p:cNvPr>
          <p:cNvSpPr txBox="1"/>
          <p:nvPr/>
        </p:nvSpPr>
        <p:spPr>
          <a:xfrm>
            <a:off x="7394819" y="2158043"/>
            <a:ext cx="188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Dimensionality Reduction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E918F-58CD-3897-A678-6AC829E9E173}"/>
              </a:ext>
            </a:extLst>
          </p:cNvPr>
          <p:cNvSpPr/>
          <p:nvPr/>
        </p:nvSpPr>
        <p:spPr>
          <a:xfrm>
            <a:off x="7161087" y="4159322"/>
            <a:ext cx="2159286" cy="99659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4284E-1ACF-A8A9-B38D-9730B94D10FC}"/>
              </a:ext>
            </a:extLst>
          </p:cNvPr>
          <p:cNvSpPr txBox="1"/>
          <p:nvPr/>
        </p:nvSpPr>
        <p:spPr>
          <a:xfrm>
            <a:off x="7884128" y="4472953"/>
            <a:ext cx="71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EDA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4BEAA-6E42-61C4-C71F-141561D96029}"/>
              </a:ext>
            </a:extLst>
          </p:cNvPr>
          <p:cNvSpPr/>
          <p:nvPr/>
        </p:nvSpPr>
        <p:spPr>
          <a:xfrm>
            <a:off x="4292885" y="4159322"/>
            <a:ext cx="2159286" cy="99659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E9BE1-C8E5-5853-91B3-6EFDE8E778A7}"/>
              </a:ext>
            </a:extLst>
          </p:cNvPr>
          <p:cNvSpPr txBox="1"/>
          <p:nvPr/>
        </p:nvSpPr>
        <p:spPr>
          <a:xfrm>
            <a:off x="4720118" y="4472953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Modelling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996740-4A21-A0D6-1F10-9E39E60EB9D4}"/>
              </a:ext>
            </a:extLst>
          </p:cNvPr>
          <p:cNvSpPr/>
          <p:nvPr/>
        </p:nvSpPr>
        <p:spPr>
          <a:xfrm>
            <a:off x="1576226" y="4159322"/>
            <a:ext cx="2159286" cy="99659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A7AEB4-639F-AB0C-1441-49003E21A509}"/>
              </a:ext>
            </a:extLst>
          </p:cNvPr>
          <p:cNvSpPr txBox="1"/>
          <p:nvPr/>
        </p:nvSpPr>
        <p:spPr>
          <a:xfrm>
            <a:off x="1909280" y="4334453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Demand Curve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6221B7-16D8-A458-29CA-BCDDA9577465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3791164" y="2481209"/>
            <a:ext cx="501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D53139-85E4-C15E-1EB2-A17A00EDB7B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6452171" y="2481209"/>
            <a:ext cx="7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E61AFB-4B30-A6A8-D045-787E198BE33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240730" y="2979506"/>
            <a:ext cx="0" cy="117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133ED8-AF27-D006-E358-258000D4F5A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3735512" y="4657619"/>
            <a:ext cx="55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005038-AFA1-E20B-DA66-4C58D6055630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6452171" y="4657619"/>
            <a:ext cx="7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594000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Data Cleaning and Preprocessing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900719"/>
            <a:ext cx="9606091" cy="4414256"/>
          </a:xfrm>
        </p:spPr>
        <p:txBody>
          <a:bodyPr>
            <a:normAutofit/>
          </a:bodyPr>
          <a:lstStyle/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Removal of incomplete/Null records. 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Remov</a:t>
            </a:r>
            <a:r>
              <a:rPr lang="en-US" sz="2400" dirty="0">
                <a:solidFill>
                  <a:srgbClr val="FFFFFF"/>
                </a:solidFill>
                <a:latin typeface="Helvetica Neue"/>
              </a:rPr>
              <a:t>al of duplicate records.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Extracted required features from timestamp such as year, month and year-month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Filtered the data based on order status delivered.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Added order count column for calculation of total sales.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Performed Label Encoding on categorical features for computation purpose.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rtl="0" fontAlgn="base">
              <a:spcBef>
                <a:spcPts val="75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05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025"/>
            <a:ext cx="9606091" cy="1141937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Dimensionality Reduction</a:t>
            </a:r>
            <a:br>
              <a:rPr lang="en-US" dirty="0">
                <a:latin typeface="Helvetica Neue"/>
              </a:rPr>
            </a:br>
            <a:endParaRPr lang="en-US" dirty="0">
              <a:latin typeface="Helvetica Neue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A5354-A773-C7B1-169A-5FA28B47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561672"/>
            <a:ext cx="9606091" cy="5095982"/>
          </a:xfrm>
        </p:spPr>
        <p:txBody>
          <a:bodyPr>
            <a:noAutofit/>
          </a:bodyPr>
          <a:lstStyle/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How we did it?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Principal Component Analysis.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Why we did it?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By performing PCA on 35+ features, we brought out strong patterns in a dataset by suppressing the variation.</a:t>
            </a:r>
          </a:p>
          <a:p>
            <a:pPr marL="342900" indent="-342900" rtl="0" fontAlgn="base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Method: </a:t>
            </a:r>
          </a:p>
          <a:p>
            <a:pPr marL="457200" indent="-457200" rtl="0" fontAlgn="base">
              <a:spcBef>
                <a:spcPts val="80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Applied PCA on 24 features and plotted variance percentage for components.</a:t>
            </a:r>
          </a:p>
          <a:p>
            <a:pPr marL="457200" indent="-457200" rtl="0" fontAlgn="base">
              <a:spcBef>
                <a:spcPts val="80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Helvetica Neue"/>
              </a:rPr>
              <a:t>17 components contributing 90% variance of the entire data. Hence, we selected 17 features for further analysis.</a:t>
            </a:r>
          </a:p>
          <a:p>
            <a:pPr marL="457200" indent="-457200" rtl="0" fontAlgn="base">
              <a:spcBef>
                <a:spcPts val="80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marL="457200" indent="-457200" rtl="0" fontAlgn="base">
              <a:spcBef>
                <a:spcPts val="80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Helvetica Neue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rtl="0" fontAlgn="base">
              <a:spcBef>
                <a:spcPts val="75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F7F2EA"/>
              </a:solidFill>
              <a:effectLst/>
              <a:latin typeface="Helvetica Neue"/>
            </a:endParaRP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351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6000">
              <a:schemeClr val="accent4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3AABE-A86D-13C6-B0E7-0AD2A9A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45" y="543024"/>
            <a:ext cx="9645367" cy="1285775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Results of PCA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5F6A1-E4C3-369A-116F-D61B38C4D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3" y="1613044"/>
            <a:ext cx="5856272" cy="455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27499-807F-1988-4BC8-2847E4F6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63" y="1613044"/>
            <a:ext cx="5856272" cy="45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6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733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Helvetica Neue</vt:lpstr>
      <vt:lpstr>Wingdings</vt:lpstr>
      <vt:lpstr>Wingdings 3</vt:lpstr>
      <vt:lpstr>Ion</vt:lpstr>
      <vt:lpstr>Boosting sales margin of a product using price optimization for E-commerce platform</vt:lpstr>
      <vt:lpstr>About Team</vt:lpstr>
      <vt:lpstr>What is price optimization?</vt:lpstr>
      <vt:lpstr>How did we get the data? </vt:lpstr>
      <vt:lpstr>ER Diagram of the Dataset</vt:lpstr>
      <vt:lpstr>Project Workflow</vt:lpstr>
      <vt:lpstr>Data Cleaning and Preprocessing </vt:lpstr>
      <vt:lpstr>Dimensionality Reduction </vt:lpstr>
      <vt:lpstr>Results of PCA</vt:lpstr>
      <vt:lpstr>EDA</vt:lpstr>
      <vt:lpstr>PowerPoint Presentation</vt:lpstr>
      <vt:lpstr>Modeling </vt:lpstr>
      <vt:lpstr>Demand Curve </vt:lpstr>
      <vt:lpstr>Results of Demand Curve</vt:lpstr>
      <vt:lpstr>Conclusion </vt:lpstr>
      <vt:lpstr>Uniqueness </vt:lpstr>
      <vt:lpstr>Future Scope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sales margin of a product using price optimization for E-commerce platform</dc:title>
  <dc:creator>Pooja Parab</dc:creator>
  <cp:lastModifiedBy>Pooja Parab</cp:lastModifiedBy>
  <cp:revision>2</cp:revision>
  <dcterms:created xsi:type="dcterms:W3CDTF">2022-12-04T21:35:23Z</dcterms:created>
  <dcterms:modified xsi:type="dcterms:W3CDTF">2022-12-05T01:50:17Z</dcterms:modified>
</cp:coreProperties>
</file>