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Montserrat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5"/>
  </p:normalViewPr>
  <p:slideViewPr>
    <p:cSldViewPr snapToGrid="0">
      <p:cViewPr varScale="1">
        <p:scale>
          <a:sx n="143" d="100"/>
          <a:sy n="143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7192f26e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7192f26e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0ded73dd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0ded73dd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07800372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07800372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0ded73dd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0ded73dd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0ded73dd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0ded73dd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0ded73dd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a0ded73dd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Pooja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0ded73dd1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a0ded73dd1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Pooja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a07800372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a07800372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are in between because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a07800372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a07800372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a0ded73dd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a0ded73dd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a0ded73dd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a0ded73dd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7192f26e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a7192f26e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a0ded73dd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a0ded73dd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a208bb5b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a208bb5b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0ded73dd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0ded73dd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a7192f26e1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a7192f26e1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07800372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07800372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7192f26e1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7192f26e1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0ded73dd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0ded73dd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0ded73dd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0ded73dd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0ded73dd1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0ded73dd1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ncats.nih.gov/tox21/projects/assays" TargetMode="External"/><Relationship Id="rId4" Type="http://schemas.openxmlformats.org/officeDocument/2006/relationships/hyperlink" Target="https://tox21.gov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806050"/>
            <a:ext cx="8657400" cy="17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Reinforcement Learning for Generation of Novel Non-toxic Molecules</a:t>
            </a:r>
            <a:endParaRPr sz="302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80100" y="2437650"/>
            <a:ext cx="8520600" cy="19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u="sng">
                <a:solidFill>
                  <a:schemeClr val="lt1"/>
                </a:solidFill>
              </a:rPr>
              <a:t>Machine Learning for Pharmacology Fall 2022</a:t>
            </a:r>
            <a:endParaRPr sz="1800" i="1" u="sng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William Ladd</a:t>
            </a:r>
            <a:endParaRPr sz="18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Rutwik Palaskar</a:t>
            </a:r>
            <a:endParaRPr sz="18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Pooja Parameswaran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0227" y="4627375"/>
            <a:ext cx="12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Slide </a:t>
            </a:r>
            <a:fld id="{00000000-1234-1234-1234-123412341234}" type="slidenum">
              <a:rPr lang="en" sz="1700">
                <a:solidFill>
                  <a:srgbClr val="FFFFFF"/>
                </a:solidFill>
              </a:rPr>
              <a:t>1</a:t>
            </a:fld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Models and Rewards for Reinforcement Learning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282450" y="1045150"/>
            <a:ext cx="85791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❖"/>
            </a:pPr>
            <a:r>
              <a:rPr lang="en">
                <a:solidFill>
                  <a:schemeClr val="lt1"/>
                </a:solidFill>
              </a:rPr>
              <a:t>Predictive Models:</a:t>
            </a:r>
            <a:endParaRPr>
              <a:solidFill>
                <a:schemeClr val="lt1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➢"/>
            </a:pPr>
            <a:r>
              <a:rPr lang="en">
                <a:solidFill>
                  <a:schemeClr val="lt1"/>
                </a:solidFill>
              </a:rPr>
              <a:t>Random Forest, Support Vector Machine, Multi-Layer Perceptron</a:t>
            </a:r>
            <a:endParaRPr>
              <a:solidFill>
                <a:schemeClr val="lt1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➢"/>
            </a:pPr>
            <a:r>
              <a:rPr lang="en">
                <a:solidFill>
                  <a:schemeClr val="lt1"/>
                </a:solidFill>
              </a:rPr>
              <a:t>SVM had the best recall score so we chose SVM as our predictive model.</a:t>
            </a:r>
            <a:endParaRPr>
              <a:solidFill>
                <a:schemeClr val="lt1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➢"/>
            </a:pPr>
            <a:r>
              <a:rPr lang="en">
                <a:solidFill>
                  <a:schemeClr val="lt1"/>
                </a:solidFill>
              </a:rPr>
              <a:t>Trained with Morgan Fingerprints</a:t>
            </a:r>
            <a:endParaRPr>
              <a:solidFill>
                <a:schemeClr val="lt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❖"/>
            </a:pPr>
            <a:r>
              <a:rPr lang="en">
                <a:solidFill>
                  <a:schemeClr val="lt1"/>
                </a:solidFill>
              </a:rPr>
              <a:t>Generative Model: Recurrent Neural Network (RNN)</a:t>
            </a:r>
            <a:endParaRPr>
              <a:solidFill>
                <a:schemeClr val="lt1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➢"/>
            </a:pPr>
            <a:r>
              <a:rPr lang="en">
                <a:solidFill>
                  <a:schemeClr val="lt1"/>
                </a:solidFill>
              </a:rPr>
              <a:t>We used the RNN implemented in the code from the paper as the generative model</a:t>
            </a:r>
            <a:endParaRPr>
              <a:solidFill>
                <a:schemeClr val="lt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❖"/>
            </a:pPr>
            <a:r>
              <a:rPr lang="en">
                <a:solidFill>
                  <a:schemeClr val="lt1"/>
                </a:solidFill>
              </a:rPr>
              <a:t>Reward Function:</a:t>
            </a:r>
            <a:endParaRPr>
              <a:solidFill>
                <a:schemeClr val="lt1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➢"/>
            </a:pPr>
            <a:r>
              <a:rPr lang="en">
                <a:solidFill>
                  <a:schemeClr val="lt1"/>
                </a:solidFill>
              </a:rPr>
              <a:t>We reinforced creating non-toxic molecules by rewarding novel non-toxic molecules</a:t>
            </a:r>
            <a:endParaRPr>
              <a:solidFill>
                <a:schemeClr val="lt1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➢"/>
            </a:pPr>
            <a:r>
              <a:rPr lang="en">
                <a:solidFill>
                  <a:schemeClr val="lt1"/>
                </a:solidFill>
              </a:rPr>
              <a:t>Reward of 11 for every non-toxic molecule generated</a:t>
            </a:r>
            <a:endParaRPr>
              <a:solidFill>
                <a:schemeClr val="lt1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➢"/>
            </a:pPr>
            <a:r>
              <a:rPr lang="en">
                <a:solidFill>
                  <a:schemeClr val="lt1"/>
                </a:solidFill>
              </a:rPr>
              <a:t>Reward of 1 for every toxic molecule generated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30227" y="4703575"/>
            <a:ext cx="12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Slide </a:t>
            </a:r>
            <a:fld id="{00000000-1234-1234-1234-123412341234}" type="slidenum">
              <a:rPr lang="en" sz="1700">
                <a:solidFill>
                  <a:srgbClr val="FFFFFF"/>
                </a:solidFill>
              </a:rPr>
              <a:t>10</a:t>
            </a:fld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4690325" y="0"/>
            <a:ext cx="44538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Reward Function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83100" y="1586450"/>
            <a:ext cx="4696200" cy="39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If predicted toxicity = 0, reward = 11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If predicted toxicity ≠ 0, reward = 1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Optimizes neural network to move towards what we seek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Seeking non-toxic molecules, so function ‘rewards’ non-toxic molecule production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30227" y="4703575"/>
            <a:ext cx="12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Slide </a:t>
            </a:r>
            <a:fld id="{00000000-1234-1234-1234-123412341234}" type="slidenum">
              <a:rPr lang="en" sz="1700">
                <a:solidFill>
                  <a:srgbClr val="FFFFFF"/>
                </a:solidFill>
              </a:rPr>
              <a:t>11</a:t>
            </a:fld>
            <a:endParaRPr sz="1700">
              <a:solidFill>
                <a:srgbClr val="FFFFFF"/>
              </a:solidFill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700" y="1121450"/>
            <a:ext cx="3638550" cy="26479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0"/>
              </a:scheme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-75" y="963000"/>
            <a:ext cx="9144000" cy="418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188225" y="196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Predictive Model Performance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103627" y="4822475"/>
            <a:ext cx="12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Slide </a:t>
            </a:r>
            <a:fld id="{00000000-1234-1234-1234-123412341234}" type="slidenum">
              <a:rPr lang="en" sz="1700">
                <a:solidFill>
                  <a:srgbClr val="FFFFFF"/>
                </a:solidFill>
              </a:rPr>
              <a:t>12</a:t>
            </a:fld>
            <a:endParaRPr sz="1700">
              <a:solidFill>
                <a:srgbClr val="FFFFFF"/>
              </a:solidFill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50" y="1050325"/>
            <a:ext cx="7072326" cy="361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/>
          <p:nvPr/>
        </p:nvSpPr>
        <p:spPr>
          <a:xfrm>
            <a:off x="3595075" y="1169225"/>
            <a:ext cx="1050300" cy="3192300"/>
          </a:xfrm>
          <a:prstGeom prst="ellipse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4501250" y="1282500"/>
            <a:ext cx="926700" cy="3036900"/>
          </a:xfrm>
          <a:prstGeom prst="ellipse">
            <a:avLst/>
          </a:prstGeom>
          <a:noFill/>
          <a:ln w="38100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4717475" y="4361525"/>
            <a:ext cx="2595000" cy="615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Evaluating Diff Models: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High Recall, Low Precision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6220900" y="2816700"/>
            <a:ext cx="751800" cy="1502700"/>
          </a:xfrm>
          <a:prstGeom prst="ellipse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6445375" y="1991075"/>
            <a:ext cx="2595000" cy="615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SVM has low MCC, but not by significant value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1206125" y="1426675"/>
            <a:ext cx="597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0.794</a:t>
            </a:r>
            <a:endParaRPr sz="800"/>
          </a:p>
        </p:txBody>
      </p:sp>
      <p:sp>
        <p:nvSpPr>
          <p:cNvPr id="165" name="Google Shape;165;p24"/>
          <p:cNvSpPr txBox="1"/>
          <p:nvPr/>
        </p:nvSpPr>
        <p:spPr>
          <a:xfrm>
            <a:off x="1456925" y="1383425"/>
            <a:ext cx="751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0.812</a:t>
            </a:r>
            <a:endParaRPr sz="150">
              <a:solidFill>
                <a:schemeClr val="dk1"/>
              </a:solidFill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1694075" y="1426675"/>
            <a:ext cx="751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0.786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2278125" y="1637225"/>
            <a:ext cx="751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0.715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2068800" y="1680475"/>
            <a:ext cx="751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0.705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2515150" y="1680475"/>
            <a:ext cx="751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0.700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3699000" y="1319375"/>
            <a:ext cx="751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0.819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3091525" y="1991075"/>
            <a:ext cx="751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0.608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3346600" y="1891025"/>
            <a:ext cx="751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0.641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2881750" y="1680475"/>
            <a:ext cx="751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0.705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3934792" y="1169225"/>
            <a:ext cx="751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0.883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4146025" y="1383425"/>
            <a:ext cx="751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0.793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4534825" y="1455625"/>
            <a:ext cx="751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0.772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4756500" y="1573175"/>
            <a:ext cx="751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0.752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4973500" y="1455625"/>
            <a:ext cx="751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0.779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5369200" y="1891025"/>
            <a:ext cx="751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0.632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5592900" y="1991075"/>
            <a:ext cx="751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0.609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5830800" y="1891025"/>
            <a:ext cx="751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0.641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6190100" y="2937725"/>
            <a:ext cx="751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0.278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6398575" y="2997775"/>
            <a:ext cx="751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0.259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6651025" y="2937725"/>
            <a:ext cx="751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0.285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32" name="Google Shape;104;p19">
            <a:extLst>
              <a:ext uri="{FF2B5EF4-FFF2-40B4-BE49-F238E27FC236}">
                <a16:creationId xmlns:a16="http://schemas.microsoft.com/office/drawing/2014/main" id="{B64D1A81-638C-4F44-B272-923997ABA968}"/>
              </a:ext>
            </a:extLst>
          </p:cNvPr>
          <p:cNvSpPr txBox="1"/>
          <p:nvPr/>
        </p:nvSpPr>
        <p:spPr>
          <a:xfrm>
            <a:off x="30227" y="4703575"/>
            <a:ext cx="12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073763"/>
                </a:solidFill>
              </a:rPr>
              <a:t>Slide </a:t>
            </a:r>
            <a:fld id="{00000000-1234-1234-1234-123412341234}" type="slidenum">
              <a:rPr lang="en" sz="1700">
                <a:solidFill>
                  <a:srgbClr val="073763"/>
                </a:solidFill>
              </a:rPr>
              <a:t>12</a:t>
            </a:fld>
            <a:endParaRPr sz="1700" dirty="0">
              <a:solidFill>
                <a:srgbClr val="0737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/>
          </p:nvPr>
        </p:nvSpPr>
        <p:spPr>
          <a:xfrm>
            <a:off x="311700" y="297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Reinforcement Learning Results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190" name="Google Shape;190;p25"/>
          <p:cNvSpPr txBox="1">
            <a:spLocks noGrp="1"/>
          </p:cNvSpPr>
          <p:nvPr>
            <p:ph type="body" idx="1"/>
          </p:nvPr>
        </p:nvSpPr>
        <p:spPr>
          <a:xfrm>
            <a:off x="311700" y="956825"/>
            <a:ext cx="3457200" cy="6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Loss Decreases over Training iterations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Loss at latest iteration: ~ 0.30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30227" y="4703575"/>
            <a:ext cx="12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Slide </a:t>
            </a:r>
            <a:fld id="{00000000-1234-1234-1234-123412341234}" type="slidenum">
              <a:rPr lang="en" sz="1700">
                <a:solidFill>
                  <a:srgbClr val="FFFFFF"/>
                </a:solidFill>
              </a:rPr>
              <a:t>13</a:t>
            </a:fld>
            <a:endParaRPr sz="1700">
              <a:solidFill>
                <a:srgbClr val="FFFFFF"/>
              </a:solidFill>
            </a:endParaRPr>
          </a:p>
        </p:txBody>
      </p:sp>
      <p:sp>
        <p:nvSpPr>
          <p:cNvPr id="192" name="Google Shape;192;p25"/>
          <p:cNvSpPr txBox="1">
            <a:spLocks noGrp="1"/>
          </p:cNvSpPr>
          <p:nvPr>
            <p:ph type="body" idx="1"/>
          </p:nvPr>
        </p:nvSpPr>
        <p:spPr>
          <a:xfrm>
            <a:off x="4705900" y="956825"/>
            <a:ext cx="4012500" cy="6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200">
                <a:solidFill>
                  <a:schemeClr val="lt1"/>
                </a:solidFill>
              </a:rPr>
              <a:t>Average Reward Increases over Training Iterations</a:t>
            </a:r>
            <a:endParaRPr sz="1200">
              <a:solidFill>
                <a:schemeClr val="lt1"/>
              </a:solidFill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200">
                <a:solidFill>
                  <a:schemeClr val="lt1"/>
                </a:solidFill>
              </a:rPr>
              <a:t>Reward at latest iteration: ~ 10.99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4">
            <a:alphaModFix/>
          </a:blip>
          <a:srcRect t="238" b="238"/>
          <a:stretch/>
        </p:blipFill>
        <p:spPr>
          <a:xfrm>
            <a:off x="408150" y="2159875"/>
            <a:ext cx="3851475" cy="23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/>
        </p:nvSpPr>
        <p:spPr>
          <a:xfrm>
            <a:off x="1321725" y="1704900"/>
            <a:ext cx="167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lt1"/>
                </a:solidFill>
              </a:rPr>
              <a:t>Loss Per Iteration</a:t>
            </a:r>
            <a:endParaRPr i="1">
              <a:solidFill>
                <a:schemeClr val="lt1"/>
              </a:solidFill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5">
            <a:alphaModFix/>
          </a:blip>
          <a:srcRect l="1839" r="1839"/>
          <a:stretch/>
        </p:blipFill>
        <p:spPr>
          <a:xfrm>
            <a:off x="4793675" y="2159875"/>
            <a:ext cx="3836949" cy="23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5392475" y="1704900"/>
            <a:ext cx="276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lt1"/>
                </a:solidFill>
              </a:rPr>
              <a:t>Average Reward Per Iteration</a:t>
            </a:r>
            <a:endParaRPr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311700" y="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Results - 10,000 Generated Samples Distribution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30227" y="4703575"/>
            <a:ext cx="12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Slide </a:t>
            </a:r>
            <a:fld id="{00000000-1234-1234-1234-123412341234}" type="slidenum">
              <a:rPr lang="en" sz="1700">
                <a:solidFill>
                  <a:srgbClr val="FFFFFF"/>
                </a:solidFill>
              </a:rPr>
              <a:t>14</a:t>
            </a:fld>
            <a:endParaRPr sz="1700">
              <a:solidFill>
                <a:srgbClr val="FFFFFF"/>
              </a:solidFill>
            </a:endParaRPr>
          </a:p>
        </p:txBody>
      </p:sp>
      <p:pic>
        <p:nvPicPr>
          <p:cNvPr id="203" name="Google Shape;203;p26"/>
          <p:cNvPicPr preferRelativeResize="0"/>
          <p:nvPr/>
        </p:nvPicPr>
        <p:blipFill rotWithShape="1">
          <a:blip r:embed="rId4">
            <a:alphaModFix/>
          </a:blip>
          <a:srcRect l="1639" t="3403" r="4657" b="4861"/>
          <a:stretch/>
        </p:blipFill>
        <p:spPr>
          <a:xfrm>
            <a:off x="1686300" y="1401113"/>
            <a:ext cx="5744260" cy="26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>
            <a:spLocks noGrp="1"/>
          </p:cNvSpPr>
          <p:nvPr>
            <p:ph type="body" idx="1"/>
          </p:nvPr>
        </p:nvSpPr>
        <p:spPr>
          <a:xfrm>
            <a:off x="30225" y="594475"/>
            <a:ext cx="90564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Toxicity prediction value was lower for most valid molecules generated by generator model after (biased) than before (unbiased) reinforcement learning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05" name="Google Shape;205;p26"/>
          <p:cNvSpPr txBox="1"/>
          <p:nvPr/>
        </p:nvSpPr>
        <p:spPr>
          <a:xfrm rot="-5400000">
            <a:off x="-247400" y="2630750"/>
            <a:ext cx="3119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Proportion of Valid Samples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206" name="Google Shape;206;p26"/>
          <p:cNvSpPr txBox="1"/>
          <p:nvPr/>
        </p:nvSpPr>
        <p:spPr>
          <a:xfrm rot="992">
            <a:off x="2998883" y="4201127"/>
            <a:ext cx="3119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>
                <a:solidFill>
                  <a:srgbClr val="FFFFFF"/>
                </a:solidFill>
              </a:rPr>
              <a:t>Toxicity Prediction Value</a:t>
            </a:r>
            <a:endParaRPr sz="1700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311700" y="228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Results - 10,000 Generated Samples Distribution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30227" y="4703575"/>
            <a:ext cx="12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Slide </a:t>
            </a:r>
            <a:fld id="{00000000-1234-1234-1234-123412341234}" type="slidenum">
              <a:rPr lang="en" sz="1700">
                <a:solidFill>
                  <a:srgbClr val="FFFFFF"/>
                </a:solidFill>
              </a:rPr>
              <a:t>15</a:t>
            </a:fld>
            <a:endParaRPr sz="1700">
              <a:solidFill>
                <a:srgbClr val="FFFFFF"/>
              </a:solidFill>
            </a:endParaRPr>
          </a:p>
        </p:txBody>
      </p:sp>
      <p:sp>
        <p:nvSpPr>
          <p:cNvPr id="213" name="Google Shape;213;p27"/>
          <p:cNvSpPr txBox="1">
            <a:spLocks noGrp="1"/>
          </p:cNvSpPr>
          <p:nvPr>
            <p:ph type="body" idx="1"/>
          </p:nvPr>
        </p:nvSpPr>
        <p:spPr>
          <a:xfrm>
            <a:off x="110100" y="897338"/>
            <a:ext cx="872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Fewer molecules generated after reinforcement learning were valid molecules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27"/>
          <p:cNvSpPr txBox="1"/>
          <p:nvPr/>
        </p:nvSpPr>
        <p:spPr>
          <a:xfrm rot="-5400000">
            <a:off x="-204525" y="2596638"/>
            <a:ext cx="2476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Amount of Samples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215" name="Google Shape;215;p27"/>
          <p:cNvSpPr txBox="1"/>
          <p:nvPr/>
        </p:nvSpPr>
        <p:spPr>
          <a:xfrm rot="992">
            <a:off x="2612308" y="4309527"/>
            <a:ext cx="3119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>
                <a:solidFill>
                  <a:srgbClr val="FFFFFF"/>
                </a:solidFill>
              </a:rPr>
              <a:t>Toxicity Prediction Value</a:t>
            </a:r>
            <a:endParaRPr sz="1700" i="1">
              <a:solidFill>
                <a:srgbClr val="FFFFFF"/>
              </a:solidFill>
            </a:endParaRPr>
          </a:p>
        </p:txBody>
      </p:sp>
      <p:pic>
        <p:nvPicPr>
          <p:cNvPr id="216" name="Google Shape;216;p27"/>
          <p:cNvPicPr preferRelativeResize="0"/>
          <p:nvPr/>
        </p:nvPicPr>
        <p:blipFill rotWithShape="1">
          <a:blip r:embed="rId4">
            <a:alphaModFix/>
          </a:blip>
          <a:srcRect l="1872" t="4904" r="4036" b="3260"/>
          <a:stretch/>
        </p:blipFill>
        <p:spPr>
          <a:xfrm>
            <a:off x="1450303" y="1413388"/>
            <a:ext cx="5950826" cy="27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/>
          <p:nvPr/>
        </p:nvSpPr>
        <p:spPr>
          <a:xfrm>
            <a:off x="-75" y="1009625"/>
            <a:ext cx="9144000" cy="413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30227" y="4703575"/>
            <a:ext cx="12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Slide </a:t>
            </a:r>
            <a:fld id="{00000000-1234-1234-1234-123412341234}" type="slidenum">
              <a:rPr lang="en" sz="1700">
                <a:solidFill>
                  <a:srgbClr val="FFFFFF"/>
                </a:solidFill>
              </a:rPr>
              <a:t>16</a:t>
            </a:fld>
            <a:endParaRPr sz="1700">
              <a:solidFill>
                <a:srgbClr val="FFFFFF"/>
              </a:solidFill>
            </a:endParaRPr>
          </a:p>
        </p:txBody>
      </p:sp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311700" y="26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b="1">
                <a:solidFill>
                  <a:schemeClr val="lt1"/>
                </a:solidFill>
              </a:rPr>
              <a:t>No Reinforcement Learning- Novel Molecules Produced</a:t>
            </a:r>
            <a:endParaRPr sz="2420" b="1">
              <a:solidFill>
                <a:schemeClr val="lt1"/>
              </a:solidFill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 rotWithShape="1">
          <a:blip r:embed="rId4">
            <a:alphaModFix/>
          </a:blip>
          <a:srcRect l="1154" t="1659" r="988" b="2389"/>
          <a:stretch/>
        </p:blipFill>
        <p:spPr>
          <a:xfrm>
            <a:off x="1423475" y="1009700"/>
            <a:ext cx="6565076" cy="41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4;p19">
            <a:extLst>
              <a:ext uri="{FF2B5EF4-FFF2-40B4-BE49-F238E27FC236}">
                <a16:creationId xmlns:a16="http://schemas.microsoft.com/office/drawing/2014/main" id="{D636F339-41A2-664F-B668-F2DCE323643A}"/>
              </a:ext>
            </a:extLst>
          </p:cNvPr>
          <p:cNvSpPr txBox="1"/>
          <p:nvPr/>
        </p:nvSpPr>
        <p:spPr>
          <a:xfrm>
            <a:off x="30227" y="4749900"/>
            <a:ext cx="12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073763"/>
                </a:solidFill>
              </a:rPr>
              <a:t>Slide </a:t>
            </a:r>
            <a:fld id="{00000000-1234-1234-1234-123412341234}" type="slidenum">
              <a:rPr lang="en" sz="1700">
                <a:solidFill>
                  <a:srgbClr val="073763"/>
                </a:solidFill>
              </a:rPr>
              <a:t>16</a:t>
            </a:fld>
            <a:endParaRPr sz="1700" dirty="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/>
          <p:nvPr/>
        </p:nvSpPr>
        <p:spPr>
          <a:xfrm>
            <a:off x="-75" y="1017725"/>
            <a:ext cx="9144000" cy="41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xfrm>
            <a:off x="311700" y="331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420" b="1">
                <a:solidFill>
                  <a:schemeClr val="lt1"/>
                </a:solidFill>
              </a:rPr>
              <a:t>Novel Molecules Produced </a:t>
            </a:r>
            <a:endParaRPr sz="2420" b="1">
              <a:solidFill>
                <a:schemeClr val="lt1"/>
              </a:solidFill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30227" y="4703575"/>
            <a:ext cx="12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Slide </a:t>
            </a:r>
            <a:fld id="{00000000-1234-1234-1234-123412341234}" type="slidenum">
              <a:rPr lang="en" sz="1700">
                <a:solidFill>
                  <a:srgbClr val="FFFFFF"/>
                </a:solidFill>
              </a:rPr>
              <a:t>17</a:t>
            </a:fld>
            <a:endParaRPr sz="1700">
              <a:solidFill>
                <a:srgbClr val="FFFFFF"/>
              </a:solidFill>
            </a:endParaRPr>
          </a:p>
        </p:txBody>
      </p:sp>
      <p:pic>
        <p:nvPicPr>
          <p:cNvPr id="232" name="Google Shape;232;p29"/>
          <p:cNvPicPr preferRelativeResize="0"/>
          <p:nvPr/>
        </p:nvPicPr>
        <p:blipFill rotWithShape="1">
          <a:blip r:embed="rId4">
            <a:alphaModFix/>
          </a:blip>
          <a:srcRect l="796" t="3287" r="904" b="1710"/>
          <a:stretch/>
        </p:blipFill>
        <p:spPr>
          <a:xfrm>
            <a:off x="471275" y="1748375"/>
            <a:ext cx="8184300" cy="31722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/>
        </p:nvSpPr>
        <p:spPr>
          <a:xfrm>
            <a:off x="2539350" y="1348175"/>
            <a:ext cx="412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Sample of Novel Molecules Created :</a:t>
            </a:r>
            <a:endParaRPr/>
          </a:p>
        </p:txBody>
      </p:sp>
      <p:sp>
        <p:nvSpPr>
          <p:cNvPr id="7" name="Google Shape;104;p19">
            <a:extLst>
              <a:ext uri="{FF2B5EF4-FFF2-40B4-BE49-F238E27FC236}">
                <a16:creationId xmlns:a16="http://schemas.microsoft.com/office/drawing/2014/main" id="{2FD28811-D5B8-324F-B2C9-CCF15701BC03}"/>
              </a:ext>
            </a:extLst>
          </p:cNvPr>
          <p:cNvSpPr txBox="1"/>
          <p:nvPr/>
        </p:nvSpPr>
        <p:spPr>
          <a:xfrm>
            <a:off x="-17075" y="4764679"/>
            <a:ext cx="12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073763"/>
                </a:solidFill>
              </a:rPr>
              <a:t>Slide </a:t>
            </a:r>
            <a:fld id="{00000000-1234-1234-1234-123412341234}" type="slidenum">
              <a:rPr lang="en" sz="1700">
                <a:solidFill>
                  <a:srgbClr val="073763"/>
                </a:solidFill>
              </a:rPr>
              <a:t>17</a:t>
            </a:fld>
            <a:endParaRPr sz="1700" dirty="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Conclusion: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239" name="Google Shape;239;p3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79100" cy="3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">
                <a:solidFill>
                  <a:schemeClr val="lt1"/>
                </a:solidFill>
              </a:rPr>
              <a:t>The Predictor Models had decent performance. We chose SVM because it had the highest recall and low precision scores (broader model).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">
                <a:solidFill>
                  <a:schemeClr val="lt1"/>
                </a:solidFill>
              </a:rPr>
              <a:t>The generated valid molecules prove to be more non-toxic after reinforcement learning </a:t>
            </a:r>
            <a:endParaRPr>
              <a:solidFill>
                <a:schemeClr val="lt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">
                <a:solidFill>
                  <a:schemeClr val="lt1"/>
                </a:solidFill>
              </a:rPr>
              <a:t>Rewarding Non-toxic molecules allows the RNN to understand to produce non-toxic structures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">
                <a:solidFill>
                  <a:schemeClr val="lt1"/>
                </a:solidFill>
              </a:rPr>
              <a:t>The majority of novel structures produced are unique.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30227" y="4703575"/>
            <a:ext cx="12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Slide </a:t>
            </a:r>
            <a:fld id="{00000000-1234-1234-1234-123412341234}" type="slidenum">
              <a:rPr lang="en" sz="1700">
                <a:solidFill>
                  <a:srgbClr val="FFFFFF"/>
                </a:solidFill>
              </a:rPr>
              <a:t>18</a:t>
            </a:fld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Potential Next Steps: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246" name="Google Shape;246;p31"/>
          <p:cNvSpPr txBox="1">
            <a:spLocks noGrp="1"/>
          </p:cNvSpPr>
          <p:nvPr>
            <p:ph type="body" idx="1"/>
          </p:nvPr>
        </p:nvSpPr>
        <p:spPr>
          <a:xfrm>
            <a:off x="282450" y="1409650"/>
            <a:ext cx="8579100" cy="25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">
                <a:solidFill>
                  <a:schemeClr val="lt1"/>
                </a:solidFill>
              </a:rPr>
              <a:t>Apply methods like hyperparameter optimization for boosting the performance of the predictive models.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">
                <a:solidFill>
                  <a:schemeClr val="lt1"/>
                </a:solidFill>
              </a:rPr>
              <a:t>Try different fingerprints/descriptors in the reinforcement framework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">
                <a:solidFill>
                  <a:schemeClr val="lt1"/>
                </a:solidFill>
              </a:rPr>
              <a:t>Testing Novel molecules in lab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">
                <a:solidFill>
                  <a:schemeClr val="lt1"/>
                </a:solidFill>
              </a:rPr>
              <a:t>Implementing different reward functions: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Sigmoidal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Exponential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Linear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30227" y="4703575"/>
            <a:ext cx="12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Slide </a:t>
            </a:r>
            <a:fld id="{00000000-1234-1234-1234-123412341234}" type="slidenum">
              <a:rPr lang="en" sz="1700">
                <a:solidFill>
                  <a:srgbClr val="FFFFFF"/>
                </a:solidFill>
              </a:rPr>
              <a:t>19</a:t>
            </a:fld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0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Overview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094150"/>
            <a:ext cx="8579100" cy="3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">
                <a:solidFill>
                  <a:schemeClr val="lt1"/>
                </a:solidFill>
              </a:rPr>
              <a:t>Project Description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Problem Description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About the Dataset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">
                <a:solidFill>
                  <a:schemeClr val="lt1"/>
                </a:solidFill>
              </a:rPr>
              <a:t>Approach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Reinforcement Learning (Predictive Model + Generative Model)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Predictive Models</a:t>
            </a:r>
            <a:endParaRPr>
              <a:solidFill>
                <a:schemeClr val="lt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Picking a Predictive Model for Reinforcement Learning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Generative Model</a:t>
            </a:r>
            <a:endParaRPr>
              <a:solidFill>
                <a:schemeClr val="lt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Molecules generated</a:t>
            </a:r>
            <a:endParaRPr>
              <a:solidFill>
                <a:schemeClr val="lt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Improvements from Reinforcement Learning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">
                <a:solidFill>
                  <a:schemeClr val="lt1"/>
                </a:solidFill>
              </a:rPr>
              <a:t>Conclusions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" y="4586450"/>
            <a:ext cx="12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Slide </a:t>
            </a:r>
            <a:fld id="{00000000-1234-1234-1234-123412341234}" type="slidenum">
              <a:rPr lang="en" sz="1700">
                <a:solidFill>
                  <a:srgbClr val="FFFFFF"/>
                </a:solidFill>
              </a:rPr>
              <a:t>2</a:t>
            </a:fld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title"/>
          </p:nvPr>
        </p:nvSpPr>
        <p:spPr>
          <a:xfrm>
            <a:off x="34095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</a:rPr>
              <a:t>Thank You</a:t>
            </a:r>
            <a:endParaRPr sz="4800" b="1">
              <a:solidFill>
                <a:schemeClr val="lt1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30227" y="4703575"/>
            <a:ext cx="12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Slide </a:t>
            </a:r>
            <a:fld id="{00000000-1234-1234-1234-123412341234}" type="slidenum">
              <a:rPr lang="en" sz="1700">
                <a:solidFill>
                  <a:srgbClr val="FFFFFF"/>
                </a:solidFill>
              </a:rPr>
              <a:t>20</a:t>
            </a:fld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>
            <a:spLocks noGrp="1"/>
          </p:cNvSpPr>
          <p:nvPr>
            <p:ph type="title"/>
          </p:nvPr>
        </p:nvSpPr>
        <p:spPr>
          <a:xfrm>
            <a:off x="311700" y="218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</a:rPr>
              <a:t>Questions Time</a:t>
            </a:r>
            <a:endParaRPr sz="4800" b="1">
              <a:solidFill>
                <a:schemeClr val="lt1"/>
              </a:solidFill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30227" y="4703575"/>
            <a:ext cx="12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Slide </a:t>
            </a:r>
            <a:fld id="{00000000-1234-1234-1234-123412341234}" type="slidenum">
              <a:rPr lang="en" sz="1700">
                <a:solidFill>
                  <a:srgbClr val="FFFFFF"/>
                </a:solidFill>
              </a:rPr>
              <a:t>21</a:t>
            </a:fld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Problem Description: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282450" y="1454550"/>
            <a:ext cx="8579100" cy="28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">
                <a:solidFill>
                  <a:schemeClr val="lt1"/>
                </a:solidFill>
              </a:rPr>
              <a:t>In drug discovery, molecules can be found that accomplish some biological goal using chemical mechanisms. Despite discovering an optimal drug for activating a chemical mechanism, that drug is not useable if it is toxic.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" b="1">
                <a:solidFill>
                  <a:schemeClr val="lt1"/>
                </a:solidFill>
              </a:rPr>
              <a:t>Motivation: Need a way to discover new non-toxic molecules</a:t>
            </a:r>
            <a:endParaRPr b="1"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Using Tox21 as a dataset of toxic molecules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Generate non-toxic molecules with machine learning?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0227" y="4703575"/>
            <a:ext cx="12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Slide </a:t>
            </a:r>
            <a:fld id="{00000000-1234-1234-1234-123412341234}" type="slidenum">
              <a:rPr lang="en" sz="1700">
                <a:solidFill>
                  <a:srgbClr val="FFFFFF"/>
                </a:solidFill>
              </a:rPr>
              <a:t>3</a:t>
            </a:fld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About The Dataset (Tox21):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79100" cy="3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">
                <a:solidFill>
                  <a:schemeClr val="lt1"/>
                </a:solidFill>
              </a:rPr>
              <a:t>Tox21 (Toxicology in the 21st Century)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https://tox21.gov/</a:t>
            </a:r>
            <a:r>
              <a:rPr lang="en">
                <a:solidFill>
                  <a:schemeClr val="lt1"/>
                </a:solidFill>
              </a:rPr>
              <a:t>) is a government program by multiple US Federal agencies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">
                <a:solidFill>
                  <a:schemeClr val="lt1"/>
                </a:solidFill>
              </a:rPr>
              <a:t>The purpose was to create a dataset of toxic chemicals for machine learning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">
                <a:solidFill>
                  <a:schemeClr val="lt1"/>
                </a:solidFill>
              </a:rPr>
              <a:t>Chemicals are tested in assays for their ability to disrupt specific biological chemical pathways (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https://ncats.nih.gov/tox21/projects/assays</a:t>
            </a:r>
            <a:r>
              <a:rPr lang="en">
                <a:solidFill>
                  <a:schemeClr val="lt1"/>
                </a:solidFill>
              </a:rPr>
              <a:t>)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Assay results make up the dataset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Results of the assay are binary (1 or 0)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0227" y="4627375"/>
            <a:ext cx="12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Slide </a:t>
            </a:r>
            <a:fld id="{00000000-1234-1234-1234-123412341234}" type="slidenum">
              <a:rPr lang="en" sz="1700">
                <a:solidFill>
                  <a:srgbClr val="FFFFFF"/>
                </a:solidFill>
              </a:rPr>
              <a:t>4</a:t>
            </a:fld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0227" y="4627375"/>
            <a:ext cx="12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Slide </a:t>
            </a:r>
            <a:fld id="{00000000-1234-1234-1234-123412341234}" type="slidenum">
              <a:rPr lang="en" sz="1700">
                <a:solidFill>
                  <a:srgbClr val="FFFFFF"/>
                </a:solidFill>
              </a:rPr>
              <a:t>5</a:t>
            </a:fld>
            <a:endParaRPr sz="1700">
              <a:solidFill>
                <a:srgbClr val="FFFFFF"/>
              </a:solidFill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197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Data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0225" y="1028975"/>
            <a:ext cx="3556200" cy="31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Data consists of SMILES for each molecule and its performance on 12 of the assays 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Notice blank entries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Dataset is also not very large (8014 smiles)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3867900" y="0"/>
            <a:ext cx="52761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850" y="521925"/>
            <a:ext cx="5028190" cy="424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3867900" y="0"/>
            <a:ext cx="52761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0227" y="4551175"/>
            <a:ext cx="12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Slide </a:t>
            </a:r>
            <a:fld id="{00000000-1234-1234-1234-123412341234}" type="slidenum">
              <a:rPr lang="en" sz="1700">
                <a:solidFill>
                  <a:srgbClr val="FFFFFF"/>
                </a:solidFill>
              </a:rPr>
              <a:t>6</a:t>
            </a:fld>
            <a:endParaRPr sz="1700">
              <a:solidFill>
                <a:srgbClr val="FFFFFF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050" y="334525"/>
            <a:ext cx="5029150" cy="46163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197800"/>
            <a:ext cx="344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Data with Assumptions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165525" y="1550175"/>
            <a:ext cx="3590700" cy="39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➢"/>
            </a:pPr>
            <a:r>
              <a:rPr lang="en" sz="1600">
                <a:solidFill>
                  <a:schemeClr val="lt1"/>
                </a:solidFill>
              </a:rPr>
              <a:t>We assume blank entries indicate toxic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➢"/>
            </a:pPr>
            <a:r>
              <a:rPr lang="en" sz="1600">
                <a:solidFill>
                  <a:schemeClr val="lt1"/>
                </a:solidFill>
              </a:rPr>
              <a:t>We also create a new category “All” which is an overall measure of toxicity 	</a:t>
            </a:r>
            <a:endParaRPr sz="160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If chemical is toxic in one assay then it is toxic overall</a:t>
            </a:r>
            <a:endParaRPr sz="12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➢"/>
            </a:pPr>
            <a:r>
              <a:rPr lang="en" sz="1600">
                <a:solidFill>
                  <a:schemeClr val="lt1"/>
                </a:solidFill>
              </a:rPr>
              <a:t>We utilize the ‘All’ column and ‘SMILES’ in our problem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8712225" y="396525"/>
            <a:ext cx="432000" cy="4667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-75" y="3149550"/>
            <a:ext cx="9144000" cy="199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625" y="26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 b="1">
                <a:solidFill>
                  <a:schemeClr val="lt1"/>
                </a:solidFill>
              </a:rPr>
              <a:t>Approach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282450" y="953425"/>
            <a:ext cx="8579100" cy="3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n" sz="1600">
                <a:solidFill>
                  <a:schemeClr val="lt1"/>
                </a:solidFill>
              </a:rPr>
              <a:t>Goal: To create novel non-toxic molecules with knowledge from the Tox21 dataset (knowing some toxic and non-toxic chemicals)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n" sz="1650">
                <a:solidFill>
                  <a:schemeClr val="lt1"/>
                </a:solidFill>
              </a:rPr>
              <a:t>Solution: Use Reinforcement Learning on a Generative Model</a:t>
            </a:r>
            <a:endParaRPr sz="1650">
              <a:solidFill>
                <a:schemeClr val="lt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◆"/>
            </a:pPr>
            <a:r>
              <a:rPr lang="en" sz="1650">
                <a:solidFill>
                  <a:schemeClr val="lt1"/>
                </a:solidFill>
              </a:rPr>
              <a:t>We adapted code from the paper below with an existing reinforcement learning framework: </a:t>
            </a:r>
            <a:endParaRPr sz="1650">
              <a:solidFill>
                <a:schemeClr val="lt1"/>
              </a:solidFill>
            </a:endParaRPr>
          </a:p>
          <a:p>
            <a: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50">
                <a:solidFill>
                  <a:schemeClr val="lt1"/>
                </a:solidFill>
              </a:rPr>
              <a:t>Mariya Popova, Olexandr Isayev, Alexander Tropsha. Deep Reinforcement Learning for de-novo Drug Design. Science Advances, 2018, Vol. 4, no. 7. DOI: 10.1126/sciadv.aap7885</a:t>
            </a:r>
            <a:endParaRPr sz="1650">
              <a:solidFill>
                <a:schemeClr val="lt1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30227" y="4703575"/>
            <a:ext cx="12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073763"/>
                </a:solidFill>
              </a:rPr>
              <a:t>Slide </a:t>
            </a:r>
            <a:fld id="{00000000-1234-1234-1234-123412341234}" type="slidenum">
              <a:rPr lang="en" sz="1700">
                <a:solidFill>
                  <a:srgbClr val="073763"/>
                </a:solidFill>
              </a:rPr>
              <a:t>7</a:t>
            </a:fld>
            <a:endParaRPr sz="1700" dirty="0">
              <a:solidFill>
                <a:srgbClr val="073763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198" y="3345625"/>
            <a:ext cx="6394601" cy="13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Reinforcement Learning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214200"/>
            <a:ext cx="8579100" cy="3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">
                <a:solidFill>
                  <a:schemeClr val="lt1"/>
                </a:solidFill>
              </a:rPr>
              <a:t>Two Parts: a predictive model and a generative model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Code from paper takes each of these as inputs and runs reinforcement learning on them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The generative model is trained using the predictive model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">
                <a:solidFill>
                  <a:schemeClr val="lt1"/>
                </a:solidFill>
              </a:rPr>
              <a:t>Initialization Process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Train the predictive model on a dataset of choice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Train the generative model for many epochs on a dataset of many CHEMBL smiles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">
                <a:solidFill>
                  <a:schemeClr val="lt1"/>
                </a:solidFill>
              </a:rPr>
              <a:t>Reinforcement Training Process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Generative model generates molecules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Predictive model predicts a property of those molecules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Predicted property value is transformed into a reward value using a reward function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Generative model is trained for another epoch using reward values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30227" y="4551175"/>
            <a:ext cx="12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Slide </a:t>
            </a:r>
            <a:fld id="{00000000-1234-1234-1234-123412341234}" type="slidenum">
              <a:rPr lang="en" sz="1700">
                <a:solidFill>
                  <a:srgbClr val="FFFFFF"/>
                </a:solidFill>
              </a:rPr>
              <a:t>8</a:t>
            </a:fld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21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Reinforcement Learning Framework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30227" y="4703575"/>
            <a:ext cx="129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Slide </a:t>
            </a:r>
            <a:fld id="{00000000-1234-1234-1234-123412341234}" type="slidenum">
              <a:rPr lang="en" sz="1700">
                <a:solidFill>
                  <a:srgbClr val="FFFFFF"/>
                </a:solidFill>
              </a:rPr>
              <a:t>9</a:t>
            </a:fld>
            <a:endParaRPr sz="1700">
              <a:solidFill>
                <a:srgbClr val="FFFFFF"/>
              </a:solidFill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5011424" y="2499369"/>
            <a:ext cx="1488300" cy="573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</a:t>
            </a:r>
            <a:endParaRPr sz="1600"/>
          </a:p>
        </p:txBody>
      </p:sp>
      <p:sp>
        <p:nvSpPr>
          <p:cNvPr id="120" name="Google Shape;120;p21"/>
          <p:cNvSpPr/>
          <p:nvPr/>
        </p:nvSpPr>
        <p:spPr>
          <a:xfrm>
            <a:off x="3679840" y="3517002"/>
            <a:ext cx="1542600" cy="66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Function</a:t>
            </a:r>
            <a:endParaRPr sz="1600"/>
          </a:p>
        </p:txBody>
      </p:sp>
      <p:sp>
        <p:nvSpPr>
          <p:cNvPr id="121" name="Google Shape;121;p21"/>
          <p:cNvSpPr/>
          <p:nvPr/>
        </p:nvSpPr>
        <p:spPr>
          <a:xfrm rot="8023910">
            <a:off x="6400618" y="2233810"/>
            <a:ext cx="555922" cy="161034"/>
          </a:xfrm>
          <a:prstGeom prst="rightArrow">
            <a:avLst>
              <a:gd name="adj1" fmla="val 37518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2482382" y="2499369"/>
            <a:ext cx="1488300" cy="573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Model</a:t>
            </a:r>
            <a:endParaRPr sz="1600"/>
          </a:p>
        </p:txBody>
      </p:sp>
      <p:sp>
        <p:nvSpPr>
          <p:cNvPr id="123" name="Google Shape;123;p21"/>
          <p:cNvSpPr/>
          <p:nvPr/>
        </p:nvSpPr>
        <p:spPr>
          <a:xfrm>
            <a:off x="3752616" y="1594672"/>
            <a:ext cx="1220400" cy="482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SMILES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703150" y="1257475"/>
            <a:ext cx="2115300" cy="76140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Training on Large CHEMBL Dataset</a:t>
            </a:r>
            <a:endParaRPr dirty="0"/>
          </a:p>
        </p:txBody>
      </p:sp>
      <p:sp>
        <p:nvSpPr>
          <p:cNvPr id="125" name="Google Shape;125;p21"/>
          <p:cNvSpPr/>
          <p:nvPr/>
        </p:nvSpPr>
        <p:spPr>
          <a:xfrm>
            <a:off x="6236500" y="1257475"/>
            <a:ext cx="2421600" cy="76140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Training 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Tox21 ALL Dataset</a:t>
            </a:r>
            <a:endParaRPr dirty="0"/>
          </a:p>
        </p:txBody>
      </p:sp>
      <p:sp>
        <p:nvSpPr>
          <p:cNvPr id="126" name="Google Shape;126;p21"/>
          <p:cNvSpPr/>
          <p:nvPr/>
        </p:nvSpPr>
        <p:spPr>
          <a:xfrm>
            <a:off x="610799" y="3469850"/>
            <a:ext cx="2367900" cy="7614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Values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(to train for another epoch)</a:t>
            </a:r>
            <a:endParaRPr sz="1500"/>
          </a:p>
        </p:txBody>
      </p:sp>
      <p:sp>
        <p:nvSpPr>
          <p:cNvPr id="127" name="Google Shape;127;p21"/>
          <p:cNvSpPr/>
          <p:nvPr/>
        </p:nvSpPr>
        <p:spPr>
          <a:xfrm>
            <a:off x="5901651" y="3564150"/>
            <a:ext cx="2060100" cy="573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Value</a:t>
            </a:r>
            <a:endParaRPr sz="1500"/>
          </a:p>
        </p:txBody>
      </p:sp>
      <p:sp>
        <p:nvSpPr>
          <p:cNvPr id="128" name="Google Shape;128;p21"/>
          <p:cNvSpPr/>
          <p:nvPr/>
        </p:nvSpPr>
        <p:spPr>
          <a:xfrm rot="10800000">
            <a:off x="3135281" y="3773587"/>
            <a:ext cx="410100" cy="1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/>
          <p:nvPr/>
        </p:nvSpPr>
        <p:spPr>
          <a:xfrm rot="-2701855">
            <a:off x="3356020" y="2144349"/>
            <a:ext cx="393081" cy="1607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/>
          <p:nvPr/>
        </p:nvSpPr>
        <p:spPr>
          <a:xfrm rot="2922385">
            <a:off x="4971628" y="2191220"/>
            <a:ext cx="390503" cy="1618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357068" y="3817664"/>
            <a:ext cx="410100" cy="1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-2701855">
            <a:off x="2421654" y="3182679"/>
            <a:ext cx="393081" cy="1607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 rot="2922385">
            <a:off x="5932672" y="3306782"/>
            <a:ext cx="390503" cy="1618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 rot="2556409">
            <a:off x="1874148" y="2234404"/>
            <a:ext cx="558819" cy="159871"/>
          </a:xfrm>
          <a:prstGeom prst="rightArrow">
            <a:avLst>
              <a:gd name="adj1" fmla="val 37518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951</Words>
  <Application>Microsoft Macintosh PowerPoint</Application>
  <PresentationFormat>On-screen Show (16:9)</PresentationFormat>
  <Paragraphs>176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Montserrat</vt:lpstr>
      <vt:lpstr>Arial</vt:lpstr>
      <vt:lpstr>Courier New</vt:lpstr>
      <vt:lpstr>Simple Light</vt:lpstr>
      <vt:lpstr>Reinforcement Learning for Generation of Novel Non-toxic Molecules</vt:lpstr>
      <vt:lpstr>Overview</vt:lpstr>
      <vt:lpstr>Problem Description:</vt:lpstr>
      <vt:lpstr>About The Dataset (Tox21):</vt:lpstr>
      <vt:lpstr>Data</vt:lpstr>
      <vt:lpstr>Data with Assumptions</vt:lpstr>
      <vt:lpstr>Approach</vt:lpstr>
      <vt:lpstr>Reinforcement Learning</vt:lpstr>
      <vt:lpstr>Reinforcement Learning Framework</vt:lpstr>
      <vt:lpstr>Models and Rewards for Reinforcement Learning</vt:lpstr>
      <vt:lpstr>Reward Function</vt:lpstr>
      <vt:lpstr>Predictive Model Performance</vt:lpstr>
      <vt:lpstr>Reinforcement Learning Results</vt:lpstr>
      <vt:lpstr>Results - 10,000 Generated Samples Distribution </vt:lpstr>
      <vt:lpstr>Results - 10,000 Generated Samples Distribution </vt:lpstr>
      <vt:lpstr>No Reinforcement Learning- Novel Molecules Produced</vt:lpstr>
      <vt:lpstr>Novel Molecules Produced </vt:lpstr>
      <vt:lpstr>Conclusion:</vt:lpstr>
      <vt:lpstr>Potential Next Steps:</vt:lpstr>
      <vt:lpstr>Thank You</vt:lpstr>
      <vt:lpstr>Questions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for Generation of Novel Non-toxic Molecules</dc:title>
  <cp:lastModifiedBy>William Ladd</cp:lastModifiedBy>
  <cp:revision>3</cp:revision>
  <dcterms:modified xsi:type="dcterms:W3CDTF">2022-12-07T21:15:05Z</dcterms:modified>
</cp:coreProperties>
</file>