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5"/>
  </p:notesMasterIdLst>
  <p:sldIdLst>
    <p:sldId id="256" r:id="rId2"/>
    <p:sldId id="260" r:id="rId3"/>
    <p:sldId id="257" r:id="rId4"/>
    <p:sldId id="261" r:id="rId5"/>
    <p:sldId id="268" r:id="rId6"/>
    <p:sldId id="269" r:id="rId7"/>
    <p:sldId id="258" r:id="rId8"/>
    <p:sldId id="271" r:id="rId9"/>
    <p:sldId id="263" r:id="rId10"/>
    <p:sldId id="267" r:id="rId11"/>
    <p:sldId id="264" r:id="rId12"/>
    <p:sldId id="25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8"/>
    <p:restoredTop sz="82300"/>
  </p:normalViewPr>
  <p:slideViewPr>
    <p:cSldViewPr snapToGrid="0" snapToObjects="1">
      <p:cViewPr varScale="1">
        <p:scale>
          <a:sx n="110" d="100"/>
          <a:sy n="110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14:17:0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1044 20026,'0'-4'0,"0"-9"2132,0-11-2132,0-8 772,0-5-772,0-9 398,0-4-398,0-7 1247,0 9-1247,0-2 0,0 13 0,0-1 0,0 15 0,0-1 0,0 9 0,0 0 0,0 3 0,0 5 0,0 2 0,0-1 0,0 1 0,0 0 0,0-1 0,0 1 0,0-2 0,0-1 0,0 2 0,0-2 0,0 3 0,0-1 0,0-1 0,0 1 0,0 0 0,0-1 0,0 0 0,0 2 0,0-1 0,0 2 0,0-1 0,0 2 0,0-3 0,0 4 0,0-5 0,4 6 0,0-3 0,4 4 0,-3 0 0,2 0 0,3 0 0,4 0 0,7 0 0,9 0 0,3 0 0,14 0 0,-3 0 0,7 0 0,-2-4 0,-3-3 0,1-4 0,0 0 0,-1 4 0,-6-2 0,-1 6 0,-2-5 0,-2 6 0,1-4 0,-3 3 0,-1 1 0,0-4 0,0 4 0,0-2 0,4-1 0,0 3 0,0-2 0,4 2 0,-6 2 0,7-2 0,-4-1 0,-1-1 0,1 2 0,0 2 0,-1 0 0,6 0 0,-7-2 0,2-1 0,-5 1 0,0-1 0,0 3 0,0 0 0,-3 0 0,1 0 0,-2 0 0,2 0 0,-3 0 0,4 0 0,-5 0 0,6 0 0,-3 0 0,-7 0 0,23 0 0,-10 0 0,19 0 0,-10 0 0,-7 0 0,-1 0 0,0 0 0,0 0 0,-1 0 0,1 0 0,3-4 0,-4 2 0,2-2 0,3 2 0,-6-2 0,4 3 0,-4-4 0,3 4 0,-2-3 0,2 3 0,-4-3 0,5 2 0,-1-1 0,6 0 0,0 0 0,3 1 0,1-1 0,0-1 0,-1 2 0,-3 2 0,1-4 0,-2 2 0,3-7 0,1 7 0,0-8 0,1 8 0,-1-8 0,-3 4 0,8-1 0,-7-2 0,8 6 0,-3-5 0,3 4 0,1-3 0,7 4 0,-2 0 0,6 0 0,-1 0 0,0-1 0,-5-2 0,2 4 0,-3-2 0,19-3 0,-9 0 0,23-3 0,-8 0 0,11 0 0,-17 4 0,11-5 0,-11 9 0,7-2 0,-4 1 0,-13 0 0,-8 0 0,-2-1 0,-5 4 0,-1 0 0,-4 0 0,6 0 0,-2 0 0,7 0 0,8 0 0,14 0 0,-10 0 0,9 0 0,-14 0 0,2 0 0,4 0 0,-6 0 0,-1 0 0,3 0 0,3 0 0,-2 0 0,1 0 0,10 0 0,4 0 0,8 0-578,6 0 578,-4 0 0,-39 0 0,1 0 0,36 0 0,-23 4 0,-1-1 0,21-1 0,-30 2 0,0-1 0,32-2 0,-8 5 0,7-4 0,-9 8 0,14-8 0,-7 3 0,-34-5 0,1 0 0,-2 1 0,3 1-795,15 0 0,5 0 795,4 0 0,3 0-974,11 0 1,1 0 973,0-2 0,-2 0 0,-12 0 0,-3 0 0,0 0 0,-3 0-322,-10 0 0,-2 0 322,-7 0 0,-1 0 456,40 0-456,-18 0 1404,-24 0-1404,-6 0 2092,-19 0-2092,-1 0 807,-7 0-807,-3 0 0,-4 1 0,-7 4 0,-1 1 0,-3 2 0,0 1 0,0 0 0,0 0 0,0-3 0,0 1 0,0-1 0,0-2 0,0 3 0,0-3 0,0 2 0,0-1 0,0 3 0,0-1 0,0 2 0,0 1 0,0-1 0,0 7 0,0-9 0,0 8 0,0-10 0,0 5 0,0-4 0,0-1 0,0 1 0,0 0 0,0 1 0,0 1 0,0 1 0,0 0 0,0 0 0,0-1 0,0 1 0,0 0 0,0-3 0,0 1 0,0-2 0,0 0 0,0 2 0,0-1 0,0 0 0,0 1 0,0-1 0,0-1 0,0 2 0,0 1 0,0-2 0,0 3 0,8-6 0,9 0 0,14-3 0,3 0 0,2 0 0,-10 0 0,-2 0 0,-7 0 0,-2 0 0,-4 0 0,-2 0 0,0 0 0,0 0 0,-1 0 0,1 0 0,4 0 0,-3 0 0,7 0 0,-7 0 0,4 0 0,-5 0 0,0 0 0,0 0 0,-1 0 0,0 1 0,-3 2 0,1-1 0,-3 0 0,2-2 0,1 0 0,-1 0 0,3 3 0,-3-1 0,2 1 0,-2-2 0,1-1 0,0 0 0,-1 0 0,-2 0 0,6 0 0,-2 0 0,36 0 0,-3 0 0,24 0 0,-3 0 0,-5 0 0,-1 0 0,0 0 0,-6 0 0,-6 0 0,-3 0 0,-11 0 0,-3 0 0,-7 0 0,-5 0 0,-4 0 0,-1 0 0,-1 0 0,1 0 0,0 0 0,4 0 0,2 0 0,5 0 0,-1 0 0,2 0 0,3 1 0,-2 2 0,1 1 0,-1 1 0,1 0 0,0 0 0,-1-3 0,-2 3 0,-4-3 0,1 1 0,-1 2 0,7-4 0,-2 3 0,4-3 0,-5-1 0,-1 0 0,1 0 0,0 0 0,-2 0 0,-2 0 0,0 0 0,-5 1 0,1 2 0,-3-1 0,0 0 0,-3 0 0,1 0 0,-3 1 0,1-2 0,-2-1 0,4 4 0,-6 0 0,3 3 0,-4 1 0,0 0 0,0-1 0,0 0 0,0 0 0,0 0 0,0 0 0,0 0 0,0 0 0,0-1 0,0-2 0,0 3 0,0-5 0,0 5 0,0-2 0,0 2 0,0 0 0,0-2 0,0 1 0,0-1 0,0 3 0,0-2 0,0 0 0,0-2 0,0 0 0,0 0 0,0 1 0,0 1 0,0 1 0,0 4 0,0 1 0,0 1 0,2 2 0,0-1 0,0 0 0,0-3 0,1 3 0,-1-3 0,1 6 0,2-6 0,-4 6 0,4-6 0,-2 2 0,-1-3 0,1 3 0,0-3 0,-2 3 0,4-3 0,-2 2 0,-1 1 0,0 2 0,-2-1 0,0 0 0,0 1 0,0-2 0,0-1 0,0-1 0,0-3 0,0 1 0,0 0 0,0 0 0,0-1 0,0 1 0,0-1 0,3-4 0,1-1 0,4 0 0,0-1 0,4 1 0,33 26 0,5 7 0,-13-16 0,12 15 0,-7-5 0,-36-25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3EFF2-BFA4-1640-9422-82350FF89A3C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4D072-E1D3-B34A-9E50-99E05C0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4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ampling_(statistics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Predictive_modelling" TargetMode="External"/><Relationship Id="rId4" Type="http://schemas.openxmlformats.org/officeDocument/2006/relationships/hyperlink" Target="https://en.wikipedia.org/wiki/Accuracy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4D072-E1D3-B34A-9E50-99E05C0598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readucr</a:t>
            </a:r>
            <a:r>
              <a:rPr lang="en-US" dirty="0"/>
              <a:t>(filename): 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np.loadtxt</a:t>
            </a:r>
            <a:r>
              <a:rPr lang="en-US" dirty="0"/>
              <a:t>(filename, delimiter="\t") </a:t>
            </a:r>
          </a:p>
          <a:p>
            <a:pPr lvl="1"/>
            <a:r>
              <a:rPr lang="en-US" dirty="0"/>
              <a:t>y = data[:, 0] </a:t>
            </a:r>
          </a:p>
          <a:p>
            <a:pPr lvl="1"/>
            <a:r>
              <a:rPr lang="en-US" dirty="0"/>
              <a:t>x = data[:, 1:] </a:t>
            </a:r>
          </a:p>
          <a:p>
            <a:pPr lvl="1"/>
            <a:r>
              <a:rPr lang="en-US" dirty="0"/>
              <a:t>return x, </a:t>
            </a:r>
            <a:r>
              <a:rPr lang="en-US" dirty="0" err="1"/>
              <a:t>y.astype</a:t>
            </a:r>
            <a:r>
              <a:rPr lang="en-US" dirty="0"/>
              <a:t>(int) </a:t>
            </a:r>
          </a:p>
          <a:p>
            <a:pPr lvl="1"/>
            <a:r>
              <a:rPr lang="en-US" dirty="0" err="1"/>
              <a:t>root_url</a:t>
            </a:r>
            <a:r>
              <a:rPr lang="en-US" dirty="0"/>
              <a:t> = "https://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hfawaz</a:t>
            </a:r>
            <a:r>
              <a:rPr lang="en-US" dirty="0"/>
              <a:t>/cd-diagram/master/</a:t>
            </a:r>
            <a:r>
              <a:rPr lang="en-US" dirty="0" err="1"/>
              <a:t>FordA</a:t>
            </a:r>
            <a:r>
              <a:rPr lang="en-US" dirty="0"/>
              <a:t>/" </a:t>
            </a:r>
          </a:p>
          <a:p>
            <a:pPr lvl="1"/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readucr</a:t>
            </a:r>
            <a:r>
              <a:rPr lang="en-US" dirty="0"/>
              <a:t>(</a:t>
            </a:r>
            <a:r>
              <a:rPr lang="en-US" dirty="0" err="1"/>
              <a:t>root_url</a:t>
            </a:r>
            <a:r>
              <a:rPr lang="en-US" dirty="0"/>
              <a:t> + "</a:t>
            </a:r>
            <a:r>
              <a:rPr lang="en-US" dirty="0" err="1"/>
              <a:t>FordA_TRAIN.tsv</a:t>
            </a:r>
            <a:r>
              <a:rPr lang="en-US" dirty="0"/>
              <a:t>") </a:t>
            </a:r>
          </a:p>
          <a:p>
            <a:pPr lvl="1"/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readucr</a:t>
            </a:r>
            <a:r>
              <a:rPr lang="en-US" dirty="0"/>
              <a:t>(</a:t>
            </a:r>
            <a:r>
              <a:rPr lang="en-US" dirty="0" err="1"/>
              <a:t>root_url</a:t>
            </a:r>
            <a:r>
              <a:rPr lang="en-US" dirty="0"/>
              <a:t> + "</a:t>
            </a:r>
            <a:r>
              <a:rPr lang="en-US" dirty="0" err="1"/>
              <a:t>FordA_TEST.tsv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4D072-E1D3-B34A-9E50-99E05C059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4D072-E1D3-B34A-9E50-99E05C059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= </a:t>
            </a:r>
            <a:r>
              <a:rPr lang="en-US" dirty="0" err="1"/>
              <a:t>np.unique</a:t>
            </a:r>
            <a:r>
              <a:rPr lang="en-US" dirty="0"/>
              <a:t>(</a:t>
            </a:r>
            <a:r>
              <a:rPr lang="en-US" dirty="0" err="1"/>
              <a:t>np.concatenate</a:t>
            </a:r>
            <a:r>
              <a:rPr lang="en-US" dirty="0"/>
              <a:t>((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), axis=0)) </a:t>
            </a:r>
          </a:p>
          <a:p>
            <a:r>
              <a:rPr lang="en-US" dirty="0" err="1"/>
              <a:t>plt.figure</a:t>
            </a:r>
            <a:r>
              <a:rPr lang="en-US" dirty="0"/>
              <a:t>() </a:t>
            </a:r>
          </a:p>
          <a:p>
            <a:r>
              <a:rPr lang="en-US" dirty="0"/>
              <a:t>for c in classes: </a:t>
            </a:r>
          </a:p>
          <a:p>
            <a:pPr lvl="1"/>
            <a:r>
              <a:rPr lang="en-US" dirty="0" err="1"/>
              <a:t>c_x_train</a:t>
            </a:r>
            <a:r>
              <a:rPr lang="en-US" dirty="0"/>
              <a:t> = </a:t>
            </a:r>
            <a:r>
              <a:rPr lang="en-US" dirty="0" err="1"/>
              <a:t>x_train</a:t>
            </a:r>
            <a:r>
              <a:rPr lang="en-US" dirty="0"/>
              <a:t>[</a:t>
            </a:r>
            <a:r>
              <a:rPr lang="en-US" dirty="0" err="1"/>
              <a:t>y_train</a:t>
            </a:r>
            <a:r>
              <a:rPr lang="en-US" dirty="0"/>
              <a:t> == c] 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c_x_train</a:t>
            </a:r>
            <a:r>
              <a:rPr lang="en-US" dirty="0"/>
              <a:t>[0], label="class " + str(c)) </a:t>
            </a:r>
          </a:p>
          <a:p>
            <a:r>
              <a:rPr lang="en-US" dirty="0" err="1"/>
              <a:t>plt.legend</a:t>
            </a:r>
            <a:r>
              <a:rPr lang="en-US" dirty="0"/>
              <a:t>(loc="best")</a:t>
            </a:r>
          </a:p>
          <a:p>
            <a:r>
              <a:rPr lang="en-US" dirty="0"/>
              <a:t> </a:t>
            </a:r>
            <a:r>
              <a:rPr lang="en-US" dirty="0" err="1"/>
              <a:t>plt.show</a:t>
            </a:r>
            <a:r>
              <a:rPr lang="en-US" dirty="0"/>
              <a:t>() </a:t>
            </a:r>
          </a:p>
          <a:p>
            <a:r>
              <a:rPr lang="en-US" dirty="0" err="1"/>
              <a:t>plt.close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4D072-E1D3-B34A-9E50-99E05C059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Cross-validation is a </a:t>
            </a:r>
            <a:r>
              <a:rPr lang="en-US" dirty="0">
                <a:hlinkClick r:id="rId3" tooltip="Resampling (statistics)"/>
              </a:rPr>
              <a:t>resampling</a:t>
            </a:r>
            <a:r>
              <a:rPr lang="en-US" dirty="0"/>
              <a:t> method that uses different portions of the data to test and train a model on different iterations. It is mainly used in settings where the goal is prediction, and one wants to estimate how </a:t>
            </a:r>
            <a:r>
              <a:rPr lang="en-US" dirty="0">
                <a:hlinkClick r:id="rId4" tooltip="Accuracy"/>
              </a:rPr>
              <a:t>accurately</a:t>
            </a:r>
            <a:r>
              <a:rPr lang="en-US" dirty="0"/>
              <a:t> a </a:t>
            </a:r>
            <a:r>
              <a:rPr lang="en-US" dirty="0">
                <a:hlinkClick r:id="rId5" tooltip="Predictive modelling"/>
              </a:rPr>
              <a:t>predictive model</a:t>
            </a:r>
            <a:r>
              <a:rPr lang="en-US" dirty="0"/>
              <a:t> will perform in practice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4D072-E1D3-B34A-9E50-99E05C059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4D072-E1D3-B34A-9E50-99E05C0598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strike="noStrike" dirty="0">
                <a:effectLst/>
              </a:rPr>
              <a:t>correct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 </a:t>
            </a:r>
            <a:r>
              <a:rPr lang="en-US" u="none" strike="noStrike" dirty="0">
                <a:effectLst/>
              </a:rPr>
              <a:t>total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dirty="0"/>
              <a:t> </a:t>
            </a:r>
            <a:r>
              <a:rPr lang="en-US" u="none" strike="noStrike" dirty="0" err="1">
                <a:effectLst/>
              </a:rPr>
              <a:t>i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dirty="0"/>
              <a:t> </a:t>
            </a:r>
            <a:r>
              <a:rPr lang="en-US" u="none" strike="noStrike" dirty="0">
                <a:effectLst/>
              </a:rPr>
              <a:t>activities</a:t>
            </a:r>
            <a:r>
              <a:rPr lang="en-US" dirty="0">
                <a:effectLst/>
              </a:rPr>
              <a:t>:</a:t>
            </a:r>
            <a:r>
              <a:rPr lang="en-US" dirty="0"/>
              <a:t> </a:t>
            </a:r>
            <a:r>
              <a:rPr lang="en-US" u="none" strike="noStrike" dirty="0">
                <a:effectLst/>
              </a:rPr>
              <a:t>k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u="none" strike="noStrike" dirty="0" err="1">
                <a:effectLst/>
              </a:rPr>
              <a:t>df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u="sng" dirty="0" err="1">
                <a:effectLst/>
              </a:rPr>
              <a:t>iloc</a:t>
            </a:r>
            <a:r>
              <a:rPr lang="en-US" dirty="0">
                <a:effectLst/>
              </a:rPr>
              <a:t>[:,: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>
                <a:effectLst/>
              </a:rPr>
              <a:t>][(</a:t>
            </a:r>
            <a:r>
              <a:rPr lang="en-US" u="none" strike="noStrike" dirty="0" err="1">
                <a:effectLst/>
              </a:rPr>
              <a:t>df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u="sng" dirty="0" err="1">
                <a:effectLst/>
              </a:rPr>
              <a:t>activity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en-US" dirty="0"/>
              <a:t> </a:t>
            </a:r>
            <a:r>
              <a:rPr lang="en-US" u="none" strike="noStrike" dirty="0" err="1">
                <a:effectLst/>
              </a:rPr>
              <a:t>i</a:t>
            </a:r>
            <a:r>
              <a:rPr lang="en-US" dirty="0">
                <a:effectLst/>
              </a:rPr>
              <a:t>)]</a:t>
            </a:r>
            <a:r>
              <a:rPr lang="en-US" dirty="0"/>
              <a:t> </a:t>
            </a:r>
            <a:r>
              <a:rPr lang="en-US" u="none" strike="noStrike" dirty="0" err="1">
                <a:effectLst/>
              </a:rPr>
              <a:t>preds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u="none" strike="noStrike" dirty="0" err="1">
                <a:effectLst/>
              </a:rPr>
              <a:t>model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u="sng" dirty="0" err="1">
                <a:effectLst/>
              </a:rPr>
              <a:t>predict</a:t>
            </a:r>
            <a:r>
              <a:rPr lang="en-US" dirty="0">
                <a:effectLst/>
              </a:rPr>
              <a:t>(</a:t>
            </a:r>
            <a:r>
              <a:rPr lang="en-US" u="none" strike="noStrike" dirty="0">
                <a:effectLst/>
              </a:rPr>
              <a:t>k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u="none" strike="noStrike" dirty="0" err="1">
                <a:effectLst/>
              </a:rPr>
              <a:t>i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dirty="0">
                <a:effectLst/>
              </a:rPr>
              <a:t>(((</a:t>
            </a:r>
            <a:r>
              <a:rPr lang="en-US" u="none" strike="noStrike" dirty="0" err="1">
                <a:effectLst/>
              </a:rPr>
              <a:t>preds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en-US" dirty="0"/>
              <a:t> </a:t>
            </a:r>
            <a:r>
              <a:rPr lang="en-US" u="none" strike="noStrike" dirty="0" err="1">
                <a:effectLst/>
              </a:rPr>
              <a:t>i</a:t>
            </a:r>
            <a:r>
              <a:rPr lang="en-US" dirty="0">
                <a:effectLst/>
              </a:rPr>
              <a:t>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u="sng" dirty="0">
                <a:effectLst/>
              </a:rPr>
              <a:t>sum</a:t>
            </a:r>
            <a:r>
              <a:rPr lang="en-US" dirty="0">
                <a:effectLst/>
              </a:rPr>
              <a:t>()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dirty="0"/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dirty="0">
                <a:effectLst/>
              </a:rPr>
              <a:t>(</a:t>
            </a:r>
            <a:r>
              <a:rPr lang="en-US" u="none" strike="noStrike" dirty="0" err="1">
                <a:effectLst/>
              </a:rPr>
              <a:t>preds</a:t>
            </a:r>
            <a:r>
              <a:rPr lang="en-US" dirty="0">
                <a:effectLst/>
              </a:rPr>
              <a:t>))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'%'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u="none" strike="noStrike" dirty="0">
                <a:effectLst/>
              </a:rPr>
              <a:t>correct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+=</a:t>
            </a:r>
            <a:r>
              <a:rPr lang="en-US" dirty="0"/>
              <a:t> </a:t>
            </a:r>
            <a:r>
              <a:rPr lang="en-US" dirty="0">
                <a:effectLst/>
              </a:rPr>
              <a:t>(</a:t>
            </a:r>
            <a:r>
              <a:rPr lang="en-US" u="none" strike="noStrike" dirty="0" err="1">
                <a:effectLst/>
              </a:rPr>
              <a:t>preds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en-US" dirty="0"/>
              <a:t> </a:t>
            </a:r>
            <a:r>
              <a:rPr lang="en-US" u="none" strike="noStrike" dirty="0" err="1">
                <a:effectLst/>
              </a:rPr>
              <a:t>i</a:t>
            </a:r>
            <a:r>
              <a:rPr lang="en-US" dirty="0">
                <a:effectLst/>
              </a:rPr>
              <a:t>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u="sng" dirty="0">
                <a:effectLst/>
              </a:rPr>
              <a:t>sum</a:t>
            </a:r>
            <a:r>
              <a:rPr lang="en-US" dirty="0">
                <a:effectLst/>
              </a:rPr>
              <a:t>()</a:t>
            </a:r>
            <a:r>
              <a:rPr lang="en-US" dirty="0"/>
              <a:t> </a:t>
            </a:r>
            <a:r>
              <a:rPr lang="en-US" u="none" strike="noStrike" dirty="0">
                <a:effectLst/>
              </a:rPr>
              <a:t>total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+=</a:t>
            </a:r>
            <a:r>
              <a:rPr lang="en-US" dirty="0"/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dirty="0">
                <a:effectLst/>
              </a:rPr>
              <a:t>(</a:t>
            </a:r>
            <a:r>
              <a:rPr lang="en-US" u="none" strike="noStrike" dirty="0" err="1">
                <a:effectLst/>
              </a:rPr>
              <a:t>preds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'total: '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dirty="0">
                <a:effectLst/>
              </a:rPr>
              <a:t>(</a:t>
            </a:r>
            <a:r>
              <a:rPr lang="en-US" u="none" strike="noStrike" dirty="0">
                <a:effectLst/>
              </a:rPr>
              <a:t>correct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dirty="0"/>
              <a:t> </a:t>
            </a:r>
            <a:r>
              <a:rPr lang="en-US" u="none" strike="noStrike" dirty="0">
                <a:effectLst/>
              </a:rPr>
              <a:t>total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'%'</a:t>
            </a:r>
            <a:r>
              <a:rPr lang="en-US" dirty="0">
                <a:effectLst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4D072-E1D3-B34A-9E50-99E05C0598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= </a:t>
            </a:r>
            <a:r>
              <a:rPr lang="en-US" dirty="0" err="1"/>
              <a:t>keras.models.load_model</a:t>
            </a:r>
            <a:r>
              <a:rPr lang="en-US" dirty="0"/>
              <a:t>("best_model.h5") </a:t>
            </a:r>
          </a:p>
          <a:p>
            <a:r>
              <a:rPr lang="en-US" dirty="0" err="1"/>
              <a:t>test_loss</a:t>
            </a:r>
            <a:r>
              <a:rPr lang="en-US" dirty="0"/>
              <a:t>, </a:t>
            </a:r>
            <a:r>
              <a:rPr lang="en-US" dirty="0" err="1"/>
              <a:t>test_acc</a:t>
            </a:r>
            <a:r>
              <a:rPr lang="en-US" dirty="0"/>
              <a:t> = </a:t>
            </a:r>
            <a:r>
              <a:rPr lang="en-US" dirty="0" err="1"/>
              <a:t>model.evaluate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</a:t>
            </a:r>
          </a:p>
          <a:p>
            <a:r>
              <a:rPr lang="en-US" dirty="0"/>
              <a:t>print("Test accuracy", </a:t>
            </a:r>
            <a:r>
              <a:rPr lang="en-US" dirty="0" err="1"/>
              <a:t>test_acc</a:t>
            </a:r>
            <a:r>
              <a:rPr lang="en-US" dirty="0"/>
              <a:t>) </a:t>
            </a:r>
          </a:p>
          <a:p>
            <a:r>
              <a:rPr lang="en-US" dirty="0"/>
              <a:t>print("Test loss", </a:t>
            </a:r>
            <a:r>
              <a:rPr lang="en-US" dirty="0" err="1"/>
              <a:t>test_loss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sparse_categorical_accuracy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plt.figure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plt.plot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history.history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[metric])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plt.plot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history.history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_"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metric])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("model "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metric)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plt.ylabel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(metric,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="large")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plt.xlabel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("epoch",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="large")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plt.legend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(["train",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"],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loc="best")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plt.close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4D072-E1D3-B34A-9E50-99E05C0598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0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260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084-AB7F-2A4E-BA75-133367644F23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525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41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503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A1CDF4-93EB-4F4F-9D01-46982B524A8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D39CEC-083A-9241-AAF9-546B826C55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61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bennowilkeit/model-to-predict-type-of-activity" TargetMode="External"/><Relationship Id="rId2" Type="http://schemas.openxmlformats.org/officeDocument/2006/relationships/hyperlink" Target="https://keras.io/examples/timeseries/timeseries_classification_from_scrat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fast-and-robust-sliding-window-vectorization-with-numpy-3ad950ed62f5" TargetMode="External"/><Relationship Id="rId5" Type="http://schemas.openxmlformats.org/officeDocument/2006/relationships/hyperlink" Target="https://towardsdatascience.com/support-vector-machine-introduction-to-machine-learning-algorithms-934a444fca47" TargetMode="External"/><Relationship Id="rId4" Type="http://schemas.openxmlformats.org/officeDocument/2006/relationships/hyperlink" Target="https://towardsdatascience.com/understanding-k-means-clustering-in-machine-learning-6a6e67336aa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user_guide/window.html" TargetMode="External"/><Relationship Id="rId2" Type="http://schemas.openxmlformats.org/officeDocument/2006/relationships/hyperlink" Target="https://towardsdatascience.com/time-based-cross-validation-d259b13d42b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F311-0C8D-AA42-BF47-73CD07823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Series- What does it mean?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1CA7E-8C09-8546-9076-F03B99306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Pooja Parameswaran and Lucy </a:t>
            </a:r>
            <a:r>
              <a:rPr lang="en-US" dirty="0" err="1"/>
              <a:t>Chikwetu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9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9ECD-0F37-4042-8864-298DDCE1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Categorize the Model (</a:t>
            </a:r>
            <a:r>
              <a:rPr lang="en-US" dirty="0" err="1"/>
              <a:t>RandomForestClassifier</a:t>
            </a:r>
            <a:r>
              <a:rPr lang="en-US" dirty="0"/>
              <a:t> or </a:t>
            </a:r>
            <a:r>
              <a:rPr lang="en-US" dirty="0" err="1"/>
              <a:t>DecisionTreeClassifier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4B10-E5F5-0A41-8E2B-5935B76F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activities trying to classify</a:t>
            </a:r>
          </a:p>
          <a:p>
            <a:pPr lvl="1"/>
            <a:r>
              <a:rPr lang="en-US" dirty="0"/>
              <a:t>  Eating and Non-eating</a:t>
            </a:r>
          </a:p>
          <a:p>
            <a:r>
              <a:rPr lang="en-US" dirty="0"/>
              <a:t>Call the features you are looking to analyze, and the activity it corresponds with</a:t>
            </a:r>
          </a:p>
          <a:p>
            <a:pPr lvl="1"/>
            <a:r>
              <a:rPr lang="en-US" u="sng" dirty="0"/>
              <a:t>k</a:t>
            </a:r>
            <a:r>
              <a:rPr lang="en-US" dirty="0"/>
              <a:t> = </a:t>
            </a:r>
            <a:r>
              <a:rPr lang="en-US" dirty="0" err="1"/>
              <a:t>df.</a:t>
            </a:r>
            <a:r>
              <a:rPr lang="en-US" u="sng" dirty="0" err="1"/>
              <a:t>iloc</a:t>
            </a:r>
            <a:r>
              <a:rPr lang="en-US" dirty="0"/>
              <a:t>[:,:-3][(</a:t>
            </a:r>
            <a:r>
              <a:rPr lang="en-US" dirty="0" err="1"/>
              <a:t>df.</a:t>
            </a:r>
            <a:r>
              <a:rPr lang="en-US" u="sng" dirty="0" err="1"/>
              <a:t>activity</a:t>
            </a:r>
            <a:r>
              <a:rPr lang="en-US" dirty="0"/>
              <a:t> == </a:t>
            </a:r>
            <a:r>
              <a:rPr lang="en-US" dirty="0" err="1"/>
              <a:t>i</a:t>
            </a:r>
            <a:r>
              <a:rPr lang="en-US" dirty="0"/>
              <a:t>)]</a:t>
            </a:r>
          </a:p>
          <a:p>
            <a:r>
              <a:rPr lang="en-US" dirty="0"/>
              <a:t> Plot the features according to class </a:t>
            </a:r>
          </a:p>
          <a:p>
            <a:pPr lvl="1"/>
            <a:r>
              <a:rPr lang="en-US" dirty="0"/>
              <a:t>Based off training dataset</a:t>
            </a:r>
          </a:p>
          <a:p>
            <a:pPr lvl="1"/>
            <a:r>
              <a:rPr lang="en-US" dirty="0"/>
              <a:t>In 3d coordinates, how do we do this over time</a:t>
            </a:r>
          </a:p>
          <a:p>
            <a:r>
              <a:rPr lang="en-US" dirty="0"/>
              <a:t>Create a boundary line differentiating between the classes</a:t>
            </a:r>
          </a:p>
          <a:p>
            <a:r>
              <a:rPr lang="en-US" dirty="0"/>
              <a:t>Check model accuracy with predictions testing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9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C405-1862-7744-9A75-DA05ECF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on test data using model metrics</a:t>
            </a:r>
          </a:p>
        </p:txBody>
      </p:sp>
      <p:pic>
        <p:nvPicPr>
          <p:cNvPr id="4" name="Picture 2" descr="png">
            <a:extLst>
              <a:ext uri="{FF2B5EF4-FFF2-40B4-BE49-F238E27FC236}">
                <a16:creationId xmlns:a16="http://schemas.microsoft.com/office/drawing/2014/main" id="{727CFF51-4312-E84B-8416-4C2D2890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4" y="2171700"/>
            <a:ext cx="50419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9ED375-6F44-F24D-ADEA-080097DE7CF7}"/>
              </a:ext>
            </a:extLst>
          </p:cNvPr>
          <p:cNvSpPr txBox="1">
            <a:spLocks/>
          </p:cNvSpPr>
          <p:nvPr/>
        </p:nvSpPr>
        <p:spPr>
          <a:xfrm>
            <a:off x="6345768" y="2559844"/>
            <a:ext cx="5257800" cy="2792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</a:t>
            </a:r>
          </a:p>
          <a:p>
            <a:r>
              <a:rPr lang="en-US" dirty="0"/>
              <a:t>Loss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These metrics are shown performing over epochs</a:t>
            </a:r>
          </a:p>
        </p:txBody>
      </p:sp>
    </p:spTree>
    <p:extLst>
      <p:ext uri="{BB962C8B-B14F-4D97-AF65-F5344CB8AC3E}">
        <p14:creationId xmlns:p14="http://schemas.microsoft.com/office/powerpoint/2010/main" val="188706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C4B9-20B5-5645-9560-0EAB8DD2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A679-5797-E045-895A-07F2B9A6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0576"/>
            <a:ext cx="9601200" cy="512179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Time Series </a:t>
            </a:r>
          </a:p>
          <a:p>
            <a:r>
              <a:rPr lang="en-US" dirty="0">
                <a:hlinkClick r:id="rId2"/>
              </a:rPr>
              <a:t>https://keras.io/examples/timeseries/timeseries_classification_from_scratch/</a:t>
            </a:r>
            <a:endParaRPr lang="en-US" dirty="0"/>
          </a:p>
          <a:p>
            <a:r>
              <a:rPr lang="en-US" dirty="0"/>
              <a:t>Model to predict type of activity</a:t>
            </a:r>
          </a:p>
          <a:p>
            <a:pPr lvl="1"/>
            <a:r>
              <a:rPr lang="en-US" dirty="0">
                <a:hlinkClick r:id="rId3"/>
              </a:rPr>
              <a:t>https://www.kaggle.com/code/bennowilkeit/model-to-predict-type-of-activity</a:t>
            </a:r>
            <a:endParaRPr lang="en-US" dirty="0"/>
          </a:p>
          <a:p>
            <a:r>
              <a:rPr lang="en-US" dirty="0"/>
              <a:t>K-cluster</a:t>
            </a:r>
          </a:p>
          <a:p>
            <a:pPr lvl="1"/>
            <a:r>
              <a:rPr lang="en-US" dirty="0">
                <a:hlinkClick r:id="rId4"/>
              </a:rPr>
              <a:t>https://towardsdatascience.com/understanding-k-means-clustering-in-machine-learning-6a6e67336aa1</a:t>
            </a:r>
            <a:endParaRPr lang="en-US" dirty="0"/>
          </a:p>
          <a:p>
            <a:r>
              <a:rPr lang="en-US" dirty="0"/>
              <a:t>SVM</a:t>
            </a:r>
          </a:p>
          <a:p>
            <a:pPr lvl="1"/>
            <a:r>
              <a:rPr lang="en-US" dirty="0">
                <a:hlinkClick r:id="rId5"/>
              </a:rPr>
              <a:t>https://towardsdatascience.com/support-vector-machine-introduction-to-machine-learning-algorithms-934a444fca47</a:t>
            </a:r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>
                <a:hlinkClick r:id="rId6"/>
              </a:rPr>
              <a:t>https://towardsdatascience.com/fast-and-robust-sliding-window-vectorization-with-numpy-3ad950ed62f5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7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ED3F-2F4C-954D-BC06-3C1AF45E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F969-6EDB-7748-B542-8865F1F3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 with cross </a:t>
            </a:r>
            <a:r>
              <a:rPr lang="en-US" dirty="0" err="1"/>
              <a:t>validatin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https://towardsdatascience.com/time-based-cross-validation-d259b13d42b8</a:t>
            </a:r>
            <a:endParaRPr lang="en-US" dirty="0"/>
          </a:p>
          <a:p>
            <a:r>
              <a:rPr lang="en-US" dirty="0"/>
              <a:t>Pandas Sliding window</a:t>
            </a:r>
          </a:p>
          <a:p>
            <a:pPr lvl="1"/>
            <a:r>
              <a:rPr lang="en-US" dirty="0">
                <a:hlinkClick r:id="rId3"/>
              </a:rPr>
              <a:t>https://pandas.pydata.org/docs/user_guide/window.html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3C3A-FCEB-E64E-9B54-4D549A77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9059-EA3B-354C-96A9-1D9795DB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000" cy="4456642"/>
          </a:xfrm>
        </p:spPr>
        <p:txBody>
          <a:bodyPr>
            <a:normAutofit/>
          </a:bodyPr>
          <a:lstStyle/>
          <a:p>
            <a:r>
              <a:rPr lang="en-US" dirty="0"/>
              <a:t>Read the data, can be done with the noted code</a:t>
            </a:r>
          </a:p>
          <a:p>
            <a:r>
              <a:rPr lang="en-US" dirty="0"/>
              <a:t>Separate the features into one variable</a:t>
            </a:r>
          </a:p>
          <a:p>
            <a:r>
              <a:rPr lang="en-US" dirty="0"/>
              <a:t>Separate the targets of that feature into another variable</a:t>
            </a:r>
          </a:p>
          <a:p>
            <a:r>
              <a:rPr lang="en-US" dirty="0"/>
              <a:t>The data must be separated into training and testing</a:t>
            </a:r>
          </a:p>
          <a:p>
            <a:pPr lvl="1"/>
            <a:r>
              <a:rPr lang="en-US" dirty="0"/>
              <a:t>Can use a specific column and split accordingly to that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019969-A2FF-794B-A1F0-1FB240B48D30}"/>
              </a:ext>
            </a:extLst>
          </p:cNvPr>
          <p:cNvSpPr txBox="1">
            <a:spLocks/>
          </p:cNvSpPr>
          <p:nvPr/>
        </p:nvSpPr>
        <p:spPr>
          <a:xfrm>
            <a:off x="5333999" y="1825625"/>
            <a:ext cx="6587067" cy="459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6A2DC38-487A-FC4F-B2D0-7C4AC000D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48240"/>
              </p:ext>
            </p:extLst>
          </p:nvPr>
        </p:nvGraphicFramePr>
        <p:xfrm>
          <a:off x="6283568" y="1209039"/>
          <a:ext cx="5728676" cy="5073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69">
                  <a:extLst>
                    <a:ext uri="{9D8B030D-6E8A-4147-A177-3AD203B41FA5}">
                      <a16:colId xmlns:a16="http://schemas.microsoft.com/office/drawing/2014/main" val="2300435523"/>
                    </a:ext>
                  </a:extLst>
                </a:gridCol>
                <a:gridCol w="1432169">
                  <a:extLst>
                    <a:ext uri="{9D8B030D-6E8A-4147-A177-3AD203B41FA5}">
                      <a16:colId xmlns:a16="http://schemas.microsoft.com/office/drawing/2014/main" val="3178467388"/>
                    </a:ext>
                  </a:extLst>
                </a:gridCol>
                <a:gridCol w="1432169">
                  <a:extLst>
                    <a:ext uri="{9D8B030D-6E8A-4147-A177-3AD203B41FA5}">
                      <a16:colId xmlns:a16="http://schemas.microsoft.com/office/drawing/2014/main" val="2976604681"/>
                    </a:ext>
                  </a:extLst>
                </a:gridCol>
                <a:gridCol w="1432169">
                  <a:extLst>
                    <a:ext uri="{9D8B030D-6E8A-4147-A177-3AD203B41FA5}">
                      <a16:colId xmlns:a16="http://schemas.microsoft.com/office/drawing/2014/main" val="3163358170"/>
                    </a:ext>
                  </a:extLst>
                </a:gridCol>
              </a:tblGrid>
              <a:tr h="835863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45752"/>
                  </a:ext>
                </a:extLst>
              </a:tr>
              <a:tr h="847473">
                <a:tc>
                  <a:txBody>
                    <a:bodyPr/>
                    <a:lstStyle/>
                    <a:p>
                      <a:r>
                        <a:rPr lang="en-US" dirty="0"/>
                        <a:t>Eating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9.471462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0.29179335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-3.2248402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524189"/>
                  </a:ext>
                </a:extLst>
              </a:tr>
              <a:tr h="847473">
                <a:tc>
                  <a:txBody>
                    <a:bodyPr/>
                    <a:lstStyle/>
                    <a:p>
                      <a:r>
                        <a:rPr lang="en-US" dirty="0"/>
                        <a:t>Not-eating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12.435484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-5.8636994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-1.3118728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447351"/>
                  </a:ext>
                </a:extLst>
              </a:tr>
              <a:tr h="847473">
                <a:tc>
                  <a:txBody>
                    <a:bodyPr/>
                    <a:lstStyle/>
                    <a:p>
                      <a:r>
                        <a:rPr lang="en-US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12.658144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-2.4806921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-3.1625907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011292"/>
                  </a:ext>
                </a:extLst>
              </a:tr>
              <a:tr h="847473">
                <a:tc>
                  <a:txBody>
                    <a:bodyPr/>
                    <a:lstStyle/>
                    <a:p>
                      <a:r>
                        <a:rPr lang="en-US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13.970167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-4.6570215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-3.3373675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8279187"/>
                  </a:ext>
                </a:extLst>
              </a:tr>
              <a:tr h="847473">
                <a:tc>
                  <a:txBody>
                    <a:bodyPr/>
                    <a:lstStyle/>
                    <a:p>
                      <a:r>
                        <a:rPr lang="en-US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10.1226845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-5.480627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-1.9463364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1771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21DA71-ABE5-0447-99E2-44E4B75556FF}"/>
                  </a:ext>
                </a:extLst>
              </p14:cNvPr>
              <p14:cNvContentPartPr/>
              <p14:nvPr/>
            </p14:nvContentPartPr>
            <p14:xfrm>
              <a:off x="7742640" y="652440"/>
              <a:ext cx="4167720" cy="46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21DA71-ABE5-0447-99E2-44E4B75556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4000" y="643440"/>
                <a:ext cx="4185360" cy="482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90E207C-9FC5-E345-B534-EECD4A6FC8FE}"/>
              </a:ext>
            </a:extLst>
          </p:cNvPr>
          <p:cNvSpPr txBox="1"/>
          <p:nvPr/>
        </p:nvSpPr>
        <p:spPr>
          <a:xfrm>
            <a:off x="8979877" y="256130"/>
            <a:ext cx="215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849C7-DA36-2B48-8C49-A16D4DB39CA6}"/>
              </a:ext>
            </a:extLst>
          </p:cNvPr>
          <p:cNvSpPr txBox="1"/>
          <p:nvPr/>
        </p:nvSpPr>
        <p:spPr>
          <a:xfrm>
            <a:off x="6429655" y="704770"/>
            <a:ext cx="131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2465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C4EF16-5AEE-6645-BFAB-984729D58982}"/>
              </a:ext>
            </a:extLst>
          </p:cNvPr>
          <p:cNvSpPr txBox="1"/>
          <p:nvPr/>
        </p:nvSpPr>
        <p:spPr>
          <a:xfrm>
            <a:off x="7106557" y="1367907"/>
            <a:ext cx="3516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’target’ looks like this plotted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‘1’ is 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992AC-FB44-524D-8751-12BFC1B1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397944"/>
            <a:ext cx="10515600" cy="1325563"/>
          </a:xfrm>
        </p:spPr>
        <p:txBody>
          <a:bodyPr/>
          <a:lstStyle/>
          <a:p>
            <a:r>
              <a:rPr lang="en-US" dirty="0"/>
              <a:t>Read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B467-7163-6A41-9594-BA5AF312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58" y="1367907"/>
            <a:ext cx="5875437" cy="4855093"/>
          </a:xfrm>
        </p:spPr>
        <p:txBody>
          <a:bodyPr>
            <a:normAutofit/>
          </a:bodyPr>
          <a:lstStyle/>
          <a:p>
            <a:r>
              <a:rPr lang="en-US" sz="2800" dirty="0"/>
              <a:t>Take the data and plot each variable as a function of time</a:t>
            </a:r>
          </a:p>
          <a:p>
            <a:r>
              <a:rPr lang="en-US" sz="2800" dirty="0"/>
              <a:t>‘</a:t>
            </a:r>
            <a:r>
              <a:rPr lang="en-US" sz="2800" dirty="0" err="1"/>
              <a:t>xyz</a:t>
            </a:r>
            <a:r>
              <a:rPr lang="en-US" sz="2800" dirty="0"/>
              <a:t>’ looks like this plotted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0DE08-70CB-B245-9B4D-4E5672F8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1" y="3385500"/>
            <a:ext cx="4787900" cy="314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F04C4-4E0A-E64A-99DF-F6A2CEAFB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3385500"/>
            <a:ext cx="4724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C8DE-3D3E-164E-A5DA-8F8D8CA7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1B88-D326-D549-AED3-0375CB66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88823"/>
            <a:ext cx="4292600" cy="1325563"/>
          </a:xfrm>
        </p:spPr>
        <p:txBody>
          <a:bodyPr/>
          <a:lstStyle/>
          <a:p>
            <a:r>
              <a:rPr lang="en-US" dirty="0"/>
              <a:t>Visualize the data from each class over a function of time</a:t>
            </a:r>
          </a:p>
        </p:txBody>
      </p:sp>
      <p:pic>
        <p:nvPicPr>
          <p:cNvPr id="1026" name="Picture 2" descr="png">
            <a:extLst>
              <a:ext uri="{FF2B5EF4-FFF2-40B4-BE49-F238E27FC236}">
                <a16:creationId xmlns:a16="http://schemas.microsoft.com/office/drawing/2014/main" id="{FA5DC917-2DB3-CF4B-B582-30F993E74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812520"/>
            <a:ext cx="5664200" cy="37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D9BCEC-1CDB-1940-88C6-57747AFE9128}"/>
              </a:ext>
            </a:extLst>
          </p:cNvPr>
          <p:cNvSpPr txBox="1">
            <a:spLocks/>
          </p:cNvSpPr>
          <p:nvPr/>
        </p:nvSpPr>
        <p:spPr>
          <a:xfrm>
            <a:off x="7061202" y="1690687"/>
            <a:ext cx="4292600" cy="454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Since we only have eating and non-eating. The graph does not fluctuate as a result</a:t>
            </a:r>
          </a:p>
          <a:p>
            <a:pPr lvl="1"/>
            <a:r>
              <a:rPr lang="en-US" dirty="0"/>
              <a:t>Time stamp also varies, but all in terms of 8.09E13 – 9.04E13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2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5306-9204-144F-B24E-ECE81013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007-660C-B544-9BB1-C0596C88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3134"/>
            <a:ext cx="9601200" cy="4374266"/>
          </a:xfrm>
        </p:spPr>
        <p:txBody>
          <a:bodyPr>
            <a:normAutofit/>
          </a:bodyPr>
          <a:lstStyle/>
          <a:p>
            <a:r>
              <a:rPr lang="en-US" dirty="0"/>
              <a:t>Overfitting problem</a:t>
            </a:r>
          </a:p>
          <a:p>
            <a:r>
              <a:rPr lang="en-US" dirty="0"/>
              <a:t>Resampling method using different portions of data to test and train the model on different iterations. Mostly used in settings where the goal is prediction</a:t>
            </a:r>
          </a:p>
          <a:p>
            <a:pPr lvl="1"/>
            <a:r>
              <a:rPr lang="en-US" dirty="0"/>
              <a:t>Important for prediction models</a:t>
            </a:r>
          </a:p>
          <a:p>
            <a:pPr lvl="1"/>
            <a:r>
              <a:rPr lang="en-US" dirty="0"/>
              <a:t>How accurate predictive model with perform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7B4A6D-59EB-D042-B916-BA871170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17" y="3855284"/>
            <a:ext cx="5945765" cy="26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8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0ABC-0648-F846-A87B-F5CB3E9F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A98AFB9-6C67-7448-A0E1-FE9EDFBA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40" y="222974"/>
            <a:ext cx="6977913" cy="64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5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ED6C-3718-AA4F-994E-A1A4C1C9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data to be relevant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2216A9-CB0A-364C-93B6-E366B4F6FDDF}"/>
              </a:ext>
            </a:extLst>
          </p:cNvPr>
          <p:cNvSpPr txBox="1">
            <a:spLocks/>
          </p:cNvSpPr>
          <p:nvPr/>
        </p:nvSpPr>
        <p:spPr>
          <a:xfrm>
            <a:off x="838200" y="1455859"/>
            <a:ext cx="10515600" cy="284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functions have outliers within the given time range</a:t>
            </a:r>
          </a:p>
          <a:p>
            <a:r>
              <a:rPr lang="en-US" dirty="0"/>
              <a:t>Applying a sliding window with a given frame of time will allow the time series data to capture the signal. </a:t>
            </a:r>
          </a:p>
          <a:p>
            <a:r>
              <a:rPr lang="en-US" dirty="0"/>
              <a:t>The window size is the size of the sliding window</a:t>
            </a:r>
          </a:p>
          <a:p>
            <a:r>
              <a:rPr lang="en-US" dirty="0"/>
              <a:t>For eating algorithm</a:t>
            </a:r>
          </a:p>
          <a:p>
            <a:pPr lvl="1"/>
            <a:r>
              <a:rPr lang="en-US" dirty="0"/>
              <a:t>Not given as function of time but rather each activity has one </a:t>
            </a:r>
            <a:r>
              <a:rPr lang="en-US" dirty="0" err="1"/>
              <a:t>timee</a:t>
            </a:r>
            <a:r>
              <a:rPr lang="en-US" dirty="0"/>
              <a:t> stamp in terms of Unix time</a:t>
            </a:r>
          </a:p>
          <a:p>
            <a:r>
              <a:rPr lang="en-US" dirty="0"/>
              <a:t>Examples of sliding window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ts.rolling</a:t>
            </a:r>
            <a:r>
              <a:rPr lang="en-US" dirty="0"/>
              <a:t>(window=12,center=False).mean(),label='Rolling Mean’);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ts.rolling</a:t>
            </a:r>
            <a:r>
              <a:rPr lang="en-US" dirty="0"/>
              <a:t>(window=12,center=False).std(),label='Rolling </a:t>
            </a:r>
            <a:r>
              <a:rPr lang="en-US" dirty="0" err="1"/>
              <a:t>sd</a:t>
            </a:r>
            <a:r>
              <a:rPr lang="en-US" dirty="0"/>
              <a:t>’);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4DC8A3-3242-9F44-B06D-63A235F8ABAB}"/>
              </a:ext>
            </a:extLst>
          </p:cNvPr>
          <p:cNvSpPr txBox="1">
            <a:spLocks/>
          </p:cNvSpPr>
          <p:nvPr/>
        </p:nvSpPr>
        <p:spPr>
          <a:xfrm>
            <a:off x="838200" y="4300131"/>
            <a:ext cx="10515600" cy="228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functions have outliers within the given time range</a:t>
            </a:r>
          </a:p>
          <a:p>
            <a:pPr lvl="1"/>
            <a:r>
              <a:rPr lang="en-US" sz="1800" dirty="0"/>
              <a:t>When the data has values in varying ranges, it must be normalized</a:t>
            </a:r>
          </a:p>
          <a:p>
            <a:pPr lvl="1"/>
            <a:r>
              <a:rPr lang="en-US" sz="1800" dirty="0"/>
              <a:t>Standardize the labels to positive integers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287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1A88-979C-C544-B447-CC2194A2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4412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1DE0-8A18-994C-9F47-B46F27704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3647"/>
            <a:ext cx="4347882" cy="4289612"/>
          </a:xfrm>
        </p:spPr>
        <p:txBody>
          <a:bodyPr/>
          <a:lstStyle/>
          <a:p>
            <a:r>
              <a:rPr lang="en-US" dirty="0"/>
              <a:t>Process of selecting, manipulating, and transforming raw data into features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Log Transform</a:t>
            </a:r>
          </a:p>
          <a:p>
            <a:pPr lvl="2"/>
            <a:r>
              <a:rPr lang="en-US" dirty="0"/>
              <a:t>Skewed distribution into a normal or less-skewed distribution</a:t>
            </a:r>
          </a:p>
          <a:p>
            <a:pPr lvl="1"/>
            <a:r>
              <a:rPr lang="en-US" dirty="0"/>
              <a:t>Scaling</a:t>
            </a:r>
          </a:p>
          <a:p>
            <a:pPr lvl="2"/>
            <a:r>
              <a:rPr lang="en-US" dirty="0"/>
              <a:t>Similar features become more similar in terms of range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5AED9-631D-7B44-8E05-672D8332C49D}"/>
              </a:ext>
            </a:extLst>
          </p:cNvPr>
          <p:cNvSpPr txBox="1"/>
          <p:nvPr/>
        </p:nvSpPr>
        <p:spPr>
          <a:xfrm>
            <a:off x="6472520" y="3040937"/>
            <a:ext cx="45540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values are scaled in a specified range between 0 and 1</a:t>
            </a:r>
          </a:p>
          <a:p>
            <a:r>
              <a:rPr lang="en-US" sz="2000" dirty="0"/>
              <a:t>- One 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Finite set is represented by the index in the set and only one </a:t>
            </a:r>
            <a:r>
              <a:rPr lang="en-US" dirty="0" err="1"/>
              <a:t>elment</a:t>
            </a:r>
            <a:r>
              <a:rPr lang="en-US" dirty="0"/>
              <a:t> has a value of ‘1’. Each case is assigned a unique value – based on class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52330-F247-0A48-BD5C-EB3AA00EFE40}"/>
              </a:ext>
            </a:extLst>
          </p:cNvPr>
          <p:cNvSpPr txBox="1"/>
          <p:nvPr/>
        </p:nvSpPr>
        <p:spPr>
          <a:xfrm>
            <a:off x="6472520" y="2086830"/>
            <a:ext cx="4653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Binning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Prevent overfitting but regularizes the data into bins </a:t>
            </a:r>
          </a:p>
        </p:txBody>
      </p:sp>
    </p:spTree>
    <p:extLst>
      <p:ext uri="{BB962C8B-B14F-4D97-AF65-F5344CB8AC3E}">
        <p14:creationId xmlns:p14="http://schemas.microsoft.com/office/powerpoint/2010/main" val="51360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C796-2D36-2941-AB70-4F3611F4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64E4-2FF9-1548-A852-C25CC1CA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20" y="1428750"/>
            <a:ext cx="11540611" cy="5071518"/>
          </a:xfrm>
        </p:spPr>
        <p:txBody>
          <a:bodyPr>
            <a:normAutofit/>
          </a:bodyPr>
          <a:lstStyle/>
          <a:p>
            <a:r>
              <a:rPr lang="en-US" sz="1800" dirty="0"/>
              <a:t>For a machine learning network, this includes making a convolutional neural network</a:t>
            </a:r>
          </a:p>
          <a:p>
            <a:r>
              <a:rPr lang="en-US" sz="1800" dirty="0"/>
              <a:t>Support Vector Machines</a:t>
            </a:r>
          </a:p>
          <a:p>
            <a:pPr lvl="1"/>
            <a:r>
              <a:rPr lang="en-US" sz="1800" dirty="0"/>
              <a:t>Find a hyperplane in an N-dimensional space (N – number of features) that distinguishes between data points</a:t>
            </a:r>
          </a:p>
          <a:p>
            <a:r>
              <a:rPr lang="en-US" sz="1800" dirty="0"/>
              <a:t>Random Forest</a:t>
            </a:r>
          </a:p>
          <a:p>
            <a:pPr lvl="1"/>
            <a:r>
              <a:rPr lang="en-US" sz="1800" dirty="0"/>
              <a:t>   Randomly picks observations from training data to build a decision tree and take an average. The average is applied for predictions</a:t>
            </a:r>
          </a:p>
          <a:p>
            <a:r>
              <a:rPr lang="en-US" sz="1800" dirty="0"/>
              <a:t>Decision Trees</a:t>
            </a:r>
          </a:p>
          <a:p>
            <a:pPr lvl="1"/>
            <a:r>
              <a:rPr lang="en-US" sz="1800" dirty="0"/>
              <a:t>All input features is taken as data and the model formulates a set of rules to make predictions on further data</a:t>
            </a:r>
          </a:p>
          <a:p>
            <a:pPr lvl="1"/>
            <a:r>
              <a:rPr lang="en-US" sz="1800" dirty="0"/>
              <a:t>  Can simply call </a:t>
            </a:r>
            <a:r>
              <a:rPr lang="en-US" sz="1800" dirty="0" err="1"/>
              <a:t>DecisionTreeClassifier</a:t>
            </a:r>
            <a:r>
              <a:rPr lang="en-US" sz="1800" dirty="0"/>
              <a:t>(), and fit the model accordingly</a:t>
            </a:r>
          </a:p>
          <a:p>
            <a:r>
              <a:rPr lang="en-US" sz="1800" dirty="0"/>
              <a:t>K-clustering</a:t>
            </a:r>
          </a:p>
          <a:p>
            <a:pPr lvl="1"/>
            <a:r>
              <a:rPr lang="en-US" sz="1800" dirty="0"/>
              <a:t>Plot all features and note how similar features cluster</a:t>
            </a:r>
          </a:p>
          <a:p>
            <a:pPr lvl="1"/>
            <a:r>
              <a:rPr lang="en-US" sz="1800" dirty="0"/>
              <a:t>Define k number of centroids </a:t>
            </a:r>
          </a:p>
        </p:txBody>
      </p:sp>
    </p:spTree>
    <p:extLst>
      <p:ext uri="{BB962C8B-B14F-4D97-AF65-F5344CB8AC3E}">
        <p14:creationId xmlns:p14="http://schemas.microsoft.com/office/powerpoint/2010/main" val="22010399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{BE97CEC0-0B74-5C45-BF5E-F2990B9C92E2}tf10001072</Template>
  <TotalTime>10185</TotalTime>
  <Words>1241</Words>
  <Application>Microsoft Macintosh PowerPoint</Application>
  <PresentationFormat>Widescreen</PresentationFormat>
  <Paragraphs>160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Time Series- What does it mean?</vt:lpstr>
      <vt:lpstr>Load the Dataset</vt:lpstr>
      <vt:lpstr>Read the data</vt:lpstr>
      <vt:lpstr>Visualize the Dataset</vt:lpstr>
      <vt:lpstr>Cross- Validation </vt:lpstr>
      <vt:lpstr>PowerPoint Presentation</vt:lpstr>
      <vt:lpstr>Processing the data to be relevant</vt:lpstr>
      <vt:lpstr>Feature Engineering</vt:lpstr>
      <vt:lpstr>Train the Model</vt:lpstr>
      <vt:lpstr>Categorize the Model (RandomForestClassifier or DecisionTreeClassifier)</vt:lpstr>
      <vt:lpstr>Evaluate model on test data using model metrics</vt:lpstr>
      <vt:lpstr>Links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Series- What does it mean?</dc:title>
  <dc:creator>Pooja Parameswaran</dc:creator>
  <cp:lastModifiedBy>Pooja Parameswaran</cp:lastModifiedBy>
  <cp:revision>25</cp:revision>
  <dcterms:created xsi:type="dcterms:W3CDTF">2022-05-27T20:32:05Z</dcterms:created>
  <dcterms:modified xsi:type="dcterms:W3CDTF">2022-06-07T14:21:19Z</dcterms:modified>
</cp:coreProperties>
</file>