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8" r:id="rId1"/>
  </p:sldMasterIdLst>
  <p:sldIdLst>
    <p:sldId id="256" r:id="rId2"/>
    <p:sldId id="284" r:id="rId3"/>
    <p:sldId id="279" r:id="rId4"/>
    <p:sldId id="257" r:id="rId5"/>
    <p:sldId id="283" r:id="rId6"/>
    <p:sldId id="272" r:id="rId7"/>
    <p:sldId id="274" r:id="rId8"/>
    <p:sldId id="280" r:id="rId9"/>
    <p:sldId id="276" r:id="rId10"/>
    <p:sldId id="261" r:id="rId11"/>
    <p:sldId id="262" r:id="rId12"/>
    <p:sldId id="271" r:id="rId13"/>
    <p:sldId id="267" r:id="rId14"/>
    <p:sldId id="268" r:id="rId15"/>
    <p:sldId id="269" r:id="rId16"/>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41" autoAdjust="0"/>
  </p:normalViewPr>
  <p:slideViewPr>
    <p:cSldViewPr>
      <p:cViewPr varScale="1">
        <p:scale>
          <a:sx n="100" d="100"/>
          <a:sy n="100" d="100"/>
        </p:scale>
        <p:origin x="-77" y="-96"/>
      </p:cViewPr>
      <p:guideLst>
        <p:guide orient="horz" pos="2880"/>
        <p:guide pos="2160"/>
      </p:guideLst>
    </p:cSldViewPr>
  </p:slideViewPr>
  <p:outlineViewPr>
    <p:cViewPr>
      <p:scale>
        <a:sx n="33" d="100"/>
        <a:sy n="33" d="100"/>
      </p:scale>
      <p:origin x="0" y="57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1D8BD707-D9CF-40AE-B4C6-C98DA3205C09}" type="datetimeFigureOut">
              <a:rPr lang="en-US" smtClean="0"/>
              <a:pPr/>
              <a:t>6/20/2021</a:t>
            </a:fld>
            <a:endParaRPr lang="en-US" dirty="0"/>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lang="en-IN" dirty="0"/>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fld id="{B6F15528-21DE-4FAA-801E-634DDDAF4B2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6/20/2021</a:t>
            </a:fld>
            <a:endParaRPr lang="en-US"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1D8BD707-D9CF-40AE-B4C6-C98DA3205C09}" type="datetimeFigureOut">
              <a:rPr lang="en-US" smtClean="0"/>
              <a:pPr/>
              <a:t>6/20/2021</a:t>
            </a:fld>
            <a:endParaRPr lang="en-US" dirty="0"/>
          </a:p>
        </p:txBody>
      </p:sp>
      <p:sp>
        <p:nvSpPr>
          <p:cNvPr id="5" name="Footer Placeholder 4"/>
          <p:cNvSpPr>
            <a:spLocks noGrp="1"/>
          </p:cNvSpPr>
          <p:nvPr>
            <p:ph type="ftr" sz="quarter" idx="11"/>
          </p:nvPr>
        </p:nvSpPr>
        <p:spPr>
          <a:xfrm>
            <a:off x="457200" y="4917186"/>
            <a:ext cx="3657600" cy="171450"/>
          </a:xfrm>
        </p:spPr>
        <p:txBody>
          <a:bodyPr/>
          <a:lstStyle>
            <a:extLst/>
          </a:lstStyle>
          <a:p>
            <a:endParaRPr lang="en-IN" dirty="0"/>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fld id="{B6F15528-21DE-4FAA-801E-634DDDAF4B2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6/20/2021</a:t>
            </a:fld>
            <a:endParaRPr lang="en-US"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1D8BD707-D9CF-40AE-B4C6-C98DA3205C09}" type="datetimeFigureOut">
              <a:rPr lang="en-US" smtClean="0"/>
              <a:pPr/>
              <a:t>6/20/2021</a:t>
            </a:fld>
            <a:endParaRPr lang="en-US" dirty="0"/>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lang="en-IN" dirty="0"/>
          </a:p>
        </p:txBody>
      </p:sp>
      <p:sp>
        <p:nvSpPr>
          <p:cNvPr id="6" name="Slide Number Placeholder 5"/>
          <p:cNvSpPr>
            <a:spLocks noGrp="1"/>
          </p:cNvSpPr>
          <p:nvPr>
            <p:ph type="sldNum" sz="quarter" idx="12"/>
          </p:nvPr>
        </p:nvSpPr>
        <p:spPr>
          <a:xfrm>
            <a:off x="6733952" y="4916334"/>
            <a:ext cx="588336" cy="171450"/>
          </a:xfrm>
        </p:spPr>
        <p:txBody>
          <a:bodyPr/>
          <a:lstStyle>
            <a:extLst/>
          </a:lstStyle>
          <a:p>
            <a:fld id="{B6F15528-21DE-4FAA-801E-634DDDAF4B2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6/20/2021</a:t>
            </a:fld>
            <a:endParaRPr lang="en-US"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6/20/2021</a:t>
            </a:fld>
            <a:endParaRPr lang="en-US"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B6F15528-21DE-4FAA-801E-634DDDAF4B2B}"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6/20/2021</a:t>
            </a:fld>
            <a:endParaRPr lang="en-US"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B6F15528-21DE-4FAA-801E-634DDDAF4B2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6/20/2021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dirty="0"/>
          </a:p>
        </p:txBody>
      </p:sp>
      <p:sp>
        <p:nvSpPr>
          <p:cNvPr id="4" name="Slide Number Placeholder 3"/>
          <p:cNvSpPr>
            <a:spLocks noGrp="1"/>
          </p:cNvSpPr>
          <p:nvPr>
            <p:ph type="sldNum" sz="quarter" idx="12"/>
          </p:nvPr>
        </p:nvSpPr>
        <p:spPr/>
        <p:txBody>
          <a:bodyPr/>
          <a:lstStyle>
            <a:extLst/>
          </a:lstStyle>
          <a:p>
            <a:fld id="{B6F15528-21DE-4FAA-801E-634DDDAF4B2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6/20/2021</a:t>
            </a:fld>
            <a:endParaRPr lang="en-US"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6/20/2021</a:t>
            </a:fld>
            <a:endParaRPr lang="en-US"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pPr/>
              <a:t>‹#›</a:t>
            </a:fld>
            <a:endParaRPr lang="en-IN" dirty="0"/>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6/20/2021</a:t>
            </a:fld>
            <a:endParaRPr lang="en-US" dirty="0"/>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endParaRPr lang="en-IN" dirty="0"/>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30208"/>
            <a:ext cx="7781315" cy="2261132"/>
          </a:xfrm>
          <a:prstGeom prst="rect">
            <a:avLst/>
          </a:prstGeom>
        </p:spPr>
        <p:txBody>
          <a:bodyPr vert="horz" wrap="square" lIns="0" tIns="12700" rIns="0" bIns="0" rtlCol="0">
            <a:spAutoFit/>
          </a:bodyPr>
          <a:lstStyle/>
          <a:p>
            <a:pPr marL="1951355" marR="5080" indent="-1939289">
              <a:lnSpc>
                <a:spcPct val="114999"/>
              </a:lnSpc>
              <a:spcBef>
                <a:spcPts val="100"/>
              </a:spcBef>
            </a:pPr>
            <a:r>
              <a:rPr lang="en-US" sz="6600" spc="-204" dirty="0"/>
              <a:t> </a:t>
            </a:r>
            <a:r>
              <a:rPr lang="en-US" sz="6600" spc="-204" dirty="0" smtClean="0"/>
              <a:t>    </a:t>
            </a:r>
            <a:r>
              <a:rPr lang="en-US" sz="6600" spc="-204" dirty="0" smtClean="0">
                <a:solidFill>
                  <a:schemeClr val="bg2">
                    <a:lumMod val="50000"/>
                  </a:schemeClr>
                </a:solidFill>
                <a:latin typeface="Algerian" pitchFamily="82" charset="0"/>
              </a:rPr>
              <a:t>Cafe</a:t>
            </a:r>
            <a:r>
              <a:rPr sz="6600" spc="-204" smtClean="0">
                <a:solidFill>
                  <a:schemeClr val="bg2">
                    <a:lumMod val="50000"/>
                  </a:schemeClr>
                </a:solidFill>
                <a:latin typeface="Algerian" pitchFamily="82" charset="0"/>
              </a:rPr>
              <a:t> </a:t>
            </a:r>
            <a:r>
              <a:rPr sz="6600" spc="-220" smtClean="0">
                <a:solidFill>
                  <a:schemeClr val="bg2">
                    <a:lumMod val="50000"/>
                  </a:schemeClr>
                </a:solidFill>
                <a:latin typeface="Algerian" pitchFamily="82" charset="0"/>
              </a:rPr>
              <a:t>Billi</a:t>
            </a:r>
            <a:r>
              <a:rPr lang="en-US" sz="6600" spc="-220" dirty="0" smtClean="0">
                <a:solidFill>
                  <a:schemeClr val="bg2">
                    <a:lumMod val="50000"/>
                  </a:schemeClr>
                </a:solidFill>
                <a:latin typeface="Algerian" pitchFamily="82" charset="0"/>
              </a:rPr>
              <a:t>ing</a:t>
            </a:r>
            <a:br>
              <a:rPr lang="en-US" sz="6600" spc="-220" dirty="0" smtClean="0">
                <a:solidFill>
                  <a:schemeClr val="bg2">
                    <a:lumMod val="50000"/>
                  </a:schemeClr>
                </a:solidFill>
                <a:latin typeface="Algerian" pitchFamily="82" charset="0"/>
              </a:rPr>
            </a:br>
            <a:r>
              <a:rPr sz="6600" spc="-200" smtClean="0">
                <a:solidFill>
                  <a:schemeClr val="bg2">
                    <a:lumMod val="50000"/>
                  </a:schemeClr>
                </a:solidFill>
                <a:latin typeface="Algerian" pitchFamily="82" charset="0"/>
              </a:rPr>
              <a:t>System</a:t>
            </a:r>
            <a:endParaRPr sz="6600" dirty="0">
              <a:solidFill>
                <a:schemeClr val="bg2">
                  <a:lumMod val="50000"/>
                </a:schemeClr>
              </a:solidFill>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67664" y="2737561"/>
            <a:ext cx="711200"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ourier New"/>
                <a:cs typeface="Courier New"/>
              </a:rPr>
              <a:t>ADMIN</a:t>
            </a:r>
            <a:endParaRPr sz="1800">
              <a:latin typeface="Courier New"/>
              <a:cs typeface="Courier New"/>
            </a:endParaRPr>
          </a:p>
        </p:txBody>
      </p:sp>
      <p:sp>
        <p:nvSpPr>
          <p:cNvPr id="8" name="object 8"/>
          <p:cNvSpPr txBox="1"/>
          <p:nvPr/>
        </p:nvSpPr>
        <p:spPr>
          <a:xfrm>
            <a:off x="7691373" y="2737561"/>
            <a:ext cx="1122680"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ourier New"/>
                <a:cs typeface="Courier New"/>
              </a:rPr>
              <a:t>DATABASE</a:t>
            </a:r>
            <a:endParaRPr sz="1800">
              <a:latin typeface="Courier New"/>
              <a:cs typeface="Courier New"/>
            </a:endParaRPr>
          </a:p>
        </p:txBody>
      </p:sp>
      <p:pic>
        <p:nvPicPr>
          <p:cNvPr id="11" name="Picture 10" descr="cafe billing diagram.jpg"/>
          <p:cNvPicPr>
            <a:picLocks noChangeAspect="1"/>
          </p:cNvPicPr>
          <p:nvPr/>
        </p:nvPicPr>
        <p:blipFill>
          <a:blip r:embed="rId2"/>
          <a:stretch>
            <a:fillRect/>
          </a:stretch>
        </p:blipFill>
        <p:spPr>
          <a:xfrm>
            <a:off x="1219200" y="285750"/>
            <a:ext cx="5791200" cy="4857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1184" y="0"/>
            <a:ext cx="4814216" cy="443711"/>
          </a:xfrm>
          <a:prstGeom prst="rect">
            <a:avLst/>
          </a:prstGeom>
        </p:spPr>
        <p:txBody>
          <a:bodyPr vert="horz" wrap="square" lIns="0" tIns="12700" rIns="0" bIns="0" rtlCol="0">
            <a:spAutoFit/>
          </a:bodyPr>
          <a:lstStyle/>
          <a:p>
            <a:pPr marL="12700">
              <a:lnSpc>
                <a:spcPct val="100000"/>
              </a:lnSpc>
              <a:spcBef>
                <a:spcPts val="100"/>
              </a:spcBef>
            </a:pPr>
            <a:r>
              <a:rPr lang="en-US" sz="2800" dirty="0" smtClean="0">
                <a:solidFill>
                  <a:schemeClr val="bg2">
                    <a:lumMod val="50000"/>
                  </a:schemeClr>
                </a:solidFill>
                <a:latin typeface="Algerian" pitchFamily="82" charset="0"/>
              </a:rPr>
              <a:t>                         Output image</a:t>
            </a:r>
            <a:endParaRPr sz="2800" dirty="0">
              <a:solidFill>
                <a:schemeClr val="bg2">
                  <a:lumMod val="50000"/>
                </a:schemeClr>
              </a:solidFill>
              <a:latin typeface="Algerian" pitchFamily="82" charset="0"/>
            </a:endParaRPr>
          </a:p>
        </p:txBody>
      </p:sp>
      <p:pic>
        <p:nvPicPr>
          <p:cNvPr id="3" name="Picture 2">
            <a:extLst>
              <a:ext uri="{FF2B5EF4-FFF2-40B4-BE49-F238E27FC236}">
                <a16:creationId xmlns="" xmlns:a16="http://schemas.microsoft.com/office/drawing/2014/main" id="{A75803E0-934E-477F-934A-E43E4B33893D}"/>
              </a:ext>
            </a:extLst>
          </p:cNvPr>
          <p:cNvPicPr>
            <a:picLocks noChangeAspect="1"/>
          </p:cNvPicPr>
          <p:nvPr/>
        </p:nvPicPr>
        <p:blipFill>
          <a:blip r:embed="rId2"/>
          <a:stretch>
            <a:fillRect/>
          </a:stretch>
        </p:blipFill>
        <p:spPr>
          <a:xfrm>
            <a:off x="990601" y="478915"/>
            <a:ext cx="6734572" cy="41502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E7B9E69-7C4D-4BB7-8B2F-D8C0F7A59A73}"/>
              </a:ext>
            </a:extLst>
          </p:cNvPr>
          <p:cNvPicPr>
            <a:picLocks noChangeAspect="1"/>
          </p:cNvPicPr>
          <p:nvPr/>
        </p:nvPicPr>
        <p:blipFill>
          <a:blip r:embed="rId2"/>
          <a:stretch>
            <a:fillRect/>
          </a:stretch>
        </p:blipFill>
        <p:spPr>
          <a:xfrm>
            <a:off x="609600" y="514350"/>
            <a:ext cx="6705600" cy="3946895"/>
          </a:xfrm>
          <a:prstGeom prst="rect">
            <a:avLst/>
          </a:prstGeom>
        </p:spPr>
      </p:pic>
    </p:spTree>
    <p:extLst>
      <p:ext uri="{BB962C8B-B14F-4D97-AF65-F5344CB8AC3E}">
        <p14:creationId xmlns="" xmlns:p14="http://schemas.microsoft.com/office/powerpoint/2010/main" val="351021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3948AB"/>
          </a:solidFill>
        </p:spPr>
        <p:txBody>
          <a:bodyPr wrap="square" lIns="0" tIns="0" rIns="0" bIns="0" rtlCol="0"/>
          <a:lstStyle/>
          <a:p>
            <a:endParaRPr/>
          </a:p>
        </p:txBody>
      </p:sp>
      <p:grpSp>
        <p:nvGrpSpPr>
          <p:cNvPr id="3" name="object 3"/>
          <p:cNvGrpSpPr/>
          <p:nvPr/>
        </p:nvGrpSpPr>
        <p:grpSpPr>
          <a:xfrm>
            <a:off x="6099047" y="0"/>
            <a:ext cx="3045460" cy="2030095"/>
            <a:chOff x="6099047" y="0"/>
            <a:chExt cx="3045460" cy="2030095"/>
          </a:xfrm>
        </p:grpSpPr>
        <p:sp>
          <p:nvSpPr>
            <p:cNvPr id="4" name="object 4"/>
            <p:cNvSpPr/>
            <p:nvPr/>
          </p:nvSpPr>
          <p:spPr>
            <a:xfrm>
              <a:off x="8129015" y="0"/>
              <a:ext cx="1015365" cy="1015365"/>
            </a:xfrm>
            <a:custGeom>
              <a:avLst/>
              <a:gdLst/>
              <a:ahLst/>
              <a:cxnLst/>
              <a:rect l="l" t="t" r="r" b="b"/>
              <a:pathLst>
                <a:path w="1015365" h="1015365">
                  <a:moveTo>
                    <a:pt x="1014983" y="0"/>
                  </a:moveTo>
                  <a:lnTo>
                    <a:pt x="0" y="0"/>
                  </a:lnTo>
                  <a:lnTo>
                    <a:pt x="0" y="1014984"/>
                  </a:lnTo>
                  <a:lnTo>
                    <a:pt x="1014983" y="1014984"/>
                  </a:lnTo>
                  <a:lnTo>
                    <a:pt x="1014983" y="0"/>
                  </a:lnTo>
                  <a:close/>
                </a:path>
              </a:pathLst>
            </a:custGeom>
            <a:solidFill>
              <a:srgbClr val="9C244D"/>
            </a:solidFill>
          </p:spPr>
          <p:txBody>
            <a:bodyPr wrap="square" lIns="0" tIns="0" rIns="0" bIns="0" rtlCol="0"/>
            <a:lstStyle/>
            <a:p>
              <a:endParaRPr/>
            </a:p>
          </p:txBody>
        </p:sp>
        <p:sp>
          <p:nvSpPr>
            <p:cNvPr id="5" name="object 5"/>
            <p:cNvSpPr/>
            <p:nvPr/>
          </p:nvSpPr>
          <p:spPr>
            <a:xfrm>
              <a:off x="7114031" y="0"/>
              <a:ext cx="1015365" cy="1015365"/>
            </a:xfrm>
            <a:custGeom>
              <a:avLst/>
              <a:gdLst/>
              <a:ahLst/>
              <a:cxnLst/>
              <a:rect l="l" t="t" r="r" b="b"/>
              <a:pathLst>
                <a:path w="1015365" h="1015365">
                  <a:moveTo>
                    <a:pt x="1014984" y="0"/>
                  </a:moveTo>
                  <a:lnTo>
                    <a:pt x="0" y="1014984"/>
                  </a:lnTo>
                  <a:lnTo>
                    <a:pt x="1014984" y="1014984"/>
                  </a:lnTo>
                  <a:lnTo>
                    <a:pt x="1014984" y="0"/>
                  </a:lnTo>
                  <a:close/>
                </a:path>
              </a:pathLst>
            </a:custGeom>
            <a:solidFill>
              <a:srgbClr val="EF6192"/>
            </a:solidFill>
          </p:spPr>
          <p:txBody>
            <a:bodyPr wrap="square" lIns="0" tIns="0" rIns="0" bIns="0" rtlCol="0"/>
            <a:lstStyle/>
            <a:p>
              <a:endParaRPr/>
            </a:p>
          </p:txBody>
        </p:sp>
        <p:sp>
          <p:nvSpPr>
            <p:cNvPr id="6" name="object 6"/>
            <p:cNvSpPr/>
            <p:nvPr/>
          </p:nvSpPr>
          <p:spPr>
            <a:xfrm>
              <a:off x="7114031" y="0"/>
              <a:ext cx="1015365" cy="1015365"/>
            </a:xfrm>
            <a:custGeom>
              <a:avLst/>
              <a:gdLst/>
              <a:ahLst/>
              <a:cxnLst/>
              <a:rect l="l" t="t" r="r" b="b"/>
              <a:pathLst>
                <a:path w="1015365" h="1015365">
                  <a:moveTo>
                    <a:pt x="1014984" y="0"/>
                  </a:moveTo>
                  <a:lnTo>
                    <a:pt x="0" y="0"/>
                  </a:lnTo>
                  <a:lnTo>
                    <a:pt x="0" y="1014984"/>
                  </a:lnTo>
                  <a:lnTo>
                    <a:pt x="1014984" y="0"/>
                  </a:lnTo>
                  <a:close/>
                </a:path>
              </a:pathLst>
            </a:custGeom>
            <a:solidFill>
              <a:srgbClr val="9C244D"/>
            </a:solidFill>
          </p:spPr>
          <p:txBody>
            <a:bodyPr wrap="square" lIns="0" tIns="0" rIns="0" bIns="0" rtlCol="0"/>
            <a:lstStyle/>
            <a:p>
              <a:endParaRPr/>
            </a:p>
          </p:txBody>
        </p:sp>
        <p:sp>
          <p:nvSpPr>
            <p:cNvPr id="7" name="object 7"/>
            <p:cNvSpPr/>
            <p:nvPr/>
          </p:nvSpPr>
          <p:spPr>
            <a:xfrm>
              <a:off x="6099048" y="0"/>
              <a:ext cx="3045460" cy="2030095"/>
            </a:xfrm>
            <a:custGeom>
              <a:avLst/>
              <a:gdLst/>
              <a:ahLst/>
              <a:cxnLst/>
              <a:rect l="l" t="t" r="r" b="b"/>
              <a:pathLst>
                <a:path w="3045459" h="2030095">
                  <a:moveTo>
                    <a:pt x="1014984" y="0"/>
                  </a:moveTo>
                  <a:lnTo>
                    <a:pt x="0" y="0"/>
                  </a:lnTo>
                  <a:lnTo>
                    <a:pt x="1014984" y="1014984"/>
                  </a:lnTo>
                  <a:lnTo>
                    <a:pt x="1014984" y="0"/>
                  </a:lnTo>
                  <a:close/>
                </a:path>
                <a:path w="3045459" h="2030095">
                  <a:moveTo>
                    <a:pt x="3044952" y="1014984"/>
                  </a:moveTo>
                  <a:lnTo>
                    <a:pt x="2029968" y="1014984"/>
                  </a:lnTo>
                  <a:lnTo>
                    <a:pt x="3044952" y="2029968"/>
                  </a:lnTo>
                  <a:lnTo>
                    <a:pt x="3044952" y="1014984"/>
                  </a:lnTo>
                  <a:close/>
                </a:path>
              </a:pathLst>
            </a:custGeom>
            <a:solidFill>
              <a:srgbClr val="EF6192"/>
            </a:solidFill>
          </p:spPr>
          <p:txBody>
            <a:bodyPr wrap="square" lIns="0" tIns="0" rIns="0" bIns="0" rtlCol="0"/>
            <a:lstStyle/>
            <a:p>
              <a:endParaRPr/>
            </a:p>
          </p:txBody>
        </p:sp>
      </p:grpSp>
      <p:sp>
        <p:nvSpPr>
          <p:cNvPr id="8" name="object 8"/>
          <p:cNvSpPr txBox="1">
            <a:spLocks noGrp="1"/>
          </p:cNvSpPr>
          <p:nvPr>
            <p:ph type="title"/>
          </p:nvPr>
        </p:nvSpPr>
        <p:spPr>
          <a:xfrm>
            <a:off x="622198" y="350011"/>
            <a:ext cx="5964555" cy="382156"/>
          </a:xfrm>
          <a:prstGeom prst="rect">
            <a:avLst/>
          </a:prstGeom>
        </p:spPr>
        <p:txBody>
          <a:bodyPr vert="horz" wrap="square" lIns="0" tIns="12700" rIns="0" bIns="0" rtlCol="0">
            <a:spAutoFit/>
          </a:bodyPr>
          <a:lstStyle/>
          <a:p>
            <a:pPr marL="12700">
              <a:lnSpc>
                <a:spcPct val="100000"/>
              </a:lnSpc>
              <a:spcBef>
                <a:spcPts val="100"/>
              </a:spcBef>
            </a:pPr>
            <a:r>
              <a:rPr sz="2400" spc="-80" dirty="0">
                <a:solidFill>
                  <a:schemeClr val="bg1"/>
                </a:solidFill>
                <a:latin typeface="Algerian" pitchFamily="82" charset="0"/>
              </a:rPr>
              <a:t>Hardware </a:t>
            </a:r>
            <a:r>
              <a:rPr sz="2400" spc="-200" dirty="0">
                <a:solidFill>
                  <a:schemeClr val="bg1"/>
                </a:solidFill>
                <a:latin typeface="Algerian" pitchFamily="82" charset="0"/>
              </a:rPr>
              <a:t>&amp; </a:t>
            </a:r>
            <a:r>
              <a:rPr sz="2400" spc="-70" dirty="0">
                <a:solidFill>
                  <a:schemeClr val="bg1"/>
                </a:solidFill>
                <a:latin typeface="Algerian" pitchFamily="82" charset="0"/>
              </a:rPr>
              <a:t>Software</a:t>
            </a:r>
            <a:r>
              <a:rPr sz="2400" spc="15" dirty="0">
                <a:solidFill>
                  <a:schemeClr val="bg1"/>
                </a:solidFill>
                <a:latin typeface="Algerian" pitchFamily="82" charset="0"/>
              </a:rPr>
              <a:t> </a:t>
            </a:r>
            <a:r>
              <a:rPr sz="2400" spc="-100" dirty="0">
                <a:solidFill>
                  <a:schemeClr val="bg1"/>
                </a:solidFill>
                <a:latin typeface="Algerian" pitchFamily="82" charset="0"/>
              </a:rPr>
              <a:t>Requirement</a:t>
            </a:r>
            <a:endParaRPr sz="2400">
              <a:solidFill>
                <a:schemeClr val="bg1"/>
              </a:solidFill>
              <a:latin typeface="Algerian" pitchFamily="82" charset="0"/>
            </a:endParaRPr>
          </a:p>
        </p:txBody>
      </p:sp>
      <p:graphicFrame>
        <p:nvGraphicFramePr>
          <p:cNvPr id="9" name="object 9"/>
          <p:cNvGraphicFramePr>
            <a:graphicFrameLocks noGrp="1"/>
          </p:cNvGraphicFramePr>
          <p:nvPr/>
        </p:nvGraphicFramePr>
        <p:xfrm>
          <a:off x="538733" y="1614487"/>
          <a:ext cx="7828280" cy="2383001"/>
        </p:xfrm>
        <a:graphic>
          <a:graphicData uri="http://schemas.openxmlformats.org/drawingml/2006/table">
            <a:tbl>
              <a:tblPr firstRow="1" bandRow="1">
                <a:tableStyleId>{2D5ABB26-0587-4C30-8999-92F81FD0307C}</a:tableStyleId>
              </a:tblPr>
              <a:tblGrid>
                <a:gridCol w="3914140">
                  <a:extLst>
                    <a:ext uri="{9D8B030D-6E8A-4147-A177-3AD203B41FA5}">
                      <a16:colId xmlns="" xmlns:a16="http://schemas.microsoft.com/office/drawing/2014/main" val="20000"/>
                    </a:ext>
                  </a:extLst>
                </a:gridCol>
                <a:gridCol w="3914140">
                  <a:extLst>
                    <a:ext uri="{9D8B030D-6E8A-4147-A177-3AD203B41FA5}">
                      <a16:colId xmlns="" xmlns:a16="http://schemas.microsoft.com/office/drawing/2014/main" val="20001"/>
                    </a:ext>
                  </a:extLst>
                </a:gridCol>
              </a:tblGrid>
              <a:tr h="476631">
                <a:tc>
                  <a:txBody>
                    <a:bodyPr/>
                    <a:lstStyle/>
                    <a:p>
                      <a:pPr marL="90805">
                        <a:lnSpc>
                          <a:spcPct val="100000"/>
                        </a:lnSpc>
                        <a:spcBef>
                          <a:spcPts val="780"/>
                        </a:spcBef>
                      </a:pPr>
                      <a:r>
                        <a:rPr sz="1800" spc="-5" dirty="0">
                          <a:solidFill>
                            <a:srgbClr val="FFFFFF"/>
                          </a:solidFill>
                          <a:latin typeface="Bahnschrift Condensed" pitchFamily="34" charset="0"/>
                          <a:cs typeface="RobotoRegular"/>
                        </a:rPr>
                        <a:t>Processor</a:t>
                      </a:r>
                      <a:endParaRPr sz="1800">
                        <a:latin typeface="Bahnschrift Condensed" pitchFamily="34" charset="0"/>
                        <a:cs typeface="RobotoRegular"/>
                      </a:endParaRPr>
                    </a:p>
                  </a:txBody>
                  <a:tcPr marL="0" marR="0" marT="990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tc>
                  <a:txBody>
                    <a:bodyPr/>
                    <a:lstStyle/>
                    <a:p>
                      <a:pPr marL="92075">
                        <a:lnSpc>
                          <a:spcPct val="100000"/>
                        </a:lnSpc>
                        <a:spcBef>
                          <a:spcPts val="780"/>
                        </a:spcBef>
                      </a:pPr>
                      <a:r>
                        <a:rPr sz="1800" dirty="0">
                          <a:solidFill>
                            <a:srgbClr val="FFFFFF"/>
                          </a:solidFill>
                          <a:latin typeface="Bahnschrift Condensed" pitchFamily="34" charset="0"/>
                          <a:cs typeface="RobotoRegular"/>
                        </a:rPr>
                        <a:t>Core 2 Dual or</a:t>
                      </a:r>
                      <a:r>
                        <a:rPr sz="1800" spc="-40" dirty="0">
                          <a:solidFill>
                            <a:srgbClr val="FFFFFF"/>
                          </a:solidFill>
                          <a:latin typeface="Bahnschrift Condensed" pitchFamily="34" charset="0"/>
                          <a:cs typeface="RobotoRegular"/>
                        </a:rPr>
                        <a:t> </a:t>
                      </a:r>
                      <a:r>
                        <a:rPr sz="1800" spc="-5" dirty="0">
                          <a:solidFill>
                            <a:srgbClr val="FFFFFF"/>
                          </a:solidFill>
                          <a:latin typeface="Bahnschrift Condensed" pitchFamily="34" charset="0"/>
                          <a:cs typeface="RobotoRegular"/>
                        </a:rPr>
                        <a:t>more</a:t>
                      </a:r>
                      <a:endParaRPr sz="1800">
                        <a:latin typeface="Bahnschrift Condensed" pitchFamily="34" charset="0"/>
                        <a:cs typeface="RobotoRegular"/>
                      </a:endParaRPr>
                    </a:p>
                  </a:txBody>
                  <a:tcPr marL="0" marR="0" marT="990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extLst>
                  <a:ext uri="{0D108BD9-81ED-4DB2-BD59-A6C34878D82A}">
                    <a16:rowId xmlns="" xmlns:a16="http://schemas.microsoft.com/office/drawing/2014/main" val="10000"/>
                  </a:ext>
                </a:extLst>
              </a:tr>
              <a:tr h="476631">
                <a:tc>
                  <a:txBody>
                    <a:bodyPr/>
                    <a:lstStyle/>
                    <a:p>
                      <a:pPr marL="90805">
                        <a:lnSpc>
                          <a:spcPct val="100000"/>
                        </a:lnSpc>
                        <a:spcBef>
                          <a:spcPts val="640"/>
                        </a:spcBef>
                      </a:pPr>
                      <a:r>
                        <a:rPr sz="1800" spc="-5" dirty="0">
                          <a:solidFill>
                            <a:srgbClr val="FFFFFF"/>
                          </a:solidFill>
                          <a:latin typeface="Bahnschrift Condensed" pitchFamily="34" charset="0"/>
                          <a:cs typeface="RobotoRegular"/>
                        </a:rPr>
                        <a:t>RAM</a:t>
                      </a:r>
                      <a:endParaRPr sz="1800">
                        <a:latin typeface="Bahnschrift Condensed" pitchFamily="34" charset="0"/>
                        <a:cs typeface="RobotoRegular"/>
                      </a:endParaRPr>
                    </a:p>
                  </a:txBody>
                  <a:tcPr marL="0" marR="0" marT="812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tc>
                  <a:txBody>
                    <a:bodyPr/>
                    <a:lstStyle/>
                    <a:p>
                      <a:pPr marL="92075">
                        <a:lnSpc>
                          <a:spcPct val="100000"/>
                        </a:lnSpc>
                        <a:spcBef>
                          <a:spcPts val="780"/>
                        </a:spcBef>
                      </a:pPr>
                      <a:r>
                        <a:rPr sz="1800" dirty="0">
                          <a:solidFill>
                            <a:srgbClr val="FFFFFF"/>
                          </a:solidFill>
                          <a:latin typeface="Bahnschrift Condensed" pitchFamily="34" charset="0"/>
                          <a:cs typeface="RobotoRegular"/>
                        </a:rPr>
                        <a:t>1, 2 </a:t>
                      </a:r>
                      <a:r>
                        <a:rPr sz="1800" spc="-5" dirty="0">
                          <a:solidFill>
                            <a:srgbClr val="FFFFFF"/>
                          </a:solidFill>
                          <a:latin typeface="Bahnschrift Condensed" pitchFamily="34" charset="0"/>
                          <a:cs typeface="RobotoRegular"/>
                        </a:rPr>
                        <a:t>GB or more</a:t>
                      </a:r>
                      <a:endParaRPr sz="1800">
                        <a:latin typeface="Bahnschrift Condensed" pitchFamily="34" charset="0"/>
                        <a:cs typeface="RobotoRegular"/>
                      </a:endParaRPr>
                    </a:p>
                  </a:txBody>
                  <a:tcPr marL="0" marR="0" marT="990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extLst>
                  <a:ext uri="{0D108BD9-81ED-4DB2-BD59-A6C34878D82A}">
                    <a16:rowId xmlns="" xmlns:a16="http://schemas.microsoft.com/office/drawing/2014/main" val="10001"/>
                  </a:ext>
                </a:extLst>
              </a:tr>
              <a:tr h="476504">
                <a:tc>
                  <a:txBody>
                    <a:bodyPr/>
                    <a:lstStyle/>
                    <a:p>
                      <a:pPr marL="90805">
                        <a:lnSpc>
                          <a:spcPct val="100000"/>
                        </a:lnSpc>
                        <a:spcBef>
                          <a:spcPts val="640"/>
                        </a:spcBef>
                      </a:pPr>
                      <a:r>
                        <a:rPr sz="1800" spc="-5" dirty="0">
                          <a:solidFill>
                            <a:srgbClr val="FFFFFF"/>
                          </a:solidFill>
                          <a:latin typeface="Bahnschrift Condensed" pitchFamily="34" charset="0"/>
                          <a:cs typeface="RobotoRegular"/>
                        </a:rPr>
                        <a:t>HDD</a:t>
                      </a:r>
                      <a:endParaRPr sz="1800">
                        <a:latin typeface="Bahnschrift Condensed" pitchFamily="34" charset="0"/>
                        <a:cs typeface="RobotoRegular"/>
                      </a:endParaRPr>
                    </a:p>
                  </a:txBody>
                  <a:tcPr marL="0" marR="0" marT="812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tc>
                  <a:txBody>
                    <a:bodyPr/>
                    <a:lstStyle/>
                    <a:p>
                      <a:pPr marL="92075">
                        <a:lnSpc>
                          <a:spcPct val="100000"/>
                        </a:lnSpc>
                        <a:spcBef>
                          <a:spcPts val="785"/>
                        </a:spcBef>
                      </a:pPr>
                      <a:r>
                        <a:rPr sz="1800" spc="-5" dirty="0">
                          <a:solidFill>
                            <a:srgbClr val="FFFFFF"/>
                          </a:solidFill>
                          <a:latin typeface="Bahnschrift Condensed" pitchFamily="34" charset="0"/>
                          <a:cs typeface="RobotoRegular"/>
                        </a:rPr>
                        <a:t>500 GB </a:t>
                      </a:r>
                      <a:r>
                        <a:rPr sz="1800" dirty="0">
                          <a:solidFill>
                            <a:srgbClr val="FFFFFF"/>
                          </a:solidFill>
                          <a:latin typeface="Bahnschrift Condensed" pitchFamily="34" charset="0"/>
                          <a:cs typeface="RobotoRegular"/>
                        </a:rPr>
                        <a:t>/ 1 TB </a:t>
                      </a:r>
                      <a:r>
                        <a:rPr sz="1800" spc="-5" dirty="0">
                          <a:solidFill>
                            <a:srgbClr val="FFFFFF"/>
                          </a:solidFill>
                          <a:latin typeface="Bahnschrift Condensed" pitchFamily="34" charset="0"/>
                          <a:cs typeface="RobotoRegular"/>
                        </a:rPr>
                        <a:t>or</a:t>
                      </a:r>
                      <a:r>
                        <a:rPr sz="1800" spc="15" dirty="0">
                          <a:solidFill>
                            <a:srgbClr val="FFFFFF"/>
                          </a:solidFill>
                          <a:latin typeface="Bahnschrift Condensed" pitchFamily="34" charset="0"/>
                          <a:cs typeface="RobotoRegular"/>
                        </a:rPr>
                        <a:t> </a:t>
                      </a:r>
                      <a:r>
                        <a:rPr sz="1800" spc="-5" dirty="0">
                          <a:solidFill>
                            <a:srgbClr val="FFFFFF"/>
                          </a:solidFill>
                          <a:latin typeface="Bahnschrift Condensed" pitchFamily="34" charset="0"/>
                          <a:cs typeface="RobotoRegular"/>
                        </a:rPr>
                        <a:t>more</a:t>
                      </a:r>
                      <a:endParaRPr sz="1800">
                        <a:latin typeface="Bahnschrift Condensed" pitchFamily="34" charset="0"/>
                        <a:cs typeface="RobotoRegular"/>
                      </a:endParaRPr>
                    </a:p>
                  </a:txBody>
                  <a:tcPr marL="0" marR="0" marT="996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extLst>
                  <a:ext uri="{0D108BD9-81ED-4DB2-BD59-A6C34878D82A}">
                    <a16:rowId xmlns="" xmlns:a16="http://schemas.microsoft.com/office/drawing/2014/main" val="10002"/>
                  </a:ext>
                </a:extLst>
              </a:tr>
              <a:tr h="476630">
                <a:tc>
                  <a:txBody>
                    <a:bodyPr/>
                    <a:lstStyle/>
                    <a:p>
                      <a:pPr marL="90805">
                        <a:lnSpc>
                          <a:spcPct val="100000"/>
                        </a:lnSpc>
                        <a:spcBef>
                          <a:spcPts val="645"/>
                        </a:spcBef>
                      </a:pPr>
                      <a:r>
                        <a:rPr sz="1800" spc="-5" dirty="0">
                          <a:solidFill>
                            <a:srgbClr val="FFFFFF"/>
                          </a:solidFill>
                          <a:latin typeface="Bahnschrift Condensed" pitchFamily="34" charset="0"/>
                          <a:cs typeface="RobotoRegular"/>
                        </a:rPr>
                        <a:t>OS</a:t>
                      </a:r>
                      <a:endParaRPr sz="1800">
                        <a:latin typeface="Bahnschrift Condensed" pitchFamily="34" charset="0"/>
                        <a:cs typeface="RobotoRegular"/>
                      </a:endParaRPr>
                    </a:p>
                  </a:txBody>
                  <a:tcPr marL="0" marR="0" marT="819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tc>
                  <a:txBody>
                    <a:bodyPr/>
                    <a:lstStyle/>
                    <a:p>
                      <a:pPr marL="92075">
                        <a:lnSpc>
                          <a:spcPct val="100000"/>
                        </a:lnSpc>
                        <a:spcBef>
                          <a:spcPts val="790"/>
                        </a:spcBef>
                      </a:pPr>
                      <a:r>
                        <a:rPr sz="1800" spc="-5" dirty="0">
                          <a:solidFill>
                            <a:srgbClr val="FFFFFF"/>
                          </a:solidFill>
                          <a:latin typeface="Bahnschrift Condensed" pitchFamily="34" charset="0"/>
                          <a:cs typeface="RobotoRegular"/>
                        </a:rPr>
                        <a:t>Window </a:t>
                      </a:r>
                      <a:r>
                        <a:rPr sz="1800" dirty="0">
                          <a:solidFill>
                            <a:srgbClr val="FFFFFF"/>
                          </a:solidFill>
                          <a:latin typeface="Bahnschrift Condensed" pitchFamily="34" charset="0"/>
                          <a:cs typeface="RobotoRegular"/>
                        </a:rPr>
                        <a:t>7 or</a:t>
                      </a:r>
                      <a:r>
                        <a:rPr sz="1800" spc="-20" dirty="0">
                          <a:solidFill>
                            <a:srgbClr val="FFFFFF"/>
                          </a:solidFill>
                          <a:latin typeface="Bahnschrift Condensed" pitchFamily="34" charset="0"/>
                          <a:cs typeface="RobotoRegular"/>
                        </a:rPr>
                        <a:t> </a:t>
                      </a:r>
                      <a:r>
                        <a:rPr sz="1800" spc="-5" dirty="0">
                          <a:solidFill>
                            <a:srgbClr val="FFFFFF"/>
                          </a:solidFill>
                          <a:latin typeface="Bahnschrift Condensed" pitchFamily="34" charset="0"/>
                          <a:cs typeface="RobotoRegular"/>
                        </a:rPr>
                        <a:t>Later</a:t>
                      </a:r>
                      <a:endParaRPr sz="1800" dirty="0">
                        <a:latin typeface="Bahnschrift Condensed" pitchFamily="34" charset="0"/>
                        <a:cs typeface="RobotoRegular"/>
                      </a:endParaRPr>
                    </a:p>
                  </a:txBody>
                  <a:tcPr marL="0" marR="0" marT="1003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extLst>
                  <a:ext uri="{0D108BD9-81ED-4DB2-BD59-A6C34878D82A}">
                    <a16:rowId xmlns="" xmlns:a16="http://schemas.microsoft.com/office/drawing/2014/main" val="10003"/>
                  </a:ext>
                </a:extLst>
              </a:tr>
              <a:tr h="476605">
                <a:tc>
                  <a:txBody>
                    <a:bodyPr/>
                    <a:lstStyle/>
                    <a:p>
                      <a:pPr marL="90805">
                        <a:lnSpc>
                          <a:spcPct val="100000"/>
                        </a:lnSpc>
                        <a:spcBef>
                          <a:spcPts val="645"/>
                        </a:spcBef>
                      </a:pPr>
                      <a:r>
                        <a:rPr sz="1800" dirty="0">
                          <a:solidFill>
                            <a:srgbClr val="FFFFFF"/>
                          </a:solidFill>
                          <a:latin typeface="Bahnschrift Condensed" pitchFamily="34" charset="0"/>
                          <a:cs typeface="RobotoRegular"/>
                        </a:rPr>
                        <a:t>Database</a:t>
                      </a:r>
                      <a:endParaRPr sz="1800">
                        <a:latin typeface="Bahnschrift Condensed" pitchFamily="34" charset="0"/>
                        <a:cs typeface="RobotoRegular"/>
                      </a:endParaRPr>
                    </a:p>
                  </a:txBody>
                  <a:tcPr marL="0" marR="0" marT="819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tc>
                  <a:txBody>
                    <a:bodyPr/>
                    <a:lstStyle/>
                    <a:p>
                      <a:pPr marL="92075">
                        <a:lnSpc>
                          <a:spcPct val="100000"/>
                        </a:lnSpc>
                        <a:spcBef>
                          <a:spcPts val="790"/>
                        </a:spcBef>
                      </a:pPr>
                      <a:r>
                        <a:rPr sz="1800" spc="-5" dirty="0">
                          <a:solidFill>
                            <a:srgbClr val="FFFFFF"/>
                          </a:solidFill>
                          <a:latin typeface="Bahnschrift Condensed" pitchFamily="34" charset="0"/>
                          <a:cs typeface="RobotoRegular"/>
                        </a:rPr>
                        <a:t>MS Access</a:t>
                      </a:r>
                      <a:r>
                        <a:rPr sz="1800" spc="-25" dirty="0">
                          <a:solidFill>
                            <a:srgbClr val="FFFFFF"/>
                          </a:solidFill>
                          <a:latin typeface="Bahnschrift Condensed" pitchFamily="34" charset="0"/>
                          <a:cs typeface="RobotoRegular"/>
                        </a:rPr>
                        <a:t> </a:t>
                      </a:r>
                      <a:r>
                        <a:rPr sz="1800" spc="-5" dirty="0">
                          <a:solidFill>
                            <a:srgbClr val="FFFFFF"/>
                          </a:solidFill>
                          <a:latin typeface="Bahnschrift Condensed" pitchFamily="34" charset="0"/>
                          <a:cs typeface="RobotoRegular"/>
                        </a:rPr>
                        <a:t>2003</a:t>
                      </a:r>
                      <a:endParaRPr sz="1800" dirty="0">
                        <a:latin typeface="Bahnschrift Condensed" pitchFamily="34" charset="0"/>
                        <a:cs typeface="RobotoRegular"/>
                      </a:endParaRPr>
                    </a:p>
                  </a:txBody>
                  <a:tcPr marL="0" marR="0" marT="1003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948AB"/>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006" y="375869"/>
            <a:ext cx="1943100" cy="382156"/>
          </a:xfrm>
          <a:prstGeom prst="rect">
            <a:avLst/>
          </a:prstGeom>
        </p:spPr>
        <p:txBody>
          <a:bodyPr vert="horz" wrap="square" lIns="0" tIns="12700" rIns="0" bIns="0" rtlCol="0">
            <a:spAutoFit/>
          </a:bodyPr>
          <a:lstStyle/>
          <a:p>
            <a:pPr marL="12700">
              <a:lnSpc>
                <a:spcPct val="100000"/>
              </a:lnSpc>
              <a:spcBef>
                <a:spcPts val="100"/>
              </a:spcBef>
            </a:pPr>
            <a:r>
              <a:rPr sz="2400" spc="-130" dirty="0">
                <a:solidFill>
                  <a:schemeClr val="tx2">
                    <a:lumMod val="40000"/>
                    <a:lumOff val="60000"/>
                  </a:schemeClr>
                </a:solidFill>
                <a:latin typeface="Algerian" pitchFamily="82" charset="0"/>
              </a:rPr>
              <a:t>Conclusion</a:t>
            </a:r>
            <a:endParaRPr sz="2400">
              <a:solidFill>
                <a:schemeClr val="tx2">
                  <a:lumMod val="40000"/>
                  <a:lumOff val="60000"/>
                </a:schemeClr>
              </a:solidFill>
              <a:latin typeface="Algerian" pitchFamily="82" charset="0"/>
            </a:endParaRPr>
          </a:p>
        </p:txBody>
      </p:sp>
      <p:sp>
        <p:nvSpPr>
          <p:cNvPr id="3" name="object 3"/>
          <p:cNvSpPr txBox="1"/>
          <p:nvPr/>
        </p:nvSpPr>
        <p:spPr>
          <a:xfrm>
            <a:off x="229006" y="1280541"/>
            <a:ext cx="8561705" cy="1605568"/>
          </a:xfrm>
          <a:prstGeom prst="rect">
            <a:avLst/>
          </a:prstGeom>
        </p:spPr>
        <p:txBody>
          <a:bodyPr vert="horz" wrap="square" lIns="0" tIns="12700" rIns="0" bIns="0" rtlCol="0">
            <a:spAutoFit/>
          </a:bodyPr>
          <a:lstStyle/>
          <a:p>
            <a:pPr marL="12700" marR="5080">
              <a:lnSpc>
                <a:spcPct val="114999"/>
              </a:lnSpc>
              <a:spcBef>
                <a:spcPts val="100"/>
              </a:spcBef>
              <a:tabLst>
                <a:tab pos="5845810" algn="l"/>
                <a:tab pos="6034405" algn="l"/>
              </a:tabLst>
            </a:pPr>
            <a:r>
              <a:rPr lang="en-US" sz="1800" spc="-40" dirty="0" smtClean="0">
                <a:solidFill>
                  <a:srgbClr val="002060"/>
                </a:solidFill>
                <a:latin typeface="Bahnschrift Condensed" pitchFamily="34" charset="0"/>
                <a:cs typeface="Arial"/>
              </a:rPr>
              <a:t>              </a:t>
            </a:r>
            <a:r>
              <a:rPr sz="1800" spc="-40" smtClean="0">
                <a:solidFill>
                  <a:srgbClr val="002060"/>
                </a:solidFill>
                <a:latin typeface="Bahnschrift Condensed" pitchFamily="34" charset="0"/>
                <a:cs typeface="Arial"/>
              </a:rPr>
              <a:t>The </a:t>
            </a:r>
            <a:r>
              <a:rPr sz="1800" spc="-60" dirty="0">
                <a:solidFill>
                  <a:srgbClr val="002060"/>
                </a:solidFill>
                <a:latin typeface="Bahnschrift Condensed" pitchFamily="34" charset="0"/>
                <a:cs typeface="Arial"/>
              </a:rPr>
              <a:t>outcome </a:t>
            </a:r>
            <a:r>
              <a:rPr sz="1800" spc="-20" dirty="0">
                <a:solidFill>
                  <a:srgbClr val="002060"/>
                </a:solidFill>
                <a:latin typeface="Bahnschrift Condensed" pitchFamily="34" charset="0"/>
                <a:cs typeface="Arial"/>
              </a:rPr>
              <a:t>of </a:t>
            </a:r>
            <a:r>
              <a:rPr sz="1800" spc="-35" dirty="0">
                <a:solidFill>
                  <a:srgbClr val="002060"/>
                </a:solidFill>
                <a:latin typeface="Bahnschrift Condensed" pitchFamily="34" charset="0"/>
                <a:cs typeface="Arial"/>
              </a:rPr>
              <a:t>all </a:t>
            </a:r>
            <a:r>
              <a:rPr sz="1800" spc="-40" dirty="0">
                <a:solidFill>
                  <a:srgbClr val="002060"/>
                </a:solidFill>
                <a:latin typeface="Bahnschrift Condensed" pitchFamily="34" charset="0"/>
                <a:cs typeface="Arial"/>
              </a:rPr>
              <a:t>the </a:t>
            </a:r>
            <a:r>
              <a:rPr sz="1800" spc="-25" dirty="0">
                <a:solidFill>
                  <a:srgbClr val="002060"/>
                </a:solidFill>
                <a:latin typeface="Bahnschrift Condensed" pitchFamily="34" charset="0"/>
                <a:cs typeface="Arial"/>
              </a:rPr>
              <a:t>time </a:t>
            </a:r>
            <a:r>
              <a:rPr sz="1800" spc="-65" dirty="0">
                <a:solidFill>
                  <a:srgbClr val="002060"/>
                </a:solidFill>
                <a:latin typeface="Bahnschrift Condensed" pitchFamily="34" charset="0"/>
                <a:cs typeface="Arial"/>
              </a:rPr>
              <a:t>hard work </a:t>
            </a:r>
            <a:r>
              <a:rPr sz="1800" spc="-50" dirty="0">
                <a:solidFill>
                  <a:srgbClr val="002060"/>
                </a:solidFill>
                <a:latin typeface="Bahnschrift Condensed" pitchFamily="34" charset="0"/>
                <a:cs typeface="Arial"/>
              </a:rPr>
              <a:t>is </a:t>
            </a:r>
            <a:r>
              <a:rPr sz="1800" spc="-35" dirty="0">
                <a:solidFill>
                  <a:srgbClr val="002060"/>
                </a:solidFill>
                <a:latin typeface="Bahnschrift Condensed" pitchFamily="34" charset="0"/>
                <a:cs typeface="Arial"/>
              </a:rPr>
              <a:t>here. </a:t>
            </a:r>
            <a:r>
              <a:rPr sz="1800" spc="-80" dirty="0">
                <a:solidFill>
                  <a:srgbClr val="002060"/>
                </a:solidFill>
                <a:latin typeface="Bahnschrift Condensed" pitchFamily="34" charset="0"/>
                <a:cs typeface="Arial"/>
              </a:rPr>
              <a:t>We </a:t>
            </a:r>
            <a:r>
              <a:rPr sz="1800" spc="-65" dirty="0">
                <a:solidFill>
                  <a:srgbClr val="002060"/>
                </a:solidFill>
                <a:latin typeface="Bahnschrift Condensed" pitchFamily="34" charset="0"/>
                <a:cs typeface="Arial"/>
              </a:rPr>
              <a:t>have </a:t>
            </a:r>
            <a:r>
              <a:rPr sz="1800" spc="-40" dirty="0">
                <a:solidFill>
                  <a:srgbClr val="002060"/>
                </a:solidFill>
                <a:latin typeface="Bahnschrift Condensed" pitchFamily="34" charset="0"/>
                <a:cs typeface="Arial"/>
              </a:rPr>
              <a:t>a </a:t>
            </a:r>
            <a:r>
              <a:rPr sz="1800" spc="-55" dirty="0">
                <a:solidFill>
                  <a:srgbClr val="002060"/>
                </a:solidFill>
                <a:latin typeface="Bahnschrift Condensed" pitchFamily="34" charset="0"/>
                <a:cs typeface="Arial"/>
              </a:rPr>
              <a:t>system </a:t>
            </a:r>
            <a:r>
              <a:rPr sz="1800" spc="-70" dirty="0">
                <a:solidFill>
                  <a:srgbClr val="002060"/>
                </a:solidFill>
                <a:latin typeface="Bahnschrift Condensed" pitchFamily="34" charset="0"/>
                <a:cs typeface="Arial"/>
              </a:rPr>
              <a:t>which </a:t>
            </a:r>
            <a:r>
              <a:rPr sz="1800" spc="-35" dirty="0">
                <a:solidFill>
                  <a:srgbClr val="002060"/>
                </a:solidFill>
                <a:latin typeface="Bahnschrift Condensed" pitchFamily="34" charset="0"/>
                <a:cs typeface="Arial"/>
              </a:rPr>
              <a:t>takes the  </a:t>
            </a:r>
            <a:r>
              <a:rPr sz="1800" spc="-65" dirty="0">
                <a:solidFill>
                  <a:srgbClr val="002060"/>
                </a:solidFill>
                <a:latin typeface="Bahnschrift Condensed" pitchFamily="34" charset="0"/>
                <a:cs typeface="Arial"/>
              </a:rPr>
              <a:t>necessary  choice  </a:t>
            </a:r>
            <a:r>
              <a:rPr sz="1800" spc="-20" dirty="0">
                <a:solidFill>
                  <a:srgbClr val="002060"/>
                </a:solidFill>
                <a:latin typeface="Bahnschrift Condensed" pitchFamily="34" charset="0"/>
                <a:cs typeface="Arial"/>
              </a:rPr>
              <a:t>of  </a:t>
            </a:r>
            <a:r>
              <a:rPr sz="1800" spc="-40" dirty="0">
                <a:solidFill>
                  <a:srgbClr val="002060"/>
                </a:solidFill>
                <a:latin typeface="Bahnschrift Condensed" pitchFamily="34" charset="0"/>
                <a:cs typeface="Arial"/>
              </a:rPr>
              <a:t>the  </a:t>
            </a:r>
            <a:r>
              <a:rPr sz="1800" spc="-55" dirty="0">
                <a:solidFill>
                  <a:srgbClr val="002060"/>
                </a:solidFill>
                <a:latin typeface="Bahnschrift Condensed" pitchFamily="34" charset="0"/>
                <a:cs typeface="Arial"/>
              </a:rPr>
              <a:t>customers  </a:t>
            </a:r>
            <a:r>
              <a:rPr sz="1800" spc="-70" dirty="0">
                <a:solidFill>
                  <a:srgbClr val="002060"/>
                </a:solidFill>
                <a:latin typeface="Bahnschrift Condensed" pitchFamily="34" charset="0"/>
                <a:cs typeface="Arial"/>
              </a:rPr>
              <a:t>according</a:t>
            </a:r>
            <a:r>
              <a:rPr sz="1800" spc="-170" dirty="0">
                <a:solidFill>
                  <a:srgbClr val="002060"/>
                </a:solidFill>
                <a:latin typeface="Bahnschrift Condensed" pitchFamily="34" charset="0"/>
                <a:cs typeface="Arial"/>
              </a:rPr>
              <a:t> </a:t>
            </a:r>
            <a:r>
              <a:rPr sz="1800" spc="-40">
                <a:solidFill>
                  <a:srgbClr val="002060"/>
                </a:solidFill>
                <a:latin typeface="Bahnschrift Condensed" pitchFamily="34" charset="0"/>
                <a:cs typeface="Arial"/>
              </a:rPr>
              <a:t>to</a:t>
            </a:r>
            <a:r>
              <a:rPr sz="1800" spc="305">
                <a:solidFill>
                  <a:srgbClr val="002060"/>
                </a:solidFill>
                <a:latin typeface="Bahnschrift Condensed" pitchFamily="34" charset="0"/>
                <a:cs typeface="Arial"/>
              </a:rPr>
              <a:t> </a:t>
            </a:r>
            <a:r>
              <a:rPr sz="1800" spc="-40" smtClean="0">
                <a:solidFill>
                  <a:srgbClr val="002060"/>
                </a:solidFill>
                <a:latin typeface="Bahnschrift Condensed" pitchFamily="34" charset="0"/>
                <a:cs typeface="Arial"/>
              </a:rPr>
              <a:t>the</a:t>
            </a:r>
            <a:r>
              <a:rPr lang="en-US" sz="1800" spc="-40" dirty="0" smtClean="0">
                <a:solidFill>
                  <a:srgbClr val="002060"/>
                </a:solidFill>
                <a:latin typeface="Bahnschrift Condensed" pitchFamily="34" charset="0"/>
                <a:cs typeface="Arial"/>
              </a:rPr>
              <a:t> </a:t>
            </a:r>
            <a:r>
              <a:rPr sz="1800" spc="-15" smtClean="0">
                <a:solidFill>
                  <a:srgbClr val="002060"/>
                </a:solidFill>
                <a:latin typeface="Bahnschrift Condensed" pitchFamily="34" charset="0"/>
                <a:cs typeface="Arial"/>
              </a:rPr>
              <a:t>filter </a:t>
            </a:r>
            <a:r>
              <a:rPr sz="1800" spc="-35" dirty="0">
                <a:solidFill>
                  <a:srgbClr val="002060"/>
                </a:solidFill>
                <a:latin typeface="Bahnschrift Condensed" pitchFamily="34" charset="0"/>
                <a:cs typeface="Arial"/>
              </a:rPr>
              <a:t>like </a:t>
            </a:r>
            <a:r>
              <a:rPr sz="1800" spc="-55" dirty="0">
                <a:solidFill>
                  <a:srgbClr val="002060"/>
                </a:solidFill>
                <a:latin typeface="Bahnschrift Condensed" pitchFamily="34" charset="0"/>
                <a:cs typeface="Arial"/>
              </a:rPr>
              <a:t>category </a:t>
            </a:r>
            <a:r>
              <a:rPr sz="1800" spc="-20" dirty="0">
                <a:solidFill>
                  <a:srgbClr val="002060"/>
                </a:solidFill>
                <a:latin typeface="Bahnschrift Condensed" pitchFamily="34" charset="0"/>
                <a:cs typeface="Arial"/>
              </a:rPr>
              <a:t>of </a:t>
            </a:r>
            <a:r>
              <a:rPr sz="1800" spc="-40" dirty="0">
                <a:solidFill>
                  <a:srgbClr val="002060"/>
                </a:solidFill>
                <a:latin typeface="Bahnschrift Condensed" pitchFamily="34" charset="0"/>
                <a:cs typeface="Arial"/>
              </a:rPr>
              <a:t>the  </a:t>
            </a:r>
            <a:r>
              <a:rPr sz="1800" spc="-45" dirty="0">
                <a:solidFill>
                  <a:srgbClr val="002060"/>
                </a:solidFill>
                <a:latin typeface="Bahnschrift Condensed" pitchFamily="34" charset="0"/>
                <a:cs typeface="Arial"/>
              </a:rPr>
              <a:t>food.This </a:t>
            </a:r>
            <a:r>
              <a:rPr sz="1800" spc="-50" dirty="0">
                <a:solidFill>
                  <a:srgbClr val="002060"/>
                </a:solidFill>
                <a:latin typeface="Bahnschrift Condensed" pitchFamily="34" charset="0"/>
                <a:cs typeface="Arial"/>
              </a:rPr>
              <a:t>is </a:t>
            </a:r>
            <a:r>
              <a:rPr sz="1800" spc="-65" dirty="0">
                <a:solidFill>
                  <a:srgbClr val="002060"/>
                </a:solidFill>
                <a:latin typeface="Bahnschrift Condensed" pitchFamily="34" charset="0"/>
                <a:cs typeface="Arial"/>
              </a:rPr>
              <a:t>achieved  through  </a:t>
            </a:r>
            <a:r>
              <a:rPr sz="1800" spc="-70" dirty="0">
                <a:solidFill>
                  <a:srgbClr val="002060"/>
                </a:solidFill>
                <a:latin typeface="Bahnschrift Condensed" pitchFamily="34" charset="0"/>
                <a:cs typeface="Arial"/>
              </a:rPr>
              <a:t>an  </a:t>
            </a:r>
            <a:r>
              <a:rPr sz="1800" spc="-65" dirty="0">
                <a:solidFill>
                  <a:srgbClr val="002060"/>
                </a:solidFill>
                <a:latin typeface="Bahnschrift Condensed" pitchFamily="34" charset="0"/>
                <a:cs typeface="Arial"/>
              </a:rPr>
              <a:t>easy  </a:t>
            </a:r>
            <a:r>
              <a:rPr sz="1800" spc="-40" dirty="0">
                <a:solidFill>
                  <a:srgbClr val="002060"/>
                </a:solidFill>
                <a:latin typeface="Bahnschrift Condensed" pitchFamily="34" charset="0"/>
                <a:cs typeface="Arial"/>
              </a:rPr>
              <a:t>to</a:t>
            </a:r>
            <a:r>
              <a:rPr sz="1800" spc="10" dirty="0">
                <a:solidFill>
                  <a:srgbClr val="002060"/>
                </a:solidFill>
                <a:latin typeface="Bahnschrift Condensed" pitchFamily="34" charset="0"/>
                <a:cs typeface="Arial"/>
              </a:rPr>
              <a:t> </a:t>
            </a:r>
            <a:r>
              <a:rPr sz="1800" spc="-65" dirty="0">
                <a:solidFill>
                  <a:srgbClr val="002060"/>
                </a:solidFill>
                <a:latin typeface="Bahnschrift Condensed" pitchFamily="34" charset="0"/>
                <a:cs typeface="Arial"/>
              </a:rPr>
              <a:t>use</a:t>
            </a:r>
            <a:r>
              <a:rPr sz="1800" spc="190" dirty="0">
                <a:solidFill>
                  <a:srgbClr val="002060"/>
                </a:solidFill>
                <a:latin typeface="Bahnschrift Condensed" pitchFamily="34" charset="0"/>
                <a:cs typeface="Arial"/>
              </a:rPr>
              <a:t> </a:t>
            </a:r>
            <a:r>
              <a:rPr sz="1800" spc="-55" dirty="0">
                <a:solidFill>
                  <a:srgbClr val="002060"/>
                </a:solidFill>
                <a:latin typeface="Bahnschrift Condensed" pitchFamily="34" charset="0"/>
                <a:cs typeface="Arial"/>
              </a:rPr>
              <a:t>graphical	</a:t>
            </a:r>
            <a:r>
              <a:rPr sz="1800" spc="-35" dirty="0">
                <a:solidFill>
                  <a:srgbClr val="002060"/>
                </a:solidFill>
                <a:latin typeface="Bahnschrift Condensed" pitchFamily="34" charset="0"/>
                <a:cs typeface="Arial"/>
              </a:rPr>
              <a:t>interface </a:t>
            </a:r>
            <a:r>
              <a:rPr sz="1800" spc="-65" dirty="0">
                <a:solidFill>
                  <a:srgbClr val="002060"/>
                </a:solidFill>
                <a:latin typeface="Bahnschrift Condensed" pitchFamily="34" charset="0"/>
                <a:cs typeface="Arial"/>
              </a:rPr>
              <a:t>menu </a:t>
            </a:r>
            <a:r>
              <a:rPr sz="1800" spc="-55" dirty="0">
                <a:solidFill>
                  <a:srgbClr val="002060"/>
                </a:solidFill>
                <a:latin typeface="Bahnschrift Condensed" pitchFamily="34" charset="0"/>
                <a:cs typeface="Arial"/>
              </a:rPr>
              <a:t>options.  </a:t>
            </a:r>
            <a:r>
              <a:rPr sz="1800" spc="-40" dirty="0">
                <a:solidFill>
                  <a:srgbClr val="002060"/>
                </a:solidFill>
                <a:latin typeface="Bahnschrift Condensed" pitchFamily="34" charset="0"/>
                <a:cs typeface="Arial"/>
              </a:rPr>
              <a:t>The </a:t>
            </a:r>
            <a:r>
              <a:rPr sz="1800" spc="-65" dirty="0">
                <a:solidFill>
                  <a:srgbClr val="002060"/>
                </a:solidFill>
                <a:latin typeface="Bahnschrift Condensed" pitchFamily="34" charset="0"/>
                <a:cs typeface="Arial"/>
              </a:rPr>
              <a:t>users </a:t>
            </a:r>
            <a:r>
              <a:rPr sz="1800" spc="-70" dirty="0">
                <a:solidFill>
                  <a:srgbClr val="002060"/>
                </a:solidFill>
                <a:latin typeface="Bahnschrift Condensed" pitchFamily="34" charset="0"/>
                <a:cs typeface="Arial"/>
              </a:rPr>
              <a:t>can </a:t>
            </a:r>
            <a:r>
              <a:rPr sz="1800" spc="-75" dirty="0">
                <a:solidFill>
                  <a:srgbClr val="002060"/>
                </a:solidFill>
                <a:latin typeface="Bahnschrift Condensed" pitchFamily="34" charset="0"/>
                <a:cs typeface="Arial"/>
              </a:rPr>
              <a:t>add </a:t>
            </a:r>
            <a:r>
              <a:rPr sz="1800" spc="-80" dirty="0">
                <a:solidFill>
                  <a:srgbClr val="002060"/>
                </a:solidFill>
                <a:latin typeface="Bahnschrift Condensed" pitchFamily="34" charset="0"/>
                <a:cs typeface="Arial"/>
              </a:rPr>
              <a:t>any </a:t>
            </a:r>
            <a:r>
              <a:rPr sz="1800" spc="-70" dirty="0">
                <a:solidFill>
                  <a:srgbClr val="002060"/>
                </a:solidFill>
                <a:latin typeface="Bahnschrift Condensed" pitchFamily="34" charset="0"/>
                <a:cs typeface="Arial"/>
              </a:rPr>
              <a:t>number </a:t>
            </a:r>
            <a:r>
              <a:rPr sz="1800" spc="-20" dirty="0">
                <a:solidFill>
                  <a:srgbClr val="002060"/>
                </a:solidFill>
                <a:latin typeface="Bahnschrift Condensed" pitchFamily="34" charset="0"/>
                <a:cs typeface="Arial"/>
              </a:rPr>
              <a:t>of </a:t>
            </a:r>
            <a:r>
              <a:rPr sz="1800" spc="-35" dirty="0">
                <a:solidFill>
                  <a:srgbClr val="002060"/>
                </a:solidFill>
                <a:latin typeface="Bahnschrift Condensed" pitchFamily="34" charset="0"/>
                <a:cs typeface="Arial"/>
              </a:rPr>
              <a:t>items </a:t>
            </a:r>
            <a:r>
              <a:rPr sz="1800" spc="-40" dirty="0">
                <a:solidFill>
                  <a:srgbClr val="002060"/>
                </a:solidFill>
                <a:latin typeface="Bahnschrift Condensed" pitchFamily="34" charset="0"/>
                <a:cs typeface="Arial"/>
              </a:rPr>
              <a:t>to the cart </a:t>
            </a:r>
            <a:r>
              <a:rPr sz="1800" spc="-35" dirty="0">
                <a:solidFill>
                  <a:srgbClr val="002060"/>
                </a:solidFill>
                <a:latin typeface="Bahnschrift Condensed" pitchFamily="34" charset="0"/>
                <a:cs typeface="Arial"/>
              </a:rPr>
              <a:t>from </a:t>
            </a:r>
            <a:r>
              <a:rPr sz="1800" spc="-80" dirty="0">
                <a:solidFill>
                  <a:srgbClr val="002060"/>
                </a:solidFill>
                <a:latin typeface="Bahnschrift Condensed" pitchFamily="34" charset="0"/>
                <a:cs typeface="Arial"/>
              </a:rPr>
              <a:t>any </a:t>
            </a:r>
            <a:r>
              <a:rPr sz="1800" spc="-20" dirty="0">
                <a:solidFill>
                  <a:srgbClr val="002060"/>
                </a:solidFill>
                <a:latin typeface="Bahnschrift Condensed" pitchFamily="34" charset="0"/>
                <a:cs typeface="Arial"/>
              </a:rPr>
              <a:t>of </a:t>
            </a:r>
            <a:r>
              <a:rPr sz="1800" spc="-40" dirty="0">
                <a:solidFill>
                  <a:srgbClr val="002060"/>
                </a:solidFill>
                <a:latin typeface="Bahnschrift Condensed" pitchFamily="34" charset="0"/>
                <a:cs typeface="Arial"/>
              </a:rPr>
              <a:t>the </a:t>
            </a:r>
            <a:r>
              <a:rPr sz="1800" spc="-50" dirty="0">
                <a:solidFill>
                  <a:srgbClr val="002060"/>
                </a:solidFill>
                <a:latin typeface="Bahnschrift Condensed" pitchFamily="34" charset="0"/>
                <a:cs typeface="Arial"/>
              </a:rPr>
              <a:t>available </a:t>
            </a:r>
            <a:r>
              <a:rPr sz="1800" spc="-55" dirty="0">
                <a:solidFill>
                  <a:srgbClr val="002060"/>
                </a:solidFill>
                <a:latin typeface="Bahnschrift Condensed" pitchFamily="34" charset="0"/>
                <a:cs typeface="Arial"/>
              </a:rPr>
              <a:t>food  </a:t>
            </a:r>
            <a:r>
              <a:rPr sz="1800" spc="-50" dirty="0">
                <a:solidFill>
                  <a:srgbClr val="002060"/>
                </a:solidFill>
                <a:latin typeface="Bahnschrift Condensed" pitchFamily="34" charset="0"/>
                <a:cs typeface="Arial"/>
              </a:rPr>
              <a:t>Categories.</a:t>
            </a:r>
            <a:endParaRPr sz="1800">
              <a:solidFill>
                <a:srgbClr val="002060"/>
              </a:solidFill>
              <a:latin typeface="Bahnschrift Condensed" pitchFamily="34" charset="0"/>
              <a:cs typeface="Arial"/>
            </a:endParaRPr>
          </a:p>
          <a:p>
            <a:pPr marL="12700" marR="5080">
              <a:lnSpc>
                <a:spcPct val="114999"/>
              </a:lnSpc>
            </a:pPr>
            <a:r>
              <a:rPr sz="1800" spc="-65" smtClean="0">
                <a:solidFill>
                  <a:srgbClr val="002060"/>
                </a:solidFill>
                <a:latin typeface="Bahnschrift Condensed" pitchFamily="34" charset="0"/>
                <a:cs typeface="Arial"/>
              </a:rPr>
              <a:t>Customer </a:t>
            </a:r>
            <a:r>
              <a:rPr sz="1800" spc="-65" dirty="0">
                <a:solidFill>
                  <a:srgbClr val="002060"/>
                </a:solidFill>
                <a:latin typeface="Bahnschrift Condensed" pitchFamily="34" charset="0"/>
                <a:cs typeface="Arial"/>
              </a:rPr>
              <a:t>according </a:t>
            </a:r>
            <a:r>
              <a:rPr sz="1800" spc="-40" dirty="0">
                <a:solidFill>
                  <a:srgbClr val="002060"/>
                </a:solidFill>
                <a:latin typeface="Bahnschrift Condensed" pitchFamily="34" charset="0"/>
                <a:cs typeface="Arial"/>
              </a:rPr>
              <a:t>to the </a:t>
            </a:r>
            <a:r>
              <a:rPr sz="1800" spc="-65" dirty="0">
                <a:solidFill>
                  <a:srgbClr val="002060"/>
                </a:solidFill>
                <a:latin typeface="Bahnschrift Condensed" pitchFamily="34" charset="0"/>
                <a:cs typeface="Arial"/>
              </a:rPr>
              <a:t>choice </a:t>
            </a:r>
            <a:r>
              <a:rPr sz="1800" spc="-80" dirty="0">
                <a:solidFill>
                  <a:srgbClr val="002060"/>
                </a:solidFill>
                <a:latin typeface="Bahnschrift Condensed" pitchFamily="34" charset="0"/>
                <a:cs typeface="Arial"/>
              </a:rPr>
              <a:t>pay </a:t>
            </a:r>
            <a:r>
              <a:rPr sz="1800" spc="-45" dirty="0">
                <a:solidFill>
                  <a:srgbClr val="002060"/>
                </a:solidFill>
                <a:latin typeface="Bahnschrift Condensed" pitchFamily="34" charset="0"/>
                <a:cs typeface="Arial"/>
              </a:rPr>
              <a:t>bill </a:t>
            </a:r>
            <a:r>
              <a:rPr sz="1800" spc="-55" dirty="0">
                <a:solidFill>
                  <a:srgbClr val="002060"/>
                </a:solidFill>
                <a:latin typeface="Bahnschrift Condensed" pitchFamily="34" charset="0"/>
                <a:cs typeface="Arial"/>
              </a:rPr>
              <a:t>via </a:t>
            </a:r>
            <a:r>
              <a:rPr sz="1800" spc="-75" dirty="0">
                <a:solidFill>
                  <a:srgbClr val="002060"/>
                </a:solidFill>
                <a:latin typeface="Bahnschrift Condensed" pitchFamily="34" charset="0"/>
                <a:cs typeface="Arial"/>
              </a:rPr>
              <a:t>cash </a:t>
            </a:r>
            <a:r>
              <a:rPr sz="1800" spc="-65" dirty="0">
                <a:solidFill>
                  <a:srgbClr val="002060"/>
                </a:solidFill>
                <a:latin typeface="Bahnschrift Condensed" pitchFamily="34" charset="0"/>
                <a:cs typeface="Arial"/>
              </a:rPr>
              <a:t>or </a:t>
            </a:r>
            <a:r>
              <a:rPr sz="1800" spc="-45" dirty="0">
                <a:solidFill>
                  <a:srgbClr val="002060"/>
                </a:solidFill>
                <a:latin typeface="Bahnschrift Condensed" pitchFamily="34" charset="0"/>
                <a:cs typeface="Arial"/>
              </a:rPr>
              <a:t>debit </a:t>
            </a:r>
            <a:r>
              <a:rPr sz="1800" spc="-60" dirty="0">
                <a:solidFill>
                  <a:srgbClr val="002060"/>
                </a:solidFill>
                <a:latin typeface="Bahnschrift Condensed" pitchFamily="34" charset="0"/>
                <a:cs typeface="Arial"/>
              </a:rPr>
              <a:t>card </a:t>
            </a:r>
            <a:r>
              <a:rPr sz="1800" spc="-65" dirty="0">
                <a:solidFill>
                  <a:srgbClr val="002060"/>
                </a:solidFill>
                <a:latin typeface="Bahnschrift Condensed" pitchFamily="34" charset="0"/>
                <a:cs typeface="Arial"/>
              </a:rPr>
              <a:t>or </a:t>
            </a:r>
            <a:r>
              <a:rPr sz="1800" spc="-40" dirty="0">
                <a:solidFill>
                  <a:srgbClr val="002060"/>
                </a:solidFill>
                <a:latin typeface="Bahnschrift Condensed" pitchFamily="34" charset="0"/>
                <a:cs typeface="Arial"/>
              </a:rPr>
              <a:t>credit </a:t>
            </a:r>
            <a:r>
              <a:rPr sz="1800" spc="-65" dirty="0">
                <a:solidFill>
                  <a:srgbClr val="002060"/>
                </a:solidFill>
                <a:latin typeface="Bahnschrift Condensed" pitchFamily="34" charset="0"/>
                <a:cs typeface="Arial"/>
              </a:rPr>
              <a:t>card  </a:t>
            </a:r>
            <a:r>
              <a:rPr sz="1800" spc="-45" dirty="0">
                <a:solidFill>
                  <a:srgbClr val="002060"/>
                </a:solidFill>
                <a:latin typeface="Bahnschrift Condensed" pitchFamily="34" charset="0"/>
                <a:cs typeface="Arial"/>
              </a:rPr>
              <a:t>method. </a:t>
            </a:r>
            <a:r>
              <a:rPr sz="1800" spc="-50" dirty="0">
                <a:solidFill>
                  <a:srgbClr val="002060"/>
                </a:solidFill>
                <a:latin typeface="Bahnschrift Condensed" pitchFamily="34" charset="0"/>
                <a:cs typeface="Arial"/>
              </a:rPr>
              <a:t>Hence </a:t>
            </a:r>
            <a:r>
              <a:rPr sz="1800" spc="-35" dirty="0">
                <a:solidFill>
                  <a:srgbClr val="002060"/>
                </a:solidFill>
                <a:latin typeface="Bahnschrift Condensed" pitchFamily="34" charset="0"/>
                <a:cs typeface="Arial"/>
              </a:rPr>
              <a:t>all </a:t>
            </a:r>
            <a:r>
              <a:rPr sz="1800" spc="-40" dirty="0">
                <a:solidFill>
                  <a:srgbClr val="002060"/>
                </a:solidFill>
                <a:latin typeface="Bahnschrift Condensed" pitchFamily="34" charset="0"/>
                <a:cs typeface="Arial"/>
              </a:rPr>
              <a:t>the </a:t>
            </a:r>
            <a:r>
              <a:rPr sz="1800" spc="-70" dirty="0">
                <a:solidFill>
                  <a:srgbClr val="002060"/>
                </a:solidFill>
                <a:latin typeface="Bahnschrift Condensed" pitchFamily="34" charset="0"/>
                <a:cs typeface="Arial"/>
              </a:rPr>
              <a:t>process </a:t>
            </a:r>
            <a:r>
              <a:rPr sz="1800" spc="-65" dirty="0">
                <a:solidFill>
                  <a:srgbClr val="002060"/>
                </a:solidFill>
                <a:latin typeface="Bahnschrift Condensed" pitchFamily="34" charset="0"/>
                <a:cs typeface="Arial"/>
              </a:rPr>
              <a:t>works </a:t>
            </a:r>
            <a:r>
              <a:rPr sz="1800" spc="-35" dirty="0">
                <a:solidFill>
                  <a:srgbClr val="002060"/>
                </a:solidFill>
                <a:latin typeface="Bahnschrift Condensed" pitchFamily="34" charset="0"/>
                <a:cs typeface="Arial"/>
              </a:rPr>
              <a:t>perfect, </a:t>
            </a:r>
            <a:r>
              <a:rPr sz="1800" spc="-30" dirty="0">
                <a:solidFill>
                  <a:srgbClr val="002060"/>
                </a:solidFill>
                <a:latin typeface="Bahnschrift Condensed" pitchFamily="34" charset="0"/>
                <a:cs typeface="Arial"/>
              </a:rPr>
              <a:t>full </a:t>
            </a:r>
            <a:r>
              <a:rPr sz="1800" spc="-35" dirty="0">
                <a:solidFill>
                  <a:srgbClr val="002060"/>
                </a:solidFill>
                <a:latin typeface="Bahnschrift Condensed" pitchFamily="34" charset="0"/>
                <a:cs typeface="Arial"/>
              </a:rPr>
              <a:t>filling </a:t>
            </a:r>
            <a:r>
              <a:rPr sz="1800" spc="-20" dirty="0">
                <a:solidFill>
                  <a:srgbClr val="002060"/>
                </a:solidFill>
                <a:latin typeface="Bahnschrift Condensed" pitchFamily="34" charset="0"/>
                <a:cs typeface="Arial"/>
              </a:rPr>
              <a:t>of</a:t>
            </a:r>
            <a:r>
              <a:rPr sz="1800" spc="-85" dirty="0">
                <a:solidFill>
                  <a:srgbClr val="002060"/>
                </a:solidFill>
                <a:latin typeface="Bahnschrift Condensed" pitchFamily="34" charset="0"/>
                <a:cs typeface="Arial"/>
              </a:rPr>
              <a:t> </a:t>
            </a:r>
            <a:r>
              <a:rPr sz="1800" spc="-55" dirty="0">
                <a:solidFill>
                  <a:srgbClr val="002060"/>
                </a:solidFill>
                <a:latin typeface="Bahnschrift Condensed" pitchFamily="34" charset="0"/>
                <a:cs typeface="Arial"/>
              </a:rPr>
              <a:t>demand.</a:t>
            </a:r>
            <a:endParaRPr sz="1800">
              <a:solidFill>
                <a:srgbClr val="002060"/>
              </a:solidFill>
              <a:latin typeface="Bahnschrift Condensed" pitchFamily="34" charset="0"/>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504950"/>
            <a:ext cx="6784848" cy="1028487"/>
          </a:xfrm>
          <a:prstGeom prst="rect">
            <a:avLst/>
          </a:prstGeom>
        </p:spPr>
        <p:txBody>
          <a:bodyPr vert="horz" wrap="square" lIns="0" tIns="12700" rIns="0" bIns="0" rtlCol="0">
            <a:spAutoFit/>
          </a:bodyPr>
          <a:lstStyle/>
          <a:p>
            <a:pPr marL="15875">
              <a:lnSpc>
                <a:spcPct val="100000"/>
              </a:lnSpc>
              <a:spcBef>
                <a:spcPts val="100"/>
              </a:spcBef>
            </a:pPr>
            <a:r>
              <a:rPr sz="6600" spc="-195">
                <a:solidFill>
                  <a:schemeClr val="accent5">
                    <a:lumMod val="75000"/>
                  </a:schemeClr>
                </a:solidFill>
                <a:latin typeface="Algerian" pitchFamily="82" charset="0"/>
              </a:rPr>
              <a:t>Thank</a:t>
            </a:r>
            <a:r>
              <a:rPr sz="6600" spc="-275">
                <a:solidFill>
                  <a:schemeClr val="accent5">
                    <a:lumMod val="75000"/>
                  </a:schemeClr>
                </a:solidFill>
                <a:latin typeface="Algerian" pitchFamily="82" charset="0"/>
              </a:rPr>
              <a:t> </a:t>
            </a:r>
            <a:r>
              <a:rPr sz="6600" spc="-355" smtClean="0">
                <a:solidFill>
                  <a:schemeClr val="accent5">
                    <a:lumMod val="75000"/>
                  </a:schemeClr>
                </a:solidFill>
                <a:latin typeface="Algerian" pitchFamily="82" charset="0"/>
              </a:rPr>
              <a:t>You</a:t>
            </a:r>
            <a:r>
              <a:rPr lang="en-US" sz="6600" spc="-355" dirty="0" smtClean="0">
                <a:solidFill>
                  <a:schemeClr val="accent5">
                    <a:lumMod val="75000"/>
                  </a:schemeClr>
                </a:solidFill>
                <a:latin typeface="Algerian" pitchFamily="82" charset="0"/>
              </a:rPr>
              <a:t>…</a:t>
            </a:r>
            <a:endParaRPr sz="6600" spc="-355" dirty="0">
              <a:solidFill>
                <a:schemeClr val="accent5">
                  <a:lumMod val="75000"/>
                </a:schemeClr>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fe img.jfif"/>
          <p:cNvPicPr>
            <a:picLocks noChangeAspect="1"/>
          </p:cNvPicPr>
          <p:nvPr/>
        </p:nvPicPr>
        <p:blipFill>
          <a:blip r:embed="rId2"/>
          <a:stretch>
            <a:fillRect/>
          </a:stretch>
        </p:blipFill>
        <p:spPr>
          <a:xfrm>
            <a:off x="-152400" y="0"/>
            <a:ext cx="92964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bg2">
                    <a:lumMod val="75000"/>
                  </a:schemeClr>
                </a:solidFill>
                <a:latin typeface="Algerian" pitchFamily="82" charset="0"/>
              </a:rPr>
              <a:t>                  </a:t>
            </a:r>
            <a:r>
              <a:rPr lang="en-US" sz="2800" dirty="0" smtClean="0">
                <a:solidFill>
                  <a:schemeClr val="bg2">
                    <a:lumMod val="75000"/>
                  </a:schemeClr>
                </a:solidFill>
                <a:latin typeface="Algerian" pitchFamily="82" charset="0"/>
              </a:rPr>
              <a:t> </a:t>
            </a:r>
            <a:r>
              <a:rPr lang="en-US" sz="2800" dirty="0" smtClean="0">
                <a:solidFill>
                  <a:schemeClr val="tx2">
                    <a:lumMod val="60000"/>
                    <a:lumOff val="40000"/>
                  </a:schemeClr>
                </a:solidFill>
                <a:latin typeface="Algerian" pitchFamily="82" charset="0"/>
              </a:rPr>
              <a:t>GROUP MEMBERS</a:t>
            </a:r>
            <a:br>
              <a:rPr lang="en-US" sz="2800" dirty="0" smtClean="0">
                <a:solidFill>
                  <a:schemeClr val="tx2">
                    <a:lumMod val="60000"/>
                    <a:lumOff val="40000"/>
                  </a:schemeClr>
                </a:solidFill>
                <a:latin typeface="Algerian" pitchFamily="82" charset="0"/>
              </a:rPr>
            </a:br>
            <a:endParaRPr lang="en-US" sz="2800" dirty="0">
              <a:solidFill>
                <a:schemeClr val="tx2">
                  <a:lumMod val="60000"/>
                  <a:lumOff val="40000"/>
                </a:schemeClr>
              </a:solidFill>
              <a:latin typeface="Algerian" pitchFamily="82" charset="0"/>
            </a:endParaRPr>
          </a:p>
        </p:txBody>
      </p:sp>
      <p:sp>
        <p:nvSpPr>
          <p:cNvPr id="4" name="TextBox 3"/>
          <p:cNvSpPr txBox="1"/>
          <p:nvPr/>
        </p:nvSpPr>
        <p:spPr>
          <a:xfrm>
            <a:off x="1981200" y="1428750"/>
            <a:ext cx="5715000" cy="2246769"/>
          </a:xfrm>
          <a:prstGeom prst="rect">
            <a:avLst/>
          </a:prstGeom>
          <a:noFill/>
        </p:spPr>
        <p:txBody>
          <a:bodyPr wrap="square" rtlCol="0">
            <a:spAutoFit/>
          </a:bodyPr>
          <a:lstStyle/>
          <a:p>
            <a:pPr>
              <a:buFont typeface="Arial" pitchFamily="34" charset="0"/>
              <a:buChar char="•"/>
            </a:pPr>
            <a:r>
              <a:rPr lang="en-US" dirty="0" smtClean="0">
                <a:latin typeface="Bahnschrift Condensed" pitchFamily="34" charset="0"/>
              </a:rPr>
              <a:t> </a:t>
            </a:r>
            <a:r>
              <a:rPr lang="en-US" sz="2000" b="1" dirty="0" smtClean="0">
                <a:solidFill>
                  <a:srgbClr val="002060"/>
                </a:solidFill>
                <a:latin typeface="Bahnschrift SemiBold Condensed" pitchFamily="34" charset="0"/>
              </a:rPr>
              <a:t>Priyanka Sahebrao Baste (185103)</a:t>
            </a:r>
          </a:p>
          <a:p>
            <a:pPr>
              <a:buFont typeface="Arial" pitchFamily="34" charset="0"/>
              <a:buChar char="•"/>
            </a:pPr>
            <a:endParaRPr lang="en-US" sz="2000" b="1" dirty="0" smtClean="0">
              <a:solidFill>
                <a:srgbClr val="002060"/>
              </a:solidFill>
              <a:latin typeface="Bahnschrift SemiBold Condensed" pitchFamily="34" charset="0"/>
            </a:endParaRPr>
          </a:p>
          <a:p>
            <a:pPr>
              <a:buFont typeface="Arial" pitchFamily="34" charset="0"/>
              <a:buChar char="•"/>
            </a:pPr>
            <a:r>
              <a:rPr lang="en-US" sz="2000" b="1" dirty="0" smtClean="0">
                <a:solidFill>
                  <a:srgbClr val="002060"/>
                </a:solidFill>
                <a:latin typeface="Bahnschrift SemiBold Condensed" pitchFamily="34" charset="0"/>
              </a:rPr>
              <a:t> </a:t>
            </a:r>
            <a:r>
              <a:rPr lang="en-US" sz="2000" b="1" dirty="0" smtClean="0">
                <a:solidFill>
                  <a:srgbClr val="002060"/>
                </a:solidFill>
                <a:latin typeface="Bahnschrift SemiBold Condensed" pitchFamily="34" charset="0"/>
              </a:rPr>
              <a:t>Priyanka</a:t>
            </a:r>
            <a:r>
              <a:rPr lang="en-US" sz="2000" b="1" dirty="0" smtClean="0">
                <a:solidFill>
                  <a:srgbClr val="002060"/>
                </a:solidFill>
                <a:latin typeface="Bahnschrift SemiBold Condensed" pitchFamily="34" charset="0"/>
              </a:rPr>
              <a:t> </a:t>
            </a:r>
            <a:r>
              <a:rPr lang="en-US" sz="2000" b="1" dirty="0" smtClean="0">
                <a:solidFill>
                  <a:srgbClr val="002060"/>
                </a:solidFill>
                <a:latin typeface="Bahnschrift SemiBold Condensed" pitchFamily="34" charset="0"/>
              </a:rPr>
              <a:t>Sunil Jadhav (185122)</a:t>
            </a:r>
          </a:p>
          <a:p>
            <a:endParaRPr lang="en-US" sz="2000" b="1" dirty="0" smtClean="0">
              <a:solidFill>
                <a:srgbClr val="002060"/>
              </a:solidFill>
              <a:latin typeface="Bahnschrift SemiBold Condensed" pitchFamily="34" charset="0"/>
            </a:endParaRPr>
          </a:p>
          <a:p>
            <a:pPr>
              <a:buFont typeface="Arial" pitchFamily="34" charset="0"/>
              <a:buChar char="•"/>
            </a:pPr>
            <a:r>
              <a:rPr lang="en-US" sz="2000" b="1" dirty="0" smtClean="0">
                <a:solidFill>
                  <a:srgbClr val="002060"/>
                </a:solidFill>
                <a:latin typeface="Bahnschrift SemiBold Condensed" pitchFamily="34" charset="0"/>
              </a:rPr>
              <a:t> </a:t>
            </a:r>
            <a:r>
              <a:rPr lang="en-US" sz="2000" b="1" dirty="0" smtClean="0">
                <a:solidFill>
                  <a:srgbClr val="002060"/>
                </a:solidFill>
                <a:latin typeface="Bahnschrift SemiBold Condensed" pitchFamily="34" charset="0"/>
              </a:rPr>
              <a:t>Gayatri</a:t>
            </a:r>
            <a:r>
              <a:rPr lang="en-US" sz="2000" b="1" dirty="0" smtClean="0">
                <a:solidFill>
                  <a:srgbClr val="002060"/>
                </a:solidFill>
                <a:latin typeface="Bahnschrift SemiBold Condensed" pitchFamily="34" charset="0"/>
              </a:rPr>
              <a:t> </a:t>
            </a:r>
            <a:r>
              <a:rPr lang="en-US" sz="2000" b="1" dirty="0" smtClean="0">
                <a:solidFill>
                  <a:srgbClr val="002060"/>
                </a:solidFill>
                <a:latin typeface="Bahnschrift SemiBold Condensed" pitchFamily="34" charset="0"/>
              </a:rPr>
              <a:t>Sanjay Jaware (185123)</a:t>
            </a:r>
          </a:p>
          <a:p>
            <a:pPr>
              <a:buFont typeface="Arial" pitchFamily="34" charset="0"/>
              <a:buChar char="•"/>
            </a:pPr>
            <a:endParaRPr lang="en-US" sz="2000" b="1" dirty="0" smtClean="0">
              <a:solidFill>
                <a:srgbClr val="002060"/>
              </a:solidFill>
              <a:latin typeface="Bahnschrift SemiBold Condensed" pitchFamily="34" charset="0"/>
            </a:endParaRPr>
          </a:p>
          <a:p>
            <a:pPr>
              <a:buFont typeface="Arial" pitchFamily="34" charset="0"/>
              <a:buChar char="•"/>
            </a:pPr>
            <a:r>
              <a:rPr lang="en-US" sz="2000" b="1" dirty="0" smtClean="0">
                <a:solidFill>
                  <a:srgbClr val="002060"/>
                </a:solidFill>
                <a:latin typeface="Bahnschrift SemiBold Condensed" pitchFamily="34" charset="0"/>
              </a:rPr>
              <a:t> </a:t>
            </a:r>
            <a:r>
              <a:rPr lang="en-US" sz="2000" b="1" dirty="0" smtClean="0">
                <a:solidFill>
                  <a:srgbClr val="002060"/>
                </a:solidFill>
                <a:latin typeface="Bahnschrift SemiBold Condensed" pitchFamily="34" charset="0"/>
              </a:rPr>
              <a:t>Pooja</a:t>
            </a:r>
            <a:r>
              <a:rPr lang="en-US" sz="2000" b="1" dirty="0" smtClean="0">
                <a:solidFill>
                  <a:srgbClr val="002060"/>
                </a:solidFill>
                <a:latin typeface="Bahnschrift SemiBold Condensed" pitchFamily="34" charset="0"/>
              </a:rPr>
              <a:t> </a:t>
            </a:r>
            <a:r>
              <a:rPr lang="en-US" sz="2000" b="1" dirty="0" smtClean="0">
                <a:solidFill>
                  <a:srgbClr val="002060"/>
                </a:solidFill>
                <a:latin typeface="Bahnschrift SemiBold Condensed" pitchFamily="34" charset="0"/>
              </a:rPr>
              <a:t>Sukalal Patil (185137</a:t>
            </a:r>
            <a:r>
              <a:rPr lang="en-US" sz="2000" dirty="0" smtClean="0">
                <a:solidFill>
                  <a:srgbClr val="002060"/>
                </a:solidFill>
                <a:latin typeface="Bahnschrift SemiBold Condensed" pitchFamily="34" charset="0"/>
              </a:rPr>
              <a:t>)</a:t>
            </a:r>
            <a:endParaRPr lang="en-US" sz="2000" dirty="0">
              <a:solidFill>
                <a:srgbClr val="002060"/>
              </a:solidFill>
              <a:latin typeface="Bahnschrift SemiBold Condensed"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54923" y="3902964"/>
            <a:ext cx="989330" cy="989330"/>
          </a:xfrm>
          <a:custGeom>
            <a:avLst/>
            <a:gdLst/>
            <a:ahLst/>
            <a:cxnLst/>
            <a:rect l="l" t="t" r="r" b="b"/>
            <a:pathLst>
              <a:path w="989329" h="989329">
                <a:moveTo>
                  <a:pt x="0" y="0"/>
                </a:moveTo>
                <a:lnTo>
                  <a:pt x="0" y="989076"/>
                </a:lnTo>
                <a:lnTo>
                  <a:pt x="989076" y="989076"/>
                </a:lnTo>
                <a:lnTo>
                  <a:pt x="0" y="0"/>
                </a:lnTo>
                <a:close/>
              </a:path>
            </a:pathLst>
          </a:custGeom>
          <a:solidFill>
            <a:srgbClr val="EF6192"/>
          </a:solidFill>
        </p:spPr>
        <p:txBody>
          <a:bodyPr wrap="square" lIns="0" tIns="0" rIns="0" bIns="0" rtlCol="0"/>
          <a:lstStyle/>
          <a:p>
            <a:endParaRPr/>
          </a:p>
        </p:txBody>
      </p:sp>
      <p:grpSp>
        <p:nvGrpSpPr>
          <p:cNvPr id="3" name="object 3"/>
          <p:cNvGrpSpPr/>
          <p:nvPr/>
        </p:nvGrpSpPr>
        <p:grpSpPr>
          <a:xfrm>
            <a:off x="0" y="3902964"/>
            <a:ext cx="9144000" cy="1240790"/>
            <a:chOff x="0" y="3902964"/>
            <a:chExt cx="9144000" cy="1240790"/>
          </a:xfrm>
        </p:grpSpPr>
        <p:sp>
          <p:nvSpPr>
            <p:cNvPr id="4" name="object 4"/>
            <p:cNvSpPr/>
            <p:nvPr/>
          </p:nvSpPr>
          <p:spPr>
            <a:xfrm>
              <a:off x="6181344" y="3902964"/>
              <a:ext cx="989330" cy="989330"/>
            </a:xfrm>
            <a:custGeom>
              <a:avLst/>
              <a:gdLst/>
              <a:ahLst/>
              <a:cxnLst/>
              <a:rect l="l" t="t" r="r" b="b"/>
              <a:pathLst>
                <a:path w="989329" h="989329">
                  <a:moveTo>
                    <a:pt x="989076" y="0"/>
                  </a:moveTo>
                  <a:lnTo>
                    <a:pt x="0" y="989076"/>
                  </a:lnTo>
                  <a:lnTo>
                    <a:pt x="989076" y="989076"/>
                  </a:lnTo>
                  <a:lnTo>
                    <a:pt x="989076" y="0"/>
                  </a:lnTo>
                  <a:close/>
                </a:path>
              </a:pathLst>
            </a:custGeom>
            <a:solidFill>
              <a:srgbClr val="EF6192"/>
            </a:solidFill>
          </p:spPr>
          <p:txBody>
            <a:bodyPr wrap="square" lIns="0" tIns="0" rIns="0" bIns="0" rtlCol="0"/>
            <a:lstStyle/>
            <a:p>
              <a:endParaRPr/>
            </a:p>
          </p:txBody>
        </p:sp>
        <p:sp>
          <p:nvSpPr>
            <p:cNvPr id="5" name="object 5"/>
            <p:cNvSpPr/>
            <p:nvPr/>
          </p:nvSpPr>
          <p:spPr>
            <a:xfrm>
              <a:off x="7170419" y="3902964"/>
              <a:ext cx="989330" cy="989330"/>
            </a:xfrm>
            <a:custGeom>
              <a:avLst/>
              <a:gdLst/>
              <a:ahLst/>
              <a:cxnLst/>
              <a:rect l="l" t="t" r="r" b="b"/>
              <a:pathLst>
                <a:path w="989329" h="989329">
                  <a:moveTo>
                    <a:pt x="989076" y="0"/>
                  </a:moveTo>
                  <a:lnTo>
                    <a:pt x="0" y="0"/>
                  </a:lnTo>
                  <a:lnTo>
                    <a:pt x="0" y="989076"/>
                  </a:lnTo>
                  <a:lnTo>
                    <a:pt x="989076" y="989076"/>
                  </a:lnTo>
                  <a:lnTo>
                    <a:pt x="989076" y="0"/>
                  </a:lnTo>
                  <a:close/>
                </a:path>
              </a:pathLst>
            </a:custGeom>
            <a:solidFill>
              <a:srgbClr val="D23369"/>
            </a:solidFill>
          </p:spPr>
          <p:txBody>
            <a:bodyPr wrap="square" lIns="0" tIns="0" rIns="0" bIns="0" rtlCol="0"/>
            <a:lstStyle/>
            <a:p>
              <a:endParaRPr/>
            </a:p>
          </p:txBody>
        </p:sp>
        <p:sp>
          <p:nvSpPr>
            <p:cNvPr id="6" name="object 6"/>
            <p:cNvSpPr/>
            <p:nvPr/>
          </p:nvSpPr>
          <p:spPr>
            <a:xfrm>
              <a:off x="8154923" y="3902964"/>
              <a:ext cx="989330" cy="989330"/>
            </a:xfrm>
            <a:custGeom>
              <a:avLst/>
              <a:gdLst/>
              <a:ahLst/>
              <a:cxnLst/>
              <a:rect l="l" t="t" r="r" b="b"/>
              <a:pathLst>
                <a:path w="989329" h="989329">
                  <a:moveTo>
                    <a:pt x="989076" y="0"/>
                  </a:moveTo>
                  <a:lnTo>
                    <a:pt x="0" y="0"/>
                  </a:lnTo>
                  <a:lnTo>
                    <a:pt x="989076" y="989076"/>
                  </a:lnTo>
                  <a:lnTo>
                    <a:pt x="989076" y="0"/>
                  </a:lnTo>
                  <a:close/>
                </a:path>
              </a:pathLst>
            </a:custGeom>
            <a:solidFill>
              <a:srgbClr val="9C244D"/>
            </a:solidFill>
          </p:spPr>
          <p:txBody>
            <a:bodyPr wrap="square" lIns="0" tIns="0" rIns="0" bIns="0" rtlCol="0"/>
            <a:lstStyle/>
            <a:p>
              <a:endParaRPr/>
            </a:p>
          </p:txBody>
        </p:sp>
        <p:sp>
          <p:nvSpPr>
            <p:cNvPr id="7" name="object 7"/>
            <p:cNvSpPr/>
            <p:nvPr/>
          </p:nvSpPr>
          <p:spPr>
            <a:xfrm>
              <a:off x="0" y="4892039"/>
              <a:ext cx="9144000" cy="251460"/>
            </a:xfrm>
            <a:custGeom>
              <a:avLst/>
              <a:gdLst/>
              <a:ahLst/>
              <a:cxnLst/>
              <a:rect l="l" t="t" r="r" b="b"/>
              <a:pathLst>
                <a:path w="9144000" h="251460">
                  <a:moveTo>
                    <a:pt x="9144000" y="0"/>
                  </a:moveTo>
                  <a:lnTo>
                    <a:pt x="0" y="0"/>
                  </a:lnTo>
                  <a:lnTo>
                    <a:pt x="0" y="251459"/>
                  </a:lnTo>
                  <a:lnTo>
                    <a:pt x="9144000" y="251459"/>
                  </a:lnTo>
                  <a:lnTo>
                    <a:pt x="9144000" y="0"/>
                  </a:lnTo>
                  <a:close/>
                </a:path>
              </a:pathLst>
            </a:custGeom>
            <a:solidFill>
              <a:srgbClr val="2A3990"/>
            </a:solidFill>
          </p:spPr>
          <p:txBody>
            <a:bodyPr wrap="square" lIns="0" tIns="0" rIns="0" bIns="0" rtlCol="0"/>
            <a:lstStyle/>
            <a:p>
              <a:endParaRPr/>
            </a:p>
          </p:txBody>
        </p:sp>
      </p:grpSp>
      <p:sp>
        <p:nvSpPr>
          <p:cNvPr id="8" name="object 8"/>
          <p:cNvSpPr txBox="1">
            <a:spLocks noGrp="1"/>
          </p:cNvSpPr>
          <p:nvPr>
            <p:ph type="title"/>
          </p:nvPr>
        </p:nvSpPr>
        <p:spPr>
          <a:xfrm>
            <a:off x="381000" y="133350"/>
            <a:ext cx="5988914" cy="505267"/>
          </a:xfrm>
          <a:prstGeom prst="rect">
            <a:avLst/>
          </a:prstGeom>
        </p:spPr>
        <p:txBody>
          <a:bodyPr vert="horz" wrap="square" lIns="0" tIns="12700" rIns="0" bIns="0" rtlCol="0">
            <a:spAutoFit/>
          </a:bodyPr>
          <a:lstStyle/>
          <a:p>
            <a:pPr marL="12700">
              <a:lnSpc>
                <a:spcPct val="100000"/>
              </a:lnSpc>
              <a:spcBef>
                <a:spcPts val="100"/>
              </a:spcBef>
            </a:pPr>
            <a:r>
              <a:rPr lang="en-US" sz="3200" spc="-155" dirty="0" smtClean="0">
                <a:solidFill>
                  <a:schemeClr val="accent5">
                    <a:lumMod val="60000"/>
                    <a:lumOff val="40000"/>
                  </a:schemeClr>
                </a:solidFill>
                <a:latin typeface="Algerian" pitchFamily="82" charset="0"/>
              </a:rPr>
              <a:t>                         </a:t>
            </a:r>
            <a:r>
              <a:rPr sz="3200" spc="-155" smtClean="0">
                <a:solidFill>
                  <a:schemeClr val="accent5">
                    <a:lumMod val="60000"/>
                    <a:lumOff val="40000"/>
                  </a:schemeClr>
                </a:solidFill>
                <a:latin typeface="Algerian" pitchFamily="82" charset="0"/>
              </a:rPr>
              <a:t>Introduct</a:t>
            </a:r>
            <a:r>
              <a:rPr sz="3200" spc="-75" smtClean="0">
                <a:solidFill>
                  <a:schemeClr val="accent5">
                    <a:lumMod val="60000"/>
                    <a:lumOff val="40000"/>
                  </a:schemeClr>
                </a:solidFill>
                <a:latin typeface="Algerian" pitchFamily="82" charset="0"/>
              </a:rPr>
              <a:t>i</a:t>
            </a:r>
            <a:r>
              <a:rPr sz="3200" spc="-295" smtClean="0">
                <a:solidFill>
                  <a:schemeClr val="accent5">
                    <a:lumMod val="60000"/>
                    <a:lumOff val="40000"/>
                  </a:schemeClr>
                </a:solidFill>
                <a:latin typeface="Algerian" pitchFamily="82" charset="0"/>
              </a:rPr>
              <a:t>on</a:t>
            </a:r>
            <a:endParaRPr sz="3200" dirty="0">
              <a:solidFill>
                <a:schemeClr val="accent5">
                  <a:lumMod val="60000"/>
                  <a:lumOff val="40000"/>
                </a:schemeClr>
              </a:solidFill>
              <a:latin typeface="Algerian" pitchFamily="82" charset="0"/>
            </a:endParaRPr>
          </a:p>
        </p:txBody>
      </p:sp>
      <p:sp>
        <p:nvSpPr>
          <p:cNvPr id="9" name="object 9"/>
          <p:cNvSpPr txBox="1"/>
          <p:nvPr/>
        </p:nvSpPr>
        <p:spPr>
          <a:xfrm>
            <a:off x="609599" y="1123950"/>
            <a:ext cx="7848601" cy="2270493"/>
          </a:xfrm>
          <a:prstGeom prst="rect">
            <a:avLst/>
          </a:prstGeom>
        </p:spPr>
        <p:txBody>
          <a:bodyPr vert="horz" wrap="square" lIns="0" tIns="53975" rIns="0" bIns="0" rtlCol="0">
            <a:spAutoFit/>
          </a:bodyPr>
          <a:lstStyle/>
          <a:p>
            <a:r>
              <a:rPr lang="en-US" sz="1600" dirty="0" smtClean="0">
                <a:solidFill>
                  <a:srgbClr val="002060"/>
                </a:solidFill>
                <a:latin typeface="Bahnschrift Condensed" pitchFamily="34" charset="0"/>
              </a:rPr>
              <a:t>  </a:t>
            </a:r>
            <a:r>
              <a:rPr lang="en-US" sz="1600" dirty="0" smtClean="0">
                <a:solidFill>
                  <a:srgbClr val="002060"/>
                </a:solidFill>
                <a:latin typeface="Bahnschrift Condensed" pitchFamily="34" charset="0"/>
              </a:rPr>
              <a:t>            </a:t>
            </a:r>
            <a:r>
              <a:rPr lang="en-US" sz="1600" dirty="0" smtClean="0">
                <a:solidFill>
                  <a:srgbClr val="002060"/>
                </a:solidFill>
                <a:latin typeface="Bahnschrift Condensed" pitchFamily="34" charset="0"/>
              </a:rPr>
              <a:t>Cafe </a:t>
            </a:r>
            <a:r>
              <a:rPr lang="en-US" sz="1600" dirty="0" smtClean="0">
                <a:solidFill>
                  <a:srgbClr val="002060"/>
                </a:solidFill>
                <a:latin typeface="Bahnschrift Condensed" pitchFamily="34" charset="0"/>
              </a:rPr>
              <a:t>Billing System </a:t>
            </a:r>
            <a:r>
              <a:rPr lang="en-US" sz="1600" dirty="0" smtClean="0">
                <a:solidFill>
                  <a:srgbClr val="002060"/>
                </a:solidFill>
                <a:latin typeface="Bahnschrift Condensed" pitchFamily="34" charset="0"/>
              </a:rPr>
              <a:t>is </a:t>
            </a:r>
            <a:r>
              <a:rPr lang="en-US" sz="1600" dirty="0" smtClean="0">
                <a:solidFill>
                  <a:srgbClr val="002060"/>
                </a:solidFill>
                <a:latin typeface="Bahnschrift Condensed" pitchFamily="34" charset="0"/>
              </a:rPr>
              <a:t>a Python program that can compute the total bill of a customer digitally. This program was built using only Python language. The system contains a simple GUI application that use </a:t>
            </a:r>
            <a:r>
              <a:rPr lang="en-US" sz="1600" dirty="0" smtClean="0">
                <a:solidFill>
                  <a:srgbClr val="002060"/>
                </a:solidFill>
                <a:latin typeface="Bahnschrift Condensed" pitchFamily="34" charset="0"/>
              </a:rPr>
              <a:t>tkinter</a:t>
            </a:r>
            <a:r>
              <a:rPr lang="en-US" sz="1600" dirty="0" smtClean="0">
                <a:solidFill>
                  <a:srgbClr val="002060"/>
                </a:solidFill>
                <a:latin typeface="Bahnschrift Condensed" pitchFamily="34" charset="0"/>
              </a:rPr>
              <a:t> framework. The user can only enter the quantity of an items ordered by the customers. </a:t>
            </a:r>
            <a:endParaRPr lang="en-US" sz="1600" dirty="0" smtClean="0">
              <a:solidFill>
                <a:srgbClr val="002060"/>
              </a:solidFill>
              <a:latin typeface="Bahnschrift Condensed" pitchFamily="34" charset="0"/>
            </a:endParaRPr>
          </a:p>
          <a:p>
            <a:endParaRPr lang="en-US" sz="1600" dirty="0" smtClean="0">
              <a:solidFill>
                <a:srgbClr val="002060"/>
              </a:solidFill>
              <a:latin typeface="Bahnschrift Condensed" pitchFamily="34" charset="0"/>
            </a:endParaRPr>
          </a:p>
          <a:p>
            <a:r>
              <a:rPr lang="en-US" sz="1600" dirty="0" smtClean="0">
                <a:solidFill>
                  <a:srgbClr val="002060"/>
                </a:solidFill>
                <a:latin typeface="Bahnschrift Condensed" pitchFamily="34" charset="0"/>
              </a:rPr>
              <a:t>             The </a:t>
            </a:r>
            <a:r>
              <a:rPr lang="en-US" sz="1600" dirty="0" smtClean="0">
                <a:solidFill>
                  <a:srgbClr val="002060"/>
                </a:solidFill>
                <a:latin typeface="Bahnschrift Condensed" pitchFamily="34" charset="0"/>
              </a:rPr>
              <a:t>system can display the list of item price when clicking the PRICE button, and also when the item is ordered it generate the total bill of the purchase item by clicking the TOTAL button. The order no is auto generated after purchase.</a:t>
            </a:r>
            <a:r>
              <a:rPr lang="en-US" sz="1600" dirty="0" smtClean="0">
                <a:solidFill>
                  <a:srgbClr val="002060"/>
                </a:solidFill>
                <a:latin typeface="Bahnschrift Condensed" pitchFamily="34" charset="0"/>
              </a:rPr>
              <a:t> </a:t>
            </a:r>
            <a:endParaRPr lang="en-US" sz="1600" dirty="0">
              <a:solidFill>
                <a:srgbClr val="002060"/>
              </a:solidFill>
              <a:latin typeface="Bahnschrift Condensed" pitchFamily="34" charset="0"/>
            </a:endParaRPr>
          </a:p>
          <a:p>
            <a:endParaRPr lang="en-US" sz="1600" dirty="0">
              <a:solidFill>
                <a:srgbClr val="002060"/>
              </a:solidFill>
              <a:latin typeface="Bahnschrift Condensed" pitchFamily="34" charset="0"/>
            </a:endParaRPr>
          </a:p>
          <a:p>
            <a:r>
              <a:rPr lang="en-US" sz="1600" dirty="0" smtClean="0">
                <a:solidFill>
                  <a:srgbClr val="002060"/>
                </a:solidFill>
                <a:latin typeface="Bahnschrift Condensed" pitchFamily="34" charset="0"/>
              </a:rPr>
              <a:t>           We </a:t>
            </a:r>
            <a:r>
              <a:rPr lang="en-US" sz="1600" dirty="0">
                <a:solidFill>
                  <a:srgbClr val="002060"/>
                </a:solidFill>
                <a:latin typeface="Bahnschrift Condensed" pitchFamily="34" charset="0"/>
              </a:rPr>
              <a:t>have provided a calculator for the customer, in case the person has some budget calculations to make.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0"/>
            <a:ext cx="7239000" cy="857250"/>
          </a:xfrm>
        </p:spPr>
        <p:txBody>
          <a:bodyPr>
            <a:normAutofit fontScale="90000"/>
          </a:bodyPr>
          <a:lstStyle/>
          <a:p>
            <a:r>
              <a:rPr lang="en-US" b="0" dirty="0" smtClean="0">
                <a:solidFill>
                  <a:schemeClr val="accent5">
                    <a:lumMod val="60000"/>
                    <a:lumOff val="40000"/>
                  </a:schemeClr>
                </a:solidFill>
                <a:latin typeface="Algerian" pitchFamily="82" charset="0"/>
              </a:rPr>
              <a:t>              Why Python?</a:t>
            </a:r>
            <a:br>
              <a:rPr lang="en-US" b="0" dirty="0" smtClean="0">
                <a:solidFill>
                  <a:schemeClr val="accent5">
                    <a:lumMod val="60000"/>
                    <a:lumOff val="40000"/>
                  </a:schemeClr>
                </a:solidFill>
                <a:latin typeface="Algerian" pitchFamily="82" charset="0"/>
              </a:rPr>
            </a:br>
            <a:endParaRPr lang="en-US" dirty="0">
              <a:solidFill>
                <a:schemeClr val="accent5">
                  <a:lumMod val="60000"/>
                  <a:lumOff val="40000"/>
                </a:schemeClr>
              </a:solidFill>
              <a:latin typeface="Algerian" pitchFamily="82" charset="0"/>
            </a:endParaRPr>
          </a:p>
        </p:txBody>
      </p:sp>
      <p:sp>
        <p:nvSpPr>
          <p:cNvPr id="3" name="Content Placeholder 2"/>
          <p:cNvSpPr>
            <a:spLocks noGrp="1"/>
          </p:cNvSpPr>
          <p:nvPr>
            <p:ph idx="1"/>
          </p:nvPr>
        </p:nvSpPr>
        <p:spPr>
          <a:xfrm>
            <a:off x="457200" y="1508760"/>
            <a:ext cx="7239000" cy="3634740"/>
          </a:xfrm>
        </p:spPr>
        <p:txBody>
          <a:bodyPr>
            <a:normAutofit/>
          </a:bodyPr>
          <a:lstStyle/>
          <a:p>
            <a:r>
              <a:rPr lang="en-US" sz="1800" dirty="0" smtClean="0">
                <a:solidFill>
                  <a:srgbClr val="002060"/>
                </a:solidFill>
                <a:latin typeface="Bahnschrift Condensed" pitchFamily="34" charset="0"/>
              </a:rPr>
              <a:t>Python works on different platforms (Windows, Mac, Linux, Raspberry Pi, etc).</a:t>
            </a:r>
          </a:p>
          <a:p>
            <a:r>
              <a:rPr lang="en-US" sz="1800" dirty="0" smtClean="0">
                <a:solidFill>
                  <a:srgbClr val="002060"/>
                </a:solidFill>
                <a:latin typeface="Bahnschrift Condensed" pitchFamily="34" charset="0"/>
              </a:rPr>
              <a:t>Python has a simple syntax similar to the English language.</a:t>
            </a:r>
          </a:p>
          <a:p>
            <a:r>
              <a:rPr lang="en-US" sz="1800" dirty="0" smtClean="0">
                <a:solidFill>
                  <a:srgbClr val="002060"/>
                </a:solidFill>
                <a:latin typeface="Bahnschrift Condensed" pitchFamily="34" charset="0"/>
              </a:rPr>
              <a:t>Python has syntax that allows developers to write programs with fewer lines than some other programming languages.</a:t>
            </a:r>
          </a:p>
          <a:p>
            <a:r>
              <a:rPr lang="en-US" sz="1800" dirty="0" smtClean="0">
                <a:solidFill>
                  <a:srgbClr val="002060"/>
                </a:solidFill>
                <a:latin typeface="Bahnschrift Condensed" pitchFamily="34" charset="0"/>
              </a:rPr>
              <a:t>Python runs on an interpreter system, meaning that code can be executed as soon as it is written. This means that prototyping can be very quick</a:t>
            </a:r>
            <a:r>
              <a:rPr lang="en-US" sz="1800" dirty="0" smtClean="0">
                <a:solidFill>
                  <a:srgbClr val="002060"/>
                </a:solidFill>
                <a:latin typeface="Bahnschrift Condensed" pitchFamily="34" charset="0"/>
              </a:rPr>
              <a:t>.</a:t>
            </a:r>
            <a:endParaRPr lang="en-US" sz="1800" dirty="0" smtClean="0">
              <a:solidFill>
                <a:srgbClr val="002060"/>
              </a:solidFill>
              <a:latin typeface="Bahnschrift Condensed"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F8E6AA8D-8C24-4348-A140-B33B85633B5E}"/>
              </a:ext>
            </a:extLst>
          </p:cNvPr>
          <p:cNvSpPr>
            <a:spLocks noGrp="1"/>
          </p:cNvSpPr>
          <p:nvPr>
            <p:ph type="title"/>
          </p:nvPr>
        </p:nvSpPr>
        <p:spPr>
          <a:xfrm>
            <a:off x="0" y="14620"/>
            <a:ext cx="8610600" cy="1252728"/>
          </a:xfrm>
        </p:spPr>
        <p:txBody>
          <a:bodyPr>
            <a:normAutofit/>
          </a:bodyPr>
          <a:lstStyle/>
          <a:p>
            <a:pPr algn="ctr"/>
            <a:r>
              <a:rPr sz="3200" b="1" dirty="0">
                <a:solidFill>
                  <a:schemeClr val="accent5">
                    <a:lumMod val="60000"/>
                    <a:lumOff val="40000"/>
                  </a:schemeClr>
                </a:solidFill>
                <a:latin typeface="Algerian" pitchFamily="82" charset="0"/>
              </a:rPr>
              <a:t>THE IMPLEMENTED DATABASE</a:t>
            </a:r>
            <a:endParaRPr lang="en-US" sz="3200" b="1" dirty="0">
              <a:solidFill>
                <a:schemeClr val="accent5">
                  <a:lumMod val="60000"/>
                  <a:lumOff val="40000"/>
                </a:schemeClr>
              </a:solidFill>
              <a:latin typeface="Algerian" pitchFamily="82" charset="0"/>
            </a:endParaRPr>
          </a:p>
        </p:txBody>
      </p:sp>
      <p:sp>
        <p:nvSpPr>
          <p:cNvPr id="5" name="Content Placeholder 1">
            <a:extLst>
              <a:ext uri="{FF2B5EF4-FFF2-40B4-BE49-F238E27FC236}">
                <a16:creationId xmlns="" xmlns:a16="http://schemas.microsoft.com/office/drawing/2014/main" id="{89EC32AD-BC47-46A3-A7AA-86C73EBEBB63}"/>
              </a:ext>
            </a:extLst>
          </p:cNvPr>
          <p:cNvSpPr>
            <a:spLocks noGrp="1"/>
          </p:cNvSpPr>
          <p:nvPr>
            <p:ph idx="1"/>
          </p:nvPr>
        </p:nvSpPr>
        <p:spPr>
          <a:xfrm>
            <a:off x="609600" y="1885950"/>
            <a:ext cx="7408333" cy="3450696"/>
          </a:xfrm>
        </p:spPr>
        <p:txBody>
          <a:bodyPr>
            <a:normAutofit/>
          </a:bodyPr>
          <a:lstStyle/>
          <a:p>
            <a:r>
              <a:rPr lang="en-US" sz="1800" dirty="0">
                <a:solidFill>
                  <a:srgbClr val="002060"/>
                </a:solidFill>
                <a:latin typeface="Bahnschrift Condensed" pitchFamily="34" charset="0"/>
              </a:rPr>
              <a:t>The name of the database is </a:t>
            </a:r>
            <a:r>
              <a:rPr lang="en-US" sz="1800" dirty="0" smtClean="0">
                <a:solidFill>
                  <a:srgbClr val="002060"/>
                </a:solidFill>
                <a:latin typeface="Bahnschrift Condensed" pitchFamily="34" charset="0"/>
              </a:rPr>
              <a:t>Bill.db</a:t>
            </a:r>
          </a:p>
          <a:p>
            <a:pPr>
              <a:buNone/>
            </a:pPr>
            <a:endParaRPr lang="en-US" sz="1800" dirty="0">
              <a:solidFill>
                <a:srgbClr val="002060"/>
              </a:solidFill>
              <a:latin typeface="Bahnschrift Condensed" pitchFamily="34" charset="0"/>
            </a:endParaRPr>
          </a:p>
          <a:p>
            <a:r>
              <a:rPr lang="en-US" sz="1800" dirty="0">
                <a:solidFill>
                  <a:srgbClr val="002060"/>
                </a:solidFill>
                <a:latin typeface="Bahnschrift Condensed" pitchFamily="34" charset="0"/>
              </a:rPr>
              <a:t>We have implemented a database that stores-</a:t>
            </a:r>
          </a:p>
          <a:p>
            <a:pPr lvl="1"/>
            <a:r>
              <a:rPr lang="en-US" sz="1800" dirty="0">
                <a:solidFill>
                  <a:srgbClr val="002060"/>
                </a:solidFill>
                <a:latin typeface="Bahnschrift Condensed" pitchFamily="34" charset="0"/>
              </a:rPr>
              <a:t>Reference number of the bill, </a:t>
            </a:r>
          </a:p>
          <a:p>
            <a:pPr lvl="1"/>
            <a:r>
              <a:rPr lang="en-US" sz="1800" dirty="0">
                <a:solidFill>
                  <a:srgbClr val="002060"/>
                </a:solidFill>
                <a:latin typeface="Bahnschrift Condensed" pitchFamily="34" charset="0"/>
              </a:rPr>
              <a:t>Date and time the order  was made by the customer, </a:t>
            </a:r>
          </a:p>
          <a:p>
            <a:pPr lvl="1"/>
            <a:r>
              <a:rPr lang="en-US" sz="1800" dirty="0">
                <a:solidFill>
                  <a:srgbClr val="002060"/>
                </a:solidFill>
                <a:latin typeface="Bahnschrift Condensed" pitchFamily="34" charset="0"/>
              </a:rPr>
              <a:t>Total  bill amount of the order made</a:t>
            </a:r>
          </a:p>
        </p:txBody>
      </p:sp>
    </p:spTree>
    <p:extLst>
      <p:ext uri="{BB962C8B-B14F-4D97-AF65-F5344CB8AC3E}">
        <p14:creationId xmlns="" xmlns:p14="http://schemas.microsoft.com/office/powerpoint/2010/main" val="24806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7150"/>
            <a:ext cx="6629400" cy="1130300"/>
          </a:xfrm>
        </p:spPr>
        <p:txBody>
          <a:bodyPr>
            <a:noAutofit/>
          </a:bodyPr>
          <a:lstStyle/>
          <a:p>
            <a:pPr algn="ctr"/>
            <a:r>
              <a:rPr sz="3200" b="1" dirty="0">
                <a:solidFill>
                  <a:schemeClr val="accent5">
                    <a:lumMod val="40000"/>
                    <a:lumOff val="60000"/>
                  </a:schemeClr>
                </a:solidFill>
                <a:latin typeface="Algerian" pitchFamily="82" charset="0"/>
              </a:rPr>
              <a:t>FEATURES IN THE APPLICATION</a:t>
            </a:r>
            <a:endParaRPr lang="en-US" sz="3200" b="1" dirty="0">
              <a:solidFill>
                <a:schemeClr val="accent5">
                  <a:lumMod val="40000"/>
                  <a:lumOff val="60000"/>
                </a:schemeClr>
              </a:solidFill>
              <a:latin typeface="Algerian" pitchFamily="82" charset="0"/>
            </a:endParaRPr>
          </a:p>
        </p:txBody>
      </p:sp>
      <p:sp>
        <p:nvSpPr>
          <p:cNvPr id="2" name="Content Placeholder 1"/>
          <p:cNvSpPr>
            <a:spLocks noGrp="1"/>
          </p:cNvSpPr>
          <p:nvPr>
            <p:ph idx="1"/>
          </p:nvPr>
        </p:nvSpPr>
        <p:spPr>
          <a:xfrm>
            <a:off x="381000" y="1504950"/>
            <a:ext cx="6165850" cy="3136900"/>
          </a:xfrm>
        </p:spPr>
        <p:txBody>
          <a:bodyPr>
            <a:normAutofit/>
          </a:bodyPr>
          <a:lstStyle/>
          <a:p>
            <a:pPr lvl="1"/>
            <a:r>
              <a:rPr lang="en-US" sz="1600" dirty="0">
                <a:solidFill>
                  <a:srgbClr val="002060"/>
                </a:solidFill>
                <a:latin typeface="Bahnschrift Condensed" pitchFamily="34" charset="0"/>
              </a:rPr>
              <a:t>We have used GUI and Tkinter in our </a:t>
            </a:r>
            <a:r>
              <a:rPr lang="en-US" sz="1600" dirty="0" smtClean="0">
                <a:solidFill>
                  <a:srgbClr val="002060"/>
                </a:solidFill>
                <a:latin typeface="Bahnschrift Condensed" pitchFamily="34" charset="0"/>
              </a:rPr>
              <a:t>application </a:t>
            </a:r>
            <a:endParaRPr lang="en-US" sz="1600" dirty="0">
              <a:solidFill>
                <a:srgbClr val="002060"/>
              </a:solidFill>
              <a:latin typeface="Bahnschrift Condensed" pitchFamily="34" charset="0"/>
            </a:endParaRPr>
          </a:p>
          <a:p>
            <a:pPr lvl="1"/>
            <a:endParaRPr lang="en-US" sz="1600" dirty="0">
              <a:solidFill>
                <a:srgbClr val="002060"/>
              </a:solidFill>
              <a:latin typeface="Bahnschrift Condensed" pitchFamily="34" charset="0"/>
            </a:endParaRPr>
          </a:p>
        </p:txBody>
      </p:sp>
      <p:sp>
        <p:nvSpPr>
          <p:cNvPr id="4" name="Rectangle 3"/>
          <p:cNvSpPr/>
          <p:nvPr/>
        </p:nvSpPr>
        <p:spPr>
          <a:xfrm>
            <a:off x="457200" y="1885950"/>
            <a:ext cx="5334000" cy="2308324"/>
          </a:xfrm>
          <a:prstGeom prst="rect">
            <a:avLst/>
          </a:prstGeom>
        </p:spPr>
        <p:txBody>
          <a:bodyPr wrap="square">
            <a:spAutoFit/>
          </a:bodyPr>
          <a:lstStyle/>
          <a:p>
            <a:r>
              <a:rPr lang="en-US" sz="1600" dirty="0" smtClean="0">
                <a:solidFill>
                  <a:srgbClr val="002060"/>
                </a:solidFill>
                <a:latin typeface="Bahnschrift Condensed" pitchFamily="34" charset="0"/>
              </a:rPr>
              <a:t>Tkinter is the standard GUI library for Python. Python when combined with Tkinter provides a fast and easy way to create GUI applications. Tkinter provides a powerful object-oriented interface to the Tk GUI toolkit.</a:t>
            </a:r>
          </a:p>
          <a:p>
            <a:r>
              <a:rPr lang="en-US" sz="1600" dirty="0" smtClean="0">
                <a:solidFill>
                  <a:srgbClr val="002060"/>
                </a:solidFill>
                <a:latin typeface="Bahnschrift Condensed" pitchFamily="34" charset="0"/>
              </a:rPr>
              <a:t>Creating a GUI application using Tkinter is an easy task</a:t>
            </a:r>
            <a:r>
              <a:rPr lang="en-US" sz="1600" dirty="0" smtClean="0">
                <a:solidFill>
                  <a:srgbClr val="002060"/>
                </a:solidFill>
                <a:latin typeface="Bahnschrift Condensed" pitchFamily="34" charset="0"/>
              </a:rPr>
              <a:t>.</a:t>
            </a:r>
          </a:p>
          <a:p>
            <a:endParaRPr lang="en-US" sz="1600" dirty="0" smtClean="0">
              <a:solidFill>
                <a:srgbClr val="002060"/>
              </a:solidFill>
              <a:latin typeface="Bahnschrift Condensed" pitchFamily="34" charset="0"/>
            </a:endParaRPr>
          </a:p>
          <a:p>
            <a:pPr>
              <a:buFont typeface="Wingdings" pitchFamily="2" charset="2"/>
              <a:buChar char="§"/>
            </a:pPr>
            <a:r>
              <a:rPr lang="en-US" sz="1600" dirty="0" smtClean="0">
                <a:solidFill>
                  <a:srgbClr val="002060"/>
                </a:solidFill>
                <a:latin typeface="Bahnschrift Condensed" pitchFamily="34" charset="0"/>
              </a:rPr>
              <a:t> Frames have been used to divide the screen into parts.</a:t>
            </a:r>
          </a:p>
          <a:p>
            <a:pPr>
              <a:buFont typeface="Wingdings" pitchFamily="2" charset="2"/>
              <a:buChar char="§"/>
            </a:pPr>
            <a:r>
              <a:rPr lang="en-US" sz="1600" dirty="0" smtClean="0">
                <a:solidFill>
                  <a:srgbClr val="002060"/>
                </a:solidFill>
                <a:latin typeface="Bahnschrift Condensed" pitchFamily="34" charset="0"/>
              </a:rPr>
              <a:t> Labels have been used to display the data.</a:t>
            </a:r>
          </a:p>
          <a:p>
            <a:pPr>
              <a:buFont typeface="Wingdings" pitchFamily="2" charset="2"/>
              <a:buChar char="§"/>
            </a:pPr>
            <a:r>
              <a:rPr lang="en-US" sz="1600" dirty="0" smtClean="0">
                <a:solidFill>
                  <a:srgbClr val="002060"/>
                </a:solidFill>
                <a:latin typeface="Bahnschrift Condensed" pitchFamily="34" charset="0"/>
              </a:rPr>
              <a:t> Grid has been used for placement.</a:t>
            </a:r>
            <a:endParaRPr lang="en-US" sz="1600" dirty="0" smtClean="0">
              <a:solidFill>
                <a:srgbClr val="002060"/>
              </a:solidFill>
              <a:latin typeface="Bahnschrift Condensed" pitchFamily="34" charset="0"/>
            </a:endParaRPr>
          </a:p>
          <a:p>
            <a:endParaRPr lang="en-US" sz="1600" dirty="0" smtClean="0">
              <a:solidFill>
                <a:srgbClr val="002060"/>
              </a:solidFill>
              <a:latin typeface="Bahnschrift Condensed"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95350"/>
            <a:ext cx="7239000" cy="3634740"/>
          </a:xfrm>
        </p:spPr>
        <p:txBody>
          <a:bodyPr/>
          <a:lstStyle/>
          <a:p>
            <a:pPr lvl="1">
              <a:buNone/>
            </a:pPr>
            <a:r>
              <a:rPr lang="en-US" sz="2000" b="1" dirty="0" smtClean="0">
                <a:solidFill>
                  <a:srgbClr val="002060"/>
                </a:solidFill>
                <a:latin typeface="Algerian" pitchFamily="82" charset="0"/>
              </a:rPr>
              <a:t> </a:t>
            </a:r>
            <a:r>
              <a:rPr lang="en-US" sz="2000" b="1" dirty="0" smtClean="0">
                <a:solidFill>
                  <a:schemeClr val="accent5">
                    <a:lumMod val="50000"/>
                  </a:schemeClr>
                </a:solidFill>
                <a:latin typeface="Algerian" pitchFamily="82" charset="0"/>
              </a:rPr>
              <a:t>The modules that have been imported are:</a:t>
            </a:r>
          </a:p>
          <a:p>
            <a:pPr lvl="1">
              <a:buNone/>
            </a:pPr>
            <a:endParaRPr lang="en-US" sz="2400" dirty="0" smtClean="0">
              <a:solidFill>
                <a:schemeClr val="accent5">
                  <a:lumMod val="50000"/>
                </a:schemeClr>
              </a:solidFill>
              <a:latin typeface="Bahnschrift Condensed" pitchFamily="34" charset="0"/>
            </a:endParaRPr>
          </a:p>
          <a:p>
            <a:pPr lvl="1"/>
            <a:r>
              <a:rPr lang="en-US" sz="1600" dirty="0" smtClean="0">
                <a:solidFill>
                  <a:srgbClr val="002060"/>
                </a:solidFill>
                <a:latin typeface="Bahnschrift Condensed" pitchFamily="34" charset="0"/>
              </a:rPr>
              <a:t>import sqlite3 </a:t>
            </a:r>
          </a:p>
          <a:p>
            <a:pPr lvl="1"/>
            <a:r>
              <a:rPr lang="en-US" sz="1600" dirty="0" smtClean="0">
                <a:solidFill>
                  <a:srgbClr val="002060"/>
                </a:solidFill>
                <a:latin typeface="Bahnschrift Condensed" pitchFamily="34" charset="0"/>
              </a:rPr>
              <a:t>from tkinter import * </a:t>
            </a:r>
          </a:p>
          <a:p>
            <a:pPr lvl="1"/>
            <a:r>
              <a:rPr lang="en-US" sz="1600" dirty="0" smtClean="0">
                <a:solidFill>
                  <a:srgbClr val="002060"/>
                </a:solidFill>
                <a:latin typeface="Bahnschrift Condensed" pitchFamily="34" charset="0"/>
              </a:rPr>
              <a:t>import random </a:t>
            </a:r>
          </a:p>
          <a:p>
            <a:pPr lvl="1"/>
            <a:r>
              <a:rPr lang="en-US" sz="1600" dirty="0" smtClean="0">
                <a:solidFill>
                  <a:srgbClr val="002060"/>
                </a:solidFill>
                <a:latin typeface="Bahnschrift Condensed" pitchFamily="34" charset="0"/>
              </a:rPr>
              <a:t>import time </a:t>
            </a:r>
          </a:p>
          <a:p>
            <a:pPr lvl="1"/>
            <a:r>
              <a:rPr lang="en-US" sz="1600" dirty="0" smtClean="0">
                <a:solidFill>
                  <a:srgbClr val="002060"/>
                </a:solidFill>
                <a:latin typeface="Bahnschrift Condensed" pitchFamily="34" charset="0"/>
              </a:rPr>
              <a:t>import datetime</a:t>
            </a:r>
          </a:p>
          <a:p>
            <a:pPr lvl="1"/>
            <a:r>
              <a:rPr lang="en-US" sz="1600" dirty="0" smtClean="0">
                <a:solidFill>
                  <a:srgbClr val="002060"/>
                </a:solidFill>
                <a:latin typeface="Bahnschrift Condensed" pitchFamily="34" charset="0"/>
              </a:rPr>
              <a:t> import numbers</a:t>
            </a:r>
          </a:p>
          <a:p>
            <a:pPr lvl="1"/>
            <a:r>
              <a:rPr lang="en-US" sz="1600" dirty="0" smtClean="0">
                <a:solidFill>
                  <a:srgbClr val="002060"/>
                </a:solidFill>
                <a:latin typeface="Bahnschrift Condensed" pitchFamily="34" charset="0"/>
              </a:rPr>
              <a:t>from tkinter import messagebox</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38150"/>
            <a:ext cx="6629400" cy="1130300"/>
          </a:xfrm>
        </p:spPr>
        <p:txBody>
          <a:bodyPr>
            <a:normAutofit/>
          </a:bodyPr>
          <a:lstStyle/>
          <a:p>
            <a:pPr algn="ctr"/>
            <a:r>
              <a:rPr lang="en-US" sz="2800" u="sng" dirty="0" smtClean="0">
                <a:solidFill>
                  <a:schemeClr val="tx2">
                    <a:lumMod val="60000"/>
                    <a:lumOff val="40000"/>
                  </a:schemeClr>
                </a:solidFill>
                <a:latin typeface="Algerian" pitchFamily="82" charset="0"/>
              </a:rPr>
              <a:t>BUTTONS USED</a:t>
            </a:r>
            <a:br>
              <a:rPr lang="en-US" sz="2800" u="sng" dirty="0" smtClean="0">
                <a:solidFill>
                  <a:schemeClr val="tx2">
                    <a:lumMod val="60000"/>
                    <a:lumOff val="40000"/>
                  </a:schemeClr>
                </a:solidFill>
                <a:latin typeface="Algerian" pitchFamily="82" charset="0"/>
              </a:rPr>
            </a:br>
            <a:endParaRPr lang="en-US" sz="2800" b="1" dirty="0">
              <a:solidFill>
                <a:schemeClr val="tx2">
                  <a:lumMod val="60000"/>
                  <a:lumOff val="40000"/>
                </a:schemeClr>
              </a:solidFill>
              <a:latin typeface="Algerian" pitchFamily="82" charset="0"/>
            </a:endParaRPr>
          </a:p>
        </p:txBody>
      </p:sp>
      <p:sp>
        <p:nvSpPr>
          <p:cNvPr id="2" name="Content Placeholder 1"/>
          <p:cNvSpPr>
            <a:spLocks noGrp="1"/>
          </p:cNvSpPr>
          <p:nvPr>
            <p:ph idx="1"/>
          </p:nvPr>
        </p:nvSpPr>
        <p:spPr>
          <a:xfrm>
            <a:off x="609600" y="1352550"/>
            <a:ext cx="6400800" cy="2711450"/>
          </a:xfrm>
        </p:spPr>
        <p:txBody>
          <a:bodyPr>
            <a:normAutofit lnSpcReduction="10000"/>
          </a:bodyPr>
          <a:lstStyle/>
          <a:p>
            <a:pPr algn="ctr">
              <a:buNone/>
            </a:pPr>
            <a:endParaRPr lang="en-US" b="1" u="sng" dirty="0"/>
          </a:p>
          <a:p>
            <a:r>
              <a:rPr lang="en-US" b="1" dirty="0">
                <a:solidFill>
                  <a:srgbClr val="002060"/>
                </a:solidFill>
                <a:latin typeface="Bahnschrift Condensed" pitchFamily="34" charset="0"/>
              </a:rPr>
              <a:t>We have used </a:t>
            </a:r>
            <a:r>
              <a:rPr lang="en-US" b="1" dirty="0" smtClean="0">
                <a:solidFill>
                  <a:srgbClr val="002060"/>
                </a:solidFill>
                <a:latin typeface="Bahnschrift Condensed" pitchFamily="34" charset="0"/>
              </a:rPr>
              <a:t>4 buttons:</a:t>
            </a:r>
          </a:p>
          <a:p>
            <a:pPr>
              <a:buNone/>
            </a:pPr>
            <a:endParaRPr lang="en-US" b="1" dirty="0">
              <a:solidFill>
                <a:srgbClr val="002060"/>
              </a:solidFill>
              <a:latin typeface="Bahnschrift Condensed" pitchFamily="34" charset="0"/>
            </a:endParaRPr>
          </a:p>
          <a:p>
            <a:pPr lvl="1"/>
            <a:r>
              <a:rPr lang="en-US" sz="1800" b="1" dirty="0">
                <a:solidFill>
                  <a:srgbClr val="002060"/>
                </a:solidFill>
                <a:latin typeface="Bahnschrift Condensed" pitchFamily="34" charset="0"/>
              </a:rPr>
              <a:t>Total </a:t>
            </a:r>
            <a:r>
              <a:rPr lang="en-US" sz="1800" b="1" dirty="0" smtClean="0">
                <a:solidFill>
                  <a:srgbClr val="002060"/>
                </a:solidFill>
                <a:latin typeface="Bahnschrift Condensed" pitchFamily="34" charset="0"/>
              </a:rPr>
              <a:t>Price</a:t>
            </a:r>
            <a:r>
              <a:rPr lang="en-US" sz="1600" dirty="0" smtClean="0">
                <a:solidFill>
                  <a:srgbClr val="002060"/>
                </a:solidFill>
                <a:latin typeface="Bahnschrift Condensed" pitchFamily="34" charset="0"/>
              </a:rPr>
              <a:t>:  Calculates </a:t>
            </a:r>
            <a:r>
              <a:rPr lang="en-US" sz="1600" dirty="0">
                <a:solidFill>
                  <a:srgbClr val="002060"/>
                </a:solidFill>
                <a:latin typeface="Bahnschrift Condensed" pitchFamily="34" charset="0"/>
              </a:rPr>
              <a:t>the bill </a:t>
            </a:r>
            <a:r>
              <a:rPr lang="en-US" sz="1600" dirty="0" smtClean="0">
                <a:solidFill>
                  <a:srgbClr val="002060"/>
                </a:solidFill>
                <a:latin typeface="Bahnschrift Condensed" pitchFamily="34" charset="0"/>
              </a:rPr>
              <a:t>amount</a:t>
            </a:r>
            <a:endParaRPr lang="en-US" sz="1600" dirty="0">
              <a:solidFill>
                <a:srgbClr val="002060"/>
              </a:solidFill>
              <a:latin typeface="Bahnschrift Condensed" pitchFamily="34" charset="0"/>
            </a:endParaRPr>
          </a:p>
          <a:p>
            <a:pPr lvl="1"/>
            <a:r>
              <a:rPr lang="en-US" sz="1800" b="1" dirty="0">
                <a:solidFill>
                  <a:srgbClr val="002060"/>
                </a:solidFill>
                <a:latin typeface="Bahnschrift Condensed" pitchFamily="34" charset="0"/>
              </a:rPr>
              <a:t>Create </a:t>
            </a:r>
            <a:r>
              <a:rPr lang="en-US" sz="1800" b="1" dirty="0" smtClean="0">
                <a:solidFill>
                  <a:srgbClr val="002060"/>
                </a:solidFill>
                <a:latin typeface="Bahnschrift Condensed" pitchFamily="34" charset="0"/>
              </a:rPr>
              <a:t>Bill: </a:t>
            </a:r>
            <a:r>
              <a:rPr lang="en-US" sz="1800" dirty="0" smtClean="0">
                <a:solidFill>
                  <a:srgbClr val="002060"/>
                </a:solidFill>
                <a:latin typeface="Bahnschrift Condensed" pitchFamily="34" charset="0"/>
              </a:rPr>
              <a:t> </a:t>
            </a:r>
            <a:r>
              <a:rPr lang="en-US" sz="1600" dirty="0">
                <a:solidFill>
                  <a:srgbClr val="002060"/>
                </a:solidFill>
                <a:latin typeface="Bahnschrift Condensed" pitchFamily="34" charset="0"/>
              </a:rPr>
              <a:t>Creates the bill details</a:t>
            </a:r>
          </a:p>
          <a:p>
            <a:pPr lvl="1"/>
            <a:r>
              <a:rPr lang="en-US" sz="1800" b="1" dirty="0" smtClean="0">
                <a:solidFill>
                  <a:srgbClr val="002060"/>
                </a:solidFill>
                <a:latin typeface="Bahnschrift Condensed" pitchFamily="34" charset="0"/>
              </a:rPr>
              <a:t>Reset</a:t>
            </a:r>
            <a:r>
              <a:rPr lang="en-US" sz="1600" b="1" dirty="0" smtClean="0">
                <a:solidFill>
                  <a:srgbClr val="002060"/>
                </a:solidFill>
                <a:latin typeface="Bahnschrift Condensed" pitchFamily="34" charset="0"/>
              </a:rPr>
              <a:t>:  </a:t>
            </a:r>
            <a:r>
              <a:rPr lang="en-US" sz="1600" dirty="0" smtClean="0">
                <a:solidFill>
                  <a:srgbClr val="002060"/>
                </a:solidFill>
                <a:latin typeface="Bahnschrift Condensed" pitchFamily="34" charset="0"/>
              </a:rPr>
              <a:t>Enables </a:t>
            </a:r>
            <a:r>
              <a:rPr lang="en-US" sz="1600" dirty="0">
                <a:solidFill>
                  <a:srgbClr val="002060"/>
                </a:solidFill>
                <a:latin typeface="Bahnschrift Condensed" pitchFamily="34" charset="0"/>
              </a:rPr>
              <a:t>the refreshment of the order to start a new order</a:t>
            </a:r>
          </a:p>
          <a:p>
            <a:pPr lvl="1"/>
            <a:r>
              <a:rPr lang="en-US" sz="1800" b="1" dirty="0" smtClean="0">
                <a:solidFill>
                  <a:srgbClr val="002060"/>
                </a:solidFill>
                <a:latin typeface="Bahnschrift Condensed" pitchFamily="34" charset="0"/>
              </a:rPr>
              <a:t>Exit:  </a:t>
            </a:r>
            <a:r>
              <a:rPr lang="en-US" sz="1600" dirty="0">
                <a:solidFill>
                  <a:srgbClr val="002060"/>
                </a:solidFill>
                <a:latin typeface="Bahnschrift Condensed" pitchFamily="34" charset="0"/>
              </a:rPr>
              <a:t>Leaves the application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153</TotalTime>
  <Words>523</Words>
  <Application>Microsoft Office PowerPoint</Application>
  <PresentationFormat>On-screen Show (16:9)</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     Cafe Billiing System</vt:lpstr>
      <vt:lpstr>Slide 2</vt:lpstr>
      <vt:lpstr>                   GROUP MEMBERS </vt:lpstr>
      <vt:lpstr>                         Introduction</vt:lpstr>
      <vt:lpstr>              Why Python? </vt:lpstr>
      <vt:lpstr>THE IMPLEMENTED DATABASE</vt:lpstr>
      <vt:lpstr>FEATURES IN THE APPLICATION</vt:lpstr>
      <vt:lpstr>Slide 8</vt:lpstr>
      <vt:lpstr>BUTTONS USED </vt:lpstr>
      <vt:lpstr>Slide 10</vt:lpstr>
      <vt:lpstr>                         Output image</vt:lpstr>
      <vt:lpstr>Slide 12</vt:lpstr>
      <vt:lpstr>Hardware &amp; Software Requirement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 Billing  System</dc:title>
  <dc:creator>Pooja</dc:creator>
  <cp:lastModifiedBy>DELL</cp:lastModifiedBy>
  <cp:revision>18</cp:revision>
  <dcterms:created xsi:type="dcterms:W3CDTF">2021-01-12T08:04:19Z</dcterms:created>
  <dcterms:modified xsi:type="dcterms:W3CDTF">2021-06-20T05:41:50Z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2019-03-20T00:00:00Z</vt:filetime>
  </property>
  <property fmtid="{D5CDD505-2E9C-101B-9397-08002B2CF9AE}" pid="3" name="Creator">
    <vt:lpwstr>Microsoft® PowerPoint® 2013</vt:lpwstr>
  </property>
  <property fmtid="{D5CDD505-2E9C-101B-9397-08002B2CF9AE}" pid="4" name="LastSaved">
    <vt:filetime>2021-01-12T00:00:00Z</vt:filetime>
  </property>
</Properties>
</file>