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1" r:id="rId3"/>
    <p:sldId id="283" r:id="rId4"/>
    <p:sldId id="257" r:id="rId5"/>
    <p:sldId id="258" r:id="rId6"/>
    <p:sldId id="269" r:id="rId7"/>
    <p:sldId id="259" r:id="rId8"/>
    <p:sldId id="262" r:id="rId9"/>
    <p:sldId id="260" r:id="rId10"/>
    <p:sldId id="263" r:id="rId11"/>
    <p:sldId id="287" r:id="rId12"/>
    <p:sldId id="265" r:id="rId13"/>
    <p:sldId id="279" r:id="rId14"/>
    <p:sldId id="282" r:id="rId15"/>
    <p:sldId id="291" r:id="rId16"/>
    <p:sldId id="266" r:id="rId17"/>
    <p:sldId id="284" r:id="rId18"/>
    <p:sldId id="288" r:id="rId19"/>
    <p:sldId id="285" r:id="rId20"/>
    <p:sldId id="286" r:id="rId21"/>
    <p:sldId id="290" r:id="rId22"/>
    <p:sldId id="274" r:id="rId23"/>
    <p:sldId id="26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2" d="100"/>
          <a:sy n="82" d="100"/>
        </p:scale>
        <p:origin x="49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8.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282"/>
            <a:ext cx="10311882" cy="7035282"/>
          </a:xfrm>
        </p:spPr>
        <p:txBody>
          <a:bodyPr>
            <a:normAutofit fontScale="90000"/>
          </a:bodyPr>
          <a:lstStyle/>
          <a:p>
            <a:pPr algn="ctr"/>
            <a:br>
              <a:rPr lang="en-US" sz="5400" b="1" dirty="0">
                <a:latin typeface="Corbel" panose="020B0503020204020204"/>
              </a:rPr>
            </a:br>
            <a:br>
              <a:rPr lang="en-US" sz="5400" b="1" dirty="0">
                <a:latin typeface="Corbel" panose="020B0503020204020204"/>
              </a:rPr>
            </a:br>
            <a:r>
              <a:rPr lang="en-US" b="1" dirty="0">
                <a:latin typeface="Times New Roman" panose="02020603050405020304" pitchFamily="18" charset="0"/>
                <a:cs typeface="Times New Roman" panose="02020603050405020304" pitchFamily="18" charset="0"/>
              </a:rPr>
              <a:t>Analysis of Stress using Realtime Face, Spee</a:t>
            </a:r>
            <a:r>
              <a:rPr lang="en-IN" altLang="en-US" b="1" dirty="0">
                <a:latin typeface="Times New Roman" panose="02020603050405020304" pitchFamily="18" charset="0"/>
                <a:cs typeface="Times New Roman" panose="02020603050405020304" pitchFamily="18" charset="0"/>
              </a:rPr>
              <a:t>c</a:t>
            </a:r>
            <a:r>
              <a:rPr lang="en-US" b="1" dirty="0">
                <a:latin typeface="Times New Roman" panose="02020603050405020304" pitchFamily="18" charset="0"/>
                <a:cs typeface="Times New Roman" panose="02020603050405020304" pitchFamily="18" charset="0"/>
              </a:rPr>
              <a:t>h and Emotion Recognition</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Under the Esteemed guidance of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Dr. D. Manendra Sai</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Professor</a:t>
            </a:r>
            <a:r>
              <a:rPr lang="en-IN" altLang="en-US" sz="2400" dirty="0">
                <a:latin typeface="Times New Roman" panose="02020603050405020304" pitchFamily="18" charset="0"/>
                <a:cs typeface="Times New Roman" panose="02020603050405020304" pitchFamily="18" charset="0"/>
              </a:rPr>
              <a:t> of </a:t>
            </a:r>
            <a:r>
              <a:rPr lang="en-US" sz="2400" dirty="0">
                <a:latin typeface="Times New Roman" panose="02020603050405020304" pitchFamily="18" charset="0"/>
                <a:cs typeface="Times New Roman" panose="02020603050405020304" pitchFamily="18" charset="0"/>
              </a:rPr>
              <a:t>Computer Science and Engineering</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Batch No:C14</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T. Udaya Sree(20NM1A05H5)</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V. Vineela(20NM1A05H9)</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Pooja Mahapatro(20NM1A05E6)</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N. Sai Indrani(21NM5A0510)</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Sk. Sayyad Beebi(21NM5A0516)</a:t>
            </a:r>
            <a:br>
              <a:rPr lang="en-US" sz="2000"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endParaRPr lang="en-US" dirty="0">
              <a:effectLst>
                <a:glow rad="38100">
                  <a:prstClr val="black">
                    <a:lumMod val="65000"/>
                    <a:lumOff val="35000"/>
                    <a:alpha val="40000"/>
                  </a:prstClr>
                </a:glow>
                <a:outerShdw blurRad="28575" dist="38100" dir="14040000" algn="tl" rotWithShape="0">
                  <a:srgbClr val="000000">
                    <a:alpha val="25000"/>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443" y="755780"/>
            <a:ext cx="9675812" cy="1177212"/>
          </a:xfrm>
        </p:spPr>
        <p:txBody>
          <a:bodyPr>
            <a:noAutofit/>
          </a:bodyPr>
          <a:lstStyle/>
          <a:p>
            <a:br>
              <a:rPr lang="en-US" sz="2900" b="1" dirty="0">
                <a:solidFill>
                  <a:schemeClr val="tx1"/>
                </a:solidFill>
                <a:latin typeface="Times New Roman" panose="02020603050405020304" pitchFamily="18" charset="0"/>
                <a:ea typeface="Calibri Light" panose="020F0302020204030204"/>
                <a:cs typeface="Times New Roman" panose="02020603050405020304" pitchFamily="18" charset="0"/>
              </a:rPr>
            </a:br>
            <a:r>
              <a:rPr lang="en-US" sz="2900" b="1" dirty="0">
                <a:solidFill>
                  <a:schemeClr val="tx1"/>
                </a:solidFill>
                <a:latin typeface="Times New Roman" panose="02020603050405020304" pitchFamily="18" charset="0"/>
                <a:ea typeface="Calibri Light" panose="020F0302020204030204"/>
                <a:cs typeface="Times New Roman" panose="02020603050405020304" pitchFamily="18" charset="0"/>
              </a:rPr>
              <a:t>ADVANTAGES O</a:t>
            </a:r>
            <a:r>
              <a:rPr lang="en-US" sz="2900" b="1" i="0" dirty="0">
                <a:solidFill>
                  <a:schemeClr val="tx1"/>
                </a:solidFill>
                <a:effectLst/>
                <a:latin typeface="Times New Roman" panose="02020603050405020304" pitchFamily="18" charset="0"/>
                <a:cs typeface="Times New Roman" panose="02020603050405020304" pitchFamily="18" charset="0"/>
              </a:rPr>
              <a:t>F THE PROPOSED </a:t>
            </a:r>
            <a:r>
              <a:rPr lang="en-US" sz="2900" b="1" dirty="0">
                <a:solidFill>
                  <a:schemeClr val="tx1"/>
                </a:solidFill>
                <a:latin typeface="Times New Roman" panose="02020603050405020304" pitchFamily="18" charset="0"/>
                <a:cs typeface="Times New Roman" panose="02020603050405020304" pitchFamily="18" charset="0"/>
              </a:rPr>
              <a:t>SYSTEM</a:t>
            </a:r>
            <a:endParaRPr lang="en-US" sz="29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56443" y="1838131"/>
            <a:ext cx="10377148" cy="4010948"/>
          </a:xfrm>
        </p:spPr>
        <p:txBody>
          <a:bodyPr vert="horz" lIns="91440" tIns="45720" rIns="91440" bIns="45720" rtlCol="0" anchor="t">
            <a:noAutofit/>
          </a:bodyPr>
          <a:lstStyle/>
          <a:p>
            <a:pPr marL="0" indent="0" algn="just">
              <a:buNone/>
            </a:pPr>
            <a:r>
              <a:rPr lang="en-US" b="1" i="0" dirty="0">
                <a:solidFill>
                  <a:schemeClr val="tx1"/>
                </a:solidFill>
                <a:effectLst/>
                <a:latin typeface="Times New Roman" panose="02020603050405020304" pitchFamily="18" charset="0"/>
                <a:cs typeface="Times New Roman" panose="02020603050405020304" pitchFamily="18" charset="0"/>
              </a:rPr>
              <a:t>Advanced Machine Learning Models:</a:t>
            </a:r>
            <a:r>
              <a:rPr lang="en-US" b="0" i="0" dirty="0">
                <a:solidFill>
                  <a:schemeClr val="tx1"/>
                </a:solidFill>
                <a:effectLst/>
                <a:latin typeface="Times New Roman" panose="02020603050405020304" pitchFamily="18" charset="0"/>
                <a:cs typeface="Times New Roman" panose="02020603050405020304" pitchFamily="18" charset="0"/>
              </a:rPr>
              <a:t> The proposed system utilizes state-of-the-art deep learning models such as convolutional neural networks (CNNs), leading to improved accuracy and generalization.</a:t>
            </a:r>
            <a:endParaRPr lang="en-US" b="0"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b="1" i="0" dirty="0">
                <a:solidFill>
                  <a:schemeClr val="tx1"/>
                </a:solidFill>
                <a:effectLst/>
                <a:latin typeface="Times New Roman" panose="02020603050405020304" pitchFamily="18" charset="0"/>
                <a:cs typeface="Times New Roman" panose="02020603050405020304" pitchFamily="18" charset="0"/>
              </a:rPr>
              <a:t>Broader Emotion Range:</a:t>
            </a:r>
            <a:r>
              <a:rPr lang="en-US" b="0" i="0" dirty="0">
                <a:solidFill>
                  <a:schemeClr val="tx1"/>
                </a:solidFill>
                <a:effectLst/>
                <a:latin typeface="Times New Roman" panose="02020603050405020304" pitchFamily="18" charset="0"/>
                <a:cs typeface="Times New Roman" panose="02020603050405020304" pitchFamily="18" charset="0"/>
              </a:rPr>
              <a:t> By using advanced models and diverse datasets, the proposed system can recognize a wider range of emotions, including complex and subtle states.</a:t>
            </a:r>
            <a:endParaRPr lang="en-US" b="0"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b="1" i="0" dirty="0">
                <a:solidFill>
                  <a:schemeClr val="tx1"/>
                </a:solidFill>
                <a:effectLst/>
                <a:latin typeface="Times New Roman" panose="02020603050405020304" pitchFamily="18" charset="0"/>
                <a:cs typeface="Times New Roman" panose="02020603050405020304" pitchFamily="18" charset="0"/>
              </a:rPr>
              <a:t>Real-Time Video Analysis:</a:t>
            </a:r>
            <a:r>
              <a:rPr lang="en-US" b="0" i="0" dirty="0">
                <a:solidFill>
                  <a:schemeClr val="tx1"/>
                </a:solidFill>
                <a:effectLst/>
                <a:latin typeface="Times New Roman" panose="02020603050405020304" pitchFamily="18" charset="0"/>
                <a:cs typeface="Times New Roman" panose="02020603050405020304" pitchFamily="18" charset="0"/>
              </a:rPr>
              <a:t> The proposed system efficiently handles real-time video streams, offering smooth, high-frame-rate processing for real-time emotion detection.</a:t>
            </a:r>
            <a:endParaRPr lang="en-US" b="0"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b="1" i="0" dirty="0">
                <a:solidFill>
                  <a:schemeClr val="tx1"/>
                </a:solidFill>
                <a:effectLst/>
                <a:latin typeface="Times New Roman" panose="02020603050405020304" pitchFamily="18" charset="0"/>
                <a:cs typeface="Times New Roman" panose="02020603050405020304" pitchFamily="18" charset="0"/>
              </a:rPr>
              <a:t>Robust Image Processing:</a:t>
            </a:r>
            <a:r>
              <a:rPr lang="en-US" b="0" i="0" dirty="0">
                <a:solidFill>
                  <a:schemeClr val="tx1"/>
                </a:solidFill>
                <a:effectLst/>
                <a:latin typeface="Times New Roman" panose="02020603050405020304" pitchFamily="18" charset="0"/>
                <a:cs typeface="Times New Roman" panose="02020603050405020304" pitchFamily="18" charset="0"/>
              </a:rPr>
              <a:t> Advanced image processing techniques, such as those provided by OpenCV, ensure precise facial detection and feature extraction even in challenging conditions.</a:t>
            </a:r>
            <a:endParaRPr lang="en-US" b="0"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b="1" i="0" dirty="0">
                <a:solidFill>
                  <a:schemeClr val="tx1"/>
                </a:solidFill>
                <a:effectLst/>
                <a:latin typeface="Times New Roman" panose="02020603050405020304" pitchFamily="18" charset="0"/>
                <a:cs typeface="Times New Roman" panose="02020603050405020304" pitchFamily="18" charset="0"/>
              </a:rPr>
              <a:t>Interactive User Interface:</a:t>
            </a:r>
            <a:r>
              <a:rPr lang="en-US" b="0" i="0" dirty="0">
                <a:solidFill>
                  <a:schemeClr val="tx1"/>
                </a:solidFill>
                <a:effectLst/>
                <a:latin typeface="Times New Roman" panose="02020603050405020304" pitchFamily="18" charset="0"/>
                <a:cs typeface="Times New Roman" panose="02020603050405020304" pitchFamily="18" charset="0"/>
              </a:rPr>
              <a:t> The proposed system includes a dynamic, user-friendly interface that provides immediate feedback and visualizations of detected emotions.</a:t>
            </a:r>
            <a:endParaRPr lang="en-US" b="0"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b="1" i="0" dirty="0">
                <a:solidFill>
                  <a:schemeClr val="tx1"/>
                </a:solidFill>
                <a:effectLst/>
                <a:latin typeface="Times New Roman" panose="02020603050405020304" pitchFamily="18" charset="0"/>
                <a:cs typeface="Times New Roman" panose="02020603050405020304" pitchFamily="18" charset="0"/>
              </a:rPr>
              <a:t>Scalability and Adaptability:</a:t>
            </a:r>
            <a:r>
              <a:rPr lang="en-US" b="0" i="0" dirty="0">
                <a:solidFill>
                  <a:schemeClr val="tx1"/>
                </a:solidFill>
                <a:effectLst/>
                <a:latin typeface="Times New Roman" panose="02020603050405020304" pitchFamily="18" charset="0"/>
                <a:cs typeface="Times New Roman" panose="02020603050405020304" pitchFamily="18" charset="0"/>
              </a:rPr>
              <a:t> The proposed system is designed to be scalable and adaptable, making it suitable for various applications across different industries such as healthcare, security, and human-computer interaction.</a:t>
            </a:r>
            <a:endParaRPr lang="en-US" b="0" i="0" dirty="0">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737118"/>
            <a:ext cx="9788097" cy="905070"/>
          </a:xfrm>
        </p:spPr>
        <p:txBody>
          <a:bodyPr>
            <a:normAutofit fontScale="90000"/>
          </a:bodyPr>
          <a:lstStyle/>
          <a:p>
            <a:r>
              <a:rPr lang="en-US" sz="3200" b="1" dirty="0">
                <a:latin typeface="Times New Roman" panose="02020603050405020304" pitchFamily="18" charset="0"/>
                <a:ea typeface="Calibri Light" panose="020F0302020204030204"/>
                <a:cs typeface="Times New Roman" panose="02020603050405020304" pitchFamily="18" charset="0"/>
              </a:rPr>
              <a:t>    </a:t>
            </a:r>
            <a:br>
              <a:rPr lang="en-US" sz="3200" b="1" dirty="0">
                <a:latin typeface="Times New Roman" panose="02020603050405020304" pitchFamily="18" charset="0"/>
                <a:ea typeface="Calibri Light" panose="020F0302020204030204"/>
                <a:cs typeface="Times New Roman" panose="02020603050405020304" pitchFamily="18" charset="0"/>
              </a:rPr>
            </a:br>
            <a:r>
              <a:rPr lang="en-US" sz="3200" b="1" dirty="0">
                <a:latin typeface="Times New Roman" panose="02020603050405020304" pitchFamily="18" charset="0"/>
                <a:ea typeface="Calibri Light" panose="020F0302020204030204"/>
                <a:cs typeface="Times New Roman" panose="02020603050405020304" pitchFamily="18" charset="0"/>
              </a:rPr>
              <a:t>EXISTING AND PROPOSED MODEL</a:t>
            </a:r>
            <a:endParaRPr lang="en-US" sz="3200" b="1"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nvPr>
        </p:nvGraphicFramePr>
        <p:xfrm>
          <a:off x="1479826" y="1770743"/>
          <a:ext cx="10018711" cy="4688114"/>
        </p:xfrm>
        <a:graphic>
          <a:graphicData uri="http://schemas.openxmlformats.org/drawingml/2006/table">
            <a:tbl>
              <a:tblPr firstRow="1" bandRow="1">
                <a:tableStyleId>{5C22544A-7EE6-4342-B048-85BDC9FD1C3A}</a:tableStyleId>
              </a:tblPr>
              <a:tblGrid>
                <a:gridCol w="4997782"/>
                <a:gridCol w="5020929"/>
              </a:tblGrid>
              <a:tr h="398988">
                <a:tc>
                  <a:txBody>
                    <a:bodyPr/>
                    <a:lstStyle/>
                    <a:p>
                      <a:r>
                        <a:rPr lang="en-US" sz="2000" dirty="0">
                          <a:latin typeface="Times New Roman" panose="02020603050405020304" pitchFamily="18" charset="0"/>
                          <a:cs typeface="Times New Roman" panose="02020603050405020304" pitchFamily="18" charset="0"/>
                        </a:rPr>
                        <a:t>EXISTING MODEL</a:t>
                      </a:r>
                      <a:endParaRPr lang="en-US" sz="2000"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r>
                        <a:rPr lang="en-US" sz="2000" dirty="0">
                          <a:latin typeface="Times New Roman" panose="02020603050405020304" pitchFamily="18" charset="0"/>
                          <a:cs typeface="Times New Roman" panose="02020603050405020304" pitchFamily="18" charset="0"/>
                        </a:rPr>
                        <a:t>PROPOSED MODEL</a:t>
                      </a:r>
                      <a:endParaRPr lang="en-US" sz="2000"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r>
              <a:tr h="1429708">
                <a:tc>
                  <a:txBody>
                    <a:bodyPr/>
                    <a:lstStyle/>
                    <a:p>
                      <a:r>
                        <a:rPr lang="en-US" sz="2000" dirty="0">
                          <a:latin typeface="Times New Roman" panose="02020603050405020304" pitchFamily="18" charset="0"/>
                          <a:cs typeface="Times New Roman" panose="02020603050405020304" pitchFamily="18" charset="0"/>
                        </a:rPr>
                        <a:t>The existing methods of stress analysis include paper method (self report),body fluid testing and physiological parameter evaluation.</a:t>
                      </a:r>
                      <a:endParaRPr lang="en-US" sz="2000"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r>
                        <a:rPr lang="en-US" sz="2000" dirty="0">
                          <a:latin typeface="Times New Roman" panose="02020603050405020304" pitchFamily="18" charset="0"/>
                          <a:cs typeface="Times New Roman" panose="02020603050405020304" pitchFamily="18" charset="0"/>
                        </a:rPr>
                        <a:t>In the proposed algorithm, face image and facial landmark detection with speech emotion detection is performed first for stress recognition.</a:t>
                      </a:r>
                      <a:endParaRPr lang="en-US" sz="2000"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r>
              <a:tr h="1762199">
                <a:tc>
                  <a:txBody>
                    <a:bodyPr/>
                    <a:lstStyle/>
                    <a:p>
                      <a:r>
                        <a:rPr lang="en-US" sz="2000" dirty="0">
                          <a:latin typeface="Times New Roman" panose="02020603050405020304" pitchFamily="18" charset="0"/>
                          <a:cs typeface="Times New Roman" panose="02020603050405020304" pitchFamily="18" charset="0"/>
                        </a:rPr>
                        <a:t>Paper method is performed by providing a multiple choice questionnaire and asking the subjects to answer it, where each choice will have a particular score.</a:t>
                      </a:r>
                      <a:endParaRPr lang="en-US" sz="2000"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r>
                        <a:rPr lang="en-US" sz="2000" dirty="0">
                          <a:latin typeface="Times New Roman" panose="02020603050405020304" pitchFamily="18" charset="0"/>
                          <a:cs typeface="Times New Roman" panose="02020603050405020304" pitchFamily="18" charset="0"/>
                        </a:rPr>
                        <a:t>We use a Deep Neural Network(DNN) algorithm</a:t>
                      </a:r>
                      <a:endParaRPr lang="en-US" sz="2000"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r>
              <a:tr h="1097219">
                <a:tc>
                  <a:txBody>
                    <a:bodyPr/>
                    <a:lstStyle/>
                    <a:p>
                      <a:r>
                        <a:rPr lang="en-US" sz="2000" dirty="0">
                          <a:latin typeface="Times New Roman" panose="02020603050405020304" pitchFamily="18" charset="0"/>
                          <a:cs typeface="Times New Roman" panose="02020603050405020304" pitchFamily="18" charset="0"/>
                        </a:rPr>
                        <a:t>Body fluid testing such as saliva testing or blood testing is done for the detection of stress hormone, cortisol.</a:t>
                      </a:r>
                      <a:endParaRPr lang="en-US" sz="2000"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r>
                        <a:rPr lang="en-US" sz="2000" dirty="0">
                          <a:latin typeface="Times New Roman" panose="02020603050405020304" pitchFamily="18" charset="0"/>
                          <a:cs typeface="Times New Roman" panose="02020603050405020304" pitchFamily="18" charset="0"/>
                        </a:rPr>
                        <a:t>The Results of stress recognition are composed of three classes: no stress, weak stress, and strong stress.</a:t>
                      </a:r>
                      <a:endParaRPr lang="en-US" sz="2000"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13790" y="1163319"/>
            <a:ext cx="10441940" cy="413553"/>
          </a:xfrm>
        </p:spPr>
        <p:txBody>
          <a:bodyPr>
            <a:normAutofit fontScale="90000"/>
          </a:bodyPr>
          <a:lstStyle/>
          <a:p>
            <a:r>
              <a:rPr lang="en-IN" altLang="en-US" sz="3200" b="1" dirty="0">
                <a:latin typeface="Times New Roman" panose="02020603050405020304" pitchFamily="18" charset="0"/>
                <a:cs typeface="Times New Roman" panose="02020603050405020304" pitchFamily="18" charset="0"/>
              </a:rPr>
              <a:t>COMPONENTS REQUIRED</a:t>
            </a:r>
            <a:endParaRPr lang="en-IN" altLang="en-US" sz="3200" b="1"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idx="1"/>
          </p:nvPr>
        </p:nvSpPr>
        <p:spPr>
          <a:xfrm>
            <a:off x="1212980" y="1285240"/>
            <a:ext cx="9678540" cy="888792"/>
          </a:xfrm>
        </p:spPr>
        <p:txBody>
          <a:bodyPr/>
          <a:lstStyle/>
          <a:p>
            <a:r>
              <a:rPr lang="en-IN" altLang="en-US" dirty="0">
                <a:latin typeface="Times New Roman" panose="02020603050405020304" pitchFamily="18" charset="0"/>
                <a:cs typeface="Times New Roman" panose="02020603050405020304" pitchFamily="18" charset="0"/>
              </a:rPr>
              <a:t>HARDWARE REQUIREMENTS:</a:t>
            </a:r>
            <a:endParaRPr lang="en-IN" altLang="en-US"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2"/>
          </p:nvPr>
        </p:nvSpPr>
        <p:spPr>
          <a:xfrm>
            <a:off x="1212980" y="2174032"/>
            <a:ext cx="8984485" cy="739347"/>
          </a:xfrm>
        </p:spPr>
        <p:txBody>
          <a:bodyPr>
            <a:noAutofit/>
          </a:bodyPr>
          <a:lstStyle/>
          <a:p>
            <a:r>
              <a:rPr lang="en-IN" altLang="en-US" sz="2000" dirty="0">
                <a:latin typeface="Times New Roman" panose="02020603050405020304" pitchFamily="18" charset="0"/>
                <a:cs typeface="Times New Roman" panose="02020603050405020304" pitchFamily="18" charset="0"/>
              </a:rPr>
              <a:t>System :intel i3/i5 2.4 </a:t>
            </a:r>
            <a:r>
              <a:rPr lang="en-IN" altLang="en-US" sz="2000" dirty="0" err="1">
                <a:latin typeface="Times New Roman" panose="02020603050405020304" pitchFamily="18" charset="0"/>
                <a:cs typeface="Times New Roman" panose="02020603050405020304" pitchFamily="18" charset="0"/>
              </a:rPr>
              <a:t>ghz</a:t>
            </a:r>
            <a:endParaRPr lang="en-IN" altLang="en-US" sz="2000" dirty="0">
              <a:latin typeface="Times New Roman" panose="02020603050405020304" pitchFamily="18" charset="0"/>
              <a:cs typeface="Times New Roman" panose="02020603050405020304" pitchFamily="18" charset="0"/>
            </a:endParaRPr>
          </a:p>
          <a:p>
            <a:r>
              <a:rPr lang="en-IN" altLang="en-US" sz="2000" dirty="0">
                <a:latin typeface="Times New Roman" panose="02020603050405020304" pitchFamily="18" charset="0"/>
                <a:cs typeface="Times New Roman" panose="02020603050405020304" pitchFamily="18" charset="0"/>
              </a:rPr>
              <a:t>Hard Disk : 500GB</a:t>
            </a:r>
            <a:endParaRPr lang="en-IN" altLang="en-US" sz="2000" dirty="0">
              <a:latin typeface="Times New Roman" panose="02020603050405020304" pitchFamily="18" charset="0"/>
              <a:cs typeface="Times New Roman" panose="02020603050405020304" pitchFamily="18" charset="0"/>
            </a:endParaRPr>
          </a:p>
          <a:p>
            <a:r>
              <a:rPr lang="en-IN" altLang="en-US" sz="2000" dirty="0">
                <a:latin typeface="Times New Roman" panose="02020603050405020304" pitchFamily="18" charset="0"/>
                <a:cs typeface="Times New Roman" panose="02020603050405020304" pitchFamily="18" charset="0"/>
              </a:rPr>
              <a:t>Ram :4/8 GB</a:t>
            </a:r>
            <a:endParaRPr lang="en-IN" altLang="en-US" sz="2000" dirty="0">
              <a:latin typeface="Times New Roman" panose="02020603050405020304" pitchFamily="18" charset="0"/>
              <a:cs typeface="Times New Roman" panose="02020603050405020304" pitchFamily="18" charset="0"/>
            </a:endParaRPr>
          </a:p>
        </p:txBody>
      </p:sp>
      <p:sp>
        <p:nvSpPr>
          <p:cNvPr id="7" name="Text Placeholder 6"/>
          <p:cNvSpPr>
            <a:spLocks noGrp="1"/>
          </p:cNvSpPr>
          <p:nvPr>
            <p:ph type="body" sz="quarter" idx="3"/>
          </p:nvPr>
        </p:nvSpPr>
        <p:spPr>
          <a:xfrm>
            <a:off x="1113790" y="3322320"/>
            <a:ext cx="9280525" cy="575945"/>
          </a:xfrm>
        </p:spPr>
        <p:txBody>
          <a:bodyPr/>
          <a:lstStyle/>
          <a:p>
            <a:r>
              <a:rPr lang="en-IN" altLang="en-US" dirty="0">
                <a:latin typeface="Times New Roman" panose="02020603050405020304" pitchFamily="18" charset="0"/>
                <a:cs typeface="Times New Roman" panose="02020603050405020304" pitchFamily="18" charset="0"/>
              </a:rPr>
              <a:t>SOFTWARE REQUIREMENTS:</a:t>
            </a:r>
            <a:endParaRPr lang="en-IN" altLang="en-US"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sz="quarter" idx="4"/>
          </p:nvPr>
        </p:nvSpPr>
        <p:spPr>
          <a:xfrm>
            <a:off x="1113790" y="4020185"/>
            <a:ext cx="9777730" cy="2178685"/>
          </a:xfrm>
        </p:spPr>
        <p:txBody>
          <a:bodyPr>
            <a:normAutofit/>
          </a:bodyPr>
          <a:lstStyle/>
          <a:p>
            <a:r>
              <a:rPr lang="en-IN" altLang="en-US" sz="2000" dirty="0">
                <a:latin typeface="Times New Roman" panose="02020603050405020304" pitchFamily="18" charset="0"/>
                <a:cs typeface="Times New Roman" panose="02020603050405020304" pitchFamily="18" charset="0"/>
              </a:rPr>
              <a:t>Operating system : Windows</a:t>
            </a:r>
            <a:endParaRPr lang="en-IN" altLang="en-US" sz="2000" dirty="0">
              <a:latin typeface="Times New Roman" panose="02020603050405020304" pitchFamily="18" charset="0"/>
              <a:cs typeface="Times New Roman" panose="02020603050405020304" pitchFamily="18" charset="0"/>
            </a:endParaRPr>
          </a:p>
          <a:p>
            <a:r>
              <a:rPr lang="en-IN" altLang="en-US" sz="2000" dirty="0">
                <a:latin typeface="Times New Roman" panose="02020603050405020304" pitchFamily="18" charset="0"/>
                <a:cs typeface="Times New Roman" panose="02020603050405020304" pitchFamily="18" charset="0"/>
              </a:rPr>
              <a:t>Software Tool  : Open CV Python</a:t>
            </a:r>
            <a:endParaRPr lang="en-IN" altLang="en-US" sz="2000" dirty="0">
              <a:latin typeface="Times New Roman" panose="02020603050405020304" pitchFamily="18" charset="0"/>
              <a:cs typeface="Times New Roman" panose="02020603050405020304" pitchFamily="18" charset="0"/>
            </a:endParaRPr>
          </a:p>
          <a:p>
            <a:r>
              <a:rPr lang="en-IN" altLang="en-US" sz="2000" dirty="0">
                <a:latin typeface="Times New Roman" panose="02020603050405020304" pitchFamily="18" charset="0"/>
                <a:cs typeface="Times New Roman" panose="02020603050405020304" pitchFamily="18" charset="0"/>
              </a:rPr>
              <a:t>Coding Language  : Python, Html, Java Script</a:t>
            </a:r>
            <a:endParaRPr lang="en-IN" altLang="en-US" sz="2000" dirty="0">
              <a:latin typeface="Times New Roman" panose="02020603050405020304" pitchFamily="18" charset="0"/>
              <a:cs typeface="Times New Roman" panose="02020603050405020304" pitchFamily="18" charset="0"/>
            </a:endParaRPr>
          </a:p>
          <a:p>
            <a:r>
              <a:rPr lang="en-IN" altLang="en-US" sz="2000" dirty="0">
                <a:latin typeface="Times New Roman" panose="02020603050405020304" pitchFamily="18" charset="0"/>
                <a:cs typeface="Times New Roman" panose="02020603050405020304" pitchFamily="18" charset="0"/>
              </a:rPr>
              <a:t>Toolbox  : Image processing toolbox</a:t>
            </a:r>
            <a:endParaRPr lang="en-IN" altLang="en-US" sz="2000" dirty="0">
              <a:latin typeface="Times New Roman" panose="02020603050405020304" pitchFamily="18" charset="0"/>
              <a:cs typeface="Times New Roman" panose="02020603050405020304" pitchFamily="18" charset="0"/>
            </a:endParaRPr>
          </a:p>
          <a:p>
            <a:pPr marL="914400" lvl="2" indent="457200">
              <a:buNone/>
            </a:pPr>
            <a:r>
              <a:rPr lang="en-IN" altLang="en-US" sz="2000" dirty="0">
                <a:latin typeface="Times New Roman" panose="02020603050405020304" pitchFamily="18" charset="0"/>
                <a:cs typeface="Times New Roman" panose="02020603050405020304" pitchFamily="18" charset="0"/>
              </a:rPr>
              <a:t> Librosa Audio Library</a:t>
            </a:r>
            <a:endParaRPr lang="en-IN"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7241" y="1166327"/>
            <a:ext cx="10730490" cy="858416"/>
          </a:xfrm>
        </p:spPr>
        <p:txBody>
          <a:bodyPr>
            <a:normAutofit/>
          </a:bodyPr>
          <a:lstStyle/>
          <a:p>
            <a:r>
              <a:rPr lang="en-IN" altLang="en-US" sz="3200" b="1" dirty="0">
                <a:latin typeface="Times New Roman" panose="02020603050405020304" pitchFamily="18" charset="0"/>
                <a:cs typeface="Times New Roman" panose="02020603050405020304" pitchFamily="18" charset="0"/>
              </a:rPr>
              <a:t>         ARCHITECTURE</a:t>
            </a:r>
            <a:endParaRPr lang="en-IN" altLang="en-US" sz="3200" b="1"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1"/>
          <a:stretch>
            <a:fillRect/>
          </a:stretch>
        </p:blipFill>
        <p:spPr>
          <a:xfrm>
            <a:off x="1735494" y="1950098"/>
            <a:ext cx="9777445" cy="464634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981" y="1175656"/>
            <a:ext cx="10291632" cy="849087"/>
          </a:xfrm>
        </p:spPr>
        <p:txBody>
          <a:bodyPr/>
          <a:lstStyle/>
          <a:p>
            <a:r>
              <a:rPr lang="en-IN" dirty="0">
                <a:latin typeface="Times New Roman" panose="02020603050405020304" pitchFamily="18" charset="0"/>
                <a:cs typeface="Times New Roman" panose="02020603050405020304" pitchFamily="18" charset="0"/>
              </a:rPr>
              <a:t>FLOW CHART</a:t>
            </a:r>
            <a:endParaRPr lang="en-IN" dirty="0">
              <a:latin typeface="Times New Roman" panose="02020603050405020304" pitchFamily="18" charset="0"/>
              <a:cs typeface="Times New Roman" panose="02020603050405020304" pitchFamily="18" charset="0"/>
            </a:endParaRPr>
          </a:p>
        </p:txBody>
      </p:sp>
      <p:pic>
        <p:nvPicPr>
          <p:cNvPr id="3" name="Picture 2" descr="system flow chart"/>
          <p:cNvPicPr>
            <a:picLocks noChangeAspect="1"/>
          </p:cNvPicPr>
          <p:nvPr/>
        </p:nvPicPr>
        <p:blipFill>
          <a:blip r:embed="rId1"/>
          <a:stretch>
            <a:fillRect/>
          </a:stretch>
        </p:blipFill>
        <p:spPr>
          <a:xfrm>
            <a:off x="2473960" y="1735455"/>
            <a:ext cx="8563610" cy="50361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649" y="1194318"/>
            <a:ext cx="10299375" cy="647733"/>
          </a:xfrm>
        </p:spPr>
        <p:txBody>
          <a:bodyPr>
            <a:normAutofit/>
          </a:bodyPr>
          <a:lstStyle/>
          <a:p>
            <a:r>
              <a:rPr lang="en-US" sz="3200" b="1" dirty="0">
                <a:latin typeface="Times New Roman" panose="02020603050405020304" pitchFamily="18" charset="0"/>
                <a:ea typeface="Calibri Light" panose="020F0302020204030204"/>
                <a:cs typeface="Times New Roman" panose="02020603050405020304" pitchFamily="18" charset="0"/>
              </a:rPr>
              <a:t>METHODOLOGY</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03649" y="1744824"/>
            <a:ext cx="9901707" cy="3845289"/>
          </a:xfrm>
        </p:spPr>
        <p:txBody>
          <a:bodyPr vert="horz" lIns="91440" tIns="45720" rIns="91440" bIns="45720" rtlCol="0" anchor="t">
            <a:noAutofit/>
          </a:bodyPr>
          <a:lstStyle/>
          <a:p>
            <a:pPr marL="0" indent="0" algn="just">
              <a:buNone/>
            </a:pPr>
            <a:r>
              <a:rPr lang="en-US" b="1" dirty="0">
                <a:latin typeface="Times New Roman" panose="02020603050405020304" pitchFamily="18" charset="0"/>
                <a:cs typeface="Times New Roman" panose="02020603050405020304" pitchFamily="18" charset="0"/>
              </a:rPr>
              <a:t>Step 1: </a:t>
            </a:r>
            <a:r>
              <a:rPr lang="en-IN" b="1" dirty="0">
                <a:latin typeface="Times New Roman" panose="02020603050405020304" pitchFamily="18" charset="0"/>
                <a:cs typeface="Times New Roman" panose="02020603050405020304" pitchFamily="18" charset="0"/>
              </a:rPr>
              <a:t>Face Registration</a:t>
            </a:r>
            <a:endParaRPr lang="en-US" b="1" dirty="0">
              <a:latin typeface="Times New Roman" panose="02020603050405020304" pitchFamily="18" charset="0"/>
              <a:ea typeface="Calibri" panose="020F0502020204030204"/>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A computer technique called Face Registration is used in many different applications to recognize faces in digital photos. Using a series of landmark points known as ”face localization,” faces are initially found in the picture in this face registration process. ”Face detection.”</a:t>
            </a:r>
            <a:endParaRPr lang="en-US"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Step 2: </a:t>
            </a:r>
            <a:r>
              <a:rPr lang="en-IN" b="1" dirty="0">
                <a:latin typeface="Times New Roman" panose="02020603050405020304" pitchFamily="18" charset="0"/>
                <a:cs typeface="Times New Roman" panose="02020603050405020304" pitchFamily="18" charset="0"/>
              </a:rPr>
              <a:t>Extraction of Facial Features</a:t>
            </a:r>
            <a:endParaRPr lang="en-US" b="1" dirty="0">
              <a:latin typeface="Times New Roman" panose="02020603050405020304" pitchFamily="18" charset="0"/>
              <a:ea typeface="Calibri" panose="020F0502020204030204"/>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The technique of identifying particular areas, points, landmarks, curves, or contours in a given 2-D picture or 3D range image is known as facial features extraction, and it is a crucial stage in the face recognition process. The resultant registered picture is used to create a numerical feature vector in this feature extraction stage. Common traits that can be extracted region.</a:t>
            </a:r>
            <a:endParaRPr lang="en-US" dirty="0">
              <a:latin typeface="Times New Roman" panose="02020603050405020304" pitchFamily="18" charset="0"/>
              <a:ea typeface="Calibri" panose="020F0502020204030204"/>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Step 3: </a:t>
            </a:r>
            <a:r>
              <a:rPr lang="en-IN" b="1" dirty="0">
                <a:latin typeface="Times New Roman" panose="02020603050405020304" pitchFamily="18" charset="0"/>
                <a:cs typeface="Times New Roman" panose="02020603050405020304" pitchFamily="18" charset="0"/>
              </a:rPr>
              <a:t>Digital Image Processing</a:t>
            </a:r>
            <a:endParaRPr lang="en-US" b="1" dirty="0">
              <a:latin typeface="Times New Roman" panose="02020603050405020304" pitchFamily="18" charset="0"/>
              <a:ea typeface="Calibri" panose="020F0502020204030204"/>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spectrum of computerized picture preparation is exemplified by the need for extensive testing to increase the viability of suggested solutions for a particular problem. A crucial characteristic of the process of creating picture preparation frameworks is the extensive amount of testing and experimenting that is usually necessary before arriving at a workable solution.</a:t>
            </a:r>
            <a:endParaRPr lang="en-US" dirty="0">
              <a:latin typeface="Times New Roman" panose="02020603050405020304" pitchFamily="18" charset="0"/>
              <a:ea typeface="Calibri" panose="020F0502020204030204"/>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2188" y="979714"/>
            <a:ext cx="9862423" cy="5000172"/>
          </a:xfrm>
        </p:spPr>
        <p:txBody>
          <a:bodyPr>
            <a:noAutofit/>
          </a:bodyPr>
          <a:lstStyle/>
          <a:p>
            <a:pPr marL="0" indent="0"/>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Step 4: Flattening</a:t>
            </a:r>
            <a:br>
              <a:rPr lang="en-US" sz="2000" dirty="0">
                <a:latin typeface="Times New Roman" panose="02020603050405020304" pitchFamily="18" charset="0"/>
                <a:ea typeface="Calibri" panose="020F0502020204030204"/>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next move is to flatten the pooled diagram of functions . Flattening means that  the entire matrix of the pulled-up map is transformed into the neural network in a  single column.</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ea typeface="Calibri" panose="020F0502020204030204"/>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Step 5: Full connection</a:t>
            </a:r>
            <a:br>
              <a:rPr lang="en-US" sz="2000" dirty="0">
                <a:latin typeface="Times New Roman" panose="02020603050405020304" pitchFamily="18" charset="0"/>
                <a:ea typeface="Calibri" panose="020F0502020204030204"/>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flattened feature map should be moved through the neural network after  flattening. This transfer is made via the plate, the completely attached plate, and the  output sheet. The completely connected layer is similar to the hidden DNN layer but  is in this case connected.</a:t>
            </a:r>
            <a:br>
              <a:rPr lang="en-US" sz="2000" dirty="0">
                <a:latin typeface="Times New Roman" panose="02020603050405020304" pitchFamily="18" charset="0"/>
                <a:ea typeface="Calibri" panose="020F0502020204030204"/>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Groups are supported by the output sheet. Knowledge is  sent over the network and it calculates a prediction error. The failure is spread back  through the network to improve the prediction. Usually, the last numbers the neural  network produces are not even one. Yet these estimates must be reduced to zero to  one, reflecting each class's probability. This is the role SoftMax plays.</a:t>
            </a:r>
            <a:br>
              <a:rPr lang="en-US" sz="2000" dirty="0">
                <a:latin typeface="Times New Roman" panose="02020603050405020304" pitchFamily="18" charset="0"/>
                <a:ea typeface="Calibri" panose="020F0502020204030204"/>
                <a:cs typeface="Times New Roman" panose="02020603050405020304" pitchFamily="18" charset="0"/>
              </a:rPr>
            </a:br>
            <a:br>
              <a:rPr lang="en-US" sz="2000" dirty="0">
                <a:latin typeface="Times New Roman" panose="02020603050405020304" pitchFamily="18" charset="0"/>
                <a:ea typeface="Calibri" panose="020F0502020204030204"/>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310" y="1222310"/>
            <a:ext cx="10282302" cy="747164"/>
          </a:xfrm>
        </p:spPr>
        <p:txBody>
          <a:bodyPr>
            <a:normAutofit/>
          </a:bodyPr>
          <a:lstStyle/>
          <a:p>
            <a:r>
              <a:rPr lang="en-IN" sz="3200" b="1" dirty="0">
                <a:latin typeface="Times New Roman" panose="02020603050405020304" pitchFamily="18" charset="0"/>
                <a:cs typeface="Times New Roman" panose="02020603050405020304" pitchFamily="18" charset="0"/>
              </a:rPr>
              <a:t>OUTPUT SCREENS</a:t>
            </a:r>
            <a:endParaRPr lang="en-IN" sz="3200" b="1"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sz="half" idx="2"/>
          </p:nvPr>
        </p:nvPicPr>
        <p:blipFill>
          <a:blip r:embed="rId1"/>
          <a:stretch>
            <a:fillRect/>
          </a:stretch>
        </p:blipFill>
        <p:spPr>
          <a:xfrm>
            <a:off x="1222311" y="2416629"/>
            <a:ext cx="4777274" cy="3568807"/>
          </a:xfrm>
        </p:spPr>
      </p:pic>
      <p:pic>
        <p:nvPicPr>
          <p:cNvPr id="10" name="Content Placeholder 9"/>
          <p:cNvPicPr>
            <a:picLocks noGrp="1" noChangeAspect="1"/>
          </p:cNvPicPr>
          <p:nvPr>
            <p:ph sz="quarter" idx="4"/>
          </p:nvPr>
        </p:nvPicPr>
        <p:blipFill>
          <a:blip r:embed="rId2"/>
          <a:stretch>
            <a:fillRect/>
          </a:stretch>
        </p:blipFill>
        <p:spPr>
          <a:xfrm>
            <a:off x="6574109" y="2416629"/>
            <a:ext cx="4644445" cy="3568807"/>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344" y="203201"/>
            <a:ext cx="11156268" cy="6241142"/>
          </a:xfrm>
        </p:spPr>
        <p:txBody>
          <a:bodyPr>
            <a:normAutofit/>
          </a:bodyPr>
          <a:lstStyle/>
          <a:p>
            <a:r>
              <a:rPr lang="en-US" sz="3200" b="1" dirty="0">
                <a:latin typeface="Times New Roman" panose="02020603050405020304" pitchFamily="18" charset="0"/>
                <a:cs typeface="Times New Roman" panose="02020603050405020304" pitchFamily="18" charset="0"/>
              </a:rPr>
              <a:t>            </a:t>
            </a: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OUTPUT SCREENS</a:t>
            </a: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624558" y="2117026"/>
            <a:ext cx="5458936" cy="4239386"/>
          </a:xfrm>
          <a:prstGeom prst="rect">
            <a:avLst/>
          </a:prstGeom>
        </p:spPr>
      </p:pic>
      <p:pic>
        <p:nvPicPr>
          <p:cNvPr id="6" name="Picture 5"/>
          <p:cNvPicPr>
            <a:picLocks noChangeAspect="1"/>
          </p:cNvPicPr>
          <p:nvPr/>
        </p:nvPicPr>
        <p:blipFill>
          <a:blip r:embed="rId2"/>
          <a:stretch>
            <a:fillRect/>
          </a:stretch>
        </p:blipFill>
        <p:spPr>
          <a:xfrm>
            <a:off x="6349821" y="2117025"/>
            <a:ext cx="5297682" cy="41888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1122284" y="1413631"/>
            <a:ext cx="4088907" cy="5218158"/>
          </a:xfrm>
          <a:prstGeom prst="rect">
            <a:avLst/>
          </a:prstGeom>
        </p:spPr>
      </p:pic>
      <p:pic>
        <p:nvPicPr>
          <p:cNvPr id="7" name="Picture 6"/>
          <p:cNvPicPr>
            <a:picLocks noChangeAspect="1"/>
          </p:cNvPicPr>
          <p:nvPr/>
        </p:nvPicPr>
        <p:blipFill>
          <a:blip r:embed="rId2"/>
          <a:stretch>
            <a:fillRect/>
          </a:stretch>
        </p:blipFill>
        <p:spPr>
          <a:xfrm>
            <a:off x="6048349" y="1413630"/>
            <a:ext cx="4223115" cy="524922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730" y="286385"/>
            <a:ext cx="9906000" cy="774065"/>
          </a:xfrm>
        </p:spPr>
        <p:txBody>
          <a:bodyPr>
            <a:normAutofit fontScale="90000"/>
          </a:bodyPr>
          <a:lstStyle/>
          <a:p>
            <a:br>
              <a:rPr lang="en-IN" altLang="en-US" sz="3200" dirty="0">
                <a:latin typeface="Times New Roman" panose="02020603050405020304" pitchFamily="18" charset="0"/>
                <a:cs typeface="Times New Roman" panose="02020603050405020304" pitchFamily="18" charset="0"/>
              </a:rPr>
            </a:br>
            <a:br>
              <a:rPr lang="en-IN" altLang="en-US" sz="3200" dirty="0">
                <a:latin typeface="Times New Roman" panose="02020603050405020304" pitchFamily="18" charset="0"/>
                <a:cs typeface="Times New Roman" panose="02020603050405020304" pitchFamily="18" charset="0"/>
              </a:rPr>
            </a:br>
            <a:r>
              <a:rPr lang="en-IN" altLang="en-US" sz="3200" dirty="0">
                <a:latin typeface="Times New Roman" panose="02020603050405020304" pitchFamily="18" charset="0"/>
                <a:cs typeface="Times New Roman" panose="02020603050405020304" pitchFamily="18" charset="0"/>
              </a:rPr>
              <a:t> </a:t>
            </a:r>
            <a:r>
              <a:rPr lang="en-IN" altLang="en-US" dirty="0">
                <a:latin typeface="Times New Roman" panose="02020603050405020304" pitchFamily="18" charset="0"/>
                <a:cs typeface="Times New Roman" panose="02020603050405020304" pitchFamily="18" charset="0"/>
              </a:rPr>
              <a:t>CONTENTS</a:t>
            </a:r>
            <a:br>
              <a:rPr lang="en-IN" altLang="en-US" dirty="0">
                <a:latin typeface="Times New Roman" panose="02020603050405020304" pitchFamily="18" charset="0"/>
                <a:cs typeface="Times New Roman" panose="02020603050405020304" pitchFamily="18" charset="0"/>
              </a:rPr>
            </a:br>
            <a:endParaRPr lang="en-IN" altLang="en-US"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1250302" y="1060451"/>
            <a:ext cx="9797427" cy="5226050"/>
          </a:xfrm>
        </p:spPr>
        <p:txBody>
          <a:bodyPr>
            <a:normAutofit lnSpcReduction="10000"/>
          </a:bodyPr>
          <a:lstStyle/>
          <a:p>
            <a:endParaRPr lang="en-IN" altLang="en-US" sz="2000" dirty="0"/>
          </a:p>
          <a:p>
            <a:endParaRPr lang="en-IN" altLang="en-US" sz="2000" dirty="0"/>
          </a:p>
          <a:p>
            <a:r>
              <a:rPr lang="en-IN" altLang="en-US" sz="2000" dirty="0">
                <a:latin typeface="Times New Roman" panose="02020603050405020304" pitchFamily="18" charset="0"/>
                <a:cs typeface="Times New Roman" panose="02020603050405020304" pitchFamily="18" charset="0"/>
              </a:rPr>
              <a:t>Abstract</a:t>
            </a:r>
            <a:endParaRPr lang="en-IN" altLang="en-US" sz="2000" dirty="0">
              <a:latin typeface="Times New Roman" panose="02020603050405020304" pitchFamily="18" charset="0"/>
              <a:cs typeface="Times New Roman" panose="02020603050405020304" pitchFamily="18" charset="0"/>
            </a:endParaRPr>
          </a:p>
          <a:p>
            <a:r>
              <a:rPr lang="en-IN" altLang="en-US" sz="2000" dirty="0">
                <a:latin typeface="Times New Roman" panose="02020603050405020304" pitchFamily="18" charset="0"/>
                <a:cs typeface="Times New Roman" panose="02020603050405020304" pitchFamily="18" charset="0"/>
              </a:rPr>
              <a:t>Introduction</a:t>
            </a:r>
            <a:endParaRPr lang="en-IN" altLang="en-US" sz="2000" dirty="0">
              <a:latin typeface="Times New Roman" panose="02020603050405020304" pitchFamily="18" charset="0"/>
              <a:cs typeface="Times New Roman" panose="02020603050405020304" pitchFamily="18" charset="0"/>
            </a:endParaRPr>
          </a:p>
          <a:p>
            <a:r>
              <a:rPr lang="en-IN" altLang="en-US" sz="2000" dirty="0">
                <a:latin typeface="Times New Roman" panose="02020603050405020304" pitchFamily="18" charset="0"/>
                <a:cs typeface="Times New Roman" panose="02020603050405020304" pitchFamily="18" charset="0"/>
              </a:rPr>
              <a:t>Literature Survey</a:t>
            </a:r>
            <a:endParaRPr lang="en-IN" altLang="en-US" sz="2000" dirty="0">
              <a:latin typeface="Times New Roman" panose="02020603050405020304" pitchFamily="18" charset="0"/>
              <a:cs typeface="Times New Roman" panose="02020603050405020304" pitchFamily="18" charset="0"/>
            </a:endParaRPr>
          </a:p>
          <a:p>
            <a:r>
              <a:rPr lang="en-IN" altLang="en-US" sz="2000" dirty="0">
                <a:latin typeface="Times New Roman" panose="02020603050405020304" pitchFamily="18" charset="0"/>
                <a:cs typeface="Times New Roman" panose="02020603050405020304" pitchFamily="18" charset="0"/>
              </a:rPr>
              <a:t>Existing System</a:t>
            </a:r>
            <a:endParaRPr lang="en-IN" altLang="en-US" sz="2000" dirty="0">
              <a:latin typeface="Times New Roman" panose="02020603050405020304" pitchFamily="18" charset="0"/>
              <a:cs typeface="Times New Roman" panose="02020603050405020304" pitchFamily="18" charset="0"/>
            </a:endParaRPr>
          </a:p>
          <a:p>
            <a:r>
              <a:rPr lang="en-IN" altLang="en-US" sz="2000" dirty="0">
                <a:latin typeface="Times New Roman" panose="02020603050405020304" pitchFamily="18" charset="0"/>
                <a:cs typeface="Times New Roman" panose="02020603050405020304" pitchFamily="18" charset="0"/>
              </a:rPr>
              <a:t>Problem Identification</a:t>
            </a:r>
            <a:endParaRPr lang="en-IN" altLang="en-US" sz="2000" dirty="0">
              <a:latin typeface="Times New Roman" panose="02020603050405020304" pitchFamily="18" charset="0"/>
              <a:cs typeface="Times New Roman" panose="02020603050405020304" pitchFamily="18" charset="0"/>
            </a:endParaRPr>
          </a:p>
          <a:p>
            <a:r>
              <a:rPr lang="en-IN" altLang="en-US" sz="2000" dirty="0">
                <a:latin typeface="Times New Roman" panose="02020603050405020304" pitchFamily="18" charset="0"/>
                <a:cs typeface="Times New Roman" panose="02020603050405020304" pitchFamily="18" charset="0"/>
              </a:rPr>
              <a:t>Proposed System</a:t>
            </a:r>
            <a:endParaRPr lang="en-IN" altLang="en-US" sz="2000" dirty="0">
              <a:latin typeface="Times New Roman" panose="02020603050405020304" pitchFamily="18" charset="0"/>
              <a:cs typeface="Times New Roman" panose="02020603050405020304" pitchFamily="18" charset="0"/>
            </a:endParaRPr>
          </a:p>
          <a:p>
            <a:r>
              <a:rPr lang="en-IN" altLang="en-US" sz="2000" dirty="0">
                <a:latin typeface="Times New Roman" panose="02020603050405020304" pitchFamily="18" charset="0"/>
                <a:cs typeface="Times New Roman" panose="02020603050405020304" pitchFamily="18" charset="0"/>
              </a:rPr>
              <a:t>Components Required</a:t>
            </a:r>
            <a:endParaRPr lang="en-IN" altLang="en-US" sz="2000" dirty="0">
              <a:latin typeface="Times New Roman" panose="02020603050405020304" pitchFamily="18" charset="0"/>
              <a:cs typeface="Times New Roman" panose="02020603050405020304" pitchFamily="18" charset="0"/>
            </a:endParaRPr>
          </a:p>
          <a:p>
            <a:r>
              <a:rPr lang="en-IN" altLang="en-US" sz="2000" dirty="0">
                <a:latin typeface="Times New Roman" panose="02020603050405020304" pitchFamily="18" charset="0"/>
                <a:cs typeface="Times New Roman" panose="02020603050405020304" pitchFamily="18" charset="0"/>
              </a:rPr>
              <a:t>Architecture</a:t>
            </a:r>
            <a:endParaRPr lang="en-IN" altLang="en-US" sz="2000" dirty="0">
              <a:latin typeface="Times New Roman" panose="02020603050405020304" pitchFamily="18" charset="0"/>
              <a:cs typeface="Times New Roman" panose="02020603050405020304" pitchFamily="18" charset="0"/>
            </a:endParaRPr>
          </a:p>
          <a:p>
            <a:r>
              <a:rPr lang="en-IN" altLang="en-US" sz="2000" dirty="0">
                <a:latin typeface="Times New Roman" panose="02020603050405020304" pitchFamily="18" charset="0"/>
                <a:cs typeface="Times New Roman" panose="02020603050405020304" pitchFamily="18" charset="0"/>
              </a:rPr>
              <a:t>Methodology</a:t>
            </a:r>
            <a:endParaRPr lang="en-IN" altLang="en-US" sz="2000" dirty="0">
              <a:latin typeface="Times New Roman" panose="02020603050405020304" pitchFamily="18" charset="0"/>
              <a:cs typeface="Times New Roman" panose="02020603050405020304" pitchFamily="18" charset="0"/>
            </a:endParaRPr>
          </a:p>
          <a:p>
            <a:r>
              <a:rPr lang="en-IN" altLang="en-US" sz="2000" dirty="0">
                <a:latin typeface="Times New Roman" panose="02020603050405020304" pitchFamily="18" charset="0"/>
                <a:cs typeface="Times New Roman" panose="02020603050405020304" pitchFamily="18" charset="0"/>
              </a:rPr>
              <a:t>Output Screens</a:t>
            </a:r>
            <a:endParaRPr lang="en-IN" altLang="en-US" sz="2000" dirty="0">
              <a:latin typeface="Times New Roman" panose="02020603050405020304" pitchFamily="18" charset="0"/>
              <a:cs typeface="Times New Roman" panose="02020603050405020304" pitchFamily="18" charset="0"/>
            </a:endParaRPr>
          </a:p>
          <a:p>
            <a:r>
              <a:rPr lang="en-IN" altLang="en-US" sz="2000" dirty="0">
                <a:latin typeface="Times New Roman" panose="02020603050405020304" pitchFamily="18" charset="0"/>
                <a:cs typeface="Times New Roman" panose="02020603050405020304" pitchFamily="18" charset="0"/>
              </a:rPr>
              <a:t>Future Scope</a:t>
            </a:r>
            <a:endParaRPr lang="en-IN" altLang="en-US" sz="2000" dirty="0">
              <a:latin typeface="Times New Roman" panose="02020603050405020304" pitchFamily="18" charset="0"/>
              <a:cs typeface="Times New Roman" panose="02020603050405020304" pitchFamily="18" charset="0"/>
            </a:endParaRPr>
          </a:p>
          <a:p>
            <a:endParaRPr lang="en-I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1641" y="1138334"/>
            <a:ext cx="10272972" cy="766665"/>
          </a:xfrm>
        </p:spPr>
        <p:txBody>
          <a:bodyPr>
            <a:normAutofit/>
          </a:bodyPr>
          <a:lstStyle/>
          <a:p>
            <a:r>
              <a:rPr lang="en-IN"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31640" y="1810138"/>
            <a:ext cx="10272972" cy="4101083"/>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The purpose and objective of the project are achieved. By providing an extremely rich graphical user interface, web page designing is easy and in an aesthetic form. The human emotion detection system using advanced machine learning and image processing techniques presents a significant improvement over traditional approaches. By leveraging state-of-the-art models such as convolutional neural networks (CNNs) and efficient image processing methods like OpenCV, the proposed system achieves higher accuracy in recognizing a broader range of emotions, including complex and nuanced emotional states. Real-time video stream analysis and dynamic user interfaces enhance the system’s practical applications in fields such as healthcare, security, and human-computer interaction. The system’s robust performance demonstrates the potential for artificial intelligence to provide meaningful insights and improve user experiences through accurate emotion recognition. Nevertheless, there remain opportunities for further refinement, such as expanding the dataset to include more diverse and representative samples, optimizing models for specific use cases, and incorporating multimodal data sources like audio and contextual information.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730" y="699796"/>
            <a:ext cx="9906000" cy="1100430"/>
          </a:xfrm>
        </p:spPr>
        <p:txBody>
          <a:bodyPr>
            <a:normAutofit/>
          </a:bodyPr>
          <a:lstStyle/>
          <a:p>
            <a:r>
              <a:rPr lang="en-IN" altLang="en-US" sz="3200" b="1" dirty="0">
                <a:latin typeface="Times New Roman" panose="02020603050405020304" pitchFamily="18" charset="0"/>
                <a:cs typeface="Times New Roman" panose="02020603050405020304" pitchFamily="18" charset="0"/>
              </a:rPr>
              <a:t>    </a:t>
            </a:r>
            <a:br>
              <a:rPr lang="en-IN" altLang="en-US" sz="3200" b="1" dirty="0">
                <a:latin typeface="Times New Roman" panose="02020603050405020304" pitchFamily="18" charset="0"/>
                <a:cs typeface="Times New Roman" panose="02020603050405020304" pitchFamily="18" charset="0"/>
              </a:rPr>
            </a:br>
            <a:r>
              <a:rPr lang="en-IN" altLang="en-US" sz="3200" b="1" dirty="0">
                <a:latin typeface="Times New Roman" panose="02020603050405020304" pitchFamily="18" charset="0"/>
                <a:cs typeface="Times New Roman" panose="02020603050405020304" pitchFamily="18" charset="0"/>
              </a:rPr>
              <a:t> FUTURE SCOPE</a:t>
            </a:r>
            <a:endParaRPr lang="en-IN" alt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22310" y="1922106"/>
            <a:ext cx="9825420" cy="4472776"/>
          </a:xfrm>
        </p:spPr>
        <p:txBody>
          <a:bodyPr>
            <a:normAutofit/>
          </a:bodyPr>
          <a:lstStyle/>
          <a:p>
            <a:pPr marL="266065" marR="5080" indent="-257175" algn="just">
              <a:spcBef>
                <a:spcPts val="75"/>
              </a:spcBef>
              <a:buFont typeface="Wingdings" panose="05000000000000000000"/>
              <a:buChar char=""/>
              <a:tabLst>
                <a:tab pos="266065" algn="l"/>
              </a:tabLst>
            </a:pPr>
            <a:r>
              <a:rPr lang="en-US" b="1" dirty="0">
                <a:latin typeface="Times New Roman" panose="02020603050405020304" pitchFamily="18" charset="0"/>
                <a:cs typeface="Times New Roman" panose="02020603050405020304" pitchFamily="18" charset="0"/>
              </a:rPr>
              <a:t>URLs and Online Datasets: </a:t>
            </a:r>
            <a:r>
              <a:rPr lang="en-US" dirty="0">
                <a:latin typeface="Times New Roman" panose="02020603050405020304" pitchFamily="18" charset="0"/>
                <a:cs typeface="Times New Roman" panose="02020603050405020304" pitchFamily="18" charset="0"/>
              </a:rPr>
              <a:t>Integrating the ability to retrieve and analyze images and videos directly from URLs can provide the system with access to a wider range of data from different sources, such as online databases, social media, and other web-based platforms. </a:t>
            </a:r>
            <a:endParaRPr lang="en-US" dirty="0">
              <a:latin typeface="Times New Roman" panose="02020603050405020304" pitchFamily="18" charset="0"/>
              <a:cs typeface="Times New Roman" panose="02020603050405020304" pitchFamily="18" charset="0"/>
            </a:endParaRPr>
          </a:p>
          <a:p>
            <a:pPr marL="266065" marR="5080" indent="-257175" algn="just">
              <a:spcBef>
                <a:spcPts val="75"/>
              </a:spcBef>
              <a:buFont typeface="Wingdings" panose="05000000000000000000"/>
              <a:buChar char=""/>
              <a:tabLst>
                <a:tab pos="266065" algn="l"/>
              </a:tabLst>
            </a:pPr>
            <a:r>
              <a:rPr lang="en-US" b="1" dirty="0">
                <a:latin typeface="Times New Roman" panose="02020603050405020304" pitchFamily="18" charset="0"/>
                <a:cs typeface="Times New Roman" panose="02020603050405020304" pitchFamily="18" charset="0"/>
              </a:rPr>
              <a:t>College and Research Institution Datasets: </a:t>
            </a:r>
            <a:r>
              <a:rPr lang="en-US" dirty="0">
                <a:latin typeface="Times New Roman" panose="02020603050405020304" pitchFamily="18" charset="0"/>
                <a:cs typeface="Times New Roman" panose="02020603050405020304" pitchFamily="18" charset="0"/>
              </a:rPr>
              <a:t>Utilizing datasets from academic and research institutions can introduce greater variability and diversity in facial expressions and emotional states. These datasets often include a mix of controlled and naturalistic environments, providing a richer training ground for the model. </a:t>
            </a:r>
            <a:endParaRPr lang="en-US" dirty="0">
              <a:latin typeface="Times New Roman" panose="02020603050405020304" pitchFamily="18" charset="0"/>
              <a:cs typeface="Times New Roman" panose="02020603050405020304" pitchFamily="18" charset="0"/>
            </a:endParaRPr>
          </a:p>
          <a:p>
            <a:pPr marL="266065" marR="5080" indent="-257175" algn="just">
              <a:spcBef>
                <a:spcPts val="75"/>
              </a:spcBef>
              <a:buFont typeface="Wingdings" panose="05000000000000000000"/>
              <a:buChar char=""/>
              <a:tabLst>
                <a:tab pos="266065" algn="l"/>
              </a:tabLst>
            </a:pPr>
            <a:r>
              <a:rPr lang="en-US" b="1" dirty="0">
                <a:latin typeface="Times New Roman" panose="02020603050405020304" pitchFamily="18" charset="0"/>
                <a:cs typeface="Times New Roman" panose="02020603050405020304" pitchFamily="18" charset="0"/>
              </a:rPr>
              <a:t>Crowdsourced Data: </a:t>
            </a:r>
            <a:r>
              <a:rPr lang="en-US" dirty="0">
                <a:latin typeface="Times New Roman" panose="02020603050405020304" pitchFamily="18" charset="0"/>
                <a:cs typeface="Times New Roman" panose="02020603050405020304" pitchFamily="18" charset="0"/>
              </a:rPr>
              <a:t>Collaborating with online communities and crowdsourcing platforms to gather data can further expand the dataset’s diversity, offering a broader representation of different demographics, ethnicities, and age groups.</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12571"/>
            <a:ext cx="10515600" cy="3694290"/>
          </a:xfrm>
        </p:spPr>
        <p:txBody>
          <a:bodyPr/>
          <a:lstStyle/>
          <a:p>
            <a:r>
              <a:rPr lang="en-US" dirty="0">
                <a:ea typeface="Calibri Light" panose="020F0302020204030204"/>
                <a:cs typeface="Calibri Light" panose="020F0302020204030204"/>
              </a:rPr>
              <a:t>       </a:t>
            </a:r>
            <a:r>
              <a:rPr lang="en-US" sz="6600" dirty="0">
                <a:latin typeface="Times New Roman" panose="02020603050405020304" pitchFamily="18" charset="0"/>
                <a:ea typeface="Calibri Light" panose="020F0302020204030204"/>
                <a:cs typeface="Times New Roman" panose="02020603050405020304" pitchFamily="18" charset="0"/>
              </a:rPr>
              <a:t>THANK YOU</a:t>
            </a:r>
            <a:endParaRPr lang="en-US" sz="6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581" y="503853"/>
            <a:ext cx="10669220" cy="1259633"/>
          </a:xfrm>
        </p:spPr>
        <p:txBody>
          <a:bodyPr>
            <a:normAutofit fontScale="90000"/>
          </a:bodyPr>
          <a:lstStyle/>
          <a:p>
            <a:br>
              <a:rPr lang="en-US" sz="4800" b="1" dirty="0">
                <a:ea typeface="Calibri Light" panose="020F0302020204030204"/>
                <a:cs typeface="Calibri Light" panose="020F0302020204030204"/>
              </a:rPr>
            </a:br>
            <a:r>
              <a:rPr lang="en-US" sz="4800" b="1" dirty="0">
                <a:ea typeface="Calibri Light" panose="020F0302020204030204"/>
                <a:cs typeface="Calibri Light" panose="020F0302020204030204"/>
              </a:rPr>
              <a:t>  </a:t>
            </a:r>
            <a:r>
              <a:rPr lang="en-US" b="1" dirty="0">
                <a:latin typeface="Times New Roman" panose="02020603050405020304" pitchFamily="18" charset="0"/>
                <a:ea typeface="Calibri Light" panose="020F0302020204030204"/>
                <a:cs typeface="Times New Roman" panose="02020603050405020304" pitchFamily="18" charset="0"/>
              </a:rPr>
              <a:t>ABSTRACT</a:t>
            </a:r>
            <a:endParaRPr lang="en-US" b="1" dirty="0">
              <a:latin typeface="Times New Roman" panose="02020603050405020304" pitchFamily="18" charset="0"/>
              <a:ea typeface="Calibri Light" panose="020F0302020204030204"/>
              <a:cs typeface="Times New Roman" panose="02020603050405020304" pitchFamily="18" charset="0"/>
            </a:endParaRPr>
          </a:p>
        </p:txBody>
      </p:sp>
      <p:sp>
        <p:nvSpPr>
          <p:cNvPr id="3" name="Content Placeholder 2"/>
          <p:cNvSpPr>
            <a:spLocks noGrp="1"/>
          </p:cNvSpPr>
          <p:nvPr>
            <p:ph idx="1"/>
          </p:nvPr>
        </p:nvSpPr>
        <p:spPr>
          <a:xfrm>
            <a:off x="951649" y="1853449"/>
            <a:ext cx="10669221" cy="4239592"/>
          </a:xfrm>
        </p:spPr>
        <p:txBody>
          <a:bodyPr vert="horz" lIns="91440" tIns="45720" rIns="91440" bIns="45720" rtlCol="0" anchor="t">
            <a:normAutofit/>
          </a:bodyPr>
          <a:lstStyle/>
          <a:p>
            <a:pPr marL="0" indent="0" algn="just">
              <a:spcBef>
                <a:spcPts val="5"/>
              </a:spcBef>
              <a:spcAft>
                <a:spcPts val="0"/>
              </a:spcAft>
              <a:buNone/>
            </a:pPr>
            <a:r>
              <a:rPr lang="en-US" sz="1800" b="0" kern="0" spc="-10" dirty="0">
                <a:effectLst/>
                <a:latin typeface="Times New Roman" panose="02020603050405020304" pitchFamily="18" charset="0"/>
                <a:ea typeface="Times New Roman" panose="02020603050405020304" pitchFamily="18" charset="0"/>
              </a:rPr>
              <a:t>Face detection has been in existence for a considerable time. Looking ahead, there's a growing interest in conveying human emotions visually, either through recorded video or live streams. Understanding and interpreting human emotions from facial expressions is crucial for contemporary artificial intelligence systems. This capability enables these systems to mimic and evaluate emotions, aiding in tasks like marketing and </a:t>
            </a:r>
            <a:r>
              <a:rPr lang="en-US" sz="1800" b="0" kern="0" spc="-10">
                <a:effectLst/>
                <a:latin typeface="Times New Roman" panose="02020603050405020304" pitchFamily="18" charset="0"/>
                <a:ea typeface="Times New Roman" panose="02020603050405020304" pitchFamily="18" charset="0"/>
              </a:rPr>
              <a:t>security.While</a:t>
            </a:r>
            <a:r>
              <a:rPr lang="en-US" sz="1800" b="0" kern="0" spc="-10" dirty="0">
                <a:effectLst/>
                <a:latin typeface="Times New Roman" panose="02020603050405020304" pitchFamily="18" charset="0"/>
                <a:ea typeface="Times New Roman" panose="02020603050405020304" pitchFamily="18" charset="0"/>
              </a:rPr>
              <a:t> humans can easily recognize emotions from photos or videos, robots face challenges in doing so and require complex image processing algorithms for feature extraction. This process involves training algorithms on relevant datasets and then testing them for emotion detection and identification using machine learning techniques. This  delves into various machine learning algorithms and feature extraction methods to facilitate accurate human emotion identification from images, thereby improving information extraction. Facial expressions serve as a vital nonverbal form of communication, encompassing eight universal emotions: neutral, happiness, sadness, anger, contempt, disgust, fear, and surprise. We propose a technology-driven monitoring system for the elderly that utilizes video analysis to detect emotions. This system gathers data from video feeds, enabling real-time monitoring of seniors' living conditions.</a:t>
            </a:r>
            <a:endParaRPr lang="en-IN" sz="1800" b="1" kern="0" dirty="0">
              <a:effectLst/>
              <a:latin typeface="Times New Roman" panose="02020603050405020304" pitchFamily="18" charset="0"/>
              <a:ea typeface="Times New Roman" panose="02020603050405020304" pitchFamily="18" charset="0"/>
            </a:endParaRPr>
          </a:p>
          <a:p>
            <a:pPr marL="0" indent="0" algn="just">
              <a:buNone/>
            </a:pPr>
            <a:endParaRPr lang="en-US" sz="20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734008"/>
          </a:xfrm>
        </p:spPr>
        <p:txBody>
          <a:bodyPr>
            <a:normAutofit fontScale="90000"/>
          </a:bodyPr>
          <a:lstStyle/>
          <a:p>
            <a:br>
              <a:rPr lang="en-US" sz="3200" b="1" dirty="0">
                <a:latin typeface="Times New Roman" panose="02020603050405020304" pitchFamily="18" charset="0"/>
                <a:ea typeface="Calibri Light" panose="020F0302020204030204"/>
                <a:cs typeface="Times New Roman" panose="02020603050405020304" pitchFamily="18" charset="0"/>
              </a:rPr>
            </a:br>
            <a:br>
              <a:rPr lang="en-US" sz="3200" b="1" dirty="0">
                <a:latin typeface="Times New Roman" panose="02020603050405020304" pitchFamily="18" charset="0"/>
                <a:ea typeface="Calibri Light" panose="020F0302020204030204"/>
                <a:cs typeface="Times New Roman" panose="02020603050405020304" pitchFamily="18" charset="0"/>
              </a:rPr>
            </a:br>
            <a:r>
              <a:rPr lang="en-US" b="1" dirty="0">
                <a:latin typeface="Times New Roman" panose="02020603050405020304" pitchFamily="18" charset="0"/>
                <a:ea typeface="Calibri Light" panose="020F0302020204030204"/>
                <a:cs typeface="Times New Roman" panose="02020603050405020304" pitchFamily="18" charset="0"/>
              </a:rPr>
              <a:t>INTRODUCTION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3" y="1343607"/>
            <a:ext cx="10716760" cy="4904793"/>
          </a:xfrm>
        </p:spPr>
        <p:txBody>
          <a:bodyPr vert="horz" lIns="91440" tIns="45720" rIns="91440" bIns="45720" rtlCol="0" anchor="t">
            <a:normAutofit/>
          </a:bodyPr>
          <a:lstStyle/>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One of the fastest and natural methods of communication between humans is a speech signal. For interaction between human and machine use of speech signal is the fastest and most efficient method utmost awareness of the message received, using every sense that a human is naturally capable of using. While emotional recognition is an extremely hard assignment for machines, it comes naturally to people. Based on this, an emotion detection system makes use of emotion-related knowledge to enhance machine-human communication. </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Human existence is inextricably linked to emotions. There are several ways that we define emotions. They can be mistaken for sentiments or moods, and are commonly described as a complicated sequence of responses. They are the means by which people deal with issues or circumstances that hold personal significance for them. Another way to define emotion is as a conscious mental reaction (such fear or rage) that is subjectively seen as a powerful feeling, often aimed at a particular object. There are several ways to transmit emotions. One of the difficulties in the subject of human-machine interaction is getting a computer to understand the emotions a human is trying to express through a text or speech.</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681" y="1119672"/>
            <a:ext cx="9745501" cy="783773"/>
          </a:xfrm>
        </p:spPr>
        <p:txBody>
          <a:bodyPr>
            <a:normAutofit/>
          </a:bodyPr>
          <a:lstStyle/>
          <a:p>
            <a:r>
              <a:rPr lang="en-US" sz="3200" dirty="0">
                <a:effectLst>
                  <a:glow rad="38100">
                    <a:prstClr val="black">
                      <a:lumMod val="65000"/>
                      <a:lumOff val="35000"/>
                      <a:alpha val="40000"/>
                    </a:prstClr>
                  </a:glow>
                  <a:outerShdw blurRad="28575" dist="38100" dir="14040000" algn="tl" rotWithShape="0">
                    <a:srgbClr val="000000">
                      <a:alpha val="25000"/>
                    </a:srgbClr>
                  </a:outerShdw>
                </a:effectLst>
                <a:latin typeface="Times New Roman" panose="02020603050405020304" pitchFamily="18" charset="0"/>
                <a:cs typeface="Times New Roman" panose="02020603050405020304" pitchFamily="18" charset="0"/>
              </a:rPr>
              <a:t>LITERATURE SURVEY</a:t>
            </a:r>
            <a:endParaRPr lang="en-US" sz="32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nvGraphicFramePr>
        <p:xfrm>
          <a:off x="410547" y="1755362"/>
          <a:ext cx="11124001" cy="4644000"/>
        </p:xfrm>
        <a:graphic>
          <a:graphicData uri="http://schemas.openxmlformats.org/drawingml/2006/table">
            <a:tbl>
              <a:tblPr firstRow="1" bandRow="1">
                <a:tableStyleId>{5940675A-B579-460E-94D1-54222C63F5DA}</a:tableStyleId>
              </a:tblPr>
              <a:tblGrid>
                <a:gridCol w="800066"/>
                <a:gridCol w="1616247"/>
                <a:gridCol w="811858"/>
                <a:gridCol w="5191121"/>
                <a:gridCol w="2704709"/>
              </a:tblGrid>
              <a:tr h="492548">
                <a:tc>
                  <a:txBody>
                    <a:bodyPr/>
                    <a:lstStyle/>
                    <a:p>
                      <a:pPr algn="ctr"/>
                      <a:r>
                        <a:rPr lang="en-IN" sz="1600" b="1" i="0" kern="1200" dirty="0">
                          <a:solidFill>
                            <a:schemeClr val="tx1"/>
                          </a:solidFill>
                          <a:effectLst/>
                          <a:latin typeface="Times New Roman" panose="02020603050405020304" pitchFamily="18" charset="0"/>
                          <a:ea typeface="+mn-ea"/>
                          <a:cs typeface="Times New Roman" panose="02020603050405020304" pitchFamily="18" charset="0"/>
                        </a:rPr>
                        <a:t>S. No.</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fontAlgn="b"/>
                      <a:r>
                        <a:rPr lang="en-IN" sz="1600" b="1" dirty="0">
                          <a:effectLst/>
                          <a:latin typeface="Times New Roman" panose="02020603050405020304" pitchFamily="18" charset="0"/>
                          <a:cs typeface="Times New Roman" panose="02020603050405020304" pitchFamily="18" charset="0"/>
                        </a:rPr>
                        <a:t>Author(s)</a:t>
                      </a:r>
                      <a:endParaRPr lang="en-IN" sz="1600" b="1" dirty="0">
                        <a:effectLst/>
                        <a:latin typeface="Times New Roman" panose="02020603050405020304" pitchFamily="18" charset="0"/>
                        <a:cs typeface="Times New Roman" panose="02020603050405020304" pitchFamily="18" charset="0"/>
                      </a:endParaRPr>
                    </a:p>
                  </a:txBody>
                  <a:tcPr anchor="ctr"/>
                </a:tc>
                <a:tc>
                  <a:txBody>
                    <a:bodyPr/>
                    <a:lstStyle/>
                    <a:p>
                      <a:pPr algn="ctr"/>
                      <a:r>
                        <a:rPr lang="en-IN" sz="1600" b="1" i="0" kern="1200" dirty="0">
                          <a:solidFill>
                            <a:schemeClr val="tx1"/>
                          </a:solidFill>
                          <a:effectLst/>
                          <a:latin typeface="Times New Roman" panose="02020603050405020304" pitchFamily="18" charset="0"/>
                          <a:ea typeface="+mn-ea"/>
                          <a:cs typeface="Times New Roman" panose="02020603050405020304" pitchFamily="18" charset="0"/>
                        </a:rPr>
                        <a:t>Year </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fontAlgn="b"/>
                      <a:r>
                        <a:rPr lang="en-IN" sz="1600" b="1" dirty="0">
                          <a:effectLst/>
                          <a:latin typeface="Times New Roman" panose="02020603050405020304" pitchFamily="18" charset="0"/>
                          <a:cs typeface="Times New Roman" panose="02020603050405020304" pitchFamily="18" charset="0"/>
                        </a:rPr>
                        <a:t>Methodology</a:t>
                      </a:r>
                      <a:endParaRPr lang="en-IN" sz="1600" b="1" dirty="0">
                        <a:effectLst/>
                        <a:latin typeface="Times New Roman" panose="02020603050405020304" pitchFamily="18" charset="0"/>
                        <a:cs typeface="Times New Roman" panose="02020603050405020304" pitchFamily="18" charset="0"/>
                      </a:endParaRPr>
                    </a:p>
                  </a:txBody>
                  <a:tcPr anchor="ctr"/>
                </a:tc>
                <a:tc>
                  <a:txBody>
                    <a:bodyPr/>
                    <a:lstStyle/>
                    <a:p>
                      <a:pPr algn="ctr"/>
                      <a:r>
                        <a:rPr lang="en-IN" sz="1600" b="1" dirty="0">
                          <a:latin typeface="Times New Roman" panose="02020603050405020304" pitchFamily="18" charset="0"/>
                          <a:cs typeface="Times New Roman" panose="02020603050405020304" pitchFamily="18" charset="0"/>
                        </a:rPr>
                        <a:t>Outcomes</a:t>
                      </a:r>
                      <a:endParaRPr lang="en-IN" sz="1600" b="1" dirty="0">
                        <a:latin typeface="Times New Roman" panose="02020603050405020304" pitchFamily="18" charset="0"/>
                        <a:cs typeface="Times New Roman" panose="02020603050405020304" pitchFamily="18" charset="0"/>
                      </a:endParaRPr>
                    </a:p>
                  </a:txBody>
                  <a:tcPr anchor="ctr"/>
                </a:tc>
              </a:tr>
              <a:tr h="914726">
                <a:tc>
                  <a:txBody>
                    <a:bodyPr/>
                    <a:lstStyle/>
                    <a:p>
                      <a:pPr algn="ctr"/>
                      <a:r>
                        <a:rPr lang="en-IN"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b="0" i="0" kern="1200" dirty="0">
                          <a:solidFill>
                            <a:schemeClr val="tx1"/>
                          </a:solidFill>
                          <a:effectLst/>
                          <a:latin typeface="Times New Roman" panose="02020603050405020304" pitchFamily="18" charset="0"/>
                          <a:ea typeface="+mn-ea"/>
                          <a:cs typeface="Times New Roman" panose="02020603050405020304" pitchFamily="18" charset="0"/>
                        </a:rPr>
                        <a:t>Chen, X. et al.</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a:latin typeface="Times New Roman" panose="02020603050405020304" pitchFamily="18" charset="0"/>
                          <a:cs typeface="Times New Roman" panose="02020603050405020304" pitchFamily="18" charset="0"/>
                        </a:rPr>
                        <a:t>2023</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Dual Adversarial Guided Unsupervised Multidomain Adaptation Network</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Collaborative fault diagnosis of rotating machinery</a:t>
                      </a:r>
                      <a:endParaRPr lang="en-IN" sz="1600" dirty="0">
                        <a:latin typeface="Times New Roman" panose="02020603050405020304" pitchFamily="18" charset="0"/>
                        <a:cs typeface="Times New Roman" panose="02020603050405020304" pitchFamily="18" charset="0"/>
                      </a:endParaRPr>
                    </a:p>
                  </a:txBody>
                  <a:tcPr anchor="ctr"/>
                </a:tc>
              </a:tr>
              <a:tr h="914726">
                <a:tc>
                  <a:txBody>
                    <a:bodyPr/>
                    <a:lstStyle/>
                    <a:p>
                      <a:pPr algn="ctr"/>
                      <a:r>
                        <a:rPr lang="en-IN"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b="0" i="0" kern="1200" dirty="0">
                          <a:solidFill>
                            <a:schemeClr val="tx1"/>
                          </a:solidFill>
                          <a:effectLst/>
                          <a:latin typeface="Times New Roman" panose="02020603050405020304" pitchFamily="18" charset="0"/>
                          <a:ea typeface="+mn-ea"/>
                          <a:cs typeface="Times New Roman" panose="02020603050405020304" pitchFamily="18" charset="0"/>
                        </a:rPr>
                        <a:t>Li, X. et al.</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a:latin typeface="Times New Roman" panose="02020603050405020304" pitchFamily="18" charset="0"/>
                          <a:cs typeface="Times New Roman" panose="02020603050405020304" pitchFamily="18" charset="0"/>
                        </a:rPr>
                        <a:t>2023</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End-to-End Framework for Joint Denoising and Classification of Hyperspectral Images</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Denoising and classification of hyperspectral images</a:t>
                      </a:r>
                      <a:endParaRPr lang="en-IN" sz="1600" dirty="0">
                        <a:latin typeface="Times New Roman" panose="02020603050405020304" pitchFamily="18" charset="0"/>
                        <a:cs typeface="Times New Roman" panose="02020603050405020304" pitchFamily="18" charset="0"/>
                      </a:endParaRPr>
                    </a:p>
                  </a:txBody>
                  <a:tcPr anchor="ctr"/>
                </a:tc>
              </a:tr>
              <a:tr h="914726">
                <a:tc>
                  <a:txBody>
                    <a:bodyPr/>
                    <a:lstStyle/>
                    <a:p>
                      <a:pPr algn="ctr"/>
                      <a:r>
                        <a:rPr lang="en-IN" sz="1600" dirty="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b="0" i="0" kern="1200" dirty="0">
                          <a:solidFill>
                            <a:schemeClr val="tx1"/>
                          </a:solidFill>
                          <a:effectLst/>
                          <a:latin typeface="Times New Roman" panose="02020603050405020304" pitchFamily="18" charset="0"/>
                          <a:ea typeface="+mn-ea"/>
                          <a:cs typeface="Times New Roman" panose="02020603050405020304" pitchFamily="18" charset="0"/>
                        </a:rPr>
                        <a:t>Yang, J. et al.</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a:latin typeface="Times New Roman" panose="02020603050405020304" pitchFamily="18" charset="0"/>
                          <a:cs typeface="Times New Roman" panose="02020603050405020304" pitchFamily="18" charset="0"/>
                        </a:rPr>
                        <a:t>2023</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Unsupervised Deep Tensor Network for Hyperspectral–Multispectral Image Fusion</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Fusion of hyperspectral and multispectral images</a:t>
                      </a:r>
                      <a:endParaRPr lang="en-IN" sz="1600" dirty="0">
                        <a:latin typeface="Times New Roman" panose="02020603050405020304" pitchFamily="18" charset="0"/>
                        <a:cs typeface="Times New Roman" panose="02020603050405020304" pitchFamily="18" charset="0"/>
                      </a:endParaRPr>
                    </a:p>
                  </a:txBody>
                  <a:tcPr anchor="ctr"/>
                </a:tc>
              </a:tr>
              <a:tr h="703637">
                <a:tc>
                  <a:txBody>
                    <a:bodyPr/>
                    <a:lstStyle/>
                    <a:p>
                      <a:pPr algn="ctr"/>
                      <a:r>
                        <a:rPr lang="en-IN" sz="1600" dirty="0">
                          <a:latin typeface="Times New Roman" panose="02020603050405020304" pitchFamily="18" charset="0"/>
                          <a:cs typeface="Times New Roman" panose="02020603050405020304" pitchFamily="18" charset="0"/>
                        </a:rPr>
                        <a:t>4</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b="0" i="0" kern="1200" dirty="0">
                          <a:solidFill>
                            <a:schemeClr val="tx1"/>
                          </a:solidFill>
                          <a:effectLst/>
                          <a:latin typeface="Times New Roman" panose="02020603050405020304" pitchFamily="18" charset="0"/>
                          <a:ea typeface="+mn-ea"/>
                          <a:cs typeface="Times New Roman" panose="02020603050405020304" pitchFamily="18" charset="0"/>
                        </a:rPr>
                        <a:t>Huang, C. et al.</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a:latin typeface="Times New Roman" panose="02020603050405020304" pitchFamily="18" charset="0"/>
                          <a:cs typeface="Times New Roman" panose="02020603050405020304" pitchFamily="18" charset="0"/>
                        </a:rPr>
                        <a:t>2023</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Adaptive Cylinder Vector Particle Swarm Optimization with Differential Evolution</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b="0" i="0" kern="1200" dirty="0">
                          <a:solidFill>
                            <a:schemeClr val="tx1"/>
                          </a:solidFill>
                          <a:effectLst/>
                          <a:latin typeface="Times New Roman" panose="02020603050405020304" pitchFamily="18" charset="0"/>
                          <a:ea typeface="+mn-ea"/>
                          <a:cs typeface="Times New Roman" panose="02020603050405020304" pitchFamily="18" charset="0"/>
                        </a:rPr>
                        <a:t>UAV path planning</a:t>
                      </a:r>
                      <a:endParaRPr lang="en-IN" sz="1600" dirty="0">
                        <a:latin typeface="Times New Roman" panose="02020603050405020304" pitchFamily="18" charset="0"/>
                        <a:cs typeface="Times New Roman" panose="02020603050405020304" pitchFamily="18" charset="0"/>
                      </a:endParaRPr>
                    </a:p>
                  </a:txBody>
                  <a:tcPr anchor="ctr"/>
                </a:tc>
              </a:tr>
              <a:tr h="703637">
                <a:tc>
                  <a:txBody>
                    <a:bodyPr/>
                    <a:lstStyle/>
                    <a:p>
                      <a:pPr algn="ctr"/>
                      <a:r>
                        <a:rPr lang="en-IN" sz="1600" dirty="0">
                          <a:latin typeface="Times New Roman" panose="02020603050405020304" pitchFamily="18" charset="0"/>
                          <a:cs typeface="Times New Roman" panose="02020603050405020304" pitchFamily="18" charset="0"/>
                        </a:rPr>
                        <a:t>5</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b="0" i="0" kern="1200" dirty="0">
                          <a:solidFill>
                            <a:schemeClr val="tx1"/>
                          </a:solidFill>
                          <a:effectLst/>
                          <a:latin typeface="Times New Roman" panose="02020603050405020304" pitchFamily="18" charset="0"/>
                          <a:ea typeface="+mn-ea"/>
                          <a:cs typeface="Times New Roman" panose="02020603050405020304" pitchFamily="18" charset="0"/>
                        </a:rPr>
                        <a:t>Zeng, H. et al.</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a:latin typeface="Times New Roman" panose="02020603050405020304" pitchFamily="18" charset="0"/>
                          <a:cs typeface="Times New Roman" panose="02020603050405020304" pitchFamily="18" charset="0"/>
                        </a:rPr>
                        <a:t>2022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Multimodal Core Tensor Factorization and Its Applications to Low-Rank Tensor Completion</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b="0" i="0" kern="1200" dirty="0">
                          <a:solidFill>
                            <a:schemeClr val="tx1"/>
                          </a:solidFill>
                          <a:effectLst/>
                          <a:latin typeface="Times New Roman" panose="02020603050405020304" pitchFamily="18" charset="0"/>
                          <a:ea typeface="+mn-ea"/>
                          <a:cs typeface="Times New Roman" panose="02020603050405020304" pitchFamily="18" charset="0"/>
                        </a:rPr>
                        <a:t>Low-rank tensor completion</a:t>
                      </a:r>
                      <a:endParaRPr lang="en-IN" sz="1600" dirty="0">
                        <a:latin typeface="Times New Roman" panose="02020603050405020304" pitchFamily="18" charset="0"/>
                        <a:cs typeface="Times New Roman" panose="02020603050405020304" pitchFamily="18" charset="0"/>
                      </a:endParaRPr>
                    </a:p>
                  </a:txBody>
                  <a:tcPr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980" y="699796"/>
            <a:ext cx="10291633" cy="1334276"/>
          </a:xfrm>
        </p:spPr>
        <p:txBody>
          <a:bodyPr>
            <a:normAutofit/>
          </a:bodyPr>
          <a:lstStyle/>
          <a:p>
            <a:br>
              <a:rPr lang="en-US" sz="3200" b="1" dirty="0">
                <a:latin typeface="Times New Roman" panose="02020603050405020304" pitchFamily="18" charset="0"/>
                <a:ea typeface="Calibri Light" panose="020F0302020204030204"/>
                <a:cs typeface="Times New Roman" panose="02020603050405020304" pitchFamily="18" charset="0"/>
              </a:rPr>
            </a:br>
            <a:r>
              <a:rPr lang="en-US" sz="3200" b="1" dirty="0">
                <a:latin typeface="Times New Roman" panose="02020603050405020304" pitchFamily="18" charset="0"/>
                <a:ea typeface="Calibri Light" panose="020F0302020204030204"/>
                <a:cs typeface="Times New Roman" panose="02020603050405020304" pitchFamily="18" charset="0"/>
              </a:rPr>
              <a:t>EXISTING SYSTEM</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2979" y="1763487"/>
            <a:ext cx="9834431" cy="4027714"/>
          </a:xfrm>
        </p:spPr>
        <p:txBody>
          <a:bodyPr vert="horz" lIns="91440" tIns="45720" rIns="91440" bIns="45720" rtlCol="0" anchor="t">
            <a:normAutofit/>
          </a:bodyPr>
          <a:lstStyle/>
          <a:p>
            <a:pPr marL="0" indent="0" algn="just">
              <a:buNone/>
            </a:pPr>
            <a:r>
              <a:rPr lang="en-US" dirty="0">
                <a:latin typeface="Times New Roman" panose="02020603050405020304" pitchFamily="18" charset="0"/>
                <a:cs typeface="Times New Roman" panose="02020603050405020304" pitchFamily="18" charset="0"/>
              </a:rPr>
              <a:t>In the realm of human emotion detection using machine learning techniques, existing systems have primarily relied on traditional methodologies such as manual feature extraction and classical machine learning models. These systems often utilize hand-crafted features such as facial landmarks, facial action units, and geometric attributes to classify emotions. While these features can provide insights into emotional expressions, they require significant domain expertise to create and may not capture the full complexity of human emotions. Additionally, traditional machine learning models like Support Vector Machines (SVM) and k-Nearest Neighbors (</a:t>
            </a:r>
            <a:r>
              <a:rPr lang="en-US" dirty="0" err="1">
                <a:latin typeface="Times New Roman" panose="02020603050405020304" pitchFamily="18" charset="0"/>
                <a:cs typeface="Times New Roman" panose="02020603050405020304" pitchFamily="18" charset="0"/>
              </a:rPr>
              <a:t>kNN</a:t>
            </a:r>
            <a:r>
              <a:rPr lang="en-US" dirty="0">
                <a:latin typeface="Times New Roman" panose="02020603050405020304" pitchFamily="18" charset="0"/>
                <a:cs typeface="Times New Roman" panose="02020603050405020304" pitchFamily="18" charset="0"/>
              </a:rPr>
              <a:t>) have been employed to classify emotions based on these features, but they often 6 struggle with the generalization required for diverse and real-world scenarios. Existing systems may also face limitations in terms of the range of emotions they can detect, often focusing on a narrow set of classes such as happy, sad, anger, and surprise. Furthermore, many earlier systems are constrained to offline processing, making them less suitable for real-time applications.</a:t>
            </a:r>
            <a:endParaRPr lang="en-US" dirty="0">
              <a:latin typeface="Times New Roman" panose="02020603050405020304" pitchFamily="18" charset="0"/>
              <a:ea typeface="Calibri" panose="020F0502020204030204"/>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321" y="401216"/>
            <a:ext cx="10439292" cy="1586204"/>
          </a:xfrm>
        </p:spPr>
        <p:txBody>
          <a:bodyPr>
            <a:noAutofit/>
          </a:bodyPr>
          <a:lstStyle/>
          <a:p>
            <a:br>
              <a:rPr lang="en-US" sz="2900" b="1" dirty="0">
                <a:solidFill>
                  <a:schemeClr val="tx1"/>
                </a:solidFill>
                <a:latin typeface="Times New Roman" panose="02020603050405020304" pitchFamily="18" charset="0"/>
                <a:ea typeface="Calibri Light" panose="020F0302020204030204"/>
                <a:cs typeface="Times New Roman" panose="02020603050405020304" pitchFamily="18" charset="0"/>
              </a:rPr>
            </a:br>
            <a:br>
              <a:rPr lang="en-US" sz="2900" b="1" dirty="0">
                <a:solidFill>
                  <a:schemeClr val="tx1"/>
                </a:solidFill>
                <a:latin typeface="Times New Roman" panose="02020603050405020304" pitchFamily="18" charset="0"/>
                <a:ea typeface="Calibri Light" panose="020F0302020204030204"/>
                <a:cs typeface="Times New Roman" panose="02020603050405020304" pitchFamily="18" charset="0"/>
              </a:rPr>
            </a:br>
            <a:r>
              <a:rPr lang="en-US" sz="2900" b="1" dirty="0">
                <a:solidFill>
                  <a:schemeClr val="tx1"/>
                </a:solidFill>
                <a:latin typeface="Times New Roman" panose="02020603050405020304" pitchFamily="18" charset="0"/>
                <a:ea typeface="Calibri Light" panose="020F0302020204030204"/>
                <a:cs typeface="Times New Roman" panose="02020603050405020304" pitchFamily="18" charset="0"/>
              </a:rPr>
              <a:t>DISADVANTAGES O</a:t>
            </a:r>
            <a:r>
              <a:rPr lang="en-US" sz="2900" b="1" i="0" dirty="0">
                <a:solidFill>
                  <a:schemeClr val="tx1"/>
                </a:solidFill>
                <a:effectLst/>
                <a:latin typeface="Times New Roman" panose="02020603050405020304" pitchFamily="18" charset="0"/>
                <a:cs typeface="Times New Roman" panose="02020603050405020304" pitchFamily="18" charset="0"/>
              </a:rPr>
              <a:t>F THE EXISTING </a:t>
            </a:r>
            <a:r>
              <a:rPr lang="en-US" sz="2900" b="1" dirty="0">
                <a:solidFill>
                  <a:schemeClr val="tx1"/>
                </a:solidFill>
                <a:latin typeface="Times New Roman" panose="02020603050405020304" pitchFamily="18" charset="0"/>
                <a:cs typeface="Times New Roman" panose="02020603050405020304" pitchFamily="18" charset="0"/>
              </a:rPr>
              <a:t>SYSTEM</a:t>
            </a:r>
            <a:endParaRPr lang="en-US" sz="29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5321" y="1884785"/>
            <a:ext cx="10368270" cy="3930090"/>
          </a:xfrm>
        </p:spPr>
        <p:txBody>
          <a:bodyPr vert="horz" lIns="91440" tIns="45720" rIns="91440" bIns="45720" rtlCol="0" anchor="t">
            <a:normAutofit/>
          </a:bodyPr>
          <a:lstStyle/>
          <a:p>
            <a:pPr marL="0" indent="0" algn="just">
              <a:buNone/>
            </a:pPr>
            <a:r>
              <a:rPr lang="en-US" sz="2000" b="1" i="0" dirty="0">
                <a:solidFill>
                  <a:schemeClr val="tx1"/>
                </a:solidFill>
                <a:effectLst/>
                <a:latin typeface="Times New Roman" panose="02020603050405020304" pitchFamily="18" charset="0"/>
                <a:cs typeface="Times New Roman" panose="02020603050405020304" pitchFamily="18" charset="0"/>
              </a:rPr>
              <a:t>Limited Accuracy:</a:t>
            </a:r>
            <a:r>
              <a:rPr lang="en-US" sz="2000" b="0" i="0" dirty="0">
                <a:solidFill>
                  <a:schemeClr val="tx1"/>
                </a:solidFill>
                <a:effectLst/>
                <a:latin typeface="Times New Roman" panose="02020603050405020304" pitchFamily="18" charset="0"/>
                <a:cs typeface="Times New Roman" panose="02020603050405020304" pitchFamily="18" charset="0"/>
              </a:rPr>
              <a:t> Existing projects often rely on traditional algorithms or simple machine learning models, which may struggle with accurately recognizing complex or nuanced emotions.</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sz="2000" b="1" i="0" dirty="0">
                <a:solidFill>
                  <a:schemeClr val="tx1"/>
                </a:solidFill>
                <a:effectLst/>
                <a:latin typeface="Times New Roman" panose="02020603050405020304" pitchFamily="18" charset="0"/>
                <a:cs typeface="Times New Roman" panose="02020603050405020304" pitchFamily="18" charset="0"/>
              </a:rPr>
              <a:t>Narrow Emotion Range:</a:t>
            </a:r>
            <a:r>
              <a:rPr lang="en-US" sz="2000" b="0" i="0" dirty="0">
                <a:solidFill>
                  <a:schemeClr val="tx1"/>
                </a:solidFill>
                <a:effectLst/>
                <a:latin typeface="Times New Roman" panose="02020603050405020304" pitchFamily="18" charset="0"/>
                <a:cs typeface="Times New Roman" panose="02020603050405020304" pitchFamily="18" charset="0"/>
              </a:rPr>
              <a:t> These systems typically focus on primary emotions such as happiness, sadness, anger, and surprise, and may not effectively identify subtle emotional states.</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sz="2000" b="1" i="0" dirty="0">
                <a:solidFill>
                  <a:schemeClr val="tx1"/>
                </a:solidFill>
                <a:effectLst/>
                <a:latin typeface="Times New Roman" panose="02020603050405020304" pitchFamily="18" charset="0"/>
                <a:cs typeface="Times New Roman" panose="02020603050405020304" pitchFamily="18" charset="0"/>
              </a:rPr>
              <a:t>Inconsistent Performance:</a:t>
            </a:r>
            <a:r>
              <a:rPr lang="en-US" sz="2000" b="0" i="0" dirty="0">
                <a:solidFill>
                  <a:schemeClr val="tx1"/>
                </a:solidFill>
                <a:effectLst/>
                <a:latin typeface="Times New Roman" panose="02020603050405020304" pitchFamily="18" charset="0"/>
                <a:cs typeface="Times New Roman" panose="02020603050405020304" pitchFamily="18" charset="0"/>
              </a:rPr>
              <a:t> Existing projects can be sensitive to variations in lighting, facial occlusions, and head pose, leading to inconsistent performance.</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sz="2000" b="1" i="0" dirty="0">
                <a:solidFill>
                  <a:schemeClr val="tx1"/>
                </a:solidFill>
                <a:effectLst/>
                <a:latin typeface="Times New Roman" panose="02020603050405020304" pitchFamily="18" charset="0"/>
                <a:cs typeface="Times New Roman" panose="02020603050405020304" pitchFamily="18" charset="0"/>
              </a:rPr>
              <a:t>Lack of Real-Time Processing:</a:t>
            </a:r>
            <a:r>
              <a:rPr lang="en-US" sz="2000" b="0" i="0" dirty="0">
                <a:solidFill>
                  <a:schemeClr val="tx1"/>
                </a:solidFill>
                <a:effectLst/>
                <a:latin typeface="Times New Roman" panose="02020603050405020304" pitchFamily="18" charset="0"/>
                <a:cs typeface="Times New Roman" panose="02020603050405020304" pitchFamily="18" charset="0"/>
              </a:rPr>
              <a:t> Older systems may struggle to process video streams in real-time, resulting in lower frame rates and delays.</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sz="2000" b="1" i="0" dirty="0">
                <a:solidFill>
                  <a:schemeClr val="tx1"/>
                </a:solidFill>
                <a:effectLst/>
                <a:latin typeface="Times New Roman" panose="02020603050405020304" pitchFamily="18" charset="0"/>
                <a:cs typeface="Times New Roman" panose="02020603050405020304" pitchFamily="18" charset="0"/>
              </a:rPr>
              <a:t>Limited User Experience:</a:t>
            </a:r>
            <a:r>
              <a:rPr lang="en-US" sz="2000" b="0" i="0" dirty="0">
                <a:solidFill>
                  <a:schemeClr val="tx1"/>
                </a:solidFill>
                <a:effectLst/>
                <a:latin typeface="Times New Roman" panose="02020603050405020304" pitchFamily="18" charset="0"/>
                <a:cs typeface="Times New Roman" panose="02020603050405020304" pitchFamily="18" charset="0"/>
              </a:rPr>
              <a:t> User interfaces in existing systems are often static, providing limited feedback and interactivity to users.</a:t>
            </a:r>
            <a:endParaRPr lang="en-US" sz="2000" b="0" i="0" dirty="0">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392" y="391886"/>
            <a:ext cx="9937068" cy="1604865"/>
          </a:xfrm>
        </p:spPr>
        <p:txBody>
          <a:bodyPr>
            <a:normAutofit fontScale="90000"/>
          </a:bodyPr>
          <a:lstStyle/>
          <a:p>
            <a:br>
              <a:rPr lang="en-US" sz="3200" b="1" dirty="0">
                <a:latin typeface="Times New Roman" panose="02020603050405020304" pitchFamily="18" charset="0"/>
                <a:ea typeface="Calibri Light" panose="020F0302020204030204"/>
                <a:cs typeface="Times New Roman" panose="02020603050405020304" pitchFamily="18" charset="0"/>
              </a:rPr>
            </a:br>
            <a:br>
              <a:rPr lang="en-US" sz="3200" b="1" dirty="0">
                <a:latin typeface="Times New Roman" panose="02020603050405020304" pitchFamily="18" charset="0"/>
                <a:ea typeface="Calibri Light" panose="020F0302020204030204"/>
                <a:cs typeface="Times New Roman" panose="02020603050405020304" pitchFamily="18" charset="0"/>
              </a:rPr>
            </a:br>
            <a:r>
              <a:rPr lang="en-US" sz="3200" b="1" dirty="0">
                <a:latin typeface="Times New Roman" panose="02020603050405020304" pitchFamily="18" charset="0"/>
                <a:ea typeface="Calibri Light" panose="020F0302020204030204"/>
                <a:cs typeface="Times New Roman" panose="02020603050405020304" pitchFamily="18" charset="0"/>
              </a:rPr>
              <a:t>   </a:t>
            </a:r>
            <a:r>
              <a:rPr lang="en-US" b="1" dirty="0">
                <a:latin typeface="Times New Roman" panose="02020603050405020304" pitchFamily="18" charset="0"/>
                <a:ea typeface="Calibri Light" panose="020F0302020204030204"/>
                <a:cs typeface="Times New Roman" panose="02020603050405020304" pitchFamily="18" charset="0"/>
              </a:rPr>
              <a:t>PROBLEM IDENTIFICATION</a:t>
            </a:r>
            <a:endParaRPr lang="en-US" b="1" dirty="0">
              <a:latin typeface="Times New Roman" panose="02020603050405020304" pitchFamily="18" charset="0"/>
              <a:ea typeface="Calibri Light" panose="020F0302020204030204"/>
              <a:cs typeface="Times New Roman" panose="02020603050405020304" pitchFamily="18" charset="0"/>
            </a:endParaRPr>
          </a:p>
        </p:txBody>
      </p:sp>
      <p:sp>
        <p:nvSpPr>
          <p:cNvPr id="3" name="Content Placeholder 2"/>
          <p:cNvSpPr>
            <a:spLocks noGrp="1"/>
          </p:cNvSpPr>
          <p:nvPr>
            <p:ph idx="1"/>
          </p:nvPr>
        </p:nvSpPr>
        <p:spPr>
          <a:xfrm>
            <a:off x="1194318" y="1129004"/>
            <a:ext cx="10308705" cy="4662196"/>
          </a:xfrm>
        </p:spPr>
        <p:txBody>
          <a:bodyPr vert="horz" lIns="91440" tIns="45720" rIns="91440" bIns="45720" rtlCol="0" anchor="t">
            <a:noAutofit/>
          </a:bodyPr>
          <a:lstStyle/>
          <a:p>
            <a:pPr algn="just"/>
            <a:endParaRPr lang="en-US" sz="2000" dirty="0">
              <a:latin typeface="Times New Roman" panose="02020603050405020304"/>
              <a:cs typeface="Times New Roman" panose="02020603050405020304"/>
            </a:endParaRPr>
          </a:p>
          <a:p>
            <a:pPr algn="just"/>
            <a:endParaRPr lang="en-US" sz="2000" dirty="0">
              <a:latin typeface="Times New Roman" panose="02020603050405020304"/>
              <a:cs typeface="Times New Roman" panose="02020603050405020304"/>
            </a:endParaRPr>
          </a:p>
          <a:p>
            <a:pPr algn="just"/>
            <a:r>
              <a:rPr lang="en-US" dirty="0">
                <a:latin typeface="Times New Roman" panose="02020603050405020304"/>
                <a:cs typeface="Times New Roman" panose="02020603050405020304"/>
              </a:rPr>
              <a:t>In the beginning, facial expression analysis was essentially a research topic for psychologists. However, recent  progresses in image processing and pattern recognition have motivated significantly research works on automatic facial expression recognition. In the past, a lot of effort was dedicated to recognize facial expression  in still images. </a:t>
            </a:r>
            <a:r>
              <a:rPr lang="en-US" dirty="0">
                <a:latin typeface="Times New Roman" panose="02020603050405020304"/>
                <a:ea typeface="Calibri" panose="020F0502020204030204"/>
                <a:cs typeface="Times New Roman" panose="02020603050405020304"/>
              </a:rPr>
              <a:t>The automatic facial expression recognition system includes:</a:t>
            </a:r>
            <a:endParaRPr lang="en-US"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panose="02020603050405020304"/>
              <a:ea typeface="Calibri" panose="020F0502020204030204"/>
              <a:cs typeface="Times New Roman" panose="02020603050405020304"/>
            </a:endParaRPr>
          </a:p>
          <a:p>
            <a:pPr algn="just"/>
            <a:r>
              <a:rPr lang="en-US" dirty="0">
                <a:latin typeface="Times New Roman" panose="02020603050405020304"/>
                <a:ea typeface="Calibri" panose="020F0502020204030204"/>
                <a:cs typeface="Times New Roman" panose="02020603050405020304"/>
              </a:rPr>
              <a:t>Face Detector.</a:t>
            </a:r>
            <a:endParaRPr lang="en-US"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panose="02020603050405020304"/>
              <a:ea typeface="Calibri" panose="020F0502020204030204"/>
              <a:cs typeface="Calibri" panose="020F0502020204030204"/>
            </a:endParaRPr>
          </a:p>
          <a:p>
            <a:pPr algn="just"/>
            <a:r>
              <a:rPr lang="en-US" dirty="0">
                <a:latin typeface="Times New Roman" panose="02020603050405020304"/>
                <a:ea typeface="Calibri" panose="020F0502020204030204"/>
                <a:cs typeface="Times New Roman" panose="02020603050405020304"/>
              </a:rPr>
              <a:t>Facial feature extractor for mouth, left and right eye. Facial Characteristic Point - FCP extractor.</a:t>
            </a:r>
            <a:endParaRPr lang="en-US"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panose="02020603050405020304"/>
              <a:ea typeface="Calibri" panose="020F0502020204030204"/>
              <a:cs typeface="Calibri" panose="020F0502020204030204"/>
            </a:endParaRPr>
          </a:p>
          <a:p>
            <a:pPr algn="just"/>
            <a:r>
              <a:rPr lang="en-US" dirty="0">
                <a:latin typeface="Times New Roman" panose="02020603050405020304"/>
                <a:ea typeface="Calibri" panose="020F0502020204030204"/>
                <a:cs typeface="Times New Roman" panose="02020603050405020304"/>
              </a:rPr>
              <a:t>Facial expression recognizer</a:t>
            </a:r>
            <a:endParaRPr lang="en-US"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panose="02020603050405020304"/>
              <a:ea typeface="Calibri" panose="020F0502020204030204"/>
              <a:cs typeface="Calibri" panose="020F0502020204030204"/>
            </a:endParaRPr>
          </a:p>
          <a:p>
            <a:pPr algn="just"/>
            <a:endParaRPr lang="en-US" sz="2000" dirty="0">
              <a:latin typeface="Times New Roman" panose="02020603050405020304"/>
              <a:ea typeface="Calibri" panose="020F0502020204030204"/>
              <a:cs typeface="Times New Roman" panose="02020603050405020304"/>
            </a:endParaRPr>
          </a:p>
          <a:p>
            <a:pPr algn="just"/>
            <a:endParaRPr lang="en-US" sz="2000" dirty="0">
              <a:latin typeface="Times New Roman" panose="02020603050405020304"/>
              <a:ea typeface="Calibri" panose="020F0502020204030204"/>
              <a:cs typeface="Times New Roman" panose="02020603050405020304"/>
            </a:endParaRPr>
          </a:p>
          <a:p>
            <a:pPr algn="just"/>
            <a:endParaRPr lang="en-US" sz="2000" dirty="0">
              <a:ea typeface="Calibri" panose="020F0502020204030204"/>
              <a:cs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242" y="942392"/>
            <a:ext cx="9733267" cy="1106172"/>
          </a:xfrm>
        </p:spPr>
        <p:txBody>
          <a:bodyPr>
            <a:normAutofit/>
          </a:bodyPr>
          <a:lstStyle/>
          <a:p>
            <a:br>
              <a:rPr lang="en-US" sz="3200" b="1" dirty="0">
                <a:latin typeface="Times New Roman" panose="02020603050405020304" pitchFamily="18" charset="0"/>
                <a:ea typeface="Calibri Light" panose="020F0302020204030204"/>
                <a:cs typeface="Times New Roman" panose="02020603050405020304" pitchFamily="18" charset="0"/>
              </a:rPr>
            </a:br>
            <a:r>
              <a:rPr lang="en-US" sz="3200" b="1" dirty="0">
                <a:latin typeface="Times New Roman" panose="02020603050405020304" pitchFamily="18" charset="0"/>
                <a:ea typeface="Calibri Light" panose="020F0302020204030204"/>
                <a:cs typeface="Times New Roman" panose="02020603050405020304" pitchFamily="18" charset="0"/>
              </a:rPr>
              <a:t>PROPOSED SYSTEM</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6242" y="2048565"/>
            <a:ext cx="10286782" cy="4059272"/>
          </a:xfrm>
        </p:spPr>
        <p:txBody>
          <a:bodyPr vert="horz" lIns="91440" tIns="45720" rIns="91440" bIns="45720" rtlCol="0" anchor="t">
            <a:noAutofit/>
          </a:bodyPr>
          <a:lstStyle/>
          <a:p>
            <a:pPr marL="0" indent="0" algn="just">
              <a:buNone/>
            </a:pPr>
            <a:r>
              <a:rPr lang="en-US" b="0" i="0" dirty="0">
                <a:solidFill>
                  <a:schemeClr val="tx1"/>
                </a:solidFill>
                <a:effectLst/>
                <a:latin typeface="Times New Roman" panose="02020603050405020304" pitchFamily="18" charset="0"/>
                <a:cs typeface="Times New Roman" panose="02020603050405020304" pitchFamily="18" charset="0"/>
              </a:rPr>
              <a:t>The proposed system for human emotion detection employs advanced technologies such as deep learning models (e.g., convolutional neural networks) and state-of-the-art image processing techniques (e.g., OpenCV). These modern approaches enable the system to achieve higher accuracy in detecting a wide range of emotions, including more nuanced emotional states. </a:t>
            </a:r>
            <a:endParaRPr lang="en-US" b="0"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b="0" i="0" dirty="0">
                <a:solidFill>
                  <a:schemeClr val="tx1"/>
                </a:solidFill>
                <a:effectLst/>
                <a:latin typeface="Times New Roman" panose="02020603050405020304" pitchFamily="18" charset="0"/>
                <a:cs typeface="Times New Roman" panose="02020603050405020304" pitchFamily="18" charset="0"/>
              </a:rPr>
              <a:t>By leveraging transfer learning and pre-trained models, the proposed system efficiently handles real-time video streams and can generalize well across diverse demographics and environments. The system uses sophisticated feature extraction methods to precisely identify facial landmarks and action units. </a:t>
            </a:r>
            <a:endParaRPr lang="en-US" b="0"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b="0" i="0" dirty="0">
                <a:solidFill>
                  <a:schemeClr val="tx1"/>
                </a:solidFill>
                <a:effectLst/>
                <a:latin typeface="Times New Roman" panose="02020603050405020304" pitchFamily="18" charset="0"/>
                <a:cs typeface="Times New Roman" panose="02020603050405020304" pitchFamily="18" charset="0"/>
              </a:rPr>
              <a:t>Additionally, the proposed system includes an interactive and dynamic user interface that provides immediate feedback and visualizations of detected emotions. </a:t>
            </a:r>
            <a:endParaRPr lang="en-US" b="0"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b="0" i="0" dirty="0">
                <a:solidFill>
                  <a:schemeClr val="tx1"/>
                </a:solidFill>
                <a:effectLst/>
                <a:latin typeface="Times New Roman" panose="02020603050405020304" pitchFamily="18" charset="0"/>
                <a:cs typeface="Times New Roman" panose="02020603050405020304" pitchFamily="18" charset="0"/>
              </a:rPr>
              <a:t>Overall, the proposed system represents a significant advancement in terms of technology, performance, and user experience.</a:t>
            </a:r>
            <a:endParaRPr lang="en-US" dirty="0">
              <a:solidFill>
                <a:schemeClr val="tx1"/>
              </a:solidFill>
              <a:latin typeface="Times New Roman" panose="02020603050405020304" pitchFamily="18" charset="0"/>
              <a:ea typeface="Calibri" panose="020F0502020204030204"/>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13922</Words>
  <Application>WPS Presentation</Application>
  <PresentationFormat>Widescreen</PresentationFormat>
  <Paragraphs>195</Paragraphs>
  <Slides>22</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22</vt:i4>
      </vt:variant>
    </vt:vector>
  </HeadingPairs>
  <TitlesOfParts>
    <vt:vector size="37" baseType="lpstr">
      <vt:lpstr>Arial</vt:lpstr>
      <vt:lpstr>SimSun</vt:lpstr>
      <vt:lpstr>Wingdings</vt:lpstr>
      <vt:lpstr>Wingdings 3</vt:lpstr>
      <vt:lpstr>Arial</vt:lpstr>
      <vt:lpstr>Corbel</vt:lpstr>
      <vt:lpstr>Times New Roman</vt:lpstr>
      <vt:lpstr>Calibri Light</vt:lpstr>
      <vt:lpstr>Calibri</vt:lpstr>
      <vt:lpstr>Times New Roman</vt:lpstr>
      <vt:lpstr>Microsoft YaHei</vt:lpstr>
      <vt:lpstr>Arial Unicode MS</vt:lpstr>
      <vt:lpstr>Century Gothic</vt:lpstr>
      <vt:lpstr>Wingdings</vt:lpstr>
      <vt:lpstr>Wisp</vt:lpstr>
      <vt:lpstr>  Analysis of Stress using Realtime Face, Speech and Emotion Recognition  Under the Esteemed guidance of  Dr. D. Manendra Sai Dean T&amp;P Assistant Professor Computer Science and Engineering 													                                                                         Batch No:C14 												  T. Udaya Sree(20NM1A05H5) 											    V. Vineela(20NM1A05H9) 											               Pooja Mahapatro(20NM1A05E6) 											         N. Sai Indrani(21NM5A0510) 											               Sk. Sayyad Beebi(21NM5A0516)  </vt:lpstr>
      <vt:lpstr>   CONTENTS </vt:lpstr>
      <vt:lpstr>   ABSTRACT</vt:lpstr>
      <vt:lpstr>  INTRODUCTION</vt:lpstr>
      <vt:lpstr>LITERATURE SURVEY</vt:lpstr>
      <vt:lpstr> EXISTING SYSTEM</vt:lpstr>
      <vt:lpstr>  DISADVANTAGES OF THE EXISTING SYSTEM</vt:lpstr>
      <vt:lpstr>     PROBLEM IDENTIFICATION</vt:lpstr>
      <vt:lpstr> PROPOSED SYSTEM</vt:lpstr>
      <vt:lpstr> ADVANTAGES OF THE PROPOSED SYSTEM</vt:lpstr>
      <vt:lpstr>     EXISTING AND PROPOSED MODEL</vt:lpstr>
      <vt:lpstr>COMPONENTS REQUIRED</vt:lpstr>
      <vt:lpstr>         ARCHITECTURE</vt:lpstr>
      <vt:lpstr>FLOW CHART</vt:lpstr>
      <vt:lpstr>METHODOLOGY</vt:lpstr>
      <vt:lpstr> Step 4: Flattening The next move is to flatten the pooled diagram of functions . Flattening means that  the entire matrix of the pulled-up map is transformed into the neural network in a  single column.  Step 5: Full connection The flattened feature map should be moved through the neural network after  flattening. This transfer is made via the plate, the completely attached plate, and the  output sheet. The completely connected layer is similar to the hidden DNN layer but  is in this case connected. Groups are supported by the output sheet. Knowledge is  sent over the network and it calculates a prediction error. The failure is spread back  through the network to improve the prediction. Usually, the last numbers the neural  network produces are not even one. Yet these estimates must be reduced to zero to  one, reflecting each class's probability. This is the role SoftMax plays.  </vt:lpstr>
      <vt:lpstr>OUTPUT SCREENS</vt:lpstr>
      <vt:lpstr>                      OUTPUT SCREENS   </vt:lpstr>
      <vt:lpstr>PowerPoint 演示文稿</vt:lpstr>
      <vt:lpstr>CONCLUSION</vt:lpstr>
      <vt:lpstr>      FUTURE SCOPE</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mrudh</cp:lastModifiedBy>
  <cp:revision>431</cp:revision>
  <dcterms:created xsi:type="dcterms:W3CDTF">2024-02-27T04:09:00Z</dcterms:created>
  <dcterms:modified xsi:type="dcterms:W3CDTF">2024-04-22T07:26:50Z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F5BC2BDF059E4E0A8BFFB7C07A241EA7_13</vt:lpwstr>
  </property>
  <property fmtid="{D5CDD505-2E9C-101B-9397-08002B2CF9AE}" pid="3" name="KSOProductBuildVer">
    <vt:lpwstr>1033-12.2.0.13489</vt:lpwstr>
  </property>
</Properties>
</file>