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7" r:id="rId4"/>
    <p:sldId id="268" r:id="rId5"/>
    <p:sldId id="269" r:id="rId6"/>
    <p:sldId id="270" r:id="rId7"/>
    <p:sldId id="271" r:id="rId8"/>
    <p:sldId id="272" r:id="rId9"/>
    <p:sldId id="275" r:id="rId10"/>
    <p:sldId id="278" r:id="rId11"/>
    <p:sldId id="273" r:id="rId12"/>
    <p:sldId id="274" r:id="rId13"/>
    <p:sldId id="258" r:id="rId14"/>
    <p:sldId id="259" r:id="rId15"/>
    <p:sldId id="260" r:id="rId16"/>
    <p:sldId id="261" r:id="rId17"/>
    <p:sldId id="262" r:id="rId18"/>
    <p:sldId id="263" r:id="rId19"/>
    <p:sldId id="282" r:id="rId20"/>
    <p:sldId id="283" r:id="rId21"/>
    <p:sldId id="284" r:id="rId22"/>
    <p:sldId id="264" r:id="rId23"/>
    <p:sldId id="265"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5ECF-7DA2-4C85-A52A-3DABD0CCF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62F152-344B-4CE1-9024-1E02AC692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6B60C9-DD39-4A2D-A412-C25AFD9595A1}"/>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5" name="Footer Placeholder 4">
            <a:extLst>
              <a:ext uri="{FF2B5EF4-FFF2-40B4-BE49-F238E27FC236}">
                <a16:creationId xmlns:a16="http://schemas.microsoft.com/office/drawing/2014/main" id="{3CCCC296-3A4A-419B-8626-0B99D197A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72358-E62B-4067-B8DB-B5E13492E9D7}"/>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361976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EB5B-DD7B-4D15-B5EE-795F24B0CB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525C7D-4CFD-484A-B31B-464BF08A0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E8491-86B8-4DB8-8360-40BA718E5DB0}"/>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5" name="Footer Placeholder 4">
            <a:extLst>
              <a:ext uri="{FF2B5EF4-FFF2-40B4-BE49-F238E27FC236}">
                <a16:creationId xmlns:a16="http://schemas.microsoft.com/office/drawing/2014/main" id="{B4A9CB57-BAA0-4F95-A941-72292F8AE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2656F-C4D9-43F4-BA5D-14E3BF395B1F}"/>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221503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552E65-E658-4416-9D41-A499567EC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632FEA-90FE-4A0B-9ED0-60E441E07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D79A1-09B8-4638-8FAA-0F5A3AA78303}"/>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5" name="Footer Placeholder 4">
            <a:extLst>
              <a:ext uri="{FF2B5EF4-FFF2-40B4-BE49-F238E27FC236}">
                <a16:creationId xmlns:a16="http://schemas.microsoft.com/office/drawing/2014/main" id="{025330E0-CE66-4342-8933-D45005B4F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3F6FB-ACB5-4495-947C-61463E5ACB6C}"/>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66336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6108-A931-434F-AABA-9901E49D54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AE6FCA-F380-4EAA-A70C-5425BF9A4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71CE6-6D33-4A4C-9346-B7C9D1287A47}"/>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5" name="Footer Placeholder 4">
            <a:extLst>
              <a:ext uri="{FF2B5EF4-FFF2-40B4-BE49-F238E27FC236}">
                <a16:creationId xmlns:a16="http://schemas.microsoft.com/office/drawing/2014/main" id="{A1E1DD13-7076-4931-84DD-C00CAD452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B5622-8D2D-49B4-867E-B3B0B961D94E}"/>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199901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3A0B-CEE8-46AF-AFD0-EEAC785D5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69E091-28F8-45E0-AF84-842029DA5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BF6E0-581E-487F-A9D5-BFDA73E3F391}"/>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5" name="Footer Placeholder 4">
            <a:extLst>
              <a:ext uri="{FF2B5EF4-FFF2-40B4-BE49-F238E27FC236}">
                <a16:creationId xmlns:a16="http://schemas.microsoft.com/office/drawing/2014/main" id="{0FDDD99A-6AF0-461D-A2F5-843A86A44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1625C-AA72-4E64-85D7-4217C5C9A26F}"/>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255175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7B68-FDFC-427A-BF0D-12B72F0D6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0A8468-DF9F-4490-93B5-26744D2BF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FBCCA-1258-4FE7-A912-E0D6B9BA41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42389-AA91-4D1E-9F55-908F0EE7C41D}"/>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6" name="Footer Placeholder 5">
            <a:extLst>
              <a:ext uri="{FF2B5EF4-FFF2-40B4-BE49-F238E27FC236}">
                <a16:creationId xmlns:a16="http://schemas.microsoft.com/office/drawing/2014/main" id="{7D297454-3ED8-4749-BBDC-99D00AC5E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90782-7BEF-485B-805A-8A016528FAA2}"/>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108304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1F64-81F5-4509-A029-69D69C43D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7B6EAA-A564-4026-9DE0-1A0C7E5CE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45AD4-99DF-421F-8267-8FDF858C7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D6CD5C-6547-4015-AED8-DA5BE90E0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B0495-5832-467F-82A1-E0549E8DDE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2F560-417A-4A29-854B-0172D8D4FCDD}"/>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8" name="Footer Placeholder 7">
            <a:extLst>
              <a:ext uri="{FF2B5EF4-FFF2-40B4-BE49-F238E27FC236}">
                <a16:creationId xmlns:a16="http://schemas.microsoft.com/office/drawing/2014/main" id="{05EF3422-5242-4B8A-99E7-1F548D7532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8502A3-40D5-4B00-ACD5-6B3472C8C8F5}"/>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414222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095D-0746-4C35-B0B9-6D022BFAC7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3EAA67-0D38-4D48-BC99-8053596FB36C}"/>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4" name="Footer Placeholder 3">
            <a:extLst>
              <a:ext uri="{FF2B5EF4-FFF2-40B4-BE49-F238E27FC236}">
                <a16:creationId xmlns:a16="http://schemas.microsoft.com/office/drawing/2014/main" id="{ACE8DB12-149A-4395-AA63-1AA763C144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CE133-D8F7-44AF-A1D6-26D35C9D8A19}"/>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23161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2D2A2-9A14-4872-A9BC-E8E27DAB3D87}"/>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3" name="Footer Placeholder 2">
            <a:extLst>
              <a:ext uri="{FF2B5EF4-FFF2-40B4-BE49-F238E27FC236}">
                <a16:creationId xmlns:a16="http://schemas.microsoft.com/office/drawing/2014/main" id="{53E06F70-F151-476E-A9E8-D1E32460C1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7009FF-070E-417E-BAF1-7BDC1C2EDDA3}"/>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107591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028E-D543-4354-ACC8-5FC64B0C9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0DBA9D-21AB-491A-9CB2-0FB261CED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FAAC8B-4190-4E2A-9ADB-C48AEC6C7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A354C-21F5-4216-AB31-F1A8DD2292E7}"/>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6" name="Footer Placeholder 5">
            <a:extLst>
              <a:ext uri="{FF2B5EF4-FFF2-40B4-BE49-F238E27FC236}">
                <a16:creationId xmlns:a16="http://schemas.microsoft.com/office/drawing/2014/main" id="{CBEF2FEC-BF3F-47CB-A84B-FE84B975F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2394A-1A76-4844-9A0E-A863B9F26590}"/>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3435802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D285-1830-43FC-AC9A-84F1BD518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B078BB-C21D-4693-922C-8D7C0430C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DFD15D-C455-4F63-9CB8-3A5D72E5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EF1D9-4863-4BAE-A3D5-72D322C4EDB6}"/>
              </a:ext>
            </a:extLst>
          </p:cNvPr>
          <p:cNvSpPr>
            <a:spLocks noGrp="1"/>
          </p:cNvSpPr>
          <p:nvPr>
            <p:ph type="dt" sz="half" idx="10"/>
          </p:nvPr>
        </p:nvSpPr>
        <p:spPr/>
        <p:txBody>
          <a:bodyPr/>
          <a:lstStyle/>
          <a:p>
            <a:fld id="{38C594AE-5A09-46A5-833D-044463288368}" type="datetimeFigureOut">
              <a:rPr lang="en-US" smtClean="0"/>
              <a:t>2/17/2022</a:t>
            </a:fld>
            <a:endParaRPr lang="en-US"/>
          </a:p>
        </p:txBody>
      </p:sp>
      <p:sp>
        <p:nvSpPr>
          <p:cNvPr id="6" name="Footer Placeholder 5">
            <a:extLst>
              <a:ext uri="{FF2B5EF4-FFF2-40B4-BE49-F238E27FC236}">
                <a16:creationId xmlns:a16="http://schemas.microsoft.com/office/drawing/2014/main" id="{D46E495A-61A2-4713-84D0-ACD0DCC33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834A8-2A57-4EB0-8FA2-7AF5DFA28BC4}"/>
              </a:ext>
            </a:extLst>
          </p:cNvPr>
          <p:cNvSpPr>
            <a:spLocks noGrp="1"/>
          </p:cNvSpPr>
          <p:nvPr>
            <p:ph type="sldNum" sz="quarter" idx="12"/>
          </p:nvPr>
        </p:nvSpPr>
        <p:spPr/>
        <p:txBody>
          <a:bodyPr/>
          <a:lstStyle/>
          <a:p>
            <a:fld id="{BA288F10-A906-48E9-96B0-E00C03DCD99C}" type="slidenum">
              <a:rPr lang="en-US" smtClean="0"/>
              <a:t>‹#›</a:t>
            </a:fld>
            <a:endParaRPr lang="en-US"/>
          </a:p>
        </p:txBody>
      </p:sp>
    </p:spTree>
    <p:extLst>
      <p:ext uri="{BB962C8B-B14F-4D97-AF65-F5344CB8AC3E}">
        <p14:creationId xmlns:p14="http://schemas.microsoft.com/office/powerpoint/2010/main" val="191536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CE713E-22FE-4E37-A66E-2F524512E6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8B88A-EF6B-4C40-BFBF-266679DE3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5889C-B468-4658-9A0A-11B04D164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594AE-5A09-46A5-833D-044463288368}" type="datetimeFigureOut">
              <a:rPr lang="en-US" smtClean="0"/>
              <a:t>2/17/2022</a:t>
            </a:fld>
            <a:endParaRPr lang="en-US"/>
          </a:p>
        </p:txBody>
      </p:sp>
      <p:sp>
        <p:nvSpPr>
          <p:cNvPr id="5" name="Footer Placeholder 4">
            <a:extLst>
              <a:ext uri="{FF2B5EF4-FFF2-40B4-BE49-F238E27FC236}">
                <a16:creationId xmlns:a16="http://schemas.microsoft.com/office/drawing/2014/main" id="{154F427F-6928-41CC-A9BB-4A92093A2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19D38A-735B-4A3C-AD49-3DC95039F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88F10-A906-48E9-96B0-E00C03DCD99C}" type="slidenum">
              <a:rPr lang="en-US" smtClean="0"/>
              <a:t>‹#›</a:t>
            </a:fld>
            <a:endParaRPr lang="en-US"/>
          </a:p>
        </p:txBody>
      </p:sp>
    </p:spTree>
    <p:extLst>
      <p:ext uri="{BB962C8B-B14F-4D97-AF65-F5344CB8AC3E}">
        <p14:creationId xmlns:p14="http://schemas.microsoft.com/office/powerpoint/2010/main" val="171489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q.opengenus.org/binary-search-iterative-recursive/" TargetMode="External"/><Relationship Id="rId2" Type="http://schemas.openxmlformats.org/officeDocument/2006/relationships/hyperlink" Target="https://iq.opengenus.org/binary-search-algorithm/" TargetMode="External"/><Relationship Id="rId1" Type="http://schemas.openxmlformats.org/officeDocument/2006/relationships/slideLayout" Target="../slideLayouts/slideLayout2.xml"/><Relationship Id="rId4" Type="http://schemas.openxmlformats.org/officeDocument/2006/relationships/hyperlink" Target="https://iq.opengenus.org/fractional-cascading-in-binary-searc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iq.opengenus.org/linear-search-questions/" TargetMode="External"/><Relationship Id="rId2" Type="http://schemas.openxmlformats.org/officeDocument/2006/relationships/hyperlink" Target="https://iq.opengenus.org/linear-search-algorith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675D-EA9F-4449-9FC7-8F163A0B5960}"/>
              </a:ext>
            </a:extLst>
          </p:cNvPr>
          <p:cNvSpPr>
            <a:spLocks noGrp="1"/>
          </p:cNvSpPr>
          <p:nvPr>
            <p:ph type="title"/>
          </p:nvPr>
        </p:nvSpPr>
        <p:spPr>
          <a:xfrm>
            <a:off x="0" y="2495766"/>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Time and space complexity for Searching </a:t>
            </a:r>
            <a:r>
              <a:rPr lang="en-US" b="1" dirty="0" err="1">
                <a:latin typeface="Times New Roman" panose="02020603050405020304" pitchFamily="18" charset="0"/>
                <a:cs typeface="Times New Roman" panose="02020603050405020304" pitchFamily="18" charset="0"/>
              </a:rPr>
              <a:t>Tecniques</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675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E845-C583-41A7-9C21-D1672EB30C27}"/>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3BE34427-7D98-4600-9877-E0A7E2212F13}"/>
              </a:ext>
            </a:extLst>
          </p:cNvPr>
          <p:cNvSpPr>
            <a:spLocks noGrp="1"/>
          </p:cNvSpPr>
          <p:nvPr>
            <p:ph idx="1"/>
          </p:nvPr>
        </p:nvSpPr>
        <p:spPr>
          <a:xfrm>
            <a:off x="-1" y="1343818"/>
            <a:ext cx="12191999" cy="5495927"/>
          </a:xfrm>
          <a:ln>
            <a:solidFill>
              <a:srgbClr val="C00000"/>
            </a:solidFill>
          </a:ln>
          <a:effectLst>
            <a:glow rad="139700">
              <a:schemeClr val="accent2">
                <a:satMod val="175000"/>
                <a:alpha val="40000"/>
              </a:schemeClr>
            </a:glow>
          </a:effectLst>
        </p:spPr>
        <p:txBody>
          <a:bodyPr/>
          <a:lstStyle/>
          <a:p>
            <a:r>
              <a:rPr lang="en-US" dirty="0"/>
              <a:t>T(N)=1+(N+1)+N+N+1</a:t>
            </a:r>
          </a:p>
          <a:p>
            <a:r>
              <a:rPr lang="en-US" dirty="0"/>
              <a:t>T(N)=3N+3</a:t>
            </a:r>
          </a:p>
          <a:p>
            <a:r>
              <a:rPr lang="en-US" dirty="0"/>
              <a:t> Time complexity is ON.</a:t>
            </a:r>
          </a:p>
        </p:txBody>
      </p:sp>
    </p:spTree>
    <p:extLst>
      <p:ext uri="{BB962C8B-B14F-4D97-AF65-F5344CB8AC3E}">
        <p14:creationId xmlns:p14="http://schemas.microsoft.com/office/powerpoint/2010/main" val="142062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84E9-05D5-42CF-B3FA-671DCBDDC369}"/>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Analysis of Space Complexity of Linear Search</a:t>
            </a:r>
            <a:br>
              <a:rPr lang="en-US" b="1" i="0" dirty="0">
                <a:solidFill>
                  <a:srgbClr val="090A0B"/>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DC0442-18FB-4B1F-99EF-668DE3CB3E92}"/>
              </a:ext>
            </a:extLst>
          </p:cNvPr>
          <p:cNvSpPr>
            <a:spLocks noGrp="1"/>
          </p:cNvSpPr>
          <p:nvPr>
            <p:ph idx="1"/>
          </p:nvPr>
        </p:nvSpPr>
        <p:spPr>
          <a:xfrm>
            <a:off x="0" y="1343818"/>
            <a:ext cx="12192000" cy="5495927"/>
          </a:xfrm>
          <a:ln>
            <a:solidFill>
              <a:srgbClr val="C00000"/>
            </a:solidFill>
          </a:ln>
          <a:effectLst>
            <a:glow rad="139700">
              <a:schemeClr val="accent2">
                <a:satMod val="175000"/>
                <a:alpha val="40000"/>
              </a:schemeClr>
            </a:glow>
          </a:effectLst>
        </p:spPr>
        <p:txBody>
          <a:bodyPr>
            <a:normAutofit lnSpcReduction="10000"/>
          </a:bodyPr>
          <a:lstStyle/>
          <a:p>
            <a:pPr algn="l" fontAlgn="base"/>
            <a:r>
              <a:rPr lang="en-US" b="0" i="0" dirty="0">
                <a:solidFill>
                  <a:srgbClr val="3C484E"/>
                </a:solidFill>
                <a:effectLst/>
                <a:latin typeface="Arial" panose="020B0604020202020204" pitchFamily="34" charset="0"/>
              </a:rPr>
              <a:t>In Linear Search, we are creating a </a:t>
            </a:r>
            <a:r>
              <a:rPr lang="en-US" b="0" i="0" dirty="0" err="1">
                <a:solidFill>
                  <a:srgbClr val="3C484E"/>
                </a:solidFill>
                <a:effectLst/>
                <a:latin typeface="Arial" panose="020B0604020202020204" pitchFamily="34" charset="0"/>
              </a:rPr>
              <a:t>boolean</a:t>
            </a:r>
            <a:r>
              <a:rPr lang="en-US" b="0" i="0" dirty="0">
                <a:solidFill>
                  <a:srgbClr val="3C484E"/>
                </a:solidFill>
                <a:effectLst/>
                <a:latin typeface="Arial" panose="020B0604020202020204" pitchFamily="34" charset="0"/>
              </a:rPr>
              <a:t> variable to store if the element to be searched is present or not.</a:t>
            </a:r>
          </a:p>
          <a:p>
            <a:pPr algn="l" fontAlgn="base"/>
            <a:r>
              <a:rPr lang="en-US" b="0" i="0" dirty="0">
                <a:solidFill>
                  <a:srgbClr val="3C484E"/>
                </a:solidFill>
                <a:effectLst/>
                <a:latin typeface="Arial" panose="020B0604020202020204" pitchFamily="34" charset="0"/>
              </a:rPr>
              <a:t>The variable is initialized to false and if the element is found, the variable is set to true. This variable can be used in other processes or returned by the function.</a:t>
            </a:r>
          </a:p>
          <a:p>
            <a:pPr algn="l" fontAlgn="base"/>
            <a:r>
              <a:rPr lang="en-US" b="0" i="0" dirty="0">
                <a:solidFill>
                  <a:srgbClr val="3C484E"/>
                </a:solidFill>
                <a:effectLst/>
                <a:latin typeface="Arial" panose="020B0604020202020204" pitchFamily="34" charset="0"/>
              </a:rPr>
              <a:t>In Linear Search function, we can avoid using this </a:t>
            </a:r>
            <a:r>
              <a:rPr lang="en-US" b="0" i="0" dirty="0" err="1">
                <a:solidFill>
                  <a:srgbClr val="3C484E"/>
                </a:solidFill>
                <a:effectLst/>
                <a:latin typeface="Arial" panose="020B0604020202020204" pitchFamily="34" charset="0"/>
              </a:rPr>
              <a:t>boolean</a:t>
            </a:r>
            <a:r>
              <a:rPr lang="en-US" b="0" i="0" dirty="0">
                <a:solidFill>
                  <a:srgbClr val="3C484E"/>
                </a:solidFill>
                <a:effectLst/>
                <a:latin typeface="Arial" panose="020B0604020202020204" pitchFamily="34" charset="0"/>
              </a:rPr>
              <a:t> variable as well and return true or false directly.</a:t>
            </a:r>
          </a:p>
          <a:p>
            <a:pPr algn="l" fontAlgn="base"/>
            <a:r>
              <a:rPr lang="en-US" b="0" i="0" dirty="0">
                <a:solidFill>
                  <a:srgbClr val="3C484E"/>
                </a:solidFill>
                <a:effectLst/>
                <a:latin typeface="Arial" panose="020B0604020202020204" pitchFamily="34" charset="0"/>
              </a:rPr>
              <a:t>The input to Linear Search involves:</a:t>
            </a:r>
          </a:p>
          <a:p>
            <a:pPr algn="l" fontAlgn="base">
              <a:buFont typeface="Arial" panose="020B0604020202020204" pitchFamily="34" charset="0"/>
              <a:buChar char="•"/>
            </a:pPr>
            <a:r>
              <a:rPr lang="en-US" b="0" i="0" dirty="0">
                <a:solidFill>
                  <a:srgbClr val="3C484E"/>
                </a:solidFill>
                <a:effectLst/>
                <a:latin typeface="inherit"/>
              </a:rPr>
              <a:t>A list/ array of N elements</a:t>
            </a:r>
          </a:p>
          <a:p>
            <a:pPr algn="l" fontAlgn="base">
              <a:buFont typeface="Arial" panose="020B0604020202020204" pitchFamily="34" charset="0"/>
              <a:buChar char="•"/>
            </a:pPr>
            <a:r>
              <a:rPr lang="en-US" b="0" i="0" dirty="0">
                <a:solidFill>
                  <a:srgbClr val="3C484E"/>
                </a:solidFill>
                <a:effectLst/>
                <a:latin typeface="inherit"/>
              </a:rPr>
              <a:t>A variable storing the element to be searched.</a:t>
            </a:r>
          </a:p>
          <a:p>
            <a:pPr algn="l" fontAlgn="base"/>
            <a:r>
              <a:rPr lang="en-US" b="0" i="0" dirty="0">
                <a:solidFill>
                  <a:srgbClr val="3C484E"/>
                </a:solidFill>
                <a:effectLst/>
                <a:latin typeface="Arial" panose="020B0604020202020204" pitchFamily="34" charset="0"/>
              </a:rPr>
              <a:t>As the amount of extra data in Linear Search is fixed, the Space Complexity is O(1).</a:t>
            </a:r>
          </a:p>
          <a:p>
            <a:pPr algn="l" fontAlgn="base"/>
            <a:r>
              <a:rPr lang="en-US" b="0" i="0" dirty="0">
                <a:solidFill>
                  <a:srgbClr val="3C484E"/>
                </a:solidFill>
                <a:effectLst/>
                <a:latin typeface="Arial" panose="020B0604020202020204" pitchFamily="34" charset="0"/>
              </a:rPr>
              <a:t>Therefore, Space Complexity of Linear Search is O(1).</a:t>
            </a:r>
          </a:p>
          <a:p>
            <a:pPr marL="0" indent="0">
              <a:buNone/>
            </a:pPr>
            <a:endParaRPr lang="en-US" dirty="0"/>
          </a:p>
        </p:txBody>
      </p:sp>
    </p:spTree>
    <p:extLst>
      <p:ext uri="{BB962C8B-B14F-4D97-AF65-F5344CB8AC3E}">
        <p14:creationId xmlns:p14="http://schemas.microsoft.com/office/powerpoint/2010/main" val="255073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3950-EE44-4C18-9152-7D4BAB2164A7}"/>
              </a:ext>
            </a:extLst>
          </p:cNvPr>
          <p:cNvSpPr>
            <a:spLocks noGrp="1"/>
          </p:cNvSpPr>
          <p:nvPr>
            <p:ph type="title"/>
          </p:nvPr>
        </p:nvSpPr>
        <p:spPr>
          <a:xfrm>
            <a:off x="0" y="1"/>
            <a:ext cx="12192000" cy="1313894"/>
          </a:xfrm>
          <a:solidFill>
            <a:schemeClr val="accent4">
              <a:lumMod val="75000"/>
            </a:schemeClr>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apple-system"/>
              </a:rPr>
            </a:br>
            <a:r>
              <a:rPr lang="en-US" b="1" i="0" dirty="0">
                <a:solidFill>
                  <a:srgbClr val="090A0B"/>
                </a:solidFill>
                <a:effectLst/>
                <a:latin typeface="Times New Roman" panose="02020603050405020304" pitchFamily="18" charset="0"/>
                <a:cs typeface="Times New Roman" panose="02020603050405020304" pitchFamily="18" charset="0"/>
              </a:rPr>
              <a:t>Conclusion</a:t>
            </a:r>
            <a:br>
              <a:rPr lang="en-US" b="1" i="0" dirty="0">
                <a:solidFill>
                  <a:srgbClr val="090A0B"/>
                </a:solidFill>
                <a:effectLst/>
                <a:latin typeface="-apple-system"/>
              </a:rPr>
            </a:br>
            <a:endParaRPr lang="en-US" dirty="0"/>
          </a:p>
        </p:txBody>
      </p:sp>
      <p:sp>
        <p:nvSpPr>
          <p:cNvPr id="3" name="Content Placeholder 2">
            <a:extLst>
              <a:ext uri="{FF2B5EF4-FFF2-40B4-BE49-F238E27FC236}">
                <a16:creationId xmlns:a16="http://schemas.microsoft.com/office/drawing/2014/main" id="{1CE37C66-4241-4911-B5FD-05E0294F3F70}"/>
              </a:ext>
            </a:extLst>
          </p:cNvPr>
          <p:cNvSpPr>
            <a:spLocks noGrp="1"/>
          </p:cNvSpPr>
          <p:nvPr>
            <p:ph idx="1"/>
          </p:nvPr>
        </p:nvSpPr>
        <p:spPr>
          <a:xfrm>
            <a:off x="-1" y="1313895"/>
            <a:ext cx="12191999" cy="5544104"/>
          </a:xfrm>
          <a:ln>
            <a:solidFill>
              <a:srgbClr val="C00000"/>
            </a:solidFill>
          </a:ln>
          <a:effectLst>
            <a:glow rad="139700">
              <a:schemeClr val="accent2">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As a conclusion:</a:t>
            </a:r>
          </a:p>
          <a:p>
            <a:pPr algn="l" fontAlgn="base">
              <a:buFont typeface="Arial" panose="020B0604020202020204" pitchFamily="34" charset="0"/>
              <a:buChar char="•"/>
            </a:pPr>
            <a:r>
              <a:rPr lang="en-US" b="0" i="0" dirty="0">
                <a:solidFill>
                  <a:srgbClr val="3C484E"/>
                </a:solidFill>
                <a:effectLst/>
                <a:latin typeface="inherit"/>
              </a:rPr>
              <a:t>Best Case Time Complexity of Linear Search: O(1)</a:t>
            </a:r>
          </a:p>
          <a:p>
            <a:pPr algn="l" fontAlgn="base">
              <a:buFont typeface="Arial" panose="020B0604020202020204" pitchFamily="34" charset="0"/>
              <a:buChar char="•"/>
            </a:pPr>
            <a:r>
              <a:rPr lang="en-US" b="0" i="0" dirty="0">
                <a:solidFill>
                  <a:srgbClr val="3C484E"/>
                </a:solidFill>
                <a:effectLst/>
                <a:latin typeface="inherit"/>
              </a:rPr>
              <a:t>Average Case Time Complexity of Linear Search: O(N)</a:t>
            </a:r>
          </a:p>
          <a:p>
            <a:pPr algn="l" fontAlgn="base">
              <a:buFont typeface="Arial" panose="020B0604020202020204" pitchFamily="34" charset="0"/>
              <a:buChar char="•"/>
            </a:pPr>
            <a:r>
              <a:rPr lang="en-US" b="0" i="0" dirty="0">
                <a:solidFill>
                  <a:srgbClr val="3C484E"/>
                </a:solidFill>
                <a:effectLst/>
                <a:latin typeface="inherit"/>
              </a:rPr>
              <a:t>Worst Case Time Complexity of Linear Search: O(N)</a:t>
            </a:r>
          </a:p>
          <a:p>
            <a:pPr algn="l" fontAlgn="base">
              <a:buFont typeface="Arial" panose="020B0604020202020204" pitchFamily="34" charset="0"/>
              <a:buChar char="•"/>
            </a:pPr>
            <a:r>
              <a:rPr lang="en-US" b="0" i="0" dirty="0">
                <a:solidFill>
                  <a:srgbClr val="3C484E"/>
                </a:solidFill>
                <a:effectLst/>
                <a:latin typeface="inherit"/>
              </a:rPr>
              <a:t>Space Complexity of Linear Search: O(1)</a:t>
            </a:r>
          </a:p>
          <a:p>
            <a:pPr algn="l" fontAlgn="base">
              <a:buFont typeface="Arial" panose="020B0604020202020204" pitchFamily="34" charset="0"/>
              <a:buChar char="•"/>
            </a:pPr>
            <a:r>
              <a:rPr lang="en-US" b="0" i="0" dirty="0">
                <a:solidFill>
                  <a:srgbClr val="3C484E"/>
                </a:solidFill>
                <a:effectLst/>
                <a:latin typeface="inherit"/>
              </a:rPr>
              <a:t>Number of comparisons in Best Case: 1</a:t>
            </a:r>
          </a:p>
          <a:p>
            <a:pPr algn="l" fontAlgn="base">
              <a:buFont typeface="Arial" panose="020B0604020202020204" pitchFamily="34" charset="0"/>
              <a:buChar char="•"/>
            </a:pPr>
            <a:r>
              <a:rPr lang="en-US" b="0" i="0" dirty="0">
                <a:solidFill>
                  <a:srgbClr val="3C484E"/>
                </a:solidFill>
                <a:effectLst/>
                <a:latin typeface="inherit"/>
              </a:rPr>
              <a:t>Number of comparisons in Average Case: N/2 + N/(N+1)</a:t>
            </a:r>
          </a:p>
          <a:p>
            <a:pPr algn="l" fontAlgn="base">
              <a:buFont typeface="Arial" panose="020B0604020202020204" pitchFamily="34" charset="0"/>
              <a:buChar char="•"/>
            </a:pPr>
            <a:r>
              <a:rPr lang="en-US" b="0" i="0" dirty="0">
                <a:solidFill>
                  <a:srgbClr val="3C484E"/>
                </a:solidFill>
                <a:effectLst/>
                <a:latin typeface="inherit"/>
              </a:rPr>
              <a:t>Number of comparisons in Worst Case: N</a:t>
            </a:r>
          </a:p>
          <a:p>
            <a:pPr marL="0" indent="0">
              <a:buNone/>
            </a:pPr>
            <a:endParaRPr lang="en-US" dirty="0"/>
          </a:p>
        </p:txBody>
      </p:sp>
    </p:spTree>
    <p:extLst>
      <p:ext uri="{BB962C8B-B14F-4D97-AF65-F5344CB8AC3E}">
        <p14:creationId xmlns:p14="http://schemas.microsoft.com/office/powerpoint/2010/main" val="365800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0EBD-0D3B-4295-906E-B74D27930C62}"/>
              </a:ext>
            </a:extLst>
          </p:cNvPr>
          <p:cNvSpPr>
            <a:spLocks noGrp="1"/>
          </p:cNvSpPr>
          <p:nvPr>
            <p:ph type="title"/>
          </p:nvPr>
        </p:nvSpPr>
        <p:spPr>
          <a:xfrm>
            <a:off x="0" y="1"/>
            <a:ext cx="12192000" cy="1358282"/>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Introduction of Binary search:-</a:t>
            </a:r>
          </a:p>
        </p:txBody>
      </p:sp>
      <p:sp>
        <p:nvSpPr>
          <p:cNvPr id="4" name="Rectangle 1">
            <a:extLst>
              <a:ext uri="{FF2B5EF4-FFF2-40B4-BE49-F238E27FC236}">
                <a16:creationId xmlns:a16="http://schemas.microsoft.com/office/drawing/2014/main" id="{09D78E5A-9E14-4DD7-89A6-594D33FAEABA}"/>
              </a:ext>
            </a:extLst>
          </p:cNvPr>
          <p:cNvSpPr>
            <a:spLocks noGrp="1" noChangeArrowheads="1"/>
          </p:cNvSpPr>
          <p:nvPr>
            <p:ph idx="1"/>
          </p:nvPr>
        </p:nvSpPr>
        <p:spPr bwMode="auto">
          <a:xfrm>
            <a:off x="0" y="1811971"/>
            <a:ext cx="12192000" cy="4308872"/>
          </a:xfrm>
          <a:prstGeom prst="rect">
            <a:avLst/>
          </a:prstGeom>
          <a:solidFill>
            <a:srgbClr val="FFFFFF"/>
          </a:solidFill>
          <a:ln w="9525">
            <a:solidFill>
              <a:schemeClr val="tx1"/>
            </a:solidFill>
            <a:miter lim="800000"/>
            <a:headEnd/>
            <a:tailEnd/>
          </a:ln>
          <a:effectLst>
            <a:glow rad="139700">
              <a:schemeClr val="accent2">
                <a:satMod val="175000"/>
                <a:alpha val="40000"/>
              </a:schemeClr>
            </a:glow>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C484E"/>
                </a:solidFill>
                <a:effectLst/>
                <a:latin typeface="Arial" panose="020B0604020202020204" pitchFamily="34" charset="0"/>
                <a:cs typeface="Arial" panose="020B0604020202020204" pitchFamily="34" charset="0"/>
              </a:rPr>
              <a:t>Go through these articles to understand Binary Search completely: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herit"/>
                <a:cs typeface="Arial" panose="020B0604020202020204" pitchFamily="34" charset="0"/>
                <a:hlinkClick r:id="rId2"/>
              </a:rPr>
              <a:t>Binary Search Algorithm</a:t>
            </a:r>
            <a:endParaRPr kumimoji="0" lang="en-US" altLang="en-US" b="0" i="0" u="none" strike="noStrike" cap="none" normalizeH="0" baseline="0" dirty="0">
              <a:ln>
                <a:noFill/>
              </a:ln>
              <a:solidFill>
                <a:srgbClr val="3C484E"/>
              </a:solidFill>
              <a:effectLst/>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herit"/>
                <a:cs typeface="Arial" panose="020B0604020202020204" pitchFamily="34" charset="0"/>
                <a:hlinkClick r:id="rId3"/>
              </a:rPr>
              <a:t>Iterative vs Recursive Binary Search</a:t>
            </a:r>
            <a:endParaRPr kumimoji="0" lang="en-US" altLang="en-US" b="0" i="0" u="none" strike="noStrike" cap="none" normalizeH="0" baseline="0" dirty="0">
              <a:ln>
                <a:noFill/>
              </a:ln>
              <a:solidFill>
                <a:srgbClr val="3C484E"/>
              </a:solidFill>
              <a:effectLst/>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inherit"/>
                <a:cs typeface="Arial" panose="020B0604020202020204" pitchFamily="34" charset="0"/>
                <a:hlinkClick r:id="rId4"/>
              </a:rPr>
              <a:t>Fractional Cascading of Binary Search (optimization)</a:t>
            </a:r>
            <a:endParaRPr kumimoji="0" lang="en-US" altLang="en-US" b="0" i="0" u="none" strike="noStrike" cap="none" normalizeH="0" baseline="0" dirty="0">
              <a:ln>
                <a:noFill/>
              </a:ln>
              <a:solidFill>
                <a:srgbClr val="3C484E"/>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C484E"/>
                </a:solidFill>
                <a:effectLst/>
                <a:latin typeface="Arial" panose="020B0604020202020204" pitchFamily="34" charset="0"/>
                <a:cs typeface="Arial" panose="020B0604020202020204" pitchFamily="34" charset="0"/>
              </a:rPr>
              <a:t>Binary Search is an algorithm is efficiently search an element in a given list of sorted elements.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C484E"/>
                </a:solidFill>
                <a:effectLst/>
                <a:latin typeface="Arial" panose="020B0604020202020204" pitchFamily="34" charset="0"/>
                <a:cs typeface="Arial" panose="020B0604020202020204" pitchFamily="34" charset="0"/>
              </a:rPr>
              <a:t>Binary Search reduces the size of data set to searched by half at each step.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6908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A6BF-A65D-4DD0-9F1F-B0DFE5437ED2}"/>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apple-system"/>
              </a:rPr>
            </a:br>
            <a:r>
              <a:rPr lang="en-US" b="1" i="0" dirty="0">
                <a:solidFill>
                  <a:srgbClr val="090A0B"/>
                </a:solidFill>
                <a:effectLst/>
                <a:latin typeface="-apple-system"/>
              </a:rPr>
              <a:t>Best Case Time Complexity of Binary Search</a:t>
            </a:r>
            <a:br>
              <a:rPr lang="en-US" b="1" i="0" dirty="0">
                <a:solidFill>
                  <a:srgbClr val="090A0B"/>
                </a:solidFill>
                <a:effectLst/>
                <a:latin typeface="-apple-system"/>
              </a:rPr>
            </a:br>
            <a:endParaRPr lang="en-US" dirty="0"/>
          </a:p>
        </p:txBody>
      </p:sp>
      <p:sp>
        <p:nvSpPr>
          <p:cNvPr id="3" name="Content Placeholder 2">
            <a:extLst>
              <a:ext uri="{FF2B5EF4-FFF2-40B4-BE49-F238E27FC236}">
                <a16:creationId xmlns:a16="http://schemas.microsoft.com/office/drawing/2014/main" id="{ED4B6C53-8941-49D8-82A2-B5516AC44361}"/>
              </a:ext>
            </a:extLst>
          </p:cNvPr>
          <p:cNvSpPr>
            <a:spLocks noGrp="1"/>
          </p:cNvSpPr>
          <p:nvPr>
            <p:ph idx="1"/>
          </p:nvPr>
        </p:nvSpPr>
        <p:spPr>
          <a:xfrm>
            <a:off x="-1" y="1343818"/>
            <a:ext cx="12118019" cy="5514182"/>
          </a:xfrm>
          <a:ln>
            <a:solidFill>
              <a:srgbClr val="C00000"/>
            </a:solidFill>
          </a:ln>
          <a:effectLst>
            <a:glow rad="139700">
              <a:schemeClr val="accent2">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The best case of Binary Search occurs when:</a:t>
            </a:r>
          </a:p>
          <a:p>
            <a:pPr algn="l" fontAlgn="base">
              <a:buFont typeface="Arial" panose="020B0604020202020204" pitchFamily="34" charset="0"/>
              <a:buChar char="•"/>
            </a:pPr>
            <a:r>
              <a:rPr lang="en-US" b="0" i="0" dirty="0">
                <a:solidFill>
                  <a:srgbClr val="3C484E"/>
                </a:solidFill>
                <a:effectLst/>
                <a:latin typeface="inherit"/>
              </a:rPr>
              <a:t>The element to be search is in the middle of the list</a:t>
            </a:r>
          </a:p>
          <a:p>
            <a:pPr algn="l" fontAlgn="base"/>
            <a:r>
              <a:rPr lang="en-US" b="0" i="0" dirty="0">
                <a:solidFill>
                  <a:srgbClr val="3C484E"/>
                </a:solidFill>
                <a:effectLst/>
                <a:latin typeface="Arial" panose="020B0604020202020204" pitchFamily="34" charset="0"/>
              </a:rPr>
              <a:t>In this case, the element is found in the first step itself and this involves 1 comparison.</a:t>
            </a:r>
          </a:p>
          <a:p>
            <a:pPr algn="l" fontAlgn="base"/>
            <a:r>
              <a:rPr lang="en-US" b="0" i="0" dirty="0">
                <a:solidFill>
                  <a:srgbClr val="3C484E"/>
                </a:solidFill>
                <a:effectLst/>
                <a:latin typeface="Arial" panose="020B0604020202020204" pitchFamily="34" charset="0"/>
              </a:rPr>
              <a:t>Therefore, Best Case Time Complexity of Binary Search is O(1).</a:t>
            </a:r>
          </a:p>
          <a:p>
            <a:pPr marL="0" indent="0">
              <a:buNone/>
            </a:pPr>
            <a:br>
              <a:rPr lang="en-US" dirty="0"/>
            </a:br>
            <a:endParaRPr lang="en-US" dirty="0"/>
          </a:p>
        </p:txBody>
      </p:sp>
    </p:spTree>
    <p:extLst>
      <p:ext uri="{BB962C8B-B14F-4D97-AF65-F5344CB8AC3E}">
        <p14:creationId xmlns:p14="http://schemas.microsoft.com/office/powerpoint/2010/main" val="406246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C14B-27D4-418C-A552-506F332F7E8B}"/>
              </a:ext>
            </a:extLst>
          </p:cNvPr>
          <p:cNvSpPr>
            <a:spLocks noGrp="1"/>
          </p:cNvSpPr>
          <p:nvPr>
            <p:ph type="title"/>
          </p:nvPr>
        </p:nvSpPr>
        <p:spPr>
          <a:xfrm>
            <a:off x="0" y="18255"/>
            <a:ext cx="12129856" cy="1091455"/>
          </a:xfrm>
          <a:solidFill>
            <a:schemeClr val="accent4">
              <a:lumMod val="75000"/>
            </a:schemeClr>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apple-system"/>
              </a:rPr>
            </a:br>
            <a:r>
              <a:rPr lang="en-US" b="1" i="0" dirty="0">
                <a:solidFill>
                  <a:srgbClr val="090A0B"/>
                </a:solidFill>
                <a:effectLst/>
                <a:latin typeface="-apple-system"/>
              </a:rPr>
              <a:t>Average Case Time Complexity of Binary Search</a:t>
            </a:r>
            <a:br>
              <a:rPr lang="en-US" b="1" i="0" dirty="0">
                <a:solidFill>
                  <a:srgbClr val="090A0B"/>
                </a:solidFill>
                <a:effectLst/>
                <a:latin typeface="-apple-system"/>
              </a:rPr>
            </a:br>
            <a:endParaRPr lang="en-US" dirty="0"/>
          </a:p>
        </p:txBody>
      </p:sp>
      <p:sp>
        <p:nvSpPr>
          <p:cNvPr id="3" name="Content Placeholder 2">
            <a:extLst>
              <a:ext uri="{FF2B5EF4-FFF2-40B4-BE49-F238E27FC236}">
                <a16:creationId xmlns:a16="http://schemas.microsoft.com/office/drawing/2014/main" id="{3430E041-B893-4DAD-816B-217F6352BEE6}"/>
              </a:ext>
            </a:extLst>
          </p:cNvPr>
          <p:cNvSpPr>
            <a:spLocks noGrp="1"/>
          </p:cNvSpPr>
          <p:nvPr>
            <p:ph idx="1"/>
          </p:nvPr>
        </p:nvSpPr>
        <p:spPr>
          <a:xfrm>
            <a:off x="0" y="1109710"/>
            <a:ext cx="12129856" cy="5748290"/>
          </a:xfrm>
          <a:ln>
            <a:solidFill>
              <a:srgbClr val="C00000"/>
            </a:solidFill>
          </a:ln>
          <a:effectLst>
            <a:glow rad="139700">
              <a:schemeClr val="accent2">
                <a:satMod val="175000"/>
                <a:alpha val="40000"/>
              </a:schemeClr>
            </a:glow>
          </a:effectLst>
        </p:spPr>
        <p:txBody>
          <a:bodyPr>
            <a:noAutofit/>
          </a:bodyPr>
          <a:lstStyle/>
          <a:p>
            <a:pPr algn="l" fontAlgn="base"/>
            <a:r>
              <a:rPr lang="en-US" sz="2000" b="0" i="0" dirty="0">
                <a:solidFill>
                  <a:srgbClr val="3C484E"/>
                </a:solidFill>
                <a:effectLst/>
                <a:latin typeface="Arial" panose="020B0604020202020204" pitchFamily="34" charset="0"/>
              </a:rPr>
              <a:t>Let there be N distinct numbers: a1, a2, ..., a(N-1), </a:t>
            </a:r>
            <a:r>
              <a:rPr lang="en-US" sz="2000" b="0" i="0" dirty="0" err="1">
                <a:solidFill>
                  <a:srgbClr val="3C484E"/>
                </a:solidFill>
                <a:effectLst/>
                <a:latin typeface="Arial" panose="020B0604020202020204" pitchFamily="34" charset="0"/>
              </a:rPr>
              <a:t>aN</a:t>
            </a:r>
            <a:endParaRPr lang="en-US" sz="2000" b="0" i="0" dirty="0">
              <a:solidFill>
                <a:srgbClr val="3C484E"/>
              </a:solidFill>
              <a:effectLst/>
              <a:latin typeface="Arial" panose="020B0604020202020204" pitchFamily="34" charset="0"/>
            </a:endParaRPr>
          </a:p>
          <a:p>
            <a:pPr algn="l" fontAlgn="base"/>
            <a:r>
              <a:rPr lang="en-US" sz="2000" b="0" i="0" dirty="0">
                <a:solidFill>
                  <a:srgbClr val="3C484E"/>
                </a:solidFill>
                <a:effectLst/>
                <a:latin typeface="Arial" panose="020B0604020202020204" pitchFamily="34" charset="0"/>
              </a:rPr>
              <a:t>We need to find element P.</a:t>
            </a:r>
          </a:p>
          <a:p>
            <a:pPr algn="l" fontAlgn="base"/>
            <a:r>
              <a:rPr lang="en-US" sz="2000" b="0" i="0" dirty="0">
                <a:solidFill>
                  <a:srgbClr val="3C484E"/>
                </a:solidFill>
                <a:effectLst/>
                <a:latin typeface="Arial" panose="020B0604020202020204" pitchFamily="34" charset="0"/>
              </a:rPr>
              <a:t>There are two cases:</a:t>
            </a:r>
          </a:p>
          <a:p>
            <a:pPr algn="l" fontAlgn="base"/>
            <a:r>
              <a:rPr lang="en-US" sz="2000" b="0" i="0" dirty="0">
                <a:solidFill>
                  <a:srgbClr val="3C484E"/>
                </a:solidFill>
                <a:effectLst/>
                <a:latin typeface="Arial" panose="020B0604020202020204" pitchFamily="34" charset="0"/>
              </a:rPr>
              <a:t>Case 1: The element P can be in N distinct indexes from 0 to N-1.</a:t>
            </a:r>
            <a:br>
              <a:rPr lang="en-US" sz="2000" b="0" i="0" dirty="0">
                <a:solidFill>
                  <a:srgbClr val="3C484E"/>
                </a:solidFill>
                <a:effectLst/>
                <a:latin typeface="Arial" panose="020B0604020202020204" pitchFamily="34" charset="0"/>
              </a:rPr>
            </a:br>
            <a:r>
              <a:rPr lang="en-US" sz="2000" b="0" i="0" dirty="0">
                <a:solidFill>
                  <a:srgbClr val="3C484E"/>
                </a:solidFill>
                <a:effectLst/>
                <a:latin typeface="Arial" panose="020B0604020202020204" pitchFamily="34" charset="0"/>
              </a:rPr>
              <a:t>Case 2: There will be a case when the element P is not present in the list.</a:t>
            </a:r>
            <a:br>
              <a:rPr lang="en-US" sz="2000" b="0" i="0" dirty="0">
                <a:solidFill>
                  <a:srgbClr val="3C484E"/>
                </a:solidFill>
                <a:effectLst/>
                <a:latin typeface="Arial" panose="020B0604020202020204" pitchFamily="34" charset="0"/>
              </a:rPr>
            </a:br>
            <a:r>
              <a:rPr lang="en-US" sz="2000" b="0" i="0" dirty="0">
                <a:solidFill>
                  <a:srgbClr val="3C484E"/>
                </a:solidFill>
                <a:effectLst/>
                <a:latin typeface="Arial" panose="020B0604020202020204" pitchFamily="34" charset="0"/>
              </a:rPr>
              <a:t>There are N case 1 and 1 case 2. So, there are N+1 distinct cases to consider in total.</a:t>
            </a:r>
          </a:p>
          <a:p>
            <a:pPr algn="l" fontAlgn="base"/>
            <a:r>
              <a:rPr lang="en-US" sz="2000" b="0" i="0" dirty="0">
                <a:solidFill>
                  <a:srgbClr val="3C484E"/>
                </a:solidFill>
                <a:effectLst/>
                <a:latin typeface="Arial" panose="020B0604020202020204" pitchFamily="34" charset="0"/>
              </a:rPr>
              <a:t>If element P is in index K, then Binary Search will do K+1 comparisons.</a:t>
            </a:r>
          </a:p>
          <a:p>
            <a:pPr algn="l" fontAlgn="base"/>
            <a:r>
              <a:rPr lang="en-US" sz="2000" b="0" i="0" dirty="0">
                <a:solidFill>
                  <a:srgbClr val="3C484E"/>
                </a:solidFill>
                <a:effectLst/>
                <a:latin typeface="Arial" panose="020B0604020202020204" pitchFamily="34" charset="0"/>
              </a:rPr>
              <a:t>This is because:</a:t>
            </a:r>
          </a:p>
          <a:p>
            <a:pPr algn="l" fontAlgn="base"/>
            <a:r>
              <a:rPr lang="en-US" sz="2000" b="0" i="0" dirty="0">
                <a:solidFill>
                  <a:srgbClr val="3C484E"/>
                </a:solidFill>
                <a:effectLst/>
                <a:latin typeface="Arial" panose="020B0604020202020204" pitchFamily="34" charset="0"/>
              </a:rPr>
              <a:t>The element at index N/2 can be found in 1 comparison as Binary Search starts from middle.</a:t>
            </a:r>
          </a:p>
          <a:p>
            <a:pPr algn="l" fontAlgn="base"/>
            <a:r>
              <a:rPr lang="en-US" sz="2000" b="0" i="0" dirty="0">
                <a:solidFill>
                  <a:srgbClr val="3C484E"/>
                </a:solidFill>
                <a:effectLst/>
                <a:latin typeface="Arial" panose="020B0604020202020204" pitchFamily="34" charset="0"/>
              </a:rPr>
              <a:t>Similarly, in the 2nd comparisons, elements at index N/4 and 3N/4 are compared based on the result of 1st comparison.</a:t>
            </a:r>
          </a:p>
          <a:p>
            <a:pPr algn="l" fontAlgn="base"/>
            <a:r>
              <a:rPr lang="en-US" sz="2000" b="0" i="0" dirty="0">
                <a:solidFill>
                  <a:srgbClr val="3C484E"/>
                </a:solidFill>
                <a:effectLst/>
                <a:latin typeface="Arial" panose="020B0604020202020204" pitchFamily="34" charset="0"/>
              </a:rPr>
              <a:t>On this line, in the 3rd comparison, elements at index N/8, 3N/8, 5N/8, 7N/8 are compared based on the result of 2nd comparison.</a:t>
            </a:r>
            <a:endParaRPr lang="en-US" sz="2000" b="0" i="0" dirty="0">
              <a:solidFill>
                <a:srgbClr val="3C484E"/>
              </a:solidFill>
              <a:effectLst/>
              <a:latin typeface="inherit"/>
            </a:endParaRPr>
          </a:p>
          <a:p>
            <a:pPr algn="l" fontAlgn="base"/>
            <a:endParaRPr lang="en-US" sz="2000" b="0" i="0" dirty="0">
              <a:solidFill>
                <a:srgbClr val="3C484E"/>
              </a:solidFill>
              <a:effectLst/>
              <a:latin typeface="Arial" panose="020B0604020202020204" pitchFamily="34" charset="0"/>
            </a:endParaRPr>
          </a:p>
          <a:p>
            <a:pPr marL="0" indent="0">
              <a:buNone/>
            </a:pPr>
            <a:endParaRPr lang="en-US" sz="2000" dirty="0"/>
          </a:p>
        </p:txBody>
      </p:sp>
    </p:spTree>
    <p:extLst>
      <p:ext uri="{BB962C8B-B14F-4D97-AF65-F5344CB8AC3E}">
        <p14:creationId xmlns:p14="http://schemas.microsoft.com/office/powerpoint/2010/main" val="191201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FFB7-55D3-485D-9A1F-D1BDE2D0583F}"/>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C5F482E-FEE4-45E5-AA06-BEC9A0F87D72}"/>
              </a:ext>
            </a:extLst>
          </p:cNvPr>
          <p:cNvSpPr>
            <a:spLocks noGrp="1"/>
          </p:cNvSpPr>
          <p:nvPr>
            <p:ph idx="1"/>
          </p:nvPr>
        </p:nvSpPr>
        <p:spPr>
          <a:xfrm>
            <a:off x="-1" y="1343818"/>
            <a:ext cx="12191999" cy="5514182"/>
          </a:xfrm>
          <a:ln>
            <a:solidFill>
              <a:srgbClr val="C00000"/>
            </a:solidFill>
          </a:ln>
          <a:effectLst>
            <a:glow rad="139700">
              <a:schemeClr val="accent2">
                <a:satMod val="175000"/>
                <a:alpha val="40000"/>
              </a:schemeClr>
            </a:glow>
          </a:effectLst>
        </p:spPr>
        <p:txBody>
          <a:bodyPr>
            <a:normAutofit/>
          </a:bodyPr>
          <a:lstStyle/>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Based on this, we know that:</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Elements requiring 1 comparison: 1</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Elements requiring 2 comparisons: 2</a:t>
            </a:r>
          </a:p>
          <a:p>
            <a:pPr algn="l" fontAlgn="base">
              <a:buFont typeface="Arial" panose="020B0604020202020204" pitchFamily="34" charset="0"/>
              <a:buChar char="•"/>
            </a:pPr>
            <a:r>
              <a:rPr lang="en-US" sz="2400" b="1" i="0" dirty="0">
                <a:solidFill>
                  <a:srgbClr val="3C484E"/>
                </a:solidFill>
                <a:effectLst/>
                <a:latin typeface="Times New Roman" panose="02020603050405020304" pitchFamily="18" charset="0"/>
                <a:cs typeface="Times New Roman" panose="02020603050405020304" pitchFamily="18" charset="0"/>
              </a:rPr>
              <a:t>Elements requiring 3 comparisons: 4</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Therefore, Elements requiring I comparisons: 2^(I-1)</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The maximum number of comparisons = Number of times N is divided by 2 so that result is 1 = Comparisons to reach 1st element = </a:t>
            </a:r>
            <a:r>
              <a:rPr lang="en-US" sz="2400" b="1" i="0" dirty="0" err="1">
                <a:solidFill>
                  <a:srgbClr val="3C484E"/>
                </a:solidFill>
                <a:effectLst/>
                <a:latin typeface="Times New Roman" panose="02020603050405020304" pitchFamily="18" charset="0"/>
                <a:cs typeface="Times New Roman" panose="02020603050405020304" pitchFamily="18" charset="0"/>
              </a:rPr>
              <a:t>logN</a:t>
            </a:r>
            <a:r>
              <a:rPr lang="en-US" sz="2400" b="1" i="0" dirty="0">
                <a:solidFill>
                  <a:srgbClr val="3C484E"/>
                </a:solidFill>
                <a:effectLst/>
                <a:latin typeface="Times New Roman" panose="02020603050405020304" pitchFamily="18" charset="0"/>
                <a:cs typeface="Times New Roman" panose="02020603050405020304" pitchFamily="18" charset="0"/>
              </a:rPr>
              <a:t> comparisons</a:t>
            </a: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I can vary from 0 to </a:t>
            </a:r>
            <a:r>
              <a:rPr lang="en-US" sz="2400" b="1" i="0" dirty="0" err="1">
                <a:solidFill>
                  <a:srgbClr val="3C484E"/>
                </a:solidFill>
                <a:effectLst/>
                <a:latin typeface="Times New Roman" panose="02020603050405020304" pitchFamily="18" charset="0"/>
                <a:cs typeface="Times New Roman" panose="02020603050405020304" pitchFamily="18" charset="0"/>
              </a:rPr>
              <a:t>logN</a:t>
            </a:r>
            <a:endParaRPr lang="en-US" sz="2400" b="1" i="0" dirty="0">
              <a:solidFill>
                <a:srgbClr val="3C484E"/>
              </a:solidFill>
              <a:effectLst/>
              <a:latin typeface="Times New Roman" panose="02020603050405020304" pitchFamily="18" charset="0"/>
              <a:cs typeface="Times New Roman" panose="02020603050405020304" pitchFamily="18" charset="0"/>
            </a:endParaRPr>
          </a:p>
          <a:p>
            <a:pPr algn="l" fontAlgn="base"/>
            <a:r>
              <a:rPr lang="en-US" sz="2400" b="1" i="0" dirty="0">
                <a:solidFill>
                  <a:srgbClr val="3C484E"/>
                </a:solidFill>
                <a:effectLst/>
                <a:latin typeface="Times New Roman" panose="02020603050405020304" pitchFamily="18" charset="0"/>
                <a:cs typeface="Times New Roman" panose="02020603050405020304" pitchFamily="18" charset="0"/>
              </a:rPr>
              <a:t>Total number of comparisons = 1 * (Elements requiring 1 comparison) + 2 * (Elements requiring 2 comparisons) + ... + </a:t>
            </a:r>
            <a:r>
              <a:rPr lang="en-US" sz="2400" b="1" i="0" dirty="0" err="1">
                <a:solidFill>
                  <a:srgbClr val="3C484E"/>
                </a:solidFill>
                <a:effectLst/>
                <a:latin typeface="Times New Roman" panose="02020603050405020304" pitchFamily="18" charset="0"/>
                <a:cs typeface="Times New Roman" panose="02020603050405020304" pitchFamily="18" charset="0"/>
              </a:rPr>
              <a:t>logN</a:t>
            </a:r>
            <a:r>
              <a:rPr lang="en-US" sz="2400" b="1" i="0" dirty="0">
                <a:solidFill>
                  <a:srgbClr val="3C484E"/>
                </a:solidFill>
                <a:effectLst/>
                <a:latin typeface="Times New Roman" panose="02020603050405020304" pitchFamily="18" charset="0"/>
                <a:cs typeface="Times New Roman" panose="02020603050405020304" pitchFamily="18" charset="0"/>
              </a:rPr>
              <a:t> * (Elements requiring </a:t>
            </a:r>
            <a:r>
              <a:rPr lang="en-US" sz="2400" b="1" i="0" dirty="0" err="1">
                <a:solidFill>
                  <a:srgbClr val="3C484E"/>
                </a:solidFill>
                <a:effectLst/>
                <a:latin typeface="Times New Roman" panose="02020603050405020304" pitchFamily="18" charset="0"/>
                <a:cs typeface="Times New Roman" panose="02020603050405020304" pitchFamily="18" charset="0"/>
              </a:rPr>
              <a:t>logN</a:t>
            </a:r>
            <a:r>
              <a:rPr lang="en-US" sz="2400" b="1" i="0" dirty="0">
                <a:solidFill>
                  <a:srgbClr val="3C484E"/>
                </a:solidFill>
                <a:effectLst/>
                <a:latin typeface="Times New Roman" panose="02020603050405020304" pitchFamily="18" charset="0"/>
                <a:cs typeface="Times New Roman" panose="02020603050405020304" pitchFamily="18" charset="0"/>
              </a:rPr>
              <a:t> comparisons)</a:t>
            </a:r>
          </a:p>
          <a:p>
            <a:pPr algn="l" fontAlgn="base">
              <a:buFont typeface="Arial" panose="020B0604020202020204" pitchFamily="34" charset="0"/>
              <a:buChar char="•"/>
            </a:pPr>
            <a:endParaRPr lang="en-US" sz="2400" b="1" i="0" dirty="0">
              <a:solidFill>
                <a:srgbClr val="3C484E"/>
              </a:solidFill>
              <a:effectLst/>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13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7AD5-EEAE-438B-9CB6-D2388B52703E}"/>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3C4DD6C-B639-4A7F-85E3-802D651C83D0}"/>
              </a:ext>
            </a:extLst>
          </p:cNvPr>
          <p:cNvSpPr>
            <a:spLocks noGrp="1"/>
          </p:cNvSpPr>
          <p:nvPr>
            <p:ph idx="1"/>
          </p:nvPr>
        </p:nvSpPr>
        <p:spPr>
          <a:xfrm>
            <a:off x="-1" y="1343818"/>
            <a:ext cx="12191999" cy="5514181"/>
          </a:xfrm>
          <a:ln>
            <a:solidFill>
              <a:srgbClr val="C00000"/>
            </a:solidFill>
          </a:ln>
          <a:effectLst>
            <a:glow rad="139700">
              <a:schemeClr val="accent2">
                <a:satMod val="175000"/>
                <a:alpha val="40000"/>
              </a:schemeClr>
            </a:glow>
          </a:effectLst>
        </p:spPr>
        <p:txBody>
          <a:bodyPr>
            <a:normAutofit/>
          </a:bodyPr>
          <a:lstStyle/>
          <a:p>
            <a:pPr algn="l" fontAlgn="base"/>
            <a:r>
              <a:rPr lang="en-US" b="1" i="0" dirty="0">
                <a:solidFill>
                  <a:srgbClr val="3C484E"/>
                </a:solidFill>
                <a:effectLst/>
                <a:latin typeface="Times New Roman" panose="02020603050405020304" pitchFamily="18" charset="0"/>
                <a:cs typeface="Times New Roman" panose="02020603050405020304" pitchFamily="18" charset="0"/>
              </a:rPr>
              <a:t>Total number of comparisons = 1 * (1) + 2 * (2) + 3 * (4) + ... + </a:t>
            </a:r>
            <a:r>
              <a:rPr lang="en-US" b="1" i="0" dirty="0" err="1">
                <a:solidFill>
                  <a:srgbClr val="3C484E"/>
                </a:solidFill>
                <a:effectLst/>
                <a:latin typeface="Times New Roman" panose="02020603050405020304" pitchFamily="18" charset="0"/>
                <a:cs typeface="Times New Roman" panose="02020603050405020304" pitchFamily="18" charset="0"/>
              </a:rPr>
              <a:t>logN</a:t>
            </a:r>
            <a:r>
              <a:rPr lang="en-US" b="1" i="0" dirty="0">
                <a:solidFill>
                  <a:srgbClr val="3C484E"/>
                </a:solidFill>
                <a:effectLst/>
                <a:latin typeface="Times New Roman" panose="02020603050405020304" pitchFamily="18" charset="0"/>
                <a:cs typeface="Times New Roman" panose="02020603050405020304" pitchFamily="18" charset="0"/>
              </a:rPr>
              <a:t> * (2^(logN-1))</a:t>
            </a:r>
          </a:p>
          <a:p>
            <a:pPr algn="l" fontAlgn="base"/>
            <a:r>
              <a:rPr lang="en-US" b="1" i="0" dirty="0">
                <a:solidFill>
                  <a:srgbClr val="3C484E"/>
                </a:solidFill>
                <a:effectLst/>
                <a:latin typeface="Times New Roman" panose="02020603050405020304" pitchFamily="18" charset="0"/>
                <a:cs typeface="Times New Roman" panose="02020603050405020304" pitchFamily="18" charset="0"/>
              </a:rPr>
              <a:t>Total number of comparisons = 1 + 4 + 12 + 32 + ... = 2^logN * (</a:t>
            </a:r>
            <a:r>
              <a:rPr lang="en-US" b="1" i="0" dirty="0" err="1">
                <a:solidFill>
                  <a:srgbClr val="3C484E"/>
                </a:solidFill>
                <a:effectLst/>
                <a:latin typeface="Times New Roman" panose="02020603050405020304" pitchFamily="18" charset="0"/>
                <a:cs typeface="Times New Roman" panose="02020603050405020304" pitchFamily="18" charset="0"/>
              </a:rPr>
              <a:t>logN</a:t>
            </a:r>
            <a:r>
              <a:rPr lang="en-US" b="1" i="0" dirty="0">
                <a:solidFill>
                  <a:srgbClr val="3C484E"/>
                </a:solidFill>
                <a:effectLst/>
                <a:latin typeface="Times New Roman" panose="02020603050405020304" pitchFamily="18" charset="0"/>
                <a:cs typeface="Times New Roman" panose="02020603050405020304" pitchFamily="18" charset="0"/>
              </a:rPr>
              <a:t> - 1) + 1</a:t>
            </a:r>
          </a:p>
          <a:p>
            <a:pPr algn="l" fontAlgn="base"/>
            <a:r>
              <a:rPr lang="en-US" b="1" i="0" dirty="0">
                <a:solidFill>
                  <a:srgbClr val="3C484E"/>
                </a:solidFill>
                <a:effectLst/>
                <a:latin typeface="Times New Roman" panose="02020603050405020304" pitchFamily="18" charset="0"/>
                <a:cs typeface="Times New Roman" panose="02020603050405020304" pitchFamily="18" charset="0"/>
              </a:rPr>
              <a:t>Total number of comparisons = N * (</a:t>
            </a:r>
            <a:r>
              <a:rPr lang="en-US" b="1" i="0" dirty="0" err="1">
                <a:solidFill>
                  <a:srgbClr val="3C484E"/>
                </a:solidFill>
                <a:effectLst/>
                <a:latin typeface="Times New Roman" panose="02020603050405020304" pitchFamily="18" charset="0"/>
                <a:cs typeface="Times New Roman" panose="02020603050405020304" pitchFamily="18" charset="0"/>
              </a:rPr>
              <a:t>logN</a:t>
            </a:r>
            <a:r>
              <a:rPr lang="en-US" b="1" i="0" dirty="0">
                <a:solidFill>
                  <a:srgbClr val="3C484E"/>
                </a:solidFill>
                <a:effectLst/>
                <a:latin typeface="Times New Roman" panose="02020603050405020304" pitchFamily="18" charset="0"/>
                <a:cs typeface="Times New Roman" panose="02020603050405020304" pitchFamily="18" charset="0"/>
              </a:rPr>
              <a:t> - 1) + 1</a:t>
            </a:r>
          </a:p>
          <a:p>
            <a:pPr algn="l" fontAlgn="base"/>
            <a:r>
              <a:rPr lang="en-US" b="1" i="0" dirty="0">
                <a:solidFill>
                  <a:srgbClr val="3C484E"/>
                </a:solidFill>
                <a:effectLst/>
                <a:latin typeface="Times New Roman" panose="02020603050405020304" pitchFamily="18" charset="0"/>
                <a:cs typeface="Times New Roman" panose="02020603050405020304" pitchFamily="18" charset="0"/>
              </a:rPr>
              <a:t>Total number of cases = N+1</a:t>
            </a:r>
          </a:p>
          <a:p>
            <a:pPr algn="l" fontAlgn="base"/>
            <a:r>
              <a:rPr lang="en-US" b="1" i="0" dirty="0">
                <a:solidFill>
                  <a:srgbClr val="3C484E"/>
                </a:solidFill>
                <a:effectLst/>
                <a:latin typeface="Times New Roman" panose="02020603050405020304" pitchFamily="18" charset="0"/>
                <a:cs typeface="Times New Roman" panose="02020603050405020304" pitchFamily="18" charset="0"/>
              </a:rPr>
              <a:t>Therefore, average number of comparisons = ( N * (</a:t>
            </a:r>
            <a:r>
              <a:rPr lang="en-US" b="1" i="0" dirty="0" err="1">
                <a:solidFill>
                  <a:srgbClr val="3C484E"/>
                </a:solidFill>
                <a:effectLst/>
                <a:latin typeface="Times New Roman" panose="02020603050405020304" pitchFamily="18" charset="0"/>
                <a:cs typeface="Times New Roman" panose="02020603050405020304" pitchFamily="18" charset="0"/>
              </a:rPr>
              <a:t>logN</a:t>
            </a:r>
            <a:r>
              <a:rPr lang="en-US" b="1" i="0" dirty="0">
                <a:solidFill>
                  <a:srgbClr val="3C484E"/>
                </a:solidFill>
                <a:effectLst/>
                <a:latin typeface="Times New Roman" panose="02020603050405020304" pitchFamily="18" charset="0"/>
                <a:cs typeface="Times New Roman" panose="02020603050405020304" pitchFamily="18" charset="0"/>
              </a:rPr>
              <a:t> - 1) + 1 ) / (N+1)</a:t>
            </a:r>
          </a:p>
          <a:p>
            <a:pPr algn="l" fontAlgn="base"/>
            <a:r>
              <a:rPr lang="en-US" b="1" i="0" dirty="0">
                <a:solidFill>
                  <a:srgbClr val="3C484E"/>
                </a:solidFill>
                <a:effectLst/>
                <a:latin typeface="Times New Roman" panose="02020603050405020304" pitchFamily="18" charset="0"/>
                <a:cs typeface="Times New Roman" panose="02020603050405020304" pitchFamily="18" charset="0"/>
              </a:rPr>
              <a:t>Average number of comparisons = N * </a:t>
            </a:r>
            <a:r>
              <a:rPr lang="en-US" b="1" i="0" dirty="0" err="1">
                <a:solidFill>
                  <a:srgbClr val="3C484E"/>
                </a:solidFill>
                <a:effectLst/>
                <a:latin typeface="Times New Roman" panose="02020603050405020304" pitchFamily="18" charset="0"/>
                <a:cs typeface="Times New Roman" panose="02020603050405020304" pitchFamily="18" charset="0"/>
              </a:rPr>
              <a:t>logN</a:t>
            </a:r>
            <a:r>
              <a:rPr lang="en-US" b="1" i="0" dirty="0">
                <a:solidFill>
                  <a:srgbClr val="3C484E"/>
                </a:solidFill>
                <a:effectLst/>
                <a:latin typeface="Times New Roman" panose="02020603050405020304" pitchFamily="18" charset="0"/>
                <a:cs typeface="Times New Roman" panose="02020603050405020304" pitchFamily="18" charset="0"/>
              </a:rPr>
              <a:t> / (N+1) - N/(N+1) + 1/(N+1)</a:t>
            </a:r>
          </a:p>
          <a:p>
            <a:pPr algn="l" fontAlgn="base"/>
            <a:r>
              <a:rPr lang="en-US" b="1" i="0" dirty="0">
                <a:solidFill>
                  <a:srgbClr val="3C484E"/>
                </a:solidFill>
                <a:effectLst/>
                <a:latin typeface="Times New Roman" panose="02020603050405020304" pitchFamily="18" charset="0"/>
                <a:cs typeface="Times New Roman" panose="02020603050405020304" pitchFamily="18" charset="0"/>
              </a:rPr>
              <a:t>The dominant term is N * </a:t>
            </a:r>
            <a:r>
              <a:rPr lang="en-US" b="1" i="0" dirty="0" err="1">
                <a:solidFill>
                  <a:srgbClr val="3C484E"/>
                </a:solidFill>
                <a:effectLst/>
                <a:latin typeface="Times New Roman" panose="02020603050405020304" pitchFamily="18" charset="0"/>
                <a:cs typeface="Times New Roman" panose="02020603050405020304" pitchFamily="18" charset="0"/>
              </a:rPr>
              <a:t>logN</a:t>
            </a:r>
            <a:r>
              <a:rPr lang="en-US" b="1" i="0" dirty="0">
                <a:solidFill>
                  <a:srgbClr val="3C484E"/>
                </a:solidFill>
                <a:effectLst/>
                <a:latin typeface="Times New Roman" panose="02020603050405020304" pitchFamily="18" charset="0"/>
                <a:cs typeface="Times New Roman" panose="02020603050405020304" pitchFamily="18" charset="0"/>
              </a:rPr>
              <a:t> / (N+1) which is approximately </a:t>
            </a:r>
            <a:r>
              <a:rPr lang="en-US" b="1" i="0" dirty="0" err="1">
                <a:solidFill>
                  <a:srgbClr val="3C484E"/>
                </a:solidFill>
                <a:effectLst/>
                <a:latin typeface="Times New Roman" panose="02020603050405020304" pitchFamily="18" charset="0"/>
                <a:cs typeface="Times New Roman" panose="02020603050405020304" pitchFamily="18" charset="0"/>
              </a:rPr>
              <a:t>logN</a:t>
            </a:r>
            <a:r>
              <a:rPr lang="en-US" b="1" i="0" dirty="0">
                <a:solidFill>
                  <a:srgbClr val="3C484E"/>
                </a:solidFill>
                <a:effectLst/>
                <a:latin typeface="Times New Roman" panose="02020603050405020304" pitchFamily="18" charset="0"/>
                <a:cs typeface="Times New Roman" panose="02020603050405020304" pitchFamily="18" charset="0"/>
              </a:rPr>
              <a:t>. Therefore, Average Case Time Complexity of Binary Search is O(</a:t>
            </a:r>
            <a:r>
              <a:rPr lang="en-US" b="1" i="0" dirty="0" err="1">
                <a:solidFill>
                  <a:srgbClr val="3C484E"/>
                </a:solidFill>
                <a:effectLst/>
                <a:latin typeface="Times New Roman" panose="02020603050405020304" pitchFamily="18" charset="0"/>
                <a:cs typeface="Times New Roman" panose="02020603050405020304" pitchFamily="18" charset="0"/>
              </a:rPr>
              <a:t>logN</a:t>
            </a:r>
            <a:r>
              <a:rPr lang="en-US" b="1" i="0" dirty="0">
                <a:solidFill>
                  <a:srgbClr val="3C484E"/>
                </a:solidFill>
                <a:effectLst/>
                <a:latin typeface="Times New Roman" panose="02020603050405020304" pitchFamily="18" charset="0"/>
                <a:cs typeface="Times New Roman" panose="02020603050405020304" pitchFamily="18" charset="0"/>
              </a:rPr>
              <a:t>).</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1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DF8B-1021-42C3-92A1-9421C602C286}"/>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Analysis of Worst Case Time Complexity of Binary Search</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9662D4-7D27-4A95-9654-462F4CB124F4}"/>
              </a:ext>
            </a:extLst>
          </p:cNvPr>
          <p:cNvSpPr>
            <a:spLocks noGrp="1"/>
          </p:cNvSpPr>
          <p:nvPr>
            <p:ph idx="1"/>
          </p:nvPr>
        </p:nvSpPr>
        <p:spPr>
          <a:xfrm>
            <a:off x="0" y="1343818"/>
            <a:ext cx="12192000" cy="5514181"/>
          </a:xfrm>
          <a:ln>
            <a:solidFill>
              <a:srgbClr val="C00000"/>
            </a:solidFill>
          </a:ln>
          <a:effectLst>
            <a:glow rad="139700">
              <a:schemeClr val="accent2">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The worst case of Binary Search occurs when:</a:t>
            </a:r>
          </a:p>
          <a:p>
            <a:pPr algn="l" fontAlgn="base">
              <a:buFont typeface="Arial" panose="020B0604020202020204" pitchFamily="34" charset="0"/>
              <a:buChar char="•"/>
            </a:pPr>
            <a:r>
              <a:rPr lang="en-US" b="0" i="0" dirty="0">
                <a:solidFill>
                  <a:srgbClr val="3C484E"/>
                </a:solidFill>
                <a:effectLst/>
                <a:latin typeface="inherit"/>
              </a:rPr>
              <a:t>The element is to search is in the first index or last index</a:t>
            </a:r>
          </a:p>
          <a:p>
            <a:pPr algn="l" fontAlgn="base"/>
            <a:r>
              <a:rPr lang="en-US" b="0" i="0" dirty="0">
                <a:solidFill>
                  <a:srgbClr val="3C484E"/>
                </a:solidFill>
                <a:effectLst/>
                <a:latin typeface="Arial" panose="020B0604020202020204" pitchFamily="34" charset="0"/>
              </a:rPr>
              <a:t>In this case, the total number of comparisons required is </a:t>
            </a:r>
            <a:r>
              <a:rPr lang="en-US" b="0" i="0" dirty="0" err="1">
                <a:solidFill>
                  <a:srgbClr val="3C484E"/>
                </a:solidFill>
                <a:effectLst/>
                <a:latin typeface="Arial" panose="020B0604020202020204" pitchFamily="34" charset="0"/>
              </a:rPr>
              <a:t>logN</a:t>
            </a:r>
            <a:r>
              <a:rPr lang="en-US" b="0" i="0" dirty="0">
                <a:solidFill>
                  <a:srgbClr val="3C484E"/>
                </a:solidFill>
                <a:effectLst/>
                <a:latin typeface="Arial" panose="020B0604020202020204" pitchFamily="34" charset="0"/>
              </a:rPr>
              <a:t> comparisons.</a:t>
            </a:r>
          </a:p>
          <a:p>
            <a:pPr algn="l" fontAlgn="base"/>
            <a:r>
              <a:rPr lang="en-US" b="0" i="0" dirty="0">
                <a:solidFill>
                  <a:srgbClr val="3C484E"/>
                </a:solidFill>
                <a:effectLst/>
                <a:latin typeface="Arial" panose="020B0604020202020204" pitchFamily="34" charset="0"/>
              </a:rPr>
              <a:t>Therefore, Worst Case Time Complexity of Binary Search is O(</a:t>
            </a:r>
            <a:r>
              <a:rPr lang="en-US" b="0" i="0" dirty="0" err="1">
                <a:solidFill>
                  <a:srgbClr val="3C484E"/>
                </a:solidFill>
                <a:effectLst/>
                <a:latin typeface="Arial" panose="020B0604020202020204" pitchFamily="34" charset="0"/>
              </a:rPr>
              <a:t>logN</a:t>
            </a:r>
            <a:r>
              <a:rPr lang="en-US" b="0" i="0" dirty="0">
                <a:solidFill>
                  <a:srgbClr val="3C484E"/>
                </a:solidFill>
                <a:effectLst/>
                <a:latin typeface="Arial" panose="020B0604020202020204" pitchFamily="34" charset="0"/>
              </a:rPr>
              <a:t>).</a:t>
            </a:r>
          </a:p>
          <a:p>
            <a:pPr marL="0" indent="0">
              <a:buNone/>
            </a:pPr>
            <a:br>
              <a:rPr lang="en-US" dirty="0"/>
            </a:br>
            <a:endParaRPr lang="en-US" dirty="0"/>
          </a:p>
        </p:txBody>
      </p:sp>
    </p:spTree>
    <p:extLst>
      <p:ext uri="{BB962C8B-B14F-4D97-AF65-F5344CB8AC3E}">
        <p14:creationId xmlns:p14="http://schemas.microsoft.com/office/powerpoint/2010/main" val="4255810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3979-0A7F-4C97-8BC2-D1211F63DACD}"/>
              </a:ext>
            </a:extLst>
          </p:cNvPr>
          <p:cNvSpPr>
            <a:spLocks noGrp="1"/>
          </p:cNvSpPr>
          <p:nvPr>
            <p:ph type="title"/>
          </p:nvPr>
        </p:nvSpPr>
        <p:spPr>
          <a:xfrm>
            <a:off x="0" y="0"/>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60A6A7AF-1F0E-40EE-ACEA-103D5169ED2F}"/>
              </a:ext>
            </a:extLst>
          </p:cNvPr>
          <p:cNvSpPr>
            <a:spLocks noGrp="1"/>
          </p:cNvSpPr>
          <p:nvPr>
            <p:ph idx="1"/>
          </p:nvPr>
        </p:nvSpPr>
        <p:spPr>
          <a:xfrm>
            <a:off x="0" y="1325563"/>
            <a:ext cx="12192000" cy="5532438"/>
          </a:xfrm>
          <a:ln>
            <a:solidFill>
              <a:srgbClr val="C00000"/>
            </a:solidFill>
          </a:ln>
          <a:effectLst>
            <a:glow rad="139700">
              <a:schemeClr val="accent2">
                <a:satMod val="175000"/>
                <a:alpha val="40000"/>
              </a:schemeClr>
            </a:glow>
          </a:effectLst>
        </p:spPr>
        <p:txBody>
          <a:bodyPr>
            <a:normAutofit fontScale="92500" lnSpcReduction="20000"/>
          </a:bodyPr>
          <a:lstStyle/>
          <a:p>
            <a:r>
              <a:rPr lang="en-US" sz="1600" dirty="0"/>
              <a:t>Int bin search(int </a:t>
            </a:r>
            <a:r>
              <a:rPr lang="en-US" sz="1600" dirty="0" err="1"/>
              <a:t>arr</a:t>
            </a:r>
            <a:r>
              <a:rPr lang="en-US" sz="1600" dirty="0"/>
              <a:t>[],int </a:t>
            </a:r>
            <a:r>
              <a:rPr lang="en-US" sz="1600" dirty="0" err="1"/>
              <a:t>x,int</a:t>
            </a:r>
            <a:r>
              <a:rPr lang="en-US" sz="1600" dirty="0"/>
              <a:t> </a:t>
            </a:r>
            <a:r>
              <a:rPr lang="en-US" sz="1600" dirty="0" err="1"/>
              <a:t>start,int</a:t>
            </a:r>
            <a:r>
              <a:rPr lang="en-US" sz="1600" dirty="0"/>
              <a:t> end)</a:t>
            </a:r>
          </a:p>
          <a:p>
            <a:r>
              <a:rPr lang="en-US" sz="1600" dirty="0"/>
              <a:t>{</a:t>
            </a:r>
          </a:p>
          <a:p>
            <a:r>
              <a:rPr lang="en-US" sz="1600" dirty="0"/>
              <a:t>Int mid=(</a:t>
            </a:r>
            <a:r>
              <a:rPr lang="en-US" sz="1600" dirty="0" err="1"/>
              <a:t>start+end</a:t>
            </a:r>
            <a:r>
              <a:rPr lang="en-US" sz="1600" dirty="0"/>
              <a:t>)/2;</a:t>
            </a:r>
          </a:p>
          <a:p>
            <a:r>
              <a:rPr lang="en-US" sz="1600" dirty="0"/>
              <a:t>If(</a:t>
            </a:r>
            <a:r>
              <a:rPr lang="en-US" sz="1600" dirty="0" err="1"/>
              <a:t>arr</a:t>
            </a:r>
            <a:r>
              <a:rPr lang="en-US" sz="1600" dirty="0"/>
              <a:t>[mid]==x;</a:t>
            </a:r>
          </a:p>
          <a:p>
            <a:r>
              <a:rPr lang="en-US" sz="1600" dirty="0"/>
              <a:t>{</a:t>
            </a:r>
          </a:p>
          <a:p>
            <a:r>
              <a:rPr lang="en-US" sz="1600" dirty="0"/>
              <a:t>Return mid;</a:t>
            </a:r>
          </a:p>
          <a:p>
            <a:r>
              <a:rPr lang="en-US" sz="1600" dirty="0"/>
              <a:t>}</a:t>
            </a:r>
          </a:p>
          <a:p>
            <a:r>
              <a:rPr lang="en-US" sz="1600" dirty="0"/>
              <a:t>If(start==end)</a:t>
            </a:r>
          </a:p>
          <a:p>
            <a:r>
              <a:rPr lang="en-US" sz="1600" dirty="0"/>
              <a:t>{return -1;</a:t>
            </a:r>
          </a:p>
          <a:p>
            <a:r>
              <a:rPr lang="en-US" sz="1600" dirty="0"/>
              <a:t>}</a:t>
            </a:r>
          </a:p>
          <a:p>
            <a:r>
              <a:rPr lang="en-US" sz="1600" dirty="0"/>
              <a:t>If(</a:t>
            </a:r>
            <a:r>
              <a:rPr lang="en-US" sz="1600" dirty="0" err="1"/>
              <a:t>arr</a:t>
            </a:r>
            <a:r>
              <a:rPr lang="en-US" sz="1600" dirty="0"/>
              <a:t>[mid]&gt;x)</a:t>
            </a:r>
          </a:p>
          <a:p>
            <a:r>
              <a:rPr lang="en-US" sz="1600" dirty="0"/>
              <a:t>{</a:t>
            </a:r>
          </a:p>
          <a:p>
            <a:r>
              <a:rPr lang="en-US" sz="1600" dirty="0"/>
              <a:t>    return bin search (</a:t>
            </a:r>
            <a:r>
              <a:rPr lang="en-US" sz="1600" dirty="0" err="1"/>
              <a:t>arr,x,start</a:t>
            </a:r>
            <a:r>
              <a:rPr lang="en-US" sz="1600" dirty="0"/>
              <a:t>, mid-1);</a:t>
            </a:r>
          </a:p>
          <a:p>
            <a:r>
              <a:rPr lang="en-US" sz="1600" dirty="0"/>
              <a:t>}</a:t>
            </a:r>
          </a:p>
          <a:p>
            <a:r>
              <a:rPr lang="en-US" sz="1600" dirty="0"/>
              <a:t>If(</a:t>
            </a:r>
            <a:r>
              <a:rPr lang="en-US" sz="1600" dirty="0" err="1"/>
              <a:t>arr</a:t>
            </a:r>
            <a:r>
              <a:rPr lang="en-US" sz="1600" dirty="0"/>
              <a:t>[mid]&lt;x;</a:t>
            </a:r>
          </a:p>
          <a:p>
            <a:r>
              <a:rPr lang="en-US" sz="1600" dirty="0"/>
              <a:t>{</a:t>
            </a:r>
          </a:p>
          <a:p>
            <a:r>
              <a:rPr lang="en-US" sz="1600" dirty="0"/>
              <a:t>Return bin , search(arr.x,mid+1,end);</a:t>
            </a:r>
          </a:p>
          <a:p>
            <a:r>
              <a:rPr lang="en-US" sz="1600" dirty="0"/>
              <a:t>}</a:t>
            </a:r>
          </a:p>
          <a:p>
            <a:r>
              <a:rPr lang="en-US" sz="1600" dirty="0"/>
              <a:t>}</a:t>
            </a:r>
          </a:p>
          <a:p>
            <a:endParaRPr lang="en-US" sz="1600" dirty="0"/>
          </a:p>
        </p:txBody>
      </p:sp>
    </p:spTree>
    <p:extLst>
      <p:ext uri="{BB962C8B-B14F-4D97-AF65-F5344CB8AC3E}">
        <p14:creationId xmlns:p14="http://schemas.microsoft.com/office/powerpoint/2010/main" val="103758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7BD9-4F1E-4817-A2F1-F1655E3F970E}"/>
              </a:ext>
            </a:extLst>
          </p:cNvPr>
          <p:cNvSpPr>
            <a:spLocks noGrp="1"/>
          </p:cNvSpPr>
          <p:nvPr>
            <p:ph type="title"/>
          </p:nvPr>
        </p:nvSpPr>
        <p:spPr>
          <a:xfrm>
            <a:off x="0" y="1794429"/>
            <a:ext cx="12271899"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Time and space complexity of linear search:-</a:t>
            </a:r>
          </a:p>
        </p:txBody>
      </p:sp>
    </p:spTree>
    <p:extLst>
      <p:ext uri="{BB962C8B-B14F-4D97-AF65-F5344CB8AC3E}">
        <p14:creationId xmlns:p14="http://schemas.microsoft.com/office/powerpoint/2010/main" val="400979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85CF-F5D5-4C1E-ABC3-6D17CE152F51}"/>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2B3A1734-812B-4C9A-BC0E-42244A2C19A7}"/>
              </a:ext>
            </a:extLst>
          </p:cNvPr>
          <p:cNvSpPr>
            <a:spLocks noGrp="1"/>
          </p:cNvSpPr>
          <p:nvPr>
            <p:ph idx="1"/>
          </p:nvPr>
        </p:nvSpPr>
        <p:spPr>
          <a:xfrm>
            <a:off x="-1" y="1343818"/>
            <a:ext cx="12192000" cy="5495927"/>
          </a:xfrm>
          <a:ln>
            <a:solidFill>
              <a:srgbClr val="C00000"/>
            </a:solidFill>
          </a:ln>
          <a:effectLst>
            <a:glow rad="139700">
              <a:schemeClr val="accent2">
                <a:satMod val="175000"/>
                <a:alpha val="40000"/>
              </a:schemeClr>
            </a:glow>
          </a:effectLst>
        </p:spPr>
        <p:txBody>
          <a:bodyPr>
            <a:normAutofit fontScale="70000" lnSpcReduction="20000"/>
          </a:bodyPr>
          <a:lstStyle/>
          <a:p>
            <a:r>
              <a:rPr lang="en-US" dirty="0"/>
              <a:t>T(N)= </a:t>
            </a:r>
            <a:r>
              <a:rPr lang="en-US" dirty="0" err="1"/>
              <a:t>c+T</a:t>
            </a:r>
            <a:r>
              <a:rPr lang="en-US" dirty="0"/>
              <a:t>(N/2)        (1)</a:t>
            </a:r>
          </a:p>
          <a:p>
            <a:r>
              <a:rPr lang="en-US" dirty="0"/>
              <a:t>T(N/2)=</a:t>
            </a:r>
            <a:r>
              <a:rPr lang="en-US" dirty="0" err="1"/>
              <a:t>c+T</a:t>
            </a:r>
            <a:r>
              <a:rPr lang="en-US" dirty="0"/>
              <a:t>(N/4)      (2)</a:t>
            </a:r>
          </a:p>
          <a:p>
            <a:r>
              <a:rPr lang="en-US" dirty="0"/>
              <a:t>Substitute (2) in (1)</a:t>
            </a:r>
          </a:p>
          <a:p>
            <a:r>
              <a:rPr lang="en-US" dirty="0"/>
              <a:t>T(N)=T(N/4)+2c       (3)</a:t>
            </a:r>
          </a:p>
          <a:p>
            <a:r>
              <a:rPr lang="en-US" dirty="0"/>
              <a:t>T(N/4)=</a:t>
            </a:r>
            <a:r>
              <a:rPr lang="en-US" dirty="0" err="1"/>
              <a:t>c+T</a:t>
            </a:r>
            <a:r>
              <a:rPr lang="en-US" dirty="0"/>
              <a:t>(N/8)      (4)</a:t>
            </a:r>
          </a:p>
          <a:p>
            <a:r>
              <a:rPr lang="en-US" dirty="0"/>
              <a:t>Substitute (4) in (3)</a:t>
            </a:r>
          </a:p>
          <a:p>
            <a:r>
              <a:rPr lang="en-US" dirty="0"/>
              <a:t>T(N)=T(N/8)+3c         (5)</a:t>
            </a:r>
          </a:p>
          <a:p>
            <a:r>
              <a:rPr lang="en-US" dirty="0"/>
              <a:t>Pattern identified:</a:t>
            </a:r>
          </a:p>
          <a:p>
            <a:r>
              <a:rPr lang="en-US" dirty="0"/>
              <a:t>T(N)=T(N/2 </a:t>
            </a:r>
            <a:r>
              <a:rPr lang="en-US" dirty="0" err="1"/>
              <a:t>i</a:t>
            </a:r>
            <a:r>
              <a:rPr lang="en-US" dirty="0"/>
              <a:t>)+</a:t>
            </a:r>
            <a:r>
              <a:rPr lang="en-US" dirty="0" err="1"/>
              <a:t>ic</a:t>
            </a:r>
            <a:endParaRPr lang="en-US" dirty="0"/>
          </a:p>
          <a:p>
            <a:r>
              <a:rPr lang="en-US" dirty="0"/>
              <a:t>At some point ,as N/2 I diminishes, we reach only one element</a:t>
            </a:r>
          </a:p>
          <a:p>
            <a:r>
              <a:rPr lang="en-US" dirty="0"/>
              <a:t>T(N/2 </a:t>
            </a:r>
            <a:r>
              <a:rPr lang="en-US" dirty="0" err="1"/>
              <a:t>i</a:t>
            </a:r>
            <a:r>
              <a:rPr lang="en-US" dirty="0"/>
              <a:t>)=T(1)</a:t>
            </a:r>
          </a:p>
          <a:p>
            <a:r>
              <a:rPr lang="en-US" dirty="0"/>
              <a:t>T(N)=T(N/2 I)+</a:t>
            </a:r>
            <a:r>
              <a:rPr lang="en-US" dirty="0" err="1"/>
              <a:t>ic</a:t>
            </a:r>
            <a:r>
              <a:rPr lang="en-US" dirty="0"/>
              <a:t>           (6)</a:t>
            </a:r>
          </a:p>
          <a:p>
            <a:r>
              <a:rPr lang="en-US" dirty="0"/>
              <a:t>T(N/2i)=T(1)</a:t>
            </a:r>
          </a:p>
          <a:p>
            <a:r>
              <a:rPr lang="en-US" dirty="0"/>
              <a:t>N = 1</a:t>
            </a:r>
          </a:p>
          <a:p>
            <a:r>
              <a:rPr lang="en-US" dirty="0"/>
              <a:t>2</a:t>
            </a:r>
            <a:r>
              <a:rPr lang="en-US" baseline="30000" dirty="0"/>
              <a:t>i</a:t>
            </a:r>
          </a:p>
          <a:p>
            <a:r>
              <a:rPr lang="en-US" dirty="0"/>
              <a:t>N=2</a:t>
            </a:r>
            <a:r>
              <a:rPr lang="en-US" baseline="30000" dirty="0"/>
              <a:t>i</a:t>
            </a:r>
          </a:p>
        </p:txBody>
      </p:sp>
      <p:cxnSp>
        <p:nvCxnSpPr>
          <p:cNvPr id="5" name="Straight Arrow Connector 4">
            <a:extLst>
              <a:ext uri="{FF2B5EF4-FFF2-40B4-BE49-F238E27FC236}">
                <a16:creationId xmlns:a16="http://schemas.microsoft.com/office/drawing/2014/main" id="{866DF5C9-FD5F-4956-B51A-718689AE04DA}"/>
              </a:ext>
            </a:extLst>
          </p:cNvPr>
          <p:cNvCxnSpPr/>
          <p:nvPr/>
        </p:nvCxnSpPr>
        <p:spPr>
          <a:xfrm>
            <a:off x="1944210" y="1509204"/>
            <a:ext cx="355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A2D27EF-4095-483D-8944-AB7ECB025D39}"/>
              </a:ext>
            </a:extLst>
          </p:cNvPr>
          <p:cNvCxnSpPr/>
          <p:nvPr/>
        </p:nvCxnSpPr>
        <p:spPr>
          <a:xfrm>
            <a:off x="2059620" y="1828800"/>
            <a:ext cx="31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5220F8E-4E18-4EF2-A07F-FD8300F4CCF5}"/>
              </a:ext>
            </a:extLst>
          </p:cNvPr>
          <p:cNvCxnSpPr/>
          <p:nvPr/>
        </p:nvCxnSpPr>
        <p:spPr>
          <a:xfrm>
            <a:off x="1944210" y="2503503"/>
            <a:ext cx="355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82F9E2F-FF15-42ED-BA98-706AC5E642A5}"/>
              </a:ext>
            </a:extLst>
          </p:cNvPr>
          <p:cNvCxnSpPr/>
          <p:nvPr/>
        </p:nvCxnSpPr>
        <p:spPr>
          <a:xfrm>
            <a:off x="2059620" y="2840854"/>
            <a:ext cx="31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188A58-54B1-4F14-AF0E-D8AE23B4133A}"/>
              </a:ext>
            </a:extLst>
          </p:cNvPr>
          <p:cNvCxnSpPr/>
          <p:nvPr/>
        </p:nvCxnSpPr>
        <p:spPr>
          <a:xfrm>
            <a:off x="1944210" y="3551068"/>
            <a:ext cx="426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31019DB-E394-4560-878A-CB2C1E2581B8}"/>
              </a:ext>
            </a:extLst>
          </p:cNvPr>
          <p:cNvCxnSpPr/>
          <p:nvPr/>
        </p:nvCxnSpPr>
        <p:spPr>
          <a:xfrm>
            <a:off x="2059620" y="5237825"/>
            <a:ext cx="514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1250653-C021-4862-AC0E-0A6DE578949E}"/>
              </a:ext>
            </a:extLst>
          </p:cNvPr>
          <p:cNvCxnSpPr/>
          <p:nvPr/>
        </p:nvCxnSpPr>
        <p:spPr>
          <a:xfrm>
            <a:off x="124287" y="6036815"/>
            <a:ext cx="42612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647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B162-7741-4EA5-A8F8-9791FBE8A026}"/>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AE8737CD-3CBD-4569-9C2F-4186188CA597}"/>
              </a:ext>
            </a:extLst>
          </p:cNvPr>
          <p:cNvSpPr>
            <a:spLocks noGrp="1"/>
          </p:cNvSpPr>
          <p:nvPr>
            <p:ph idx="1"/>
          </p:nvPr>
        </p:nvSpPr>
        <p:spPr>
          <a:xfrm>
            <a:off x="-1" y="1343818"/>
            <a:ext cx="12191999" cy="5514181"/>
          </a:xfrm>
          <a:ln>
            <a:solidFill>
              <a:srgbClr val="C00000"/>
            </a:solidFill>
          </a:ln>
          <a:effectLst>
            <a:glow rad="139700">
              <a:schemeClr val="accent2">
                <a:satMod val="175000"/>
                <a:alpha val="40000"/>
              </a:schemeClr>
            </a:glow>
          </a:effectLst>
        </p:spPr>
        <p:txBody>
          <a:bodyPr>
            <a:normAutofit fontScale="92500" lnSpcReduction="10000"/>
          </a:bodyPr>
          <a:lstStyle/>
          <a:p>
            <a:r>
              <a:rPr lang="en-US" dirty="0"/>
              <a:t>Take log</a:t>
            </a:r>
            <a:r>
              <a:rPr lang="en-US" baseline="-25000" dirty="0"/>
              <a:t>2</a:t>
            </a:r>
            <a:r>
              <a:rPr lang="en-US" dirty="0"/>
              <a:t> on both sides</a:t>
            </a:r>
          </a:p>
          <a:p>
            <a:r>
              <a:rPr lang="en-US" dirty="0"/>
              <a:t>log</a:t>
            </a:r>
            <a:r>
              <a:rPr lang="en-US" baseline="-25000" dirty="0"/>
              <a:t>2</a:t>
            </a:r>
            <a:r>
              <a:rPr lang="en-US" dirty="0"/>
              <a:t>N=log</a:t>
            </a:r>
            <a:r>
              <a:rPr lang="en-US" baseline="-25000" dirty="0"/>
              <a:t>2</a:t>
            </a:r>
            <a:r>
              <a:rPr lang="en-US" dirty="0"/>
              <a:t>2</a:t>
            </a:r>
            <a:r>
              <a:rPr lang="en-US" baseline="30000" dirty="0"/>
              <a:t>i</a:t>
            </a:r>
          </a:p>
          <a:p>
            <a:r>
              <a:rPr lang="en-US" dirty="0"/>
              <a:t>log</a:t>
            </a:r>
            <a:r>
              <a:rPr lang="en-US" baseline="-25000" dirty="0"/>
              <a:t>2</a:t>
            </a:r>
            <a:r>
              <a:rPr lang="en-US" dirty="0"/>
              <a:t>N=</a:t>
            </a:r>
            <a:r>
              <a:rPr lang="en-US" dirty="0" err="1"/>
              <a:t>i</a:t>
            </a:r>
            <a:r>
              <a:rPr lang="en-US" dirty="0"/>
              <a:t>             (7)</a:t>
            </a:r>
          </a:p>
          <a:p>
            <a:r>
              <a:rPr lang="en-US" dirty="0"/>
              <a:t>Substitute (7) in(6)</a:t>
            </a:r>
          </a:p>
          <a:p>
            <a:r>
              <a:rPr lang="en-US" dirty="0"/>
              <a:t>T(N)=T(N)+clog2N</a:t>
            </a:r>
          </a:p>
          <a:p>
            <a:r>
              <a:rPr lang="en-US" dirty="0"/>
              <a:t>           2</a:t>
            </a:r>
            <a:r>
              <a:rPr lang="en-US" baseline="30000" dirty="0"/>
              <a:t>log</a:t>
            </a:r>
            <a:r>
              <a:rPr lang="en-US" baseline="-25000" dirty="0"/>
              <a:t>2</a:t>
            </a:r>
            <a:r>
              <a:rPr lang="en-US" baseline="30000" dirty="0"/>
              <a:t>N</a:t>
            </a:r>
          </a:p>
          <a:p>
            <a:r>
              <a:rPr lang="en-US" dirty="0"/>
              <a:t>        =T(N/N)+ clog</a:t>
            </a:r>
            <a:r>
              <a:rPr lang="en-US" baseline="-25000" dirty="0"/>
              <a:t>2</a:t>
            </a:r>
            <a:r>
              <a:rPr lang="en-US" dirty="0"/>
              <a:t>N</a:t>
            </a:r>
          </a:p>
          <a:p>
            <a:r>
              <a:rPr lang="en-US" dirty="0"/>
              <a:t>T(N)=T(1) +clog</a:t>
            </a:r>
            <a:r>
              <a:rPr lang="en-US" baseline="-25000" dirty="0"/>
              <a:t>2</a:t>
            </a:r>
            <a:r>
              <a:rPr lang="en-US" dirty="0"/>
              <a:t>N</a:t>
            </a:r>
          </a:p>
          <a:p>
            <a:r>
              <a:rPr lang="en-US" dirty="0"/>
              <a:t>T(N)=k+clog</a:t>
            </a:r>
            <a:r>
              <a:rPr lang="en-US" baseline="-25000" dirty="0"/>
              <a:t>2</a:t>
            </a:r>
            <a:r>
              <a:rPr lang="en-US" dirty="0"/>
              <a:t>N</a:t>
            </a:r>
          </a:p>
          <a:p>
            <a:r>
              <a:rPr lang="en-US" dirty="0"/>
              <a:t>T(N)=</a:t>
            </a:r>
            <a:r>
              <a:rPr lang="en-US" dirty="0" err="1"/>
              <a:t>k+c</a:t>
            </a:r>
            <a:r>
              <a:rPr lang="en-US" dirty="0"/>
              <a:t> log</a:t>
            </a:r>
            <a:r>
              <a:rPr lang="en-US" baseline="-25000" dirty="0"/>
              <a:t>2</a:t>
            </a:r>
            <a:r>
              <a:rPr lang="en-US" dirty="0"/>
              <a:t>N</a:t>
            </a:r>
          </a:p>
          <a:p>
            <a:r>
              <a:rPr lang="en-US" dirty="0"/>
              <a:t>T(N) IS O(log</a:t>
            </a:r>
            <a:r>
              <a:rPr lang="en-US" baseline="-25000" dirty="0"/>
              <a:t>2</a:t>
            </a:r>
            <a:r>
              <a:rPr lang="en-US" dirty="0"/>
              <a:t>N)</a:t>
            </a:r>
          </a:p>
          <a:p>
            <a:r>
              <a:rPr lang="en-US" dirty="0"/>
              <a:t>Binary search is O(log</a:t>
            </a:r>
            <a:r>
              <a:rPr lang="en-US" baseline="-25000" dirty="0"/>
              <a:t>2</a:t>
            </a:r>
            <a:r>
              <a:rPr lang="en-US" dirty="0"/>
              <a:t>N).</a:t>
            </a:r>
          </a:p>
        </p:txBody>
      </p:sp>
      <p:cxnSp>
        <p:nvCxnSpPr>
          <p:cNvPr id="5" name="Straight Arrow Connector 4">
            <a:extLst>
              <a:ext uri="{FF2B5EF4-FFF2-40B4-BE49-F238E27FC236}">
                <a16:creationId xmlns:a16="http://schemas.microsoft.com/office/drawing/2014/main" id="{92E1DCD7-D933-4162-954A-C18E8D0FD790}"/>
              </a:ext>
            </a:extLst>
          </p:cNvPr>
          <p:cNvCxnSpPr/>
          <p:nvPr/>
        </p:nvCxnSpPr>
        <p:spPr>
          <a:xfrm>
            <a:off x="1322773" y="2432482"/>
            <a:ext cx="790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68EF7F4-550A-4C3F-9544-3DDE227C33AF}"/>
              </a:ext>
            </a:extLst>
          </p:cNvPr>
          <p:cNvCxnSpPr>
            <a:cxnSpLocks/>
          </p:cNvCxnSpPr>
          <p:nvPr/>
        </p:nvCxnSpPr>
        <p:spPr>
          <a:xfrm>
            <a:off x="1251751" y="3524435"/>
            <a:ext cx="5504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56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8801-A2F1-4390-B9AB-0B2716C01988}"/>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apple-system"/>
              </a:rPr>
            </a:br>
            <a:r>
              <a:rPr lang="en-US" b="1" i="0" dirty="0">
                <a:solidFill>
                  <a:srgbClr val="090A0B"/>
                </a:solidFill>
                <a:effectLst/>
                <a:latin typeface="-apple-system"/>
              </a:rPr>
              <a:t>Analysis of Space Complexity of Binary Search</a:t>
            </a:r>
            <a:br>
              <a:rPr lang="en-US" b="1" i="0" dirty="0">
                <a:solidFill>
                  <a:srgbClr val="090A0B"/>
                </a:solidFill>
                <a:effectLst/>
                <a:latin typeface="-apple-system"/>
              </a:rPr>
            </a:br>
            <a:endParaRPr lang="en-US" dirty="0"/>
          </a:p>
        </p:txBody>
      </p:sp>
      <p:sp>
        <p:nvSpPr>
          <p:cNvPr id="3" name="Content Placeholder 2">
            <a:extLst>
              <a:ext uri="{FF2B5EF4-FFF2-40B4-BE49-F238E27FC236}">
                <a16:creationId xmlns:a16="http://schemas.microsoft.com/office/drawing/2014/main" id="{BCF24DE9-3C9F-472A-A09C-81828894CE53}"/>
              </a:ext>
            </a:extLst>
          </p:cNvPr>
          <p:cNvSpPr>
            <a:spLocks noGrp="1"/>
          </p:cNvSpPr>
          <p:nvPr>
            <p:ph idx="1"/>
          </p:nvPr>
        </p:nvSpPr>
        <p:spPr>
          <a:xfrm>
            <a:off x="-1" y="1343818"/>
            <a:ext cx="12191999" cy="5495927"/>
          </a:xfrm>
          <a:ln>
            <a:solidFill>
              <a:srgbClr val="C00000"/>
            </a:solidFill>
          </a:ln>
          <a:effectLst>
            <a:glow rad="139700">
              <a:schemeClr val="accent2">
                <a:satMod val="175000"/>
                <a:alpha val="40000"/>
              </a:schemeClr>
            </a:glow>
          </a:effectLst>
        </p:spPr>
        <p:txBody>
          <a:bodyPr>
            <a:normAutofit lnSpcReduction="10000"/>
          </a:bodyPr>
          <a:lstStyle/>
          <a:p>
            <a:pPr algn="l" fontAlgn="base"/>
            <a:r>
              <a:rPr lang="en-US" b="0" i="0" dirty="0">
                <a:solidFill>
                  <a:srgbClr val="3C484E"/>
                </a:solidFill>
                <a:effectLst/>
                <a:latin typeface="Arial" panose="020B0604020202020204" pitchFamily="34" charset="0"/>
              </a:rPr>
              <a:t>In an iterative implementation of Binary Search, the space complexity will be O(1).</a:t>
            </a:r>
          </a:p>
          <a:p>
            <a:pPr algn="l" fontAlgn="base"/>
            <a:r>
              <a:rPr lang="en-US" b="0" i="0" dirty="0">
                <a:solidFill>
                  <a:srgbClr val="3C484E"/>
                </a:solidFill>
                <a:effectLst/>
                <a:latin typeface="Arial" panose="020B0604020202020204" pitchFamily="34" charset="0"/>
              </a:rPr>
              <a:t>This is because we need two variable to keep track of the range of elements that are to be checked. No other data is needed.</a:t>
            </a:r>
          </a:p>
          <a:p>
            <a:pPr algn="l" fontAlgn="base"/>
            <a:r>
              <a:rPr lang="en-US" b="0" i="0" dirty="0">
                <a:solidFill>
                  <a:srgbClr val="3C484E"/>
                </a:solidFill>
                <a:effectLst/>
                <a:latin typeface="Arial" panose="020B0604020202020204" pitchFamily="34" charset="0"/>
              </a:rPr>
              <a:t>In a recursive implementation of Binary Search, the space complexity will be O(</a:t>
            </a:r>
            <a:r>
              <a:rPr lang="en-US" b="0" i="0" dirty="0" err="1">
                <a:solidFill>
                  <a:srgbClr val="3C484E"/>
                </a:solidFill>
                <a:effectLst/>
                <a:latin typeface="Arial" panose="020B0604020202020204" pitchFamily="34" charset="0"/>
              </a:rPr>
              <a:t>logN</a:t>
            </a:r>
            <a:r>
              <a:rPr lang="en-US" b="0" i="0" dirty="0">
                <a:solidFill>
                  <a:srgbClr val="3C484E"/>
                </a:solidFill>
                <a:effectLst/>
                <a:latin typeface="Arial" panose="020B0604020202020204" pitchFamily="34" charset="0"/>
              </a:rPr>
              <a:t>).</a:t>
            </a:r>
          </a:p>
          <a:p>
            <a:pPr algn="l" fontAlgn="base"/>
            <a:r>
              <a:rPr lang="en-US" b="0" i="0" dirty="0">
                <a:solidFill>
                  <a:srgbClr val="3C484E"/>
                </a:solidFill>
                <a:effectLst/>
                <a:latin typeface="Arial" panose="020B0604020202020204" pitchFamily="34" charset="0"/>
              </a:rPr>
              <a:t>This is because in the worst case, there will be </a:t>
            </a:r>
            <a:r>
              <a:rPr lang="en-US" b="0" i="0" dirty="0" err="1">
                <a:solidFill>
                  <a:srgbClr val="3C484E"/>
                </a:solidFill>
                <a:effectLst/>
                <a:latin typeface="Arial" panose="020B0604020202020204" pitchFamily="34" charset="0"/>
              </a:rPr>
              <a:t>logN</a:t>
            </a:r>
            <a:r>
              <a:rPr lang="en-US" b="0" i="0" dirty="0">
                <a:solidFill>
                  <a:srgbClr val="3C484E"/>
                </a:solidFill>
                <a:effectLst/>
                <a:latin typeface="Arial" panose="020B0604020202020204" pitchFamily="34" charset="0"/>
              </a:rPr>
              <a:t> recursive calls and all these recursive calls will be stacked in memory. In fact, if I comparisons are needed, then I recursive calls will be stacked in memory and from our analysis of average case time complexity, we know that the average memory will be O(</a:t>
            </a:r>
            <a:r>
              <a:rPr lang="en-US" b="0" i="0" dirty="0" err="1">
                <a:solidFill>
                  <a:srgbClr val="3C484E"/>
                </a:solidFill>
                <a:effectLst/>
                <a:latin typeface="Arial" panose="020B0604020202020204" pitchFamily="34" charset="0"/>
              </a:rPr>
              <a:t>logN</a:t>
            </a:r>
            <a:r>
              <a:rPr lang="en-US" b="0" i="0" dirty="0">
                <a:solidFill>
                  <a:srgbClr val="3C484E"/>
                </a:solidFill>
                <a:effectLst/>
                <a:latin typeface="Arial" panose="020B0604020202020204" pitchFamily="34" charset="0"/>
              </a:rPr>
              <a:t>) as well.</a:t>
            </a:r>
          </a:p>
          <a:p>
            <a:pPr marL="0" indent="0">
              <a:buNone/>
            </a:pPr>
            <a:br>
              <a:rPr lang="en-US" dirty="0"/>
            </a:br>
            <a:endParaRPr lang="en-US" dirty="0"/>
          </a:p>
        </p:txBody>
      </p:sp>
    </p:spTree>
    <p:extLst>
      <p:ext uri="{BB962C8B-B14F-4D97-AF65-F5344CB8AC3E}">
        <p14:creationId xmlns:p14="http://schemas.microsoft.com/office/powerpoint/2010/main" val="214040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8C2B-51CC-4C42-AEAF-95DE465FE0E1}"/>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BBF63C5-0490-4B28-B117-F19E043AD177}"/>
              </a:ext>
            </a:extLst>
          </p:cNvPr>
          <p:cNvSpPr>
            <a:spLocks noGrp="1"/>
          </p:cNvSpPr>
          <p:nvPr>
            <p:ph idx="1"/>
          </p:nvPr>
        </p:nvSpPr>
        <p:spPr>
          <a:xfrm>
            <a:off x="-1" y="1343818"/>
            <a:ext cx="12191999" cy="5495927"/>
          </a:xfrm>
          <a:ln>
            <a:solidFill>
              <a:srgbClr val="C00000"/>
            </a:solidFill>
          </a:ln>
          <a:effectLst>
            <a:glow rad="139700">
              <a:schemeClr val="accent2">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The conclusion of our Time and Space Complexity analysis of Binary Search is as follows:</a:t>
            </a:r>
          </a:p>
          <a:p>
            <a:pPr algn="l" fontAlgn="base">
              <a:buFont typeface="Arial" panose="020B0604020202020204" pitchFamily="34" charset="0"/>
              <a:buChar char="•"/>
            </a:pPr>
            <a:r>
              <a:rPr lang="en-US" b="0" i="0" dirty="0">
                <a:solidFill>
                  <a:srgbClr val="3C484E"/>
                </a:solidFill>
                <a:effectLst/>
                <a:latin typeface="inherit"/>
              </a:rPr>
              <a:t>Best Case Time Complexity of Binary Search: O(1)</a:t>
            </a:r>
          </a:p>
          <a:p>
            <a:pPr algn="l" fontAlgn="base">
              <a:buFont typeface="Arial" panose="020B0604020202020204" pitchFamily="34" charset="0"/>
              <a:buChar char="•"/>
            </a:pPr>
            <a:r>
              <a:rPr lang="en-US" b="0" i="0" dirty="0">
                <a:solidFill>
                  <a:srgbClr val="3C484E"/>
                </a:solidFill>
                <a:effectLst/>
                <a:latin typeface="inherit"/>
              </a:rPr>
              <a:t>Average Case Time Complexity of Binary Search: O(</a:t>
            </a:r>
            <a:r>
              <a:rPr lang="en-US" b="0" i="0" dirty="0" err="1">
                <a:solidFill>
                  <a:srgbClr val="3C484E"/>
                </a:solidFill>
                <a:effectLst/>
                <a:latin typeface="inherit"/>
              </a:rPr>
              <a:t>logN</a:t>
            </a:r>
            <a:r>
              <a:rPr lang="en-US" b="0" i="0" dirty="0">
                <a:solidFill>
                  <a:srgbClr val="3C484E"/>
                </a:solidFill>
                <a:effectLst/>
                <a:latin typeface="inherit"/>
              </a:rPr>
              <a:t>)</a:t>
            </a:r>
          </a:p>
          <a:p>
            <a:pPr algn="l" fontAlgn="base">
              <a:buFont typeface="Arial" panose="020B0604020202020204" pitchFamily="34" charset="0"/>
              <a:buChar char="•"/>
            </a:pPr>
            <a:r>
              <a:rPr lang="en-US" b="0" i="0" dirty="0">
                <a:solidFill>
                  <a:srgbClr val="3C484E"/>
                </a:solidFill>
                <a:effectLst/>
                <a:latin typeface="inherit"/>
              </a:rPr>
              <a:t>Worst Case Time Complexity of Binary Search: O(</a:t>
            </a:r>
            <a:r>
              <a:rPr lang="en-US" b="0" i="0" dirty="0" err="1">
                <a:solidFill>
                  <a:srgbClr val="3C484E"/>
                </a:solidFill>
                <a:effectLst/>
                <a:latin typeface="inherit"/>
              </a:rPr>
              <a:t>logN</a:t>
            </a:r>
            <a:r>
              <a:rPr lang="en-US" b="0" i="0" dirty="0">
                <a:solidFill>
                  <a:srgbClr val="3C484E"/>
                </a:solidFill>
                <a:effectLst/>
                <a:latin typeface="inherit"/>
              </a:rPr>
              <a:t>)</a:t>
            </a:r>
          </a:p>
          <a:p>
            <a:pPr algn="l" fontAlgn="base">
              <a:buFont typeface="Arial" panose="020B0604020202020204" pitchFamily="34" charset="0"/>
              <a:buChar char="•"/>
            </a:pPr>
            <a:r>
              <a:rPr lang="en-US" b="0" i="0" dirty="0">
                <a:solidFill>
                  <a:srgbClr val="3C484E"/>
                </a:solidFill>
                <a:effectLst/>
                <a:latin typeface="inherit"/>
              </a:rPr>
              <a:t>Space Complexity of Binary Search: O(1) for iterative, O(</a:t>
            </a:r>
            <a:r>
              <a:rPr lang="en-US" b="0" i="0" dirty="0" err="1">
                <a:solidFill>
                  <a:srgbClr val="3C484E"/>
                </a:solidFill>
                <a:effectLst/>
                <a:latin typeface="inherit"/>
              </a:rPr>
              <a:t>logN</a:t>
            </a:r>
            <a:r>
              <a:rPr lang="en-US" b="0" i="0" dirty="0">
                <a:solidFill>
                  <a:srgbClr val="3C484E"/>
                </a:solidFill>
                <a:effectLst/>
                <a:latin typeface="inherit"/>
              </a:rPr>
              <a:t>) for recursive.</a:t>
            </a:r>
          </a:p>
          <a:p>
            <a:pPr algn="l" fontAlgn="base"/>
            <a:r>
              <a:rPr lang="en-US" b="0" i="0" dirty="0">
                <a:solidFill>
                  <a:srgbClr val="3C484E"/>
                </a:solidFill>
                <a:effectLst/>
                <a:latin typeface="Arial" panose="020B0604020202020204" pitchFamily="34" charset="0"/>
              </a:rPr>
              <a:t>With this article at </a:t>
            </a:r>
            <a:r>
              <a:rPr lang="en-US" b="0" i="0" dirty="0" err="1">
                <a:solidFill>
                  <a:srgbClr val="3C484E"/>
                </a:solidFill>
                <a:effectLst/>
                <a:latin typeface="Arial" panose="020B0604020202020204" pitchFamily="34" charset="0"/>
              </a:rPr>
              <a:t>OpenGenus</a:t>
            </a:r>
            <a:r>
              <a:rPr lang="en-US" b="0" i="0" dirty="0">
                <a:solidFill>
                  <a:srgbClr val="3C484E"/>
                </a:solidFill>
                <a:effectLst/>
                <a:latin typeface="Arial" panose="020B0604020202020204" pitchFamily="34" charset="0"/>
              </a:rPr>
              <a:t>, you must have the complete idea of analyzing Binary Search algorithm. </a:t>
            </a:r>
          </a:p>
          <a:p>
            <a:pPr marL="0" indent="0">
              <a:buNone/>
            </a:pPr>
            <a:endParaRPr lang="en-US" dirty="0"/>
          </a:p>
        </p:txBody>
      </p:sp>
    </p:spTree>
    <p:extLst>
      <p:ext uri="{BB962C8B-B14F-4D97-AF65-F5344CB8AC3E}">
        <p14:creationId xmlns:p14="http://schemas.microsoft.com/office/powerpoint/2010/main" val="35677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A50A-51EA-4DE1-BDF7-C16A7444B34C}"/>
              </a:ext>
            </a:extLst>
          </p:cNvPr>
          <p:cNvSpPr>
            <a:spLocks noGrp="1"/>
          </p:cNvSpPr>
          <p:nvPr>
            <p:ph type="title"/>
          </p:nvPr>
        </p:nvSpPr>
        <p:spPr>
          <a:xfrm>
            <a:off x="0" y="2549032"/>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dirty="0"/>
              <a:t>                                  </a:t>
            </a:r>
            <a:r>
              <a:rPr lang="en-US"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8337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F775-990A-4B06-9EC3-6C452D56C64A}"/>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1E83BB3-9969-4C7D-9563-1A21B686884A}"/>
              </a:ext>
            </a:extLst>
          </p:cNvPr>
          <p:cNvSpPr>
            <a:spLocks noGrp="1"/>
          </p:cNvSpPr>
          <p:nvPr>
            <p:ph idx="1"/>
          </p:nvPr>
        </p:nvSpPr>
        <p:spPr>
          <a:xfrm>
            <a:off x="0" y="1343818"/>
            <a:ext cx="12192000" cy="5514182"/>
          </a:xfrm>
          <a:ln>
            <a:solidFill>
              <a:srgbClr val="C00000"/>
            </a:solidFill>
          </a:ln>
          <a:effectLst>
            <a:glow rad="139700">
              <a:schemeClr val="accent2">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To get a better understanding of Linear Search, go through these articles:</a:t>
            </a:r>
          </a:p>
          <a:p>
            <a:pPr algn="l" fontAlgn="base">
              <a:buFont typeface="Arial" panose="020B0604020202020204" pitchFamily="34" charset="0"/>
              <a:buChar char="•"/>
            </a:pPr>
            <a:r>
              <a:rPr lang="en-US" b="0" i="0" u="none" strike="noStrike" dirty="0">
                <a:solidFill>
                  <a:srgbClr val="000000"/>
                </a:solidFill>
                <a:effectLst/>
                <a:latin typeface="inherit"/>
                <a:hlinkClick r:id="rId2"/>
              </a:rPr>
              <a:t>Linear Search Algorithm in depth</a:t>
            </a:r>
            <a:endParaRPr lang="en-US" b="0" i="0" dirty="0">
              <a:solidFill>
                <a:srgbClr val="3C484E"/>
              </a:solidFill>
              <a:effectLst/>
              <a:latin typeface="inherit"/>
            </a:endParaRPr>
          </a:p>
          <a:p>
            <a:pPr algn="l" fontAlgn="base">
              <a:buFont typeface="Arial" panose="020B0604020202020204" pitchFamily="34" charset="0"/>
              <a:buChar char="•"/>
            </a:pPr>
            <a:r>
              <a:rPr lang="en-US" b="0" i="0" u="none" strike="noStrike" dirty="0">
                <a:solidFill>
                  <a:srgbClr val="000000"/>
                </a:solidFill>
                <a:effectLst/>
                <a:latin typeface="inherit"/>
                <a:hlinkClick r:id="rId3"/>
              </a:rPr>
              <a:t>Questions/ MCQ on Linear Search Algorithm</a:t>
            </a:r>
            <a:endParaRPr lang="en-US" b="0" i="0" dirty="0">
              <a:solidFill>
                <a:srgbClr val="3C484E"/>
              </a:solidFill>
              <a:effectLst/>
              <a:latin typeface="inherit"/>
            </a:endParaRPr>
          </a:p>
          <a:p>
            <a:pPr algn="l" fontAlgn="base"/>
            <a:r>
              <a:rPr lang="en-US" b="0" i="0" dirty="0">
                <a:solidFill>
                  <a:srgbClr val="3C484E"/>
                </a:solidFill>
                <a:effectLst/>
                <a:latin typeface="Arial" panose="020B0604020202020204" pitchFamily="34" charset="0"/>
              </a:rPr>
              <a:t>In short, Linear Search Algorithm is an algorithm which checks all elements in a given list sequentially and compares with element with a given element which is the element being searched. This algorithm is used to check if an element is present in a list.</a:t>
            </a:r>
          </a:p>
          <a:p>
            <a:endParaRPr lang="en-US" dirty="0"/>
          </a:p>
        </p:txBody>
      </p:sp>
    </p:spTree>
    <p:extLst>
      <p:ext uri="{BB962C8B-B14F-4D97-AF65-F5344CB8AC3E}">
        <p14:creationId xmlns:p14="http://schemas.microsoft.com/office/powerpoint/2010/main" val="79719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BC16-34E8-4821-ABF2-5C0DA95F21F2}"/>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04492435-B156-4069-AD39-9B2FA3A7F637}"/>
              </a:ext>
            </a:extLst>
          </p:cNvPr>
          <p:cNvSpPr>
            <a:spLocks noGrp="1"/>
          </p:cNvSpPr>
          <p:nvPr>
            <p:ph idx="1"/>
          </p:nvPr>
        </p:nvSpPr>
        <p:spPr>
          <a:xfrm>
            <a:off x="-1" y="1343818"/>
            <a:ext cx="12191999" cy="5514182"/>
          </a:xfrm>
          <a:ln>
            <a:solidFill>
              <a:srgbClr val="C00000"/>
            </a:solidFill>
          </a:ln>
          <a:effectLst>
            <a:glow rad="139700">
              <a:schemeClr val="accent2">
                <a:satMod val="175000"/>
                <a:alpha val="40000"/>
              </a:schemeClr>
            </a:glow>
          </a:effectLst>
        </p:spPr>
        <p:txBody>
          <a:bodyPr>
            <a:normAutofit lnSpcReduction="10000"/>
          </a:bodyPr>
          <a:lstStyle/>
          <a:p>
            <a:pPr algn="l" fontAlgn="base">
              <a:buFont typeface="+mj-lt"/>
              <a:buAutoNum type="arabicPeriod"/>
            </a:pPr>
            <a:r>
              <a:rPr lang="en-US" b="0" i="0" dirty="0">
                <a:solidFill>
                  <a:srgbClr val="3C484E"/>
                </a:solidFill>
                <a:effectLst/>
                <a:latin typeface="inherit"/>
              </a:rPr>
              <a:t>Basics of Linear Search</a:t>
            </a:r>
          </a:p>
          <a:p>
            <a:pPr algn="l" fontAlgn="base">
              <a:buFont typeface="+mj-lt"/>
              <a:buAutoNum type="arabicPeriod"/>
            </a:pPr>
            <a:r>
              <a:rPr lang="en-US" b="0" i="0" dirty="0">
                <a:solidFill>
                  <a:srgbClr val="3C484E"/>
                </a:solidFill>
                <a:effectLst/>
                <a:latin typeface="inherit"/>
              </a:rPr>
              <a:t>Analysis of Best Case Time Complexity of Linear Search</a:t>
            </a:r>
          </a:p>
          <a:p>
            <a:pPr algn="l" fontAlgn="base">
              <a:buFont typeface="+mj-lt"/>
              <a:buAutoNum type="arabicPeriod"/>
            </a:pPr>
            <a:r>
              <a:rPr lang="en-US" b="0" i="0" dirty="0">
                <a:solidFill>
                  <a:srgbClr val="3C484E"/>
                </a:solidFill>
                <a:effectLst/>
                <a:latin typeface="inherit"/>
              </a:rPr>
              <a:t>Analysis of Average Case Time Complexity of Linear Search</a:t>
            </a:r>
          </a:p>
          <a:p>
            <a:pPr algn="l" fontAlgn="base">
              <a:buFont typeface="+mj-lt"/>
              <a:buAutoNum type="arabicPeriod"/>
            </a:pPr>
            <a:r>
              <a:rPr lang="en-US" b="0" i="0" dirty="0">
                <a:solidFill>
                  <a:srgbClr val="3C484E"/>
                </a:solidFill>
                <a:effectLst/>
                <a:latin typeface="inherit"/>
              </a:rPr>
              <a:t>Analysis of Worst Case Time Complexity of Linear Search</a:t>
            </a:r>
          </a:p>
          <a:p>
            <a:pPr algn="l" fontAlgn="base">
              <a:buFont typeface="+mj-lt"/>
              <a:buAutoNum type="arabicPeriod"/>
            </a:pPr>
            <a:r>
              <a:rPr lang="en-US" b="0" i="0" dirty="0">
                <a:solidFill>
                  <a:srgbClr val="3C484E"/>
                </a:solidFill>
                <a:effectLst/>
                <a:latin typeface="inherit"/>
              </a:rPr>
              <a:t>Analysis of Space Complexity of Linear Search</a:t>
            </a:r>
          </a:p>
          <a:p>
            <a:pPr algn="l" fontAlgn="base">
              <a:buFont typeface="+mj-lt"/>
              <a:buAutoNum type="arabicPeriod"/>
            </a:pPr>
            <a:r>
              <a:rPr lang="en-US" b="0" i="0" dirty="0">
                <a:solidFill>
                  <a:srgbClr val="3C484E"/>
                </a:solidFill>
                <a:effectLst/>
                <a:latin typeface="inherit"/>
              </a:rPr>
              <a:t>Conclusion</a:t>
            </a:r>
          </a:p>
          <a:p>
            <a:pPr algn="l" fontAlgn="base"/>
            <a:r>
              <a:rPr lang="en-US" b="0" i="0" dirty="0">
                <a:solidFill>
                  <a:srgbClr val="3C484E"/>
                </a:solidFill>
                <a:effectLst/>
                <a:latin typeface="Arial" panose="020B0604020202020204" pitchFamily="34" charset="0"/>
              </a:rPr>
              <a:t>In short:</a:t>
            </a:r>
          </a:p>
          <a:p>
            <a:pPr algn="l" fontAlgn="base">
              <a:buFont typeface="Arial" panose="020B0604020202020204" pitchFamily="34" charset="0"/>
              <a:buChar char="•"/>
            </a:pPr>
            <a:r>
              <a:rPr lang="en-US" b="0" i="0" dirty="0">
                <a:solidFill>
                  <a:srgbClr val="3C484E"/>
                </a:solidFill>
                <a:effectLst/>
                <a:latin typeface="inherit"/>
              </a:rPr>
              <a:t>Best Case Time Complexity of Linear Search: O(1)</a:t>
            </a:r>
          </a:p>
          <a:p>
            <a:pPr algn="l" fontAlgn="base">
              <a:buFont typeface="Arial" panose="020B0604020202020204" pitchFamily="34" charset="0"/>
              <a:buChar char="•"/>
            </a:pPr>
            <a:r>
              <a:rPr lang="en-US" b="0" i="0" dirty="0">
                <a:solidFill>
                  <a:srgbClr val="3C484E"/>
                </a:solidFill>
                <a:effectLst/>
                <a:latin typeface="inherit"/>
              </a:rPr>
              <a:t>Average Case Time Complexity of Linear Search: O(N)</a:t>
            </a:r>
          </a:p>
          <a:p>
            <a:pPr algn="l" fontAlgn="base">
              <a:buFont typeface="Arial" panose="020B0604020202020204" pitchFamily="34" charset="0"/>
              <a:buChar char="•"/>
            </a:pPr>
            <a:r>
              <a:rPr lang="en-US" b="0" i="0" dirty="0">
                <a:solidFill>
                  <a:srgbClr val="3C484E"/>
                </a:solidFill>
                <a:effectLst/>
                <a:latin typeface="inherit"/>
              </a:rPr>
              <a:t>Worst Case Time Complexity of Linear Search: O(N)</a:t>
            </a:r>
          </a:p>
          <a:p>
            <a:pPr algn="l" fontAlgn="base">
              <a:buFont typeface="Arial" panose="020B0604020202020204" pitchFamily="34" charset="0"/>
              <a:buChar char="•"/>
            </a:pPr>
            <a:r>
              <a:rPr lang="en-US" b="0" i="0" dirty="0">
                <a:solidFill>
                  <a:srgbClr val="3C484E"/>
                </a:solidFill>
                <a:effectLst/>
                <a:latin typeface="inherit"/>
              </a:rPr>
              <a:t>Space Complexity of Linear Search: O(1)</a:t>
            </a:r>
          </a:p>
          <a:p>
            <a:pPr marL="0" indent="0">
              <a:buNone/>
            </a:pPr>
            <a:endParaRPr lang="en-US" dirty="0"/>
          </a:p>
        </p:txBody>
      </p:sp>
    </p:spTree>
    <p:extLst>
      <p:ext uri="{BB962C8B-B14F-4D97-AF65-F5344CB8AC3E}">
        <p14:creationId xmlns:p14="http://schemas.microsoft.com/office/powerpoint/2010/main" val="176320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0DE0-7C2C-43CD-A155-E7BE5EF48F6A}"/>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Analysis of Best Case Time Complexity of Linear Search</a:t>
            </a:r>
            <a:br>
              <a:rPr lang="en-US" b="1" i="0" dirty="0">
                <a:solidFill>
                  <a:srgbClr val="090A0B"/>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DF5F4E-9874-4190-84A2-7A4EBFCA07A9}"/>
              </a:ext>
            </a:extLst>
          </p:cNvPr>
          <p:cNvSpPr>
            <a:spLocks noGrp="1"/>
          </p:cNvSpPr>
          <p:nvPr>
            <p:ph idx="1"/>
          </p:nvPr>
        </p:nvSpPr>
        <p:spPr>
          <a:xfrm>
            <a:off x="0" y="1343818"/>
            <a:ext cx="12192000" cy="5495927"/>
          </a:xfrm>
          <a:ln>
            <a:solidFill>
              <a:srgbClr val="C00000"/>
            </a:solidFill>
          </a:ln>
          <a:effectLst>
            <a:glow rad="139700">
              <a:schemeClr val="accent2">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The Best Case will take place if:</a:t>
            </a:r>
          </a:p>
          <a:p>
            <a:pPr algn="l" fontAlgn="base">
              <a:buFont typeface="Arial" panose="020B0604020202020204" pitchFamily="34" charset="0"/>
              <a:buChar char="•"/>
            </a:pPr>
            <a:r>
              <a:rPr lang="en-US" b="0" i="0" dirty="0">
                <a:solidFill>
                  <a:srgbClr val="3C484E"/>
                </a:solidFill>
                <a:effectLst/>
                <a:latin typeface="inherit"/>
              </a:rPr>
              <a:t>The element to be search is on the first index.</a:t>
            </a:r>
          </a:p>
          <a:p>
            <a:pPr algn="l" fontAlgn="base"/>
            <a:r>
              <a:rPr lang="en-US" b="0" i="0" dirty="0">
                <a:solidFill>
                  <a:srgbClr val="3C484E"/>
                </a:solidFill>
                <a:effectLst/>
                <a:latin typeface="Arial" panose="020B0604020202020204" pitchFamily="34" charset="0"/>
              </a:rPr>
              <a:t>The number of comparisons in this case is 1. </a:t>
            </a:r>
            <a:r>
              <a:rPr lang="en-US" b="0" i="0" dirty="0" err="1">
                <a:solidFill>
                  <a:srgbClr val="3C484E"/>
                </a:solidFill>
                <a:effectLst/>
                <a:latin typeface="Arial" panose="020B0604020202020204" pitchFamily="34" charset="0"/>
              </a:rPr>
              <a:t>Thereforce</a:t>
            </a:r>
            <a:r>
              <a:rPr lang="en-US" b="0" i="0" dirty="0">
                <a:solidFill>
                  <a:srgbClr val="3C484E"/>
                </a:solidFill>
                <a:effectLst/>
                <a:latin typeface="Arial" panose="020B0604020202020204" pitchFamily="34" charset="0"/>
              </a:rPr>
              <a:t>, Best Case Time Complexity of Linear Search is O(1).</a:t>
            </a:r>
          </a:p>
          <a:p>
            <a:pPr marL="0" indent="0">
              <a:buNone/>
            </a:pPr>
            <a:endParaRPr lang="en-US" dirty="0"/>
          </a:p>
        </p:txBody>
      </p:sp>
    </p:spTree>
    <p:extLst>
      <p:ext uri="{BB962C8B-B14F-4D97-AF65-F5344CB8AC3E}">
        <p14:creationId xmlns:p14="http://schemas.microsoft.com/office/powerpoint/2010/main" val="78571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0F82-3687-4365-9B25-3DC9B8BF8970}"/>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Analysis of Average Case Time Complexity of Linear Search</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6DAD36-D2A4-4B30-AB74-4D51007217E2}"/>
              </a:ext>
            </a:extLst>
          </p:cNvPr>
          <p:cNvSpPr>
            <a:spLocks noGrp="1"/>
          </p:cNvSpPr>
          <p:nvPr>
            <p:ph idx="1"/>
          </p:nvPr>
        </p:nvSpPr>
        <p:spPr>
          <a:xfrm>
            <a:off x="-1" y="1343818"/>
            <a:ext cx="12191999" cy="5495927"/>
          </a:xfrm>
          <a:ln>
            <a:solidFill>
              <a:srgbClr val="C00000"/>
            </a:solidFill>
          </a:ln>
          <a:effectLst>
            <a:glow rad="139700">
              <a:schemeClr val="accent2">
                <a:satMod val="175000"/>
                <a:alpha val="40000"/>
              </a:schemeClr>
            </a:glow>
          </a:effectLst>
        </p:spPr>
        <p:txBody>
          <a:bodyPr>
            <a:normAutofit fontScale="92500" lnSpcReduction="10000"/>
          </a:bodyPr>
          <a:lstStyle/>
          <a:p>
            <a:pPr algn="l" fontAlgn="base"/>
            <a:r>
              <a:rPr lang="en-US" b="0" i="0" dirty="0">
                <a:solidFill>
                  <a:srgbClr val="3C484E"/>
                </a:solidFill>
                <a:effectLst/>
                <a:latin typeface="Arial" panose="020B0604020202020204" pitchFamily="34" charset="0"/>
              </a:rPr>
              <a:t>Let there be N distinct numbers: a1, a2, ..., a(N-1), </a:t>
            </a:r>
            <a:r>
              <a:rPr lang="en-US" b="0" i="0" dirty="0" err="1">
                <a:solidFill>
                  <a:srgbClr val="3C484E"/>
                </a:solidFill>
                <a:effectLst/>
                <a:latin typeface="Arial" panose="020B0604020202020204" pitchFamily="34" charset="0"/>
              </a:rPr>
              <a:t>aN</a:t>
            </a:r>
            <a:endParaRPr lang="en-US" b="0" i="0" dirty="0">
              <a:solidFill>
                <a:srgbClr val="3C484E"/>
              </a:solidFill>
              <a:effectLst/>
              <a:latin typeface="Arial" panose="020B0604020202020204" pitchFamily="34" charset="0"/>
            </a:endParaRPr>
          </a:p>
          <a:p>
            <a:pPr algn="l" fontAlgn="base"/>
            <a:r>
              <a:rPr lang="en-US" b="0" i="0" dirty="0">
                <a:solidFill>
                  <a:srgbClr val="3C484E"/>
                </a:solidFill>
                <a:effectLst/>
                <a:latin typeface="Arial" panose="020B0604020202020204" pitchFamily="34" charset="0"/>
              </a:rPr>
              <a:t>We need to find element P.</a:t>
            </a:r>
          </a:p>
          <a:p>
            <a:pPr algn="l" fontAlgn="base"/>
            <a:r>
              <a:rPr lang="en-US" b="0" i="0" dirty="0">
                <a:solidFill>
                  <a:srgbClr val="3C484E"/>
                </a:solidFill>
                <a:effectLst/>
                <a:latin typeface="Arial" panose="020B0604020202020204" pitchFamily="34" charset="0"/>
              </a:rPr>
              <a:t>There are two cases:</a:t>
            </a:r>
          </a:p>
          <a:p>
            <a:pPr algn="l" fontAlgn="base">
              <a:buFont typeface="Arial" panose="020B0604020202020204" pitchFamily="34" charset="0"/>
              <a:buChar char="•"/>
            </a:pPr>
            <a:r>
              <a:rPr lang="en-US" b="0" i="0" dirty="0">
                <a:solidFill>
                  <a:srgbClr val="3C484E"/>
                </a:solidFill>
                <a:effectLst/>
                <a:latin typeface="inherit"/>
              </a:rPr>
              <a:t>Case 1: The element P can be in N distinct indexes from 0 to N-1.</a:t>
            </a:r>
          </a:p>
          <a:p>
            <a:pPr algn="l" fontAlgn="base">
              <a:buFont typeface="Arial" panose="020B0604020202020204" pitchFamily="34" charset="0"/>
              <a:buChar char="•"/>
            </a:pPr>
            <a:r>
              <a:rPr lang="en-US" b="0" i="0" dirty="0">
                <a:solidFill>
                  <a:srgbClr val="3C484E"/>
                </a:solidFill>
                <a:effectLst/>
                <a:latin typeface="inherit"/>
              </a:rPr>
              <a:t>Case 2: There will be a case when the element P is not present in the list.</a:t>
            </a:r>
          </a:p>
          <a:p>
            <a:pPr algn="l" fontAlgn="base"/>
            <a:r>
              <a:rPr lang="en-US" b="0" i="0" dirty="0">
                <a:solidFill>
                  <a:srgbClr val="3C484E"/>
                </a:solidFill>
                <a:effectLst/>
                <a:latin typeface="Arial" panose="020B0604020202020204" pitchFamily="34" charset="0"/>
              </a:rPr>
              <a:t>There are N case 1 and 1 case 2. So, there are N+1 distinct cases to consider in total.</a:t>
            </a:r>
          </a:p>
          <a:p>
            <a:pPr algn="l" fontAlgn="base"/>
            <a:r>
              <a:rPr lang="en-US" b="0" i="0" dirty="0">
                <a:solidFill>
                  <a:srgbClr val="3C484E"/>
                </a:solidFill>
                <a:effectLst/>
                <a:latin typeface="Arial" panose="020B0604020202020204" pitchFamily="34" charset="0"/>
              </a:rPr>
              <a:t>If element P is in index K, then Linear Search will do K+1 comparisons.</a:t>
            </a:r>
          </a:p>
          <a:p>
            <a:pPr algn="l" fontAlgn="base"/>
            <a:r>
              <a:rPr lang="en-US" b="0" i="0" dirty="0">
                <a:solidFill>
                  <a:srgbClr val="3C484E"/>
                </a:solidFill>
                <a:effectLst/>
                <a:latin typeface="Arial" panose="020B0604020202020204" pitchFamily="34" charset="0"/>
              </a:rPr>
              <a:t>Number of comparisons for all cases in case 1 = Comparisons if element is in index 0 + Comparisons if element is in index 1 + ... + Comparisons if element is in index N-1</a:t>
            </a:r>
            <a:br>
              <a:rPr lang="en-US" b="0" i="0" dirty="0">
                <a:solidFill>
                  <a:srgbClr val="3C484E"/>
                </a:solidFill>
                <a:effectLst/>
                <a:latin typeface="Arial" panose="020B0604020202020204" pitchFamily="34" charset="0"/>
              </a:rPr>
            </a:br>
            <a:r>
              <a:rPr lang="en-US" b="0" i="0" dirty="0">
                <a:solidFill>
                  <a:srgbClr val="3C484E"/>
                </a:solidFill>
                <a:effectLst/>
                <a:latin typeface="Arial" panose="020B0604020202020204" pitchFamily="34" charset="0"/>
              </a:rPr>
              <a:t>= 1 + 2 + ... + N</a:t>
            </a:r>
            <a:br>
              <a:rPr lang="en-US" b="0" i="0" dirty="0">
                <a:solidFill>
                  <a:srgbClr val="3C484E"/>
                </a:solidFill>
                <a:effectLst/>
                <a:latin typeface="Arial" panose="020B0604020202020204" pitchFamily="34" charset="0"/>
              </a:rPr>
            </a:br>
            <a:r>
              <a:rPr lang="en-US" b="0" i="0" dirty="0">
                <a:solidFill>
                  <a:srgbClr val="3C484E"/>
                </a:solidFill>
                <a:effectLst/>
                <a:latin typeface="Arial" panose="020B0604020202020204" pitchFamily="34" charset="0"/>
              </a:rPr>
              <a:t>= N * (N+1) / 2 comparisons</a:t>
            </a:r>
          </a:p>
          <a:p>
            <a:pPr marL="0" indent="0">
              <a:buNone/>
            </a:pPr>
            <a:endParaRPr lang="en-US" dirty="0"/>
          </a:p>
        </p:txBody>
      </p:sp>
    </p:spTree>
    <p:extLst>
      <p:ext uri="{BB962C8B-B14F-4D97-AF65-F5344CB8AC3E}">
        <p14:creationId xmlns:p14="http://schemas.microsoft.com/office/powerpoint/2010/main" val="337381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3D4E-6601-46DB-87CD-357C88C52C7F}"/>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3CE61F71-0BC5-40EC-9DAE-B378D0852274}"/>
              </a:ext>
            </a:extLst>
          </p:cNvPr>
          <p:cNvSpPr>
            <a:spLocks noGrp="1"/>
          </p:cNvSpPr>
          <p:nvPr>
            <p:ph idx="1"/>
          </p:nvPr>
        </p:nvSpPr>
        <p:spPr>
          <a:xfrm>
            <a:off x="-1" y="1343818"/>
            <a:ext cx="12191999" cy="5514181"/>
          </a:xfrm>
          <a:ln>
            <a:solidFill>
              <a:srgbClr val="C00000"/>
            </a:solidFill>
          </a:ln>
          <a:effectLst>
            <a:glow rad="139700">
              <a:schemeClr val="accent2">
                <a:satMod val="175000"/>
                <a:alpha val="40000"/>
              </a:schemeClr>
            </a:glow>
          </a:effectLst>
        </p:spPr>
        <p:txBody>
          <a:bodyPr/>
          <a:lstStyle/>
          <a:p>
            <a:r>
              <a:rPr lang="en-US" dirty="0"/>
              <a:t>If element p is not in the list ,then linear search will do N </a:t>
            </a:r>
            <a:r>
              <a:rPr lang="en-US" dirty="0" err="1"/>
              <a:t>comparisions</a:t>
            </a:r>
            <a:r>
              <a:rPr lang="en-US" dirty="0"/>
              <a:t>.</a:t>
            </a:r>
          </a:p>
          <a:p>
            <a:r>
              <a:rPr lang="en-US" dirty="0"/>
              <a:t>Number of </a:t>
            </a:r>
            <a:r>
              <a:rPr lang="en-US" dirty="0" err="1"/>
              <a:t>comparisions</a:t>
            </a:r>
            <a:r>
              <a:rPr lang="en-US" dirty="0"/>
              <a:t> for all case 2=N.</a:t>
            </a:r>
          </a:p>
          <a:p>
            <a:r>
              <a:rPr lang="en-US" dirty="0"/>
              <a:t>Therefore, total number of </a:t>
            </a:r>
            <a:r>
              <a:rPr lang="en-US" dirty="0" err="1"/>
              <a:t>comparisions</a:t>
            </a:r>
            <a:r>
              <a:rPr lang="en-US" dirty="0"/>
              <a:t> for all N+1 cases = N*(N+1)/2+N</a:t>
            </a:r>
          </a:p>
          <a:p>
            <a:r>
              <a:rPr lang="en-US" dirty="0"/>
              <a:t>=N*((N+1)/2+1</a:t>
            </a:r>
          </a:p>
          <a:p>
            <a:r>
              <a:rPr lang="en-US" dirty="0" err="1"/>
              <a:t>Avarage</a:t>
            </a:r>
            <a:r>
              <a:rPr lang="en-US" dirty="0"/>
              <a:t> number of </a:t>
            </a:r>
            <a:r>
              <a:rPr lang="en-US" dirty="0" err="1"/>
              <a:t>comparisions</a:t>
            </a:r>
            <a:r>
              <a:rPr lang="en-US" dirty="0"/>
              <a:t> = (N*((N+1)/2+1))/(N+1)</a:t>
            </a:r>
          </a:p>
          <a:p>
            <a:r>
              <a:rPr lang="en-US" dirty="0"/>
              <a:t>=N/2+N/(N+1)</a:t>
            </a:r>
          </a:p>
          <a:p>
            <a:r>
              <a:rPr lang="en-US" dirty="0"/>
              <a:t>The dominant term in “Average number of </a:t>
            </a:r>
            <a:r>
              <a:rPr lang="en-US" dirty="0" err="1"/>
              <a:t>comparisions</a:t>
            </a:r>
            <a:r>
              <a:rPr lang="en-US" dirty="0"/>
              <a:t>” is N/2. so ,the average case time complexity of linear search is O(N).</a:t>
            </a:r>
          </a:p>
        </p:txBody>
      </p:sp>
    </p:spTree>
    <p:extLst>
      <p:ext uri="{BB962C8B-B14F-4D97-AF65-F5344CB8AC3E}">
        <p14:creationId xmlns:p14="http://schemas.microsoft.com/office/powerpoint/2010/main" val="136755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4EA0-F427-4F76-BBE9-60DE1FD678B2}"/>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normAutofit fontScale="90000"/>
          </a:bodyPr>
          <a:lstStyle/>
          <a:p>
            <a:br>
              <a:rPr lang="en-US" b="1" i="0" dirty="0">
                <a:solidFill>
                  <a:srgbClr val="090A0B"/>
                </a:solidFill>
                <a:effectLst/>
                <a:latin typeface="Times New Roman" panose="02020603050405020304" pitchFamily="18" charset="0"/>
                <a:cs typeface="Times New Roman" panose="02020603050405020304" pitchFamily="18" charset="0"/>
              </a:rPr>
            </a:br>
            <a:r>
              <a:rPr lang="en-US" b="1" i="0" dirty="0">
                <a:solidFill>
                  <a:srgbClr val="090A0B"/>
                </a:solidFill>
                <a:effectLst/>
                <a:latin typeface="Times New Roman" panose="02020603050405020304" pitchFamily="18" charset="0"/>
                <a:cs typeface="Times New Roman" panose="02020603050405020304" pitchFamily="18" charset="0"/>
              </a:rPr>
              <a:t>Analysis of Worst Case Time Complexity of Linear Search</a:t>
            </a:r>
            <a:br>
              <a:rPr lang="en-US" b="1" i="0" dirty="0">
                <a:solidFill>
                  <a:srgbClr val="090A0B"/>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9E334B-591E-4120-AFDA-2FFBEE864F85}"/>
              </a:ext>
            </a:extLst>
          </p:cNvPr>
          <p:cNvSpPr>
            <a:spLocks noGrp="1"/>
          </p:cNvSpPr>
          <p:nvPr>
            <p:ph idx="1"/>
          </p:nvPr>
        </p:nvSpPr>
        <p:spPr>
          <a:xfrm>
            <a:off x="0" y="1343818"/>
            <a:ext cx="12192000" cy="5514181"/>
          </a:xfrm>
          <a:ln>
            <a:solidFill>
              <a:srgbClr val="C00000"/>
            </a:solidFill>
          </a:ln>
          <a:effectLst>
            <a:glow rad="139700">
              <a:schemeClr val="accent2">
                <a:satMod val="175000"/>
                <a:alpha val="40000"/>
              </a:schemeClr>
            </a:glow>
          </a:effectLst>
        </p:spPr>
        <p:txBody>
          <a:bodyPr/>
          <a:lstStyle/>
          <a:p>
            <a:pPr algn="l" fontAlgn="base"/>
            <a:r>
              <a:rPr lang="en-US" b="0" i="0" dirty="0">
                <a:solidFill>
                  <a:srgbClr val="3C484E"/>
                </a:solidFill>
                <a:effectLst/>
                <a:latin typeface="Arial" panose="020B0604020202020204" pitchFamily="34" charset="0"/>
              </a:rPr>
              <a:t>The worst case will take place if:</a:t>
            </a:r>
          </a:p>
          <a:p>
            <a:pPr algn="l" fontAlgn="base">
              <a:buFont typeface="Arial" panose="020B0604020202020204" pitchFamily="34" charset="0"/>
              <a:buChar char="•"/>
            </a:pPr>
            <a:r>
              <a:rPr lang="en-US" b="0" i="0" dirty="0">
                <a:solidFill>
                  <a:srgbClr val="3C484E"/>
                </a:solidFill>
                <a:effectLst/>
                <a:latin typeface="inherit"/>
              </a:rPr>
              <a:t>The element to be search is in the last index</a:t>
            </a:r>
          </a:p>
          <a:p>
            <a:pPr algn="l" fontAlgn="base">
              <a:buFont typeface="Arial" panose="020B0604020202020204" pitchFamily="34" charset="0"/>
              <a:buChar char="•"/>
            </a:pPr>
            <a:r>
              <a:rPr lang="en-US" b="0" i="0" dirty="0">
                <a:solidFill>
                  <a:srgbClr val="3C484E"/>
                </a:solidFill>
                <a:effectLst/>
                <a:latin typeface="inherit"/>
              </a:rPr>
              <a:t>The element to be search is not present in the list</a:t>
            </a:r>
          </a:p>
          <a:p>
            <a:pPr algn="l" fontAlgn="base"/>
            <a:r>
              <a:rPr lang="en-US" b="0" i="0" dirty="0">
                <a:solidFill>
                  <a:srgbClr val="3C484E"/>
                </a:solidFill>
                <a:effectLst/>
                <a:latin typeface="Arial" panose="020B0604020202020204" pitchFamily="34" charset="0"/>
              </a:rPr>
              <a:t>In both cases, the maximum number of comparisons take place in Linear Search which is equal to N comparisons.</a:t>
            </a:r>
          </a:p>
          <a:p>
            <a:pPr algn="l" fontAlgn="base"/>
            <a:r>
              <a:rPr lang="en-US" b="0" i="0" dirty="0">
                <a:solidFill>
                  <a:srgbClr val="3C484E"/>
                </a:solidFill>
                <a:effectLst/>
                <a:latin typeface="Arial" panose="020B0604020202020204" pitchFamily="34" charset="0"/>
              </a:rPr>
              <a:t>Hence, the Worst Case Time Complexity of Linear Search is O(N).</a:t>
            </a:r>
          </a:p>
          <a:p>
            <a:pPr algn="l" fontAlgn="base"/>
            <a:r>
              <a:rPr lang="en-US" b="0" i="0" dirty="0">
                <a:solidFill>
                  <a:srgbClr val="3C484E"/>
                </a:solidFill>
                <a:effectLst/>
                <a:latin typeface="Arial" panose="020B0604020202020204" pitchFamily="34" charset="0"/>
              </a:rPr>
              <a:t>Number of Comparisons in Worst Case: N</a:t>
            </a:r>
          </a:p>
          <a:p>
            <a:pPr marL="0" indent="0">
              <a:buNone/>
            </a:pPr>
            <a:endParaRPr lang="en-US" dirty="0"/>
          </a:p>
        </p:txBody>
      </p:sp>
    </p:spTree>
    <p:extLst>
      <p:ext uri="{BB962C8B-B14F-4D97-AF65-F5344CB8AC3E}">
        <p14:creationId xmlns:p14="http://schemas.microsoft.com/office/powerpoint/2010/main" val="419913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D1C4-4D7D-4810-BE65-FF4BED2C8D90}"/>
              </a:ext>
            </a:extLst>
          </p:cNvPr>
          <p:cNvSpPr>
            <a:spLocks noGrp="1"/>
          </p:cNvSpPr>
          <p:nvPr>
            <p:ph type="title"/>
          </p:nvPr>
        </p:nvSpPr>
        <p:spPr>
          <a:xfrm>
            <a:off x="0" y="18255"/>
            <a:ext cx="12192000" cy="1325563"/>
          </a:xfrm>
          <a:solidFill>
            <a:schemeClr val="accent4">
              <a:lumMod val="75000"/>
            </a:schemeClr>
          </a:solidFill>
          <a:ln>
            <a:solidFill>
              <a:srgbClr val="C00000"/>
            </a:solidFill>
          </a:ln>
          <a:effectLst>
            <a:glow rad="139700">
              <a:schemeClr val="accent2">
                <a:satMod val="175000"/>
                <a:alpha val="40000"/>
              </a:schemeClr>
            </a:glow>
          </a:effectLst>
        </p:spPr>
        <p:txBody>
          <a:bodyPr/>
          <a:lstStyle/>
          <a:p>
            <a:r>
              <a:rPr lang="en-US"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6634891D-EF6F-466B-90AC-17CE09E9B205}"/>
              </a:ext>
            </a:extLst>
          </p:cNvPr>
          <p:cNvSpPr>
            <a:spLocks noGrp="1"/>
          </p:cNvSpPr>
          <p:nvPr>
            <p:ph idx="1"/>
          </p:nvPr>
        </p:nvSpPr>
        <p:spPr>
          <a:xfrm>
            <a:off x="-1" y="1343818"/>
            <a:ext cx="12191999" cy="5514182"/>
          </a:xfrm>
          <a:ln>
            <a:solidFill>
              <a:srgbClr val="C00000"/>
            </a:solidFill>
          </a:ln>
          <a:effectLst>
            <a:glow rad="139700">
              <a:schemeClr val="accent2">
                <a:satMod val="175000"/>
                <a:alpha val="40000"/>
              </a:schemeClr>
            </a:glow>
          </a:effectLst>
        </p:spPr>
        <p:txBody>
          <a:bodyPr>
            <a:normAutofit/>
          </a:bodyPr>
          <a:lstStyle/>
          <a:p>
            <a:r>
              <a:rPr lang="en-US" sz="1800" dirty="0"/>
              <a:t>Int search(int </a:t>
            </a:r>
            <a:r>
              <a:rPr lang="en-US" sz="1800" dirty="0" err="1"/>
              <a:t>arr</a:t>
            </a:r>
            <a:r>
              <a:rPr lang="en-US" sz="1800" dirty="0"/>
              <a:t>[],int x)</a:t>
            </a:r>
          </a:p>
          <a:p>
            <a:r>
              <a:rPr lang="en-US" sz="1800" dirty="0"/>
              <a:t>{</a:t>
            </a:r>
          </a:p>
          <a:p>
            <a:r>
              <a:rPr lang="en-US" sz="1800" dirty="0"/>
              <a:t>For(int </a:t>
            </a:r>
            <a:r>
              <a:rPr lang="en-US" sz="1800" dirty="0" err="1"/>
              <a:t>i</a:t>
            </a:r>
            <a:r>
              <a:rPr lang="en-US" sz="1800" dirty="0"/>
              <a:t>=0;i&lt;</a:t>
            </a:r>
            <a:r>
              <a:rPr lang="en-US" sz="1800" dirty="0" err="1"/>
              <a:t>arr,length;i</a:t>
            </a:r>
            <a:r>
              <a:rPr lang="en-US" sz="1800" dirty="0"/>
              <a:t>++)                                    1+(N+1)+N</a:t>
            </a:r>
          </a:p>
          <a:p>
            <a:r>
              <a:rPr lang="en-US" sz="1800" dirty="0"/>
              <a:t>{</a:t>
            </a:r>
          </a:p>
          <a:p>
            <a:r>
              <a:rPr lang="en-US" sz="1800" dirty="0"/>
              <a:t> if(</a:t>
            </a:r>
            <a:r>
              <a:rPr lang="en-US" sz="1800" dirty="0" err="1"/>
              <a:t>arr</a:t>
            </a:r>
            <a:r>
              <a:rPr lang="en-US" sz="1800" dirty="0"/>
              <a:t>[</a:t>
            </a:r>
            <a:r>
              <a:rPr lang="en-US" sz="1800" dirty="0" err="1"/>
              <a:t>i</a:t>
            </a:r>
            <a:r>
              <a:rPr lang="en-US" sz="1800" dirty="0"/>
              <a:t>]==x)                                                               N</a:t>
            </a:r>
          </a:p>
          <a:p>
            <a:r>
              <a:rPr lang="en-US" sz="1800" dirty="0"/>
              <a:t>{</a:t>
            </a:r>
          </a:p>
          <a:p>
            <a:r>
              <a:rPr lang="en-US" sz="1800" dirty="0"/>
              <a:t>return </a:t>
            </a:r>
            <a:r>
              <a:rPr lang="en-US" sz="1800" dirty="0" err="1"/>
              <a:t>i</a:t>
            </a:r>
            <a:r>
              <a:rPr lang="en-US" sz="1800" dirty="0"/>
              <a:t>;                                                                       x</a:t>
            </a:r>
          </a:p>
          <a:p>
            <a:r>
              <a:rPr lang="en-US" sz="1800" dirty="0"/>
              <a:t>}</a:t>
            </a:r>
          </a:p>
          <a:p>
            <a:r>
              <a:rPr lang="en-US" sz="1800" dirty="0"/>
              <a:t>}</a:t>
            </a:r>
          </a:p>
          <a:p>
            <a:r>
              <a:rPr lang="en-US" sz="1800" dirty="0"/>
              <a:t>//x is not found</a:t>
            </a:r>
          </a:p>
          <a:p>
            <a:r>
              <a:rPr lang="en-US" sz="1800" dirty="0"/>
              <a:t>return -1;                                                                     1</a:t>
            </a:r>
          </a:p>
          <a:p>
            <a:r>
              <a:rPr lang="en-US" sz="1800" dirty="0"/>
              <a:t>}</a:t>
            </a:r>
          </a:p>
        </p:txBody>
      </p:sp>
      <p:cxnSp>
        <p:nvCxnSpPr>
          <p:cNvPr id="5" name="Straight Arrow Connector 4">
            <a:extLst>
              <a:ext uri="{FF2B5EF4-FFF2-40B4-BE49-F238E27FC236}">
                <a16:creationId xmlns:a16="http://schemas.microsoft.com/office/drawing/2014/main" id="{E0172298-34D1-44E6-82E6-3D805ABCCB77}"/>
              </a:ext>
            </a:extLst>
          </p:cNvPr>
          <p:cNvCxnSpPr>
            <a:cxnSpLocks/>
          </p:cNvCxnSpPr>
          <p:nvPr/>
        </p:nvCxnSpPr>
        <p:spPr>
          <a:xfrm>
            <a:off x="2974019" y="2281561"/>
            <a:ext cx="1669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D1EA075-790C-4B8A-8994-4CF051A5875D}"/>
              </a:ext>
            </a:extLst>
          </p:cNvPr>
          <p:cNvCxnSpPr/>
          <p:nvPr/>
        </p:nvCxnSpPr>
        <p:spPr>
          <a:xfrm>
            <a:off x="1953087" y="3009530"/>
            <a:ext cx="261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768041E-A5A4-4F6D-963A-C9F3579E7D30}"/>
              </a:ext>
            </a:extLst>
          </p:cNvPr>
          <p:cNvCxnSpPr/>
          <p:nvPr/>
        </p:nvCxnSpPr>
        <p:spPr>
          <a:xfrm>
            <a:off x="2059620" y="3773009"/>
            <a:ext cx="2583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FB3FB2-C90B-4324-B382-D9EA4F9A2A19}"/>
              </a:ext>
            </a:extLst>
          </p:cNvPr>
          <p:cNvCxnSpPr/>
          <p:nvPr/>
        </p:nvCxnSpPr>
        <p:spPr>
          <a:xfrm>
            <a:off x="2059620" y="5264458"/>
            <a:ext cx="2610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582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2195</Words>
  <Application>Microsoft Office PowerPoint</Application>
  <PresentationFormat>Widescreen</PresentationFormat>
  <Paragraphs>194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Calibri Light</vt:lpstr>
      <vt:lpstr>inherit</vt:lpstr>
      <vt:lpstr>Times New Roman</vt:lpstr>
      <vt:lpstr>Office Theme</vt:lpstr>
      <vt:lpstr>Time and space complexity for Searching Tecniques:-</vt:lpstr>
      <vt:lpstr>Time and space complexity of linear search:-</vt:lpstr>
      <vt:lpstr>Introduction:-</vt:lpstr>
      <vt:lpstr>Contents:-</vt:lpstr>
      <vt:lpstr> Analysis of Best Case Time Complexity of Linear Search </vt:lpstr>
      <vt:lpstr> Analysis of Average Case Time Complexity of Linear Search </vt:lpstr>
      <vt:lpstr>Cont….</vt:lpstr>
      <vt:lpstr> Analysis of Worst Case Time Complexity of Linear Search </vt:lpstr>
      <vt:lpstr>ALGORITHM:-</vt:lpstr>
      <vt:lpstr>CONT…</vt:lpstr>
      <vt:lpstr> Analysis of Space Complexity of Linear Search </vt:lpstr>
      <vt:lpstr> Conclusion </vt:lpstr>
      <vt:lpstr>Introduction of Binary search:-</vt:lpstr>
      <vt:lpstr> Best Case Time Complexity of Binary Search </vt:lpstr>
      <vt:lpstr> Average Case Time Complexity of Binary Search </vt:lpstr>
      <vt:lpstr>Cont:-</vt:lpstr>
      <vt:lpstr>Cont….</vt:lpstr>
      <vt:lpstr> Analysis of Worst Case Time Complexity of Binary Search </vt:lpstr>
      <vt:lpstr>ALGORITHM:-</vt:lpstr>
      <vt:lpstr>CONT…</vt:lpstr>
      <vt:lpstr>CONT…</vt:lpstr>
      <vt:lpstr> Analysis of Space Complexity of Binary Search </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space complexity for Searching Tecniques:-</dc:title>
  <dc:creator>pooja pawade</dc:creator>
  <cp:lastModifiedBy>pooja pawade</cp:lastModifiedBy>
  <cp:revision>11</cp:revision>
  <dcterms:created xsi:type="dcterms:W3CDTF">2022-01-17T15:10:00Z</dcterms:created>
  <dcterms:modified xsi:type="dcterms:W3CDTF">2022-02-17T05:49:22Z</dcterms:modified>
</cp:coreProperties>
</file>