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14" r:id="rId39"/>
    <p:sldId id="315" r:id="rId40"/>
    <p:sldId id="299" r:id="rId41"/>
    <p:sldId id="300" r:id="rId42"/>
    <p:sldId id="296" r:id="rId43"/>
    <p:sldId id="297" r:id="rId44"/>
    <p:sldId id="298"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3B0C-1A9A-4C3D-BA32-2B2897420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496FA-8734-4FE8-BB6C-03DAE8F06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356E94-AC8C-42EE-9732-FD8C5938226C}"/>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121C93CC-5064-4F2D-A624-825C71E22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40C6-43CD-4471-826B-C8A2060B1904}"/>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131785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5F45-9877-4B40-99A4-A4BD547EA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69C479-ACDD-49E4-9581-2F6DDE5B8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B574-4BBA-4960-87F7-669E0B3858C4}"/>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D67AB2ED-7C86-464F-9BBF-C0124EADB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E362C-047B-4DCC-8D8E-111E51C2E95D}"/>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63197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CE7F9-390D-4159-A9B4-2F41DD3FF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FE5AF0-902F-41FB-B81D-8C3B716FF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1E840-EB13-4DC7-95D5-EBBB415B0234}"/>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BC2EA6F5-1D52-48D9-A624-4371C5975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EAA84-A6A7-4094-B071-04B61A18A680}"/>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68720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1AC3-3B48-4266-B86D-A5E72CFE7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2A564-D8E1-4EDE-BF6A-D05A76AEB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8D5D-FB46-4523-9D72-3A2DBEAE39C1}"/>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3E60D2F7-DECB-4FAC-BABE-6E11A3BE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92D93-33BB-4636-A3DC-E0365E4F83D2}"/>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7582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9A69-536F-4D57-B6DF-CD86E796B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361C8-BEE9-465D-B729-3B268654B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FB647-FCCE-4DE5-8F9B-114131A0801A}"/>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0A1D080C-C97F-45AD-A8DA-20CD8BC2C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0F46C-C87E-4284-BAEB-4E357C7C18F5}"/>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78562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E0E1-EDB4-4906-81D9-9393D9A3B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85BE9-6F60-4228-81AC-342473137C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D0955-EFB5-4D3A-AFE3-6BA23D077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C7E8D6-E6BE-456F-99F5-B5FE7DDA52DA}"/>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6" name="Footer Placeholder 5">
            <a:extLst>
              <a:ext uri="{FF2B5EF4-FFF2-40B4-BE49-F238E27FC236}">
                <a16:creationId xmlns:a16="http://schemas.microsoft.com/office/drawing/2014/main" id="{13C10762-16A0-45D0-9019-4BEF30592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74A84-1950-4FA9-9B41-8DB46E83D2D0}"/>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7525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D6DE-713E-46F3-84B7-2F41023BA5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B4D2F-91EA-4F5C-91E7-783338A07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B0A722-7FFB-4A83-A3C4-31A8C2E223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36F59-ADB2-4C74-934A-C3F5E5B2B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EDEDF-282C-48CA-A03C-311A561F2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B8A53E-344E-454E-A504-A69A2339DD47}"/>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8" name="Footer Placeholder 7">
            <a:extLst>
              <a:ext uri="{FF2B5EF4-FFF2-40B4-BE49-F238E27FC236}">
                <a16:creationId xmlns:a16="http://schemas.microsoft.com/office/drawing/2014/main" id="{1C742BAB-C40D-4D1E-8D2C-DB27897B2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C24F6-FCFE-4601-8461-5B4434B64D08}"/>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236067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E15D-AE9A-4E44-9201-556F896A00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EE96C-1D9C-4DA7-9EEE-B78289A74216}"/>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4" name="Footer Placeholder 3">
            <a:extLst>
              <a:ext uri="{FF2B5EF4-FFF2-40B4-BE49-F238E27FC236}">
                <a16:creationId xmlns:a16="http://schemas.microsoft.com/office/drawing/2014/main" id="{1C55B03C-86B7-48CB-AB41-6E75964D0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D081C-584F-43E0-B0DA-74A5A1746AC0}"/>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113662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DD307-5FE9-42AB-82D9-0303804C675C}"/>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3" name="Footer Placeholder 2">
            <a:extLst>
              <a:ext uri="{FF2B5EF4-FFF2-40B4-BE49-F238E27FC236}">
                <a16:creationId xmlns:a16="http://schemas.microsoft.com/office/drawing/2014/main" id="{D8AAFF10-B8F5-469D-9AC3-B9F8C3B301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D1374D-974D-4EB0-A13A-A81FC90424A9}"/>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233356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F4EE-4C45-4B0C-905F-2B5BD0075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2F0B3D-E550-4297-B179-0D0E51CBA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ED184F-1F05-4F8A-9E8B-72A1B502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40271-56B3-4A74-B3EA-2B905704D4F8}"/>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6" name="Footer Placeholder 5">
            <a:extLst>
              <a:ext uri="{FF2B5EF4-FFF2-40B4-BE49-F238E27FC236}">
                <a16:creationId xmlns:a16="http://schemas.microsoft.com/office/drawing/2014/main" id="{362887C2-07A7-449B-A173-5C77AA95C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8760C-D52E-49F5-AAF7-2FB2F78C260E}"/>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3651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A77A-3655-4DF6-9ED9-0A1B6D0A5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1C79A9-30EF-4BF1-B6C7-AD1BCC30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A625A6-19D0-4F77-AC28-159FAAD2A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699E4-B721-474A-88A4-AD0AD6EFF6AD}"/>
              </a:ext>
            </a:extLst>
          </p:cNvPr>
          <p:cNvSpPr>
            <a:spLocks noGrp="1"/>
          </p:cNvSpPr>
          <p:nvPr>
            <p:ph type="dt" sz="half" idx="10"/>
          </p:nvPr>
        </p:nvSpPr>
        <p:spPr/>
        <p:txBody>
          <a:bodyPr/>
          <a:lstStyle/>
          <a:p>
            <a:fld id="{7B0691B4-B98F-4787-A749-C7058AB7C77A}" type="datetimeFigureOut">
              <a:rPr lang="en-US" smtClean="0"/>
              <a:t>2/17/2022</a:t>
            </a:fld>
            <a:endParaRPr lang="en-US"/>
          </a:p>
        </p:txBody>
      </p:sp>
      <p:sp>
        <p:nvSpPr>
          <p:cNvPr id="6" name="Footer Placeholder 5">
            <a:extLst>
              <a:ext uri="{FF2B5EF4-FFF2-40B4-BE49-F238E27FC236}">
                <a16:creationId xmlns:a16="http://schemas.microsoft.com/office/drawing/2014/main" id="{D6E97948-B516-419B-9D22-D8EFF24C4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103D7-542A-46A8-BDE4-4CF110EF5186}"/>
              </a:ext>
            </a:extLst>
          </p:cNvPr>
          <p:cNvSpPr>
            <a:spLocks noGrp="1"/>
          </p:cNvSpPr>
          <p:nvPr>
            <p:ph type="sldNum" sz="quarter" idx="12"/>
          </p:nvPr>
        </p:nvSpPr>
        <p:spPr/>
        <p:txBody>
          <a:bodyPr/>
          <a:lstStyle/>
          <a:p>
            <a:fld id="{ABD71731-D8F2-48B1-8272-9BC89CF52690}" type="slidenum">
              <a:rPr lang="en-US" smtClean="0"/>
              <a:t>‹#›</a:t>
            </a:fld>
            <a:endParaRPr lang="en-US"/>
          </a:p>
        </p:txBody>
      </p:sp>
    </p:spTree>
    <p:extLst>
      <p:ext uri="{BB962C8B-B14F-4D97-AF65-F5344CB8AC3E}">
        <p14:creationId xmlns:p14="http://schemas.microsoft.com/office/powerpoint/2010/main" val="35246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E734C-82AA-4540-A07B-E2F032C29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0B793-F7B3-4C00-9CB3-0ABF7CB8B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6F1D2-A198-4F5E-99B5-5A9A17CDD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691B4-B98F-4787-A749-C7058AB7C77A}" type="datetimeFigureOut">
              <a:rPr lang="en-US" smtClean="0"/>
              <a:t>2/17/2022</a:t>
            </a:fld>
            <a:endParaRPr lang="en-US"/>
          </a:p>
        </p:txBody>
      </p:sp>
      <p:sp>
        <p:nvSpPr>
          <p:cNvPr id="5" name="Footer Placeholder 4">
            <a:extLst>
              <a:ext uri="{FF2B5EF4-FFF2-40B4-BE49-F238E27FC236}">
                <a16:creationId xmlns:a16="http://schemas.microsoft.com/office/drawing/2014/main" id="{15E0384D-4326-4645-9690-5E8DF6FFC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A88E6-B350-484E-8396-E93FA3C8F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71731-D8F2-48B1-8272-9BC89CF52690}" type="slidenum">
              <a:rPr lang="en-US" smtClean="0"/>
              <a:t>‹#›</a:t>
            </a:fld>
            <a:endParaRPr lang="en-US"/>
          </a:p>
        </p:txBody>
      </p:sp>
    </p:spTree>
    <p:extLst>
      <p:ext uri="{BB962C8B-B14F-4D97-AF65-F5344CB8AC3E}">
        <p14:creationId xmlns:p14="http://schemas.microsoft.com/office/powerpoint/2010/main" val="47334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iq.opengenus.org/insertion-sort-analysis/#pseud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3CE9-2C60-47A0-87FF-C7F16E3D9F1E}"/>
              </a:ext>
            </a:extLst>
          </p:cNvPr>
          <p:cNvSpPr>
            <a:spLocks noGrp="1"/>
          </p:cNvSpPr>
          <p:nvPr>
            <p:ph type="title"/>
          </p:nvPr>
        </p:nvSpPr>
        <p:spPr>
          <a:xfrm>
            <a:off x="0" y="2103437"/>
            <a:ext cx="12192000" cy="1325563"/>
          </a:xfrm>
          <a:solidFill>
            <a:srgbClr val="FF0000"/>
          </a:solidFill>
          <a:ln>
            <a:solidFill>
              <a:srgbClr val="C00000"/>
            </a:solidFill>
          </a:ln>
          <a:effectLst>
            <a:glow rad="139700">
              <a:schemeClr val="accent2">
                <a:satMod val="175000"/>
                <a:alpha val="40000"/>
              </a:schemeClr>
            </a:glow>
          </a:effectLst>
        </p:spPr>
        <p:txBody>
          <a:bodyPr>
            <a:normAutofit/>
          </a:bodyPr>
          <a:lstStyle/>
          <a:p>
            <a:r>
              <a:rPr lang="en-US" sz="4000" b="1" dirty="0">
                <a:latin typeface="Times New Roman" panose="02020603050405020304" pitchFamily="18" charset="0"/>
                <a:cs typeface="Times New Roman" panose="02020603050405020304" pitchFamily="18" charset="0"/>
              </a:rPr>
              <a:t>   Time and space complexity for Sorting Techniques:-</a:t>
            </a:r>
          </a:p>
        </p:txBody>
      </p:sp>
    </p:spTree>
    <p:extLst>
      <p:ext uri="{BB962C8B-B14F-4D97-AF65-F5344CB8AC3E}">
        <p14:creationId xmlns:p14="http://schemas.microsoft.com/office/powerpoint/2010/main" val="177871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AF3C-0568-4060-80E8-DDB00ED77D6F}"/>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Average Case Time Complexity</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3B7529-D983-4050-AD66-06E8DAEAF0AF}"/>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r>
              <a:rPr lang="en-US" dirty="0"/>
              <a:t>O(n^2)</a:t>
            </a:r>
            <a:r>
              <a:rPr lang="en-US" b="0" i="0" dirty="0">
                <a:solidFill>
                  <a:srgbClr val="3C484E"/>
                </a:solidFill>
                <a:effectLst/>
                <a:latin typeface="Arial" panose="020B0604020202020204" pitchFamily="34" charset="0"/>
              </a:rPr>
              <a:t> Is the Average Case Time Complexity of Bubble Sort.</a:t>
            </a:r>
          </a:p>
          <a:p>
            <a:r>
              <a:rPr lang="en-US" b="0" i="0" dirty="0">
                <a:solidFill>
                  <a:srgbClr val="3C484E"/>
                </a:solidFill>
                <a:effectLst/>
                <a:latin typeface="Arial" panose="020B0604020202020204" pitchFamily="34" charset="0"/>
              </a:rPr>
              <a:t>The number of comparisons is constant in Bubble Sort so in average case, there is O(N^2) comparisons. This is because irrespective of the arrangement of elements, the number of comparisons C(N) is same.</a:t>
            </a:r>
          </a:p>
          <a:p>
            <a:pPr algn="l" fontAlgn="base"/>
            <a:r>
              <a:rPr lang="en-US" b="0" i="0" dirty="0">
                <a:solidFill>
                  <a:srgbClr val="3C484E"/>
                </a:solidFill>
                <a:effectLst/>
                <a:latin typeface="Arial" panose="020B0604020202020204" pitchFamily="34" charset="0"/>
              </a:rPr>
              <a:t>For the number of swaps, consider the following points:</a:t>
            </a:r>
          </a:p>
          <a:p>
            <a:pPr algn="l" fontAlgn="base">
              <a:buFont typeface="Arial" panose="020B0604020202020204" pitchFamily="34" charset="0"/>
              <a:buChar char="•"/>
            </a:pPr>
            <a:r>
              <a:rPr lang="en-US" b="0" i="0" dirty="0">
                <a:solidFill>
                  <a:srgbClr val="3C484E"/>
                </a:solidFill>
                <a:effectLst/>
                <a:latin typeface="inherit"/>
              </a:rPr>
              <a:t>If an element is in index I1 but it should be in index I2, then it will take a minimum of I2-I1 swaps to bring the element to the correct position.</a:t>
            </a:r>
          </a:p>
          <a:p>
            <a:pPr algn="l" fontAlgn="base">
              <a:buFont typeface="Arial" panose="020B0604020202020204" pitchFamily="34" charset="0"/>
              <a:buChar char="•"/>
            </a:pPr>
            <a:r>
              <a:rPr lang="en-US" b="0" i="0" dirty="0">
                <a:solidFill>
                  <a:srgbClr val="3C484E"/>
                </a:solidFill>
                <a:effectLst/>
                <a:latin typeface="inherit"/>
              </a:rPr>
              <a:t>An element E will be at a distance of I3 from its position in sorted array. Maximum value of I3 will be N-1 for the edge elements and it will be N/2 for the elements at the middle.</a:t>
            </a:r>
          </a:p>
          <a:p>
            <a:endParaRPr lang="en-US" dirty="0"/>
          </a:p>
        </p:txBody>
      </p:sp>
    </p:spTree>
    <p:extLst>
      <p:ext uri="{BB962C8B-B14F-4D97-AF65-F5344CB8AC3E}">
        <p14:creationId xmlns:p14="http://schemas.microsoft.com/office/powerpoint/2010/main" val="24899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250E-1D09-4884-A234-EE043244045C}"/>
              </a:ext>
            </a:extLst>
          </p:cNvPr>
          <p:cNvSpPr>
            <a:spLocks noGrp="1"/>
          </p:cNvSpPr>
          <p:nvPr>
            <p:ph type="title"/>
          </p:nvPr>
        </p:nvSpPr>
        <p:spPr>
          <a:xfrm>
            <a:off x="0" y="18255"/>
            <a:ext cx="12192000" cy="12068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05574877-CFF4-4918-BE26-994C6E1E0E34}"/>
              </a:ext>
            </a:extLst>
          </p:cNvPr>
          <p:cNvSpPr>
            <a:spLocks noGrp="1" noChangeArrowheads="1"/>
          </p:cNvSpPr>
          <p:nvPr>
            <p:ph idx="1"/>
          </p:nvPr>
        </p:nvSpPr>
        <p:spPr bwMode="auto">
          <a:xfrm>
            <a:off x="0" y="1499768"/>
            <a:ext cx="12192000" cy="5041689"/>
          </a:xfrm>
          <a:prstGeom prst="rect">
            <a:avLst/>
          </a:prstGeom>
          <a:solidFill>
            <a:srgbClr val="FFFFFF"/>
          </a:solidFill>
          <a:ln>
            <a:noFill/>
          </a:ln>
          <a:effectLst>
            <a:glow rad="139700">
              <a:schemeClr val="accent1">
                <a:satMod val="175000"/>
                <a:alpha val="40000"/>
              </a:scheme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C484E"/>
                </a:solidFill>
                <a:effectLst/>
                <a:latin typeface="inherit"/>
                <a:cs typeface="Arial" panose="020B0604020202020204" pitchFamily="34" charset="0"/>
              </a:rPr>
              <a:t>The sum of maximum difference in position across all elements will be:</a:t>
            </a:r>
            <a:endPar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(N-1) + (N-3) + (N-5) ... + 0 + ... + (N-3) + (N-1)</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N x N - 2 x (1 + 3 + 5 + ... + N/2)</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N^2 - 2 x N^2 / 4</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N^2 - N^2 / 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N^2 / 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solidFill>
                  <a:srgbClr val="3C484E"/>
                </a:solidFill>
                <a:cs typeface="Arial" panose="020B0604020202020204" pitchFamily="34" charset="0"/>
              </a:rPr>
              <a:t>T</a:t>
            </a: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herefore, in average, the number of swaps = O(N^2)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Therefore the average case time complexity of Bubble sort: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solidFill>
                  <a:srgbClr val="3C484E"/>
                </a:solidFill>
                <a:cs typeface="Arial" panose="020B0604020202020204" pitchFamily="34" charset="0"/>
              </a:rPr>
              <a:t>Number of </a:t>
            </a:r>
            <a:r>
              <a:rPr lang="en-US" altLang="en-US" sz="2400" dirty="0" err="1">
                <a:solidFill>
                  <a:srgbClr val="3C484E"/>
                </a:solidFill>
                <a:cs typeface="Arial" panose="020B0604020202020204" pitchFamily="34" charset="0"/>
              </a:rPr>
              <a:t>comparisions</a:t>
            </a:r>
            <a:r>
              <a:rPr lang="en-US" altLang="en-US" sz="2400" dirty="0">
                <a:solidFill>
                  <a:srgbClr val="3C484E"/>
                </a:solidFill>
                <a:cs typeface="Arial" panose="020B0604020202020204" pitchFamily="34" charset="0"/>
              </a:rPr>
              <a:t>: O(N^2)time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Number of swaps: O(N^2)times.</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908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9E1D-1580-488E-B275-8D37ED5425EA}"/>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72F0E7C-FA45-4164-9586-E04966B32702}"/>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normAutofit lnSpcReduction="10000"/>
          </a:bodyPr>
          <a:lstStyle/>
          <a:p>
            <a:r>
              <a:rPr lang="en-US" sz="1400" dirty="0"/>
              <a:t>Int bubble sort(int </a:t>
            </a:r>
            <a:r>
              <a:rPr lang="en-US" sz="1400" dirty="0" err="1"/>
              <a:t>arr</a:t>
            </a:r>
            <a:r>
              <a:rPr lang="en-US" sz="1400" dirty="0"/>
              <a:t>[])</a:t>
            </a:r>
          </a:p>
          <a:p>
            <a:r>
              <a:rPr lang="en-US" sz="1400" dirty="0"/>
              <a:t>{</a:t>
            </a:r>
          </a:p>
          <a:p>
            <a:r>
              <a:rPr lang="en-US" sz="1400" dirty="0"/>
              <a:t>Int N=</a:t>
            </a:r>
            <a:r>
              <a:rPr lang="en-US" sz="1400" dirty="0" err="1"/>
              <a:t>arr.length</a:t>
            </a:r>
            <a:r>
              <a:rPr lang="en-US" sz="1400" dirty="0"/>
              <a:t>;                                                 1</a:t>
            </a:r>
          </a:p>
          <a:p>
            <a:r>
              <a:rPr lang="en-US" sz="1400" dirty="0"/>
              <a:t>Int temp;                                                              1</a:t>
            </a:r>
          </a:p>
          <a:p>
            <a:r>
              <a:rPr lang="en-US" sz="1400" dirty="0"/>
              <a:t>For(int </a:t>
            </a:r>
            <a:r>
              <a:rPr lang="en-US" sz="1400" dirty="0" err="1"/>
              <a:t>i</a:t>
            </a:r>
            <a:r>
              <a:rPr lang="en-US" sz="1400" dirty="0"/>
              <a:t>=N-1;i&gt;=1;i--)                                        1+N+N-1=2N</a:t>
            </a:r>
          </a:p>
          <a:p>
            <a:r>
              <a:rPr lang="en-US" sz="1400" dirty="0"/>
              <a:t>{</a:t>
            </a:r>
          </a:p>
          <a:p>
            <a:r>
              <a:rPr lang="en-US" sz="1400" dirty="0"/>
              <a:t>For(int j=0;j&lt;</a:t>
            </a:r>
            <a:r>
              <a:rPr lang="en-US" sz="1400" dirty="0" err="1"/>
              <a:t>I;i</a:t>
            </a:r>
            <a:r>
              <a:rPr lang="en-US" sz="1400" dirty="0"/>
              <a:t>++)                                             (N-1)+(X+1)+X</a:t>
            </a:r>
          </a:p>
          <a:p>
            <a:r>
              <a:rPr lang="en-US" sz="1400" dirty="0"/>
              <a:t>{</a:t>
            </a:r>
          </a:p>
          <a:p>
            <a:r>
              <a:rPr lang="en-US" sz="1400" dirty="0"/>
              <a:t>If(</a:t>
            </a:r>
            <a:r>
              <a:rPr lang="en-US" sz="1400" dirty="0" err="1"/>
              <a:t>arr</a:t>
            </a:r>
            <a:r>
              <a:rPr lang="en-US" sz="1400" dirty="0"/>
              <a:t>[j]&gt;</a:t>
            </a:r>
            <a:r>
              <a:rPr lang="en-US" sz="1400" dirty="0" err="1"/>
              <a:t>arr</a:t>
            </a:r>
            <a:r>
              <a:rPr lang="en-US" sz="1400" dirty="0"/>
              <a:t>[j+1])                                              3X</a:t>
            </a:r>
          </a:p>
          <a:p>
            <a:r>
              <a:rPr lang="en-US" sz="1400" dirty="0"/>
              <a:t>{</a:t>
            </a:r>
          </a:p>
          <a:p>
            <a:r>
              <a:rPr lang="en-US" sz="1400" dirty="0"/>
              <a:t>Temp=</a:t>
            </a:r>
            <a:r>
              <a:rPr lang="en-US" sz="1400" dirty="0" err="1"/>
              <a:t>arr</a:t>
            </a:r>
            <a:r>
              <a:rPr lang="en-US" sz="1400" dirty="0"/>
              <a:t>[j];                                                    2X </a:t>
            </a:r>
          </a:p>
          <a:p>
            <a:r>
              <a:rPr lang="en-US" sz="1400" dirty="0" err="1"/>
              <a:t>Arr</a:t>
            </a:r>
            <a:r>
              <a:rPr lang="en-US" sz="1400" dirty="0"/>
              <a:t>[j]=</a:t>
            </a:r>
            <a:r>
              <a:rPr lang="en-US" sz="1400" dirty="0" err="1"/>
              <a:t>arr</a:t>
            </a:r>
            <a:r>
              <a:rPr lang="en-US" sz="1400" dirty="0"/>
              <a:t>[j+1];                                                2X</a:t>
            </a:r>
          </a:p>
          <a:p>
            <a:r>
              <a:rPr lang="en-US" sz="1400" dirty="0" err="1"/>
              <a:t>Arr</a:t>
            </a:r>
            <a:r>
              <a:rPr lang="en-US" sz="1400" dirty="0"/>
              <a:t>[j+1]=temp;                                               2X</a:t>
            </a:r>
          </a:p>
          <a:p>
            <a:r>
              <a:rPr lang="en-US" sz="1400" dirty="0"/>
              <a:t>}</a:t>
            </a:r>
          </a:p>
          <a:p>
            <a:r>
              <a:rPr lang="en-US" sz="1400" dirty="0"/>
              <a:t>}</a:t>
            </a:r>
          </a:p>
          <a:p>
            <a:r>
              <a:rPr lang="en-US" sz="1400" dirty="0"/>
              <a:t>}</a:t>
            </a:r>
          </a:p>
          <a:p>
            <a:r>
              <a:rPr lang="en-US" sz="1400" dirty="0"/>
              <a:t>Return </a:t>
            </a:r>
            <a:r>
              <a:rPr lang="en-US" sz="1400" dirty="0" err="1"/>
              <a:t>arr</a:t>
            </a:r>
            <a:r>
              <a:rPr lang="en-US" sz="1400" dirty="0"/>
              <a:t>;                                                       1</a:t>
            </a:r>
          </a:p>
          <a:p>
            <a:r>
              <a:rPr lang="en-US" sz="1400" dirty="0"/>
              <a:t>}</a:t>
            </a:r>
          </a:p>
          <a:p>
            <a:endParaRPr lang="en-US" sz="1400" dirty="0"/>
          </a:p>
        </p:txBody>
      </p:sp>
      <p:cxnSp>
        <p:nvCxnSpPr>
          <p:cNvPr id="7" name="Straight Arrow Connector 6">
            <a:extLst>
              <a:ext uri="{FF2B5EF4-FFF2-40B4-BE49-F238E27FC236}">
                <a16:creationId xmlns:a16="http://schemas.microsoft.com/office/drawing/2014/main" id="{76513FF0-8B55-4D5C-AF9B-5E577D530A59}"/>
              </a:ext>
            </a:extLst>
          </p:cNvPr>
          <p:cNvCxnSpPr/>
          <p:nvPr/>
        </p:nvCxnSpPr>
        <p:spPr>
          <a:xfrm>
            <a:off x="1899821" y="2041864"/>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0D78FB8-9647-4A6D-8D96-75C51DDD56BB}"/>
              </a:ext>
            </a:extLst>
          </p:cNvPr>
          <p:cNvCxnSpPr/>
          <p:nvPr/>
        </p:nvCxnSpPr>
        <p:spPr>
          <a:xfrm>
            <a:off x="1899821" y="2343705"/>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0282BA-06E8-4E74-99EF-81D3420813AD}"/>
              </a:ext>
            </a:extLst>
          </p:cNvPr>
          <p:cNvCxnSpPr/>
          <p:nvPr/>
        </p:nvCxnSpPr>
        <p:spPr>
          <a:xfrm>
            <a:off x="1899821" y="2672179"/>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A76361-5DDC-452E-BC57-1F0098EE904A}"/>
              </a:ext>
            </a:extLst>
          </p:cNvPr>
          <p:cNvCxnSpPr/>
          <p:nvPr/>
        </p:nvCxnSpPr>
        <p:spPr>
          <a:xfrm>
            <a:off x="1970843" y="3284738"/>
            <a:ext cx="121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5DCF78-32B5-4F47-97A3-B8A5762B6E55}"/>
              </a:ext>
            </a:extLst>
          </p:cNvPr>
          <p:cNvCxnSpPr/>
          <p:nvPr/>
        </p:nvCxnSpPr>
        <p:spPr>
          <a:xfrm>
            <a:off x="1899821" y="3861786"/>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E77956-A168-42F2-A79B-C97495F64855}"/>
              </a:ext>
            </a:extLst>
          </p:cNvPr>
          <p:cNvCxnSpPr/>
          <p:nvPr/>
        </p:nvCxnSpPr>
        <p:spPr>
          <a:xfrm>
            <a:off x="1775534" y="4438835"/>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CDDF47-5261-44EB-A81E-BF43A8331825}"/>
              </a:ext>
            </a:extLst>
          </p:cNvPr>
          <p:cNvCxnSpPr/>
          <p:nvPr/>
        </p:nvCxnSpPr>
        <p:spPr>
          <a:xfrm>
            <a:off x="1740023" y="4740676"/>
            <a:ext cx="1349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C24595-295F-418A-9554-346CE1F94E55}"/>
              </a:ext>
            </a:extLst>
          </p:cNvPr>
          <p:cNvCxnSpPr/>
          <p:nvPr/>
        </p:nvCxnSpPr>
        <p:spPr>
          <a:xfrm>
            <a:off x="1713390" y="5024761"/>
            <a:ext cx="1349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5F7B47-79C9-4C5E-A5E3-67C8C7D06C91}"/>
              </a:ext>
            </a:extLst>
          </p:cNvPr>
          <p:cNvCxnSpPr/>
          <p:nvPr/>
        </p:nvCxnSpPr>
        <p:spPr>
          <a:xfrm>
            <a:off x="1518082" y="6196614"/>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76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B6DD-4112-4010-A696-CFBB2AD5EE2C}"/>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A9ECA61-130F-4CFE-8E0F-D0BEA3AB038D}"/>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normAutofit/>
          </a:bodyPr>
          <a:lstStyle/>
          <a:p>
            <a:r>
              <a:rPr lang="en-US" sz="2000" dirty="0"/>
              <a:t>T(N)=1+1+2N+(N-1)+X+1+X+3X+2X+2X+2X+1</a:t>
            </a:r>
          </a:p>
          <a:p>
            <a:r>
              <a:rPr lang="en-US" sz="2000" dirty="0"/>
              <a:t>T(N)=11X+3N+3</a:t>
            </a:r>
          </a:p>
          <a:p>
            <a:r>
              <a:rPr lang="en-US" sz="2000" dirty="0"/>
              <a:t>We know that,</a:t>
            </a:r>
          </a:p>
          <a:p>
            <a:r>
              <a:rPr lang="en-US" sz="2000" dirty="0"/>
              <a:t>X=1+2+3+……….+(N-1)</a:t>
            </a:r>
          </a:p>
          <a:p>
            <a:r>
              <a:rPr lang="en-US" sz="2000" dirty="0"/>
              <a:t>In </a:t>
            </a:r>
            <a:r>
              <a:rPr lang="en-US" sz="2000" dirty="0" err="1"/>
              <a:t>Arithmatic</a:t>
            </a:r>
            <a:r>
              <a:rPr lang="en-US" sz="2000" dirty="0"/>
              <a:t> </a:t>
            </a:r>
            <a:r>
              <a:rPr lang="en-US" sz="2000" dirty="0" err="1"/>
              <a:t>progration</a:t>
            </a:r>
            <a:endParaRPr lang="en-US" sz="2000" dirty="0"/>
          </a:p>
          <a:p>
            <a:r>
              <a:rPr lang="en-US" sz="2000" dirty="0"/>
              <a:t>1+2+3+……….k=k(k+1)</a:t>
            </a:r>
          </a:p>
          <a:p>
            <a:r>
              <a:rPr lang="en-US" sz="2000" dirty="0"/>
              <a:t>                              2</a:t>
            </a:r>
          </a:p>
          <a:p>
            <a:r>
              <a:rPr lang="en-US" sz="2000" dirty="0"/>
              <a:t>X= (N-1)(N-1+1) = M(N-1)</a:t>
            </a:r>
          </a:p>
          <a:p>
            <a:r>
              <a:rPr lang="en-US" sz="2000" dirty="0"/>
              <a:t>               2                       2</a:t>
            </a:r>
          </a:p>
          <a:p>
            <a:r>
              <a:rPr lang="en-US" sz="2000" dirty="0"/>
              <a:t>T(N)  =11N  – 11N +3N + 3</a:t>
            </a:r>
          </a:p>
          <a:p>
            <a:r>
              <a:rPr lang="en-US" sz="2000" dirty="0"/>
              <a:t>              2           2 </a:t>
            </a:r>
          </a:p>
          <a:p>
            <a:r>
              <a:rPr lang="en-US" sz="2000" dirty="0"/>
              <a:t>T(N) IS O(N  )</a:t>
            </a:r>
          </a:p>
          <a:p>
            <a:r>
              <a:rPr lang="en-US" sz="2000" dirty="0"/>
              <a:t>Bubble sort is  O(N   )</a:t>
            </a:r>
          </a:p>
          <a:p>
            <a:endParaRPr lang="en-US" sz="2000" dirty="0"/>
          </a:p>
        </p:txBody>
      </p:sp>
      <p:cxnSp>
        <p:nvCxnSpPr>
          <p:cNvPr id="5" name="Straight Connector 4">
            <a:extLst>
              <a:ext uri="{FF2B5EF4-FFF2-40B4-BE49-F238E27FC236}">
                <a16:creationId xmlns:a16="http://schemas.microsoft.com/office/drawing/2014/main" id="{1996CA32-1CFD-4977-B599-BA2A2D66DF7A}"/>
              </a:ext>
            </a:extLst>
          </p:cNvPr>
          <p:cNvCxnSpPr/>
          <p:nvPr/>
        </p:nvCxnSpPr>
        <p:spPr>
          <a:xfrm>
            <a:off x="1518082" y="3755254"/>
            <a:ext cx="1296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050D9D0-3763-48D2-9A0F-71B8471DDE2B}"/>
              </a:ext>
            </a:extLst>
          </p:cNvPr>
          <p:cNvCxnSpPr/>
          <p:nvPr/>
        </p:nvCxnSpPr>
        <p:spPr>
          <a:xfrm>
            <a:off x="674703" y="4483223"/>
            <a:ext cx="1189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13816A-3741-4114-9281-CA55C1CEEF51}"/>
              </a:ext>
            </a:extLst>
          </p:cNvPr>
          <p:cNvCxnSpPr/>
          <p:nvPr/>
        </p:nvCxnSpPr>
        <p:spPr>
          <a:xfrm>
            <a:off x="2228295" y="4483223"/>
            <a:ext cx="7723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881950-A425-43A9-8F8B-F2ED8AB6E145}"/>
              </a:ext>
            </a:extLst>
          </p:cNvPr>
          <p:cNvCxnSpPr>
            <a:cxnSpLocks/>
          </p:cNvCxnSpPr>
          <p:nvPr/>
        </p:nvCxnSpPr>
        <p:spPr>
          <a:xfrm>
            <a:off x="1020932" y="5353235"/>
            <a:ext cx="435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FDBEF35-C8A1-4971-8C7D-962459EB6965}"/>
              </a:ext>
            </a:extLst>
          </p:cNvPr>
          <p:cNvCxnSpPr>
            <a:cxnSpLocks/>
          </p:cNvCxnSpPr>
          <p:nvPr/>
        </p:nvCxnSpPr>
        <p:spPr>
          <a:xfrm>
            <a:off x="1642369" y="5353235"/>
            <a:ext cx="58592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A6F9D2-82DD-4B6E-9008-5DBC36F80F71}"/>
              </a:ext>
            </a:extLst>
          </p:cNvPr>
          <p:cNvSpPr txBox="1"/>
          <p:nvPr/>
        </p:nvSpPr>
        <p:spPr>
          <a:xfrm>
            <a:off x="2166152" y="6081204"/>
            <a:ext cx="284086" cy="369332"/>
          </a:xfrm>
          <a:prstGeom prst="rect">
            <a:avLst/>
          </a:prstGeom>
          <a:noFill/>
        </p:spPr>
        <p:txBody>
          <a:bodyPr wrap="square" rtlCol="0">
            <a:spAutoFit/>
          </a:bodyPr>
          <a:lstStyle/>
          <a:p>
            <a:r>
              <a:rPr lang="en-US" dirty="0"/>
              <a:t>2</a:t>
            </a:r>
          </a:p>
        </p:txBody>
      </p:sp>
      <p:sp>
        <p:nvSpPr>
          <p:cNvPr id="18" name="TextBox 17">
            <a:extLst>
              <a:ext uri="{FF2B5EF4-FFF2-40B4-BE49-F238E27FC236}">
                <a16:creationId xmlns:a16="http://schemas.microsoft.com/office/drawing/2014/main" id="{DC8EC748-07FA-4C65-8EC4-5C17BEA6BAC9}"/>
              </a:ext>
            </a:extLst>
          </p:cNvPr>
          <p:cNvSpPr txBox="1"/>
          <p:nvPr/>
        </p:nvSpPr>
        <p:spPr>
          <a:xfrm>
            <a:off x="1384916" y="5658606"/>
            <a:ext cx="266331"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17C77BC9-8112-4889-9124-F7D53F220DE7}"/>
              </a:ext>
            </a:extLst>
          </p:cNvPr>
          <p:cNvSpPr txBox="1"/>
          <p:nvPr/>
        </p:nvSpPr>
        <p:spPr>
          <a:xfrm>
            <a:off x="1327211" y="4886249"/>
            <a:ext cx="257453"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19026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166-279F-476D-8FC4-6651E8AEEF19}"/>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Space Complexity</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CDBC18-A4C6-47AB-89D5-E5E61DC164F1}"/>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r>
              <a:rPr lang="en-US" b="0" i="0" dirty="0">
                <a:solidFill>
                  <a:srgbClr val="3C484E"/>
                </a:solidFill>
                <a:effectLst/>
                <a:latin typeface="Arial" panose="020B0604020202020204" pitchFamily="34" charset="0"/>
              </a:rPr>
              <a:t>The algorithm only requires auxiliary variables for flags, temporary variables and thus the space complexity is O(1).</a:t>
            </a:r>
            <a:endParaRPr lang="en-US" dirty="0"/>
          </a:p>
        </p:txBody>
      </p:sp>
    </p:spTree>
    <p:extLst>
      <p:ext uri="{BB962C8B-B14F-4D97-AF65-F5344CB8AC3E}">
        <p14:creationId xmlns:p14="http://schemas.microsoft.com/office/powerpoint/2010/main" val="629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3D75-C998-4EB2-8BFC-0719DE148033}"/>
              </a:ext>
            </a:extLst>
          </p:cNvPr>
          <p:cNvSpPr>
            <a:spLocks noGrp="1"/>
          </p:cNvSpPr>
          <p:nvPr>
            <p:ph type="title"/>
          </p:nvPr>
        </p:nvSpPr>
        <p:spPr>
          <a:xfrm>
            <a:off x="0" y="2628931"/>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    Time and Space complexity for Selection sort:-</a:t>
            </a:r>
          </a:p>
        </p:txBody>
      </p:sp>
    </p:spTree>
    <p:extLst>
      <p:ext uri="{BB962C8B-B14F-4D97-AF65-F5344CB8AC3E}">
        <p14:creationId xmlns:p14="http://schemas.microsoft.com/office/powerpoint/2010/main" val="314681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F6FD-BBEE-4121-BCC4-9E3606737C33}"/>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A1E422F-5C50-4E86-91D7-43D179AE46E9}"/>
              </a:ext>
            </a:extLst>
          </p:cNvPr>
          <p:cNvSpPr>
            <a:spLocks noGrp="1"/>
          </p:cNvSpPr>
          <p:nvPr>
            <p:ph idx="1"/>
          </p:nvPr>
        </p:nvSpPr>
        <p:spPr>
          <a:xfrm>
            <a:off x="0" y="1343818"/>
            <a:ext cx="12192000" cy="5514182"/>
          </a:xfrm>
          <a:ln>
            <a:solidFill>
              <a:srgbClr val="C00000"/>
            </a:solidFill>
          </a:ln>
          <a:effectLst>
            <a:glow rad="139700">
              <a:schemeClr val="accent1">
                <a:satMod val="175000"/>
                <a:alpha val="40000"/>
              </a:schemeClr>
            </a:glow>
          </a:effectLst>
        </p:spPr>
        <p:txBody>
          <a:bodyPr>
            <a:normAutofit lnSpcReduction="10000"/>
          </a:bodyPr>
          <a:lstStyle/>
          <a:p>
            <a:pPr algn="l" fontAlgn="base"/>
            <a:r>
              <a:rPr lang="en-US" b="0" i="0" dirty="0">
                <a:solidFill>
                  <a:srgbClr val="3C484E"/>
                </a:solidFill>
                <a:effectLst/>
                <a:latin typeface="Arial" panose="020B0604020202020204" pitchFamily="34" charset="0"/>
              </a:rPr>
              <a:t>In this article, you will learn about Time Complexity and Space Complexity of Selection Sort algorithm along with the complete mathematical analysis of the different cases. You must go through this guide in detail.</a:t>
            </a:r>
          </a:p>
          <a:p>
            <a:pPr algn="l" fontAlgn="base"/>
            <a:r>
              <a:rPr lang="en-US" b="0" i="0" dirty="0">
                <a:solidFill>
                  <a:srgbClr val="3C484E"/>
                </a:solidFill>
                <a:effectLst/>
                <a:latin typeface="Arial" panose="020B0604020202020204" pitchFamily="34" charset="0"/>
              </a:rPr>
              <a:t>In short:</a:t>
            </a:r>
          </a:p>
          <a:p>
            <a:pPr algn="l" fontAlgn="base">
              <a:buFont typeface="Arial" panose="020B0604020202020204" pitchFamily="34" charset="0"/>
              <a:buChar char="•"/>
            </a:pPr>
            <a:r>
              <a:rPr lang="en-US" b="0" i="0" dirty="0">
                <a:solidFill>
                  <a:srgbClr val="3C484E"/>
                </a:solidFill>
                <a:effectLst/>
                <a:latin typeface="inherit"/>
              </a:rPr>
              <a:t>Worst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Arial" panose="020B0604020202020204" pitchFamily="34" charset="0"/>
              <a:buChar char="•"/>
            </a:pPr>
            <a:r>
              <a:rPr lang="en-US" b="0" i="0" dirty="0">
                <a:solidFill>
                  <a:srgbClr val="3C484E"/>
                </a:solidFill>
                <a:effectLst/>
                <a:latin typeface="inherit"/>
              </a:rPr>
              <a:t>Average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Arial" panose="020B0604020202020204" pitchFamily="34" charset="0"/>
              <a:buChar char="•"/>
            </a:pPr>
            <a:r>
              <a:rPr lang="en-US" b="0" i="0" dirty="0">
                <a:solidFill>
                  <a:srgbClr val="3C484E"/>
                </a:solidFill>
                <a:effectLst/>
                <a:latin typeface="inherit"/>
              </a:rPr>
              <a:t>Best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Arial" panose="020B0604020202020204" pitchFamily="34" charset="0"/>
              <a:buChar char="•"/>
            </a:pPr>
            <a:r>
              <a:rPr lang="en-US" b="0" i="0" dirty="0">
                <a:solidFill>
                  <a:srgbClr val="3C484E"/>
                </a:solidFill>
                <a:effectLst/>
                <a:latin typeface="inherit"/>
              </a:rPr>
              <a:t>Space Complexity: O(1)</a:t>
            </a:r>
          </a:p>
          <a:p>
            <a:pPr algn="l" fontAlgn="base"/>
            <a:r>
              <a:rPr lang="en-US" b="0" i="0" dirty="0">
                <a:solidFill>
                  <a:srgbClr val="3C484E"/>
                </a:solidFill>
                <a:effectLst/>
                <a:latin typeface="Arial" panose="020B0604020202020204" pitchFamily="34" charset="0"/>
              </a:rPr>
              <a:t>The number of swaps in Selection Sort are as follows:</a:t>
            </a:r>
          </a:p>
          <a:p>
            <a:pPr algn="l" fontAlgn="base">
              <a:buFont typeface="Arial" panose="020B0604020202020204" pitchFamily="34" charset="0"/>
              <a:buChar char="•"/>
            </a:pPr>
            <a:r>
              <a:rPr lang="en-US" b="0" i="0" dirty="0">
                <a:solidFill>
                  <a:srgbClr val="3C484E"/>
                </a:solidFill>
                <a:effectLst/>
                <a:latin typeface="inherit"/>
              </a:rPr>
              <a:t>Worst case: O(N)</a:t>
            </a:r>
          </a:p>
          <a:p>
            <a:pPr algn="l" fontAlgn="base">
              <a:buFont typeface="Arial" panose="020B0604020202020204" pitchFamily="34" charset="0"/>
              <a:buChar char="•"/>
            </a:pPr>
            <a:r>
              <a:rPr lang="en-US" b="0" i="0" dirty="0">
                <a:solidFill>
                  <a:srgbClr val="3C484E"/>
                </a:solidFill>
                <a:effectLst/>
                <a:latin typeface="inherit"/>
              </a:rPr>
              <a:t>Average Case: O(N)</a:t>
            </a:r>
          </a:p>
          <a:p>
            <a:pPr algn="l" fontAlgn="base">
              <a:buFont typeface="Arial" panose="020B0604020202020204" pitchFamily="34" charset="0"/>
              <a:buChar char="•"/>
            </a:pPr>
            <a:r>
              <a:rPr lang="en-US" b="0" i="0" dirty="0">
                <a:solidFill>
                  <a:srgbClr val="3C484E"/>
                </a:solidFill>
                <a:effectLst/>
                <a:latin typeface="inherit"/>
              </a:rPr>
              <a:t>Best Case: O(1)</a:t>
            </a:r>
          </a:p>
          <a:p>
            <a:endParaRPr lang="en-US" dirty="0"/>
          </a:p>
        </p:txBody>
      </p:sp>
    </p:spTree>
    <p:extLst>
      <p:ext uri="{BB962C8B-B14F-4D97-AF65-F5344CB8AC3E}">
        <p14:creationId xmlns:p14="http://schemas.microsoft.com/office/powerpoint/2010/main" val="71803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AB0F-C91B-4768-810C-E52492FC2657}"/>
              </a:ext>
            </a:extLst>
          </p:cNvPr>
          <p:cNvSpPr>
            <a:spLocks noGrp="1"/>
          </p:cNvSpPr>
          <p:nvPr>
            <p:ph type="title"/>
          </p:nvPr>
        </p:nvSpPr>
        <p:spPr>
          <a:xfrm>
            <a:off x="-1" y="1"/>
            <a:ext cx="12192001" cy="1313894"/>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EF4A325-1140-40EA-B371-676FE677E346}"/>
              </a:ext>
            </a:extLst>
          </p:cNvPr>
          <p:cNvSpPr>
            <a:spLocks noGrp="1"/>
          </p:cNvSpPr>
          <p:nvPr>
            <p:ph idx="1"/>
          </p:nvPr>
        </p:nvSpPr>
        <p:spPr>
          <a:xfrm>
            <a:off x="0" y="1313896"/>
            <a:ext cx="12192000" cy="5544104"/>
          </a:xfrm>
          <a:ln>
            <a:solidFill>
              <a:srgbClr val="C00000"/>
            </a:solidFill>
          </a:ln>
          <a:effectLst>
            <a:glow rad="139700">
              <a:schemeClr val="accent1">
                <a:satMod val="175000"/>
                <a:alpha val="40000"/>
              </a:schemeClr>
            </a:glow>
          </a:effectLst>
        </p:spPr>
        <p:txBody>
          <a:bodyPr/>
          <a:lstStyle/>
          <a:p>
            <a:pPr algn="l" fontAlgn="base">
              <a:buFont typeface="Arial" panose="020B0604020202020204" pitchFamily="34" charset="0"/>
              <a:buChar char="•"/>
            </a:pPr>
            <a:r>
              <a:rPr lang="en-US" b="0" i="0" dirty="0">
                <a:solidFill>
                  <a:srgbClr val="3C484E"/>
                </a:solidFill>
                <a:effectLst/>
                <a:latin typeface="inherit"/>
              </a:rPr>
              <a:t>Overview of Selection Sort Algorithm</a:t>
            </a:r>
          </a:p>
          <a:p>
            <a:pPr algn="l" fontAlgn="base">
              <a:buFont typeface="Arial" panose="020B0604020202020204" pitchFamily="34" charset="0"/>
              <a:buChar char="•"/>
            </a:pPr>
            <a:r>
              <a:rPr lang="en-US" b="0" i="0" dirty="0">
                <a:solidFill>
                  <a:srgbClr val="3C484E"/>
                </a:solidFill>
                <a:effectLst/>
                <a:latin typeface="inherit"/>
              </a:rPr>
              <a:t>Analysis of Worst Case Time Complexity of Selection Sort</a:t>
            </a:r>
          </a:p>
          <a:p>
            <a:pPr algn="l" fontAlgn="base">
              <a:buFont typeface="Arial" panose="020B0604020202020204" pitchFamily="34" charset="0"/>
              <a:buChar char="•"/>
            </a:pPr>
            <a:r>
              <a:rPr lang="en-US" b="0" i="0" dirty="0">
                <a:solidFill>
                  <a:srgbClr val="3C484E"/>
                </a:solidFill>
                <a:effectLst/>
                <a:latin typeface="inherit"/>
              </a:rPr>
              <a:t>Analysis of Average Case Time Complexity of Selection Sort</a:t>
            </a:r>
          </a:p>
          <a:p>
            <a:pPr algn="l" fontAlgn="base">
              <a:buFont typeface="Arial" panose="020B0604020202020204" pitchFamily="34" charset="0"/>
              <a:buChar char="•"/>
            </a:pPr>
            <a:r>
              <a:rPr lang="en-US" b="0" i="0" dirty="0">
                <a:solidFill>
                  <a:srgbClr val="3C484E"/>
                </a:solidFill>
                <a:effectLst/>
                <a:latin typeface="inherit"/>
              </a:rPr>
              <a:t>Analysis of Best Case Time Complexity of Selection Sort</a:t>
            </a:r>
          </a:p>
          <a:p>
            <a:pPr algn="l" fontAlgn="base">
              <a:buFont typeface="Arial" panose="020B0604020202020204" pitchFamily="34" charset="0"/>
              <a:buChar char="•"/>
            </a:pPr>
            <a:r>
              <a:rPr lang="en-US" b="0" i="0" dirty="0">
                <a:solidFill>
                  <a:srgbClr val="3C484E"/>
                </a:solidFill>
                <a:effectLst/>
                <a:latin typeface="inherit"/>
              </a:rPr>
              <a:t>Analysis of Space Complexity of Selection Sort</a:t>
            </a:r>
          </a:p>
          <a:p>
            <a:pPr algn="l" fontAlgn="base">
              <a:buFont typeface="Arial" panose="020B0604020202020204" pitchFamily="34" charset="0"/>
              <a:buChar char="•"/>
            </a:pPr>
            <a:r>
              <a:rPr lang="en-US" b="0" i="0" dirty="0">
                <a:solidFill>
                  <a:srgbClr val="3C484E"/>
                </a:solidFill>
                <a:effectLst/>
                <a:latin typeface="inherit"/>
              </a:rPr>
              <a:t>Conclusion</a:t>
            </a:r>
          </a:p>
          <a:p>
            <a:endParaRPr lang="en-US" dirty="0"/>
          </a:p>
        </p:txBody>
      </p:sp>
    </p:spTree>
    <p:extLst>
      <p:ext uri="{BB962C8B-B14F-4D97-AF65-F5344CB8AC3E}">
        <p14:creationId xmlns:p14="http://schemas.microsoft.com/office/powerpoint/2010/main" val="106013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AAD2-AA6C-44BF-A841-D5682AF75B30}"/>
              </a:ext>
            </a:extLst>
          </p:cNvPr>
          <p:cNvSpPr>
            <a:spLocks noGrp="1"/>
          </p:cNvSpPr>
          <p:nvPr>
            <p:ph type="title"/>
          </p:nvPr>
        </p:nvSpPr>
        <p:spPr>
          <a:xfrm>
            <a:off x="65103" y="0"/>
            <a:ext cx="12126897"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Overview of Selection Sort Algorithm</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C77CDA-C4A9-4969-B97D-2B5C087510C3}"/>
              </a:ext>
            </a:extLst>
          </p:cNvPr>
          <p:cNvSpPr>
            <a:spLocks noGrp="1"/>
          </p:cNvSpPr>
          <p:nvPr>
            <p:ph idx="1"/>
          </p:nvPr>
        </p:nvSpPr>
        <p:spPr>
          <a:xfrm>
            <a:off x="65103" y="1325564"/>
            <a:ext cx="12126897" cy="5532436"/>
          </a:xfrm>
          <a:ln>
            <a:solidFill>
              <a:srgbClr val="C00000"/>
            </a:solidFill>
          </a:ln>
          <a:effectLst>
            <a:glow rad="139700">
              <a:schemeClr val="accent1">
                <a:satMod val="175000"/>
                <a:alpha val="40000"/>
              </a:schemeClr>
            </a:glow>
          </a:effectLst>
        </p:spPr>
        <p:txBody>
          <a:bodyPr/>
          <a:lstStyle/>
          <a:p>
            <a:r>
              <a:rPr lang="en-US" dirty="0"/>
              <a:t>The basic idea of selection sort is find the smallest element in the sorted array and add it to the front of the array . In selection sort, we maintain two parts:</a:t>
            </a:r>
          </a:p>
          <a:p>
            <a:r>
              <a:rPr lang="en-US" dirty="0"/>
              <a:t>Sorted sub-array</a:t>
            </a:r>
          </a:p>
          <a:p>
            <a:r>
              <a:rPr lang="en-US" dirty="0"/>
              <a:t>Unsorted sub-array</a:t>
            </a:r>
          </a:p>
          <a:p>
            <a:r>
              <a:rPr lang="en-US" dirty="0"/>
              <a:t>In sorted sub array ,all elements are in sorted order and are less than all elements of the unsorted sub-array.</a:t>
            </a:r>
          </a:p>
        </p:txBody>
      </p:sp>
    </p:spTree>
    <p:extLst>
      <p:ext uri="{BB962C8B-B14F-4D97-AF65-F5344CB8AC3E}">
        <p14:creationId xmlns:p14="http://schemas.microsoft.com/office/powerpoint/2010/main" val="970161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4526-C921-4702-8A2D-E9C8EA7B92DE}"/>
              </a:ext>
            </a:extLst>
          </p:cNvPr>
          <p:cNvSpPr>
            <a:spLocks noGrp="1"/>
          </p:cNvSpPr>
          <p:nvPr>
            <p:ph type="title"/>
          </p:nvPr>
        </p:nvSpPr>
        <p:spPr>
          <a:xfrm>
            <a:off x="62144"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Time Complexity Analysis of Selection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AB9890-EFB6-456F-8FC5-59097847311D}"/>
              </a:ext>
            </a:extLst>
          </p:cNvPr>
          <p:cNvSpPr>
            <a:spLocks noGrp="1"/>
          </p:cNvSpPr>
          <p:nvPr>
            <p:ph idx="1"/>
          </p:nvPr>
        </p:nvSpPr>
        <p:spPr>
          <a:xfrm>
            <a:off x="62144" y="1429304"/>
            <a:ext cx="12129854" cy="5428695"/>
          </a:xfrm>
          <a:ln>
            <a:solidFill>
              <a:srgbClr val="C00000"/>
            </a:solidFill>
          </a:ln>
          <a:effectLst>
            <a:glow rad="139700">
              <a:schemeClr val="accent1">
                <a:satMod val="175000"/>
                <a:alpha val="40000"/>
              </a:schemeClr>
            </a:glow>
          </a:effectLst>
        </p:spPr>
        <p:txBody>
          <a:bodyPr>
            <a:normAutofit/>
          </a:bodyPr>
          <a:lstStyle/>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At the beginning, the size of sorted sub-array (say S1) is 0 and the size of unsorted sub-array (say S2) is N.</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At each step, the size of sorted sub-array increases by 1 and size of unsorted sub-array decreases by 1. Hence, for a few steps are as follows: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Step 1: S1: 0, S2: N</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Step 2: S1: 1, S2: N-1</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Step 3: S1: 2, S2: N-2</a:t>
            </a:r>
            <a:br>
              <a:rPr lang="en-US" sz="2400" b="1" i="0" dirty="0">
                <a:solidFill>
                  <a:srgbClr val="3C484E"/>
                </a:solidFill>
                <a:effectLst/>
                <a:latin typeface="Times New Roman" panose="02020603050405020304" pitchFamily="18" charset="0"/>
                <a:cs typeface="Times New Roman" panose="02020603050405020304" pitchFamily="18" charset="0"/>
              </a:rPr>
            </a:br>
            <a:r>
              <a:rPr lang="en-US" sz="2400" b="1" i="0" dirty="0">
                <a:solidFill>
                  <a:srgbClr val="3C484E"/>
                </a:solidFill>
                <a:effectLst/>
                <a:latin typeface="Times New Roman" panose="02020603050405020304" pitchFamily="18" charset="0"/>
                <a:cs typeface="Times New Roman" panose="02020603050405020304" pitchFamily="18" charset="0"/>
              </a:rPr>
              <a:t>and so on till S1 = N. Hence, there will be N+1 steps.</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Hence, S2 = N - S1</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 Time Complexity of finding the smallest element in a list of M elements is O(M). This is constant for all worst case, average case and best case.</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 time required for finding the smallest element is the size of unsorted sub-array that is O(S2). The exact value of S2 is dependent of the step.</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34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125-0A9F-4175-BF7C-E61063CF6797}"/>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a:t>
            </a:r>
            <a:r>
              <a:rPr lang="en-US" dirty="0"/>
              <a:t>-</a:t>
            </a:r>
          </a:p>
        </p:txBody>
      </p:sp>
      <p:sp>
        <p:nvSpPr>
          <p:cNvPr id="3" name="Content Placeholder 2">
            <a:extLst>
              <a:ext uri="{FF2B5EF4-FFF2-40B4-BE49-F238E27FC236}">
                <a16:creationId xmlns:a16="http://schemas.microsoft.com/office/drawing/2014/main" id="{C5A58B75-8726-44F1-A981-6A51B60AAA1F}"/>
              </a:ext>
            </a:extLst>
          </p:cNvPr>
          <p:cNvSpPr>
            <a:spLocks noGrp="1"/>
          </p:cNvSpPr>
          <p:nvPr>
            <p:ph idx="1"/>
          </p:nvPr>
        </p:nvSpPr>
        <p:spPr>
          <a:xfrm>
            <a:off x="0" y="1278384"/>
            <a:ext cx="12192000" cy="5561361"/>
          </a:xfrm>
          <a:ln>
            <a:solidFill>
              <a:srgbClr val="C00000"/>
            </a:solidFill>
          </a:ln>
          <a:effectLst>
            <a:glow rad="139700">
              <a:schemeClr val="accent1">
                <a:satMod val="175000"/>
                <a:alpha val="40000"/>
              </a:schemeClr>
            </a:glow>
          </a:effectLst>
        </p:spPr>
        <p:txBody>
          <a:bodyPr/>
          <a:lstStyle/>
          <a:p>
            <a:r>
              <a:rPr lang="en-US" dirty="0"/>
              <a:t>Time Complexity:-</a:t>
            </a:r>
          </a:p>
          <a:p>
            <a:r>
              <a:rPr lang="en-US" dirty="0"/>
              <a:t>It determines the total no of unit </a:t>
            </a:r>
            <a:r>
              <a:rPr lang="en-US" dirty="0" err="1"/>
              <a:t>oprations</a:t>
            </a:r>
            <a:r>
              <a:rPr lang="en-US" dirty="0"/>
              <a:t> to be undertaken to solve a particular problem</a:t>
            </a:r>
          </a:p>
          <a:p>
            <a:r>
              <a:rPr lang="en-US" dirty="0"/>
              <a:t>Unit </a:t>
            </a:r>
            <a:r>
              <a:rPr lang="en-US" dirty="0" err="1"/>
              <a:t>opration</a:t>
            </a:r>
            <a:r>
              <a:rPr lang="en-US" dirty="0"/>
              <a:t> is an </a:t>
            </a:r>
            <a:r>
              <a:rPr lang="en-US" dirty="0" err="1"/>
              <a:t>opration</a:t>
            </a:r>
            <a:r>
              <a:rPr lang="en-US" dirty="0"/>
              <a:t> that is independent and cant be broken down in similar </a:t>
            </a:r>
            <a:r>
              <a:rPr lang="en-US" dirty="0" err="1"/>
              <a:t>opration</a:t>
            </a:r>
            <a:endParaRPr lang="en-US" dirty="0"/>
          </a:p>
          <a:p>
            <a:r>
              <a:rPr lang="en-US" dirty="0"/>
              <a:t>It is independent of architecture</a:t>
            </a:r>
          </a:p>
          <a:p>
            <a:r>
              <a:rPr lang="en-US" dirty="0"/>
              <a:t>It is computed on the basis of algorithm basis</a:t>
            </a:r>
          </a:p>
          <a:p>
            <a:r>
              <a:rPr lang="en-US" dirty="0"/>
              <a:t>Its high priority criteria in optional algorithm selection</a:t>
            </a:r>
          </a:p>
          <a:p>
            <a:pPr marL="0" indent="0">
              <a:buNone/>
            </a:pPr>
            <a:endParaRPr lang="en-US" dirty="0"/>
          </a:p>
        </p:txBody>
      </p:sp>
    </p:spTree>
    <p:extLst>
      <p:ext uri="{BB962C8B-B14F-4D97-AF65-F5344CB8AC3E}">
        <p14:creationId xmlns:p14="http://schemas.microsoft.com/office/powerpoint/2010/main" val="236109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43F3-9473-4C92-BA47-C2F62FB1F07B}"/>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891C9B9-BB7E-4FFB-AB02-A965F49FA0B3}"/>
              </a:ext>
            </a:extLst>
          </p:cNvPr>
          <p:cNvSpPr>
            <a:spLocks noGrp="1"/>
          </p:cNvSpPr>
          <p:nvPr>
            <p:ph idx="1"/>
          </p:nvPr>
        </p:nvSpPr>
        <p:spPr>
          <a:xfrm>
            <a:off x="-1" y="1343818"/>
            <a:ext cx="12191999" cy="5514181"/>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For step I, S1 will be I-1 and S2 will be N-S1 = N-I+1.</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So, the time complexity for step I will be:</a:t>
            </a:r>
          </a:p>
          <a:p>
            <a:pPr algn="l" fontAlgn="base">
              <a:buFont typeface="Arial" panose="020B0604020202020204" pitchFamily="34" charset="0"/>
              <a:buChar char="•"/>
            </a:pPr>
            <a:r>
              <a:rPr lang="en-US" b="0" i="0" dirty="0">
                <a:solidFill>
                  <a:srgbClr val="3C484E"/>
                </a:solidFill>
                <a:effectLst/>
                <a:latin typeface="inherit"/>
              </a:rPr>
              <a:t>O(N-I+1) for find the smallest element</a:t>
            </a:r>
          </a:p>
          <a:p>
            <a:pPr algn="l" fontAlgn="base">
              <a:buFont typeface="Arial" panose="020B0604020202020204" pitchFamily="34" charset="0"/>
              <a:buChar char="•"/>
            </a:pPr>
            <a:r>
              <a:rPr lang="en-US" b="0" i="0" dirty="0">
                <a:solidFill>
                  <a:srgbClr val="3C484E"/>
                </a:solidFill>
                <a:effectLst/>
                <a:latin typeface="inherit"/>
              </a:rPr>
              <a:t>O(1) for swapping the smallest element to the front of unsorted sub-array</a:t>
            </a:r>
          </a:p>
          <a:p>
            <a:pPr algn="l" fontAlgn="base"/>
            <a:r>
              <a:rPr lang="en-US" b="0" i="0" dirty="0">
                <a:solidFill>
                  <a:srgbClr val="3C484E"/>
                </a:solidFill>
                <a:effectLst/>
                <a:latin typeface="Arial" panose="020B0604020202020204" pitchFamily="34" charset="0"/>
              </a:rPr>
              <a:t>I will range from 1 to N+1.</a:t>
            </a:r>
          </a:p>
          <a:p>
            <a:pPr algn="l" fontAlgn="base"/>
            <a:r>
              <a:rPr lang="en-US" b="0" i="0" dirty="0">
                <a:solidFill>
                  <a:srgbClr val="3C484E"/>
                </a:solidFill>
                <a:effectLst/>
                <a:latin typeface="Arial" panose="020B0604020202020204" pitchFamily="34" charset="0"/>
              </a:rPr>
              <a:t>Hence, the sum of time complexity of all operations will be as follows:</a:t>
            </a:r>
          </a:p>
          <a:p>
            <a:pPr algn="l" fontAlgn="base"/>
            <a:r>
              <a:rPr lang="en-US" b="0" i="0" dirty="0">
                <a:solidFill>
                  <a:srgbClr val="3C484E"/>
                </a:solidFill>
                <a:effectLst/>
                <a:latin typeface="Arial" panose="020B0604020202020204" pitchFamily="34" charset="0"/>
              </a:rPr>
              <a:t>Sum [ O(N-I+1) + O(1) ] for I from 1 to N+1</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 Sum [O(N-I+1)] + Sum[O(1)] ... Equation 1</a:t>
            </a:r>
          </a:p>
          <a:p>
            <a:endParaRPr lang="en-US" dirty="0"/>
          </a:p>
        </p:txBody>
      </p:sp>
    </p:spTree>
    <p:extLst>
      <p:ext uri="{BB962C8B-B14F-4D97-AF65-F5344CB8AC3E}">
        <p14:creationId xmlns:p14="http://schemas.microsoft.com/office/powerpoint/2010/main" val="47616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8BDB-8ACF-4A3E-806E-1D62DD279429}"/>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E8ED7BC-7E0A-4C77-8C2A-E17C60B4127D}"/>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pPr algn="l" fontAlgn="base"/>
            <a:r>
              <a:rPr lang="pt-BR" b="0" i="0" dirty="0">
                <a:solidFill>
                  <a:srgbClr val="3C484E"/>
                </a:solidFill>
                <a:effectLst/>
                <a:latin typeface="Arial" panose="020B0604020202020204" pitchFamily="34" charset="0"/>
              </a:rPr>
              <a:t>Sum [O(N-I+1)] = N + (N-1) + ... + 1 + 0 =</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 1 + 2 + ... + N</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 N * (N+1) / 2</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 (N^2 + N) / 2 = O(N^2) + O(N) = O(N^2) [as N^2 is dominant term]</a:t>
            </a:r>
          </a:p>
          <a:p>
            <a:pPr algn="l" fontAlgn="base"/>
            <a:r>
              <a:rPr lang="pt-BR" b="0" i="0" dirty="0">
                <a:solidFill>
                  <a:srgbClr val="3C484E"/>
                </a:solidFill>
                <a:effectLst/>
                <a:latin typeface="Arial" panose="020B0604020202020204" pitchFamily="34" charset="0"/>
              </a:rPr>
              <a:t>Therefore, from Equation 1, we get:</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Sum [O(N-I+1)] + Sum[O(1)]</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 O(N^2) + O(N)</a:t>
            </a:r>
            <a:br>
              <a:rPr lang="pt-BR" b="0" i="0" dirty="0">
                <a:solidFill>
                  <a:srgbClr val="3C484E"/>
                </a:solidFill>
                <a:effectLst/>
                <a:latin typeface="Arial" panose="020B0604020202020204" pitchFamily="34" charset="0"/>
              </a:rPr>
            </a:br>
            <a:r>
              <a:rPr lang="pt-BR" b="0" i="0" dirty="0">
                <a:solidFill>
                  <a:srgbClr val="3C484E"/>
                </a:solidFill>
                <a:effectLst/>
                <a:latin typeface="Arial" panose="020B0604020202020204" pitchFamily="34" charset="0"/>
              </a:rPr>
              <a:t>= O(N^2)</a:t>
            </a:r>
          </a:p>
          <a:p>
            <a:pPr algn="l" fontAlgn="base"/>
            <a:r>
              <a:rPr lang="en-US" b="0" i="0" dirty="0">
                <a:solidFill>
                  <a:srgbClr val="3C484E"/>
                </a:solidFill>
                <a:effectLst/>
                <a:latin typeface="Arial" panose="020B0604020202020204" pitchFamily="34" charset="0"/>
              </a:rPr>
              <a:t>Hence, the time complexity of Selection Sort is </a:t>
            </a:r>
            <a:r>
              <a:rPr lang="pt-BR" dirty="0">
                <a:solidFill>
                  <a:srgbClr val="3C484E"/>
                </a:solidFill>
                <a:latin typeface="Arial" panose="020B0604020202020204" pitchFamily="34" charset="0"/>
              </a:rPr>
              <a:t>O(N )</a:t>
            </a:r>
            <a:endParaRPr lang="pt-BR" b="0" i="0" dirty="0">
              <a:solidFill>
                <a:srgbClr val="3C484E"/>
              </a:solidFill>
              <a:effectLst/>
              <a:latin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00B0C116-94F6-4660-87B7-F7417420E1FC}"/>
              </a:ext>
            </a:extLst>
          </p:cNvPr>
          <p:cNvSpPr txBox="1"/>
          <p:nvPr/>
        </p:nvSpPr>
        <p:spPr>
          <a:xfrm>
            <a:off x="8309499" y="4603071"/>
            <a:ext cx="547457"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41784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E6B2-55FF-4889-8141-AF22B7732BC3}"/>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Worst Case Time Complexity of Selection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F480A5-DA92-440E-A800-BBD71547C6E3}"/>
              </a:ext>
            </a:extLst>
          </p:cNvPr>
          <p:cNvSpPr>
            <a:spLocks noGrp="1"/>
          </p:cNvSpPr>
          <p:nvPr>
            <p:ph idx="1"/>
          </p:nvPr>
        </p:nvSpPr>
        <p:spPr>
          <a:xfrm>
            <a:off x="0" y="1343818"/>
            <a:ext cx="12192000" cy="5837068"/>
          </a:xfrm>
          <a:ln>
            <a:solidFill>
              <a:srgbClr val="C00000"/>
            </a:solidFill>
          </a:ln>
          <a:effectLst>
            <a:glow rad="139700">
              <a:schemeClr val="accent1">
                <a:satMod val="175000"/>
                <a:alpha val="40000"/>
              </a:schemeClr>
            </a:glow>
          </a:effectLst>
        </p:spPr>
        <p:txBody>
          <a:bodyPr>
            <a:normAutofit/>
          </a:bodyPr>
          <a:lstStyle/>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 worst case is the case when the array is already sorted (with one swap) but the smallest element is the last element. For example, if the sorted number as a1, a2, ..., </a:t>
            </a:r>
            <a:r>
              <a:rPr lang="en-US" sz="2400" b="1" i="0" dirty="0" err="1">
                <a:solidFill>
                  <a:srgbClr val="3C484E"/>
                </a:solidFill>
                <a:effectLst/>
                <a:latin typeface="Times New Roman" panose="02020603050405020304" pitchFamily="18" charset="0"/>
                <a:cs typeface="Times New Roman" panose="02020603050405020304" pitchFamily="18" charset="0"/>
              </a:rPr>
              <a:t>aN</a:t>
            </a:r>
            <a:r>
              <a:rPr lang="en-US" sz="2400" b="1" i="0" dirty="0">
                <a:solidFill>
                  <a:srgbClr val="3C484E"/>
                </a:solidFill>
                <a:effectLst/>
                <a:latin typeface="Times New Roman" panose="02020603050405020304" pitchFamily="18" charset="0"/>
                <a:cs typeface="Times New Roman" panose="02020603050405020304" pitchFamily="18" charset="0"/>
              </a:rPr>
              <a:t>, then:</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a2, a3, ..., </a:t>
            </a:r>
            <a:r>
              <a:rPr lang="en-US" sz="2400" b="1" i="0" dirty="0" err="1">
                <a:solidFill>
                  <a:srgbClr val="3C484E"/>
                </a:solidFill>
                <a:effectLst/>
                <a:latin typeface="Times New Roman" panose="02020603050405020304" pitchFamily="18" charset="0"/>
                <a:cs typeface="Times New Roman" panose="02020603050405020304" pitchFamily="18" charset="0"/>
              </a:rPr>
              <a:t>aN</a:t>
            </a:r>
            <a:r>
              <a:rPr lang="en-US" sz="2400" b="1" i="0" dirty="0">
                <a:solidFill>
                  <a:srgbClr val="3C484E"/>
                </a:solidFill>
                <a:effectLst/>
                <a:latin typeface="Times New Roman" panose="02020603050405020304" pitchFamily="18" charset="0"/>
                <a:cs typeface="Times New Roman" panose="02020603050405020304" pitchFamily="18" charset="0"/>
              </a:rPr>
              <a:t>, a1 will be the worst case for our particular implementation of Selection Sort.</a:t>
            </a:r>
          </a:p>
          <a:p>
            <a:r>
              <a:rPr lang="en-US" sz="2400" b="1" dirty="0">
                <a:latin typeface="Times New Roman" panose="02020603050405020304" pitchFamily="18" charset="0"/>
                <a:cs typeface="Times New Roman" panose="02020603050405020304" pitchFamily="18" charset="0"/>
              </a:rPr>
              <a:t>Worst case: a2, a3,….. AN, a1</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 cost in this case is that at each step, a swap is done. This is because the smallest element will always be the last element and the swapped element which is kept at the end will be the second smallest element that is the smallest element of the new unsorted sub-array. Hence, the worst case has: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N * (N+1) / 2 comparisons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N swaps</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Hence, the time complexity is O(N^2).</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53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551-8888-42F8-BDE8-DA5B48D59D21}"/>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Best Case Time Complexity of Selection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EE92BC-E0A9-4E28-9343-CE0A48C93D49}"/>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r>
              <a:rPr lang="en-US" dirty="0"/>
              <a:t>The best case is the case when the array is already sorted. For example, if the sorted number as a1, a2, ….,</a:t>
            </a:r>
            <a:r>
              <a:rPr lang="en-US" dirty="0" err="1"/>
              <a:t>aN</a:t>
            </a:r>
            <a:r>
              <a:rPr lang="en-US" dirty="0"/>
              <a:t>, then:</a:t>
            </a:r>
          </a:p>
          <a:p>
            <a:r>
              <a:rPr lang="en-US" dirty="0"/>
              <a:t>A1, a2, a3…., </a:t>
            </a:r>
            <a:r>
              <a:rPr lang="en-US" dirty="0" err="1"/>
              <a:t>aN</a:t>
            </a:r>
            <a:r>
              <a:rPr lang="en-US" dirty="0"/>
              <a:t> will be the best case for our particular implementation of selection sort.</a:t>
            </a:r>
          </a:p>
          <a:p>
            <a:pPr algn="l" fontAlgn="base"/>
            <a:r>
              <a:rPr lang="en-US" b="0" i="0" dirty="0">
                <a:solidFill>
                  <a:srgbClr val="3C484E"/>
                </a:solidFill>
                <a:effectLst/>
                <a:latin typeface="Arial" panose="020B0604020202020204" pitchFamily="34" charset="0"/>
              </a:rPr>
              <a:t>This is the best case as we can avoid the swap at each step but the time spend to find the smallest element is still O(N). Hence, the best case has:</a:t>
            </a:r>
          </a:p>
          <a:p>
            <a:pPr algn="l" fontAlgn="base">
              <a:buFont typeface="Arial" panose="020B0604020202020204" pitchFamily="34" charset="0"/>
              <a:buChar char="•"/>
            </a:pPr>
            <a:r>
              <a:rPr lang="en-US" b="0" i="0" dirty="0">
                <a:solidFill>
                  <a:srgbClr val="3C484E"/>
                </a:solidFill>
                <a:effectLst/>
                <a:latin typeface="inherit"/>
              </a:rPr>
              <a:t>N * (N+1) / 2 comparisons</a:t>
            </a:r>
          </a:p>
          <a:p>
            <a:pPr algn="l" fontAlgn="base">
              <a:buFont typeface="Arial" panose="020B0604020202020204" pitchFamily="34" charset="0"/>
              <a:buChar char="•"/>
            </a:pPr>
            <a:r>
              <a:rPr lang="en-US" b="0" i="0" dirty="0">
                <a:solidFill>
                  <a:srgbClr val="3C484E"/>
                </a:solidFill>
                <a:effectLst/>
                <a:latin typeface="inherit"/>
              </a:rPr>
              <a:t>0 swaps</a:t>
            </a:r>
          </a:p>
          <a:p>
            <a:pPr algn="l" fontAlgn="base"/>
            <a:r>
              <a:rPr lang="en-US" b="0" i="0" dirty="0">
                <a:solidFill>
                  <a:srgbClr val="3C484E"/>
                </a:solidFill>
                <a:effectLst/>
                <a:latin typeface="Arial" panose="020B0604020202020204" pitchFamily="34" charset="0"/>
              </a:rPr>
              <a:t>Note only the number of swaps has changed. Hence, the time complexity is O(N^2).</a:t>
            </a:r>
          </a:p>
          <a:p>
            <a:pPr marL="0" indent="0">
              <a:buNone/>
            </a:pPr>
            <a:br>
              <a:rPr lang="en-US" dirty="0"/>
            </a:br>
            <a:r>
              <a:rPr lang="en-US" dirty="0"/>
              <a:t> </a:t>
            </a:r>
          </a:p>
        </p:txBody>
      </p:sp>
    </p:spTree>
    <p:extLst>
      <p:ext uri="{BB962C8B-B14F-4D97-AF65-F5344CB8AC3E}">
        <p14:creationId xmlns:p14="http://schemas.microsoft.com/office/powerpoint/2010/main" val="2423354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8FDE-2E75-4EB1-8E11-F60602817913}"/>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Average Case Time Complexity of Selection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6D1C1-EC12-484F-9346-5B3455F5BB13}"/>
              </a:ext>
            </a:extLst>
          </p:cNvPr>
          <p:cNvSpPr>
            <a:spLocks noGrp="1"/>
          </p:cNvSpPr>
          <p:nvPr>
            <p:ph idx="1"/>
          </p:nvPr>
        </p:nvSpPr>
        <p:spPr>
          <a:xfrm>
            <a:off x="-1" y="1491449"/>
            <a:ext cx="12191999" cy="5348296"/>
          </a:xfrm>
          <a:ln>
            <a:solidFill>
              <a:srgbClr val="C00000"/>
            </a:solidFill>
          </a:ln>
          <a:effectLst>
            <a:glow rad="139700">
              <a:schemeClr val="accent1">
                <a:satMod val="175000"/>
                <a:alpha val="40000"/>
              </a:schemeClr>
            </a:glow>
          </a:effectLst>
        </p:spPr>
        <p:txBody>
          <a:bodyPr>
            <a:normAutofit/>
          </a:bodyPr>
          <a:lstStyle/>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Based on the worst case and best case, we know that the number of comparisons will be the same for every case and hence, for average case as well, the number of comparisons will be constant.</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Number of comparisons = N * (N+1) / 2</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Therefore, the time complexity will be O(N^2).</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To find the number of swaps,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There are N! different combination of N elements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Only for one combination (sorted order) there is 0 swaps.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In the worst case, a combination will have N swaps. There are several such combinations.</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Number of ways to select 2 elements to swap = nC2 = N * (N-1) / 2</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From sorted array, this will result in O(N^2) combinations which need 1 swap.</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83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792E-B65B-43CF-9D44-8FF7CA9DBD7A}"/>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82B72D8-FB1D-4578-99B4-120A623B27A9}"/>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normAutofit/>
          </a:bodyPr>
          <a:lstStyle/>
          <a:p>
            <a:pPr algn="l" fontAlgn="base"/>
            <a:r>
              <a:rPr lang="en-US" sz="2000" b="0" i="0" dirty="0">
                <a:solidFill>
                  <a:srgbClr val="3C484E"/>
                </a:solidFill>
                <a:effectLst/>
                <a:latin typeface="Arial" panose="020B0604020202020204" pitchFamily="34" charset="0"/>
              </a:rPr>
              <a:t>So,</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0 swap = 1 combination</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1 swap = O(N^2) combinations</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2 swap = O(N^4) combinations</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N swaps = O(N) combinations</a:t>
            </a:r>
          </a:p>
          <a:p>
            <a:pPr algn="l" fontAlgn="base"/>
            <a:r>
              <a:rPr lang="en-US" sz="2000" b="0" i="0" dirty="0">
                <a:solidFill>
                  <a:srgbClr val="3C484E"/>
                </a:solidFill>
                <a:effectLst/>
                <a:latin typeface="Arial" panose="020B0604020202020204" pitchFamily="34" charset="0"/>
              </a:rPr>
              <a:t>Hence, the total number of swaps will be:</a:t>
            </a:r>
          </a:p>
          <a:p>
            <a:r>
              <a:rPr lang="en-US" sz="2000" dirty="0"/>
              <a:t>0 + O(N^2) + 2 * O(N^4) + … + N * O(N)</a:t>
            </a:r>
          </a:p>
          <a:p>
            <a:r>
              <a:rPr lang="en-US" sz="2000" dirty="0"/>
              <a:t>=O((N+1)!)</a:t>
            </a:r>
          </a:p>
          <a:p>
            <a:pPr algn="l" fontAlgn="base"/>
            <a:r>
              <a:rPr lang="en-US" sz="2400" b="0" i="0" dirty="0">
                <a:solidFill>
                  <a:srgbClr val="3C484E"/>
                </a:solidFill>
                <a:effectLst/>
                <a:latin typeface="Arial" panose="020B0604020202020204" pitchFamily="34" charset="0"/>
              </a:rPr>
              <a:t>Hence, the average number of swaps will be N that is O((N+1)!) / O(N!). Hence, the average case has:</a:t>
            </a:r>
          </a:p>
          <a:p>
            <a:pPr algn="l" fontAlgn="base">
              <a:buFont typeface="Arial" panose="020B0604020202020204" pitchFamily="34" charset="0"/>
              <a:buChar char="•"/>
            </a:pPr>
            <a:r>
              <a:rPr lang="en-US" sz="2400" b="0" i="0" dirty="0">
                <a:solidFill>
                  <a:srgbClr val="3C484E"/>
                </a:solidFill>
                <a:effectLst/>
                <a:latin typeface="inherit"/>
              </a:rPr>
              <a:t>N * (N+1) / 2 comparisons</a:t>
            </a:r>
          </a:p>
          <a:p>
            <a:pPr algn="l" fontAlgn="base">
              <a:buFont typeface="Arial" panose="020B0604020202020204" pitchFamily="34" charset="0"/>
              <a:buChar char="•"/>
            </a:pPr>
            <a:r>
              <a:rPr lang="en-US" sz="2400" b="0" i="0" dirty="0">
                <a:solidFill>
                  <a:srgbClr val="3C484E"/>
                </a:solidFill>
                <a:effectLst/>
                <a:latin typeface="inherit"/>
              </a:rPr>
              <a:t>N swaps</a:t>
            </a:r>
          </a:p>
          <a:p>
            <a:endParaRPr lang="en-US" sz="2000" dirty="0"/>
          </a:p>
        </p:txBody>
      </p:sp>
    </p:spTree>
    <p:extLst>
      <p:ext uri="{BB962C8B-B14F-4D97-AF65-F5344CB8AC3E}">
        <p14:creationId xmlns:p14="http://schemas.microsoft.com/office/powerpoint/2010/main" val="1847820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4449-BD36-460C-BB5F-CF2A0409B0E4}"/>
              </a:ext>
            </a:extLst>
          </p:cNvPr>
          <p:cNvSpPr>
            <a:spLocks noGrp="1"/>
          </p:cNvSpPr>
          <p:nvPr>
            <p:ph type="title"/>
          </p:nvPr>
        </p:nvSpPr>
        <p:spPr>
          <a:xfrm>
            <a:off x="0" y="1"/>
            <a:ext cx="12192000" cy="1518081"/>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Space Complexity of Selection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5CC05B-F21D-47BA-8A6C-BBEFB1E367CD}"/>
              </a:ext>
            </a:extLst>
          </p:cNvPr>
          <p:cNvSpPr>
            <a:spLocks noGrp="1"/>
          </p:cNvSpPr>
          <p:nvPr>
            <p:ph idx="1"/>
          </p:nvPr>
        </p:nvSpPr>
        <p:spPr>
          <a:xfrm>
            <a:off x="-1" y="1589103"/>
            <a:ext cx="12192000" cy="5268896"/>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space complexity of Selection Sort is O(1).</a:t>
            </a:r>
          </a:p>
          <a:p>
            <a:pPr algn="l" fontAlgn="base"/>
            <a:r>
              <a:rPr lang="en-US" b="0" i="0" dirty="0">
                <a:solidFill>
                  <a:srgbClr val="3C484E"/>
                </a:solidFill>
                <a:effectLst/>
                <a:latin typeface="Arial" panose="020B0604020202020204" pitchFamily="34" charset="0"/>
              </a:rPr>
              <a:t>This is because we use only constant extra space such as:</a:t>
            </a:r>
          </a:p>
          <a:p>
            <a:pPr algn="l" fontAlgn="base">
              <a:buFont typeface="Arial" panose="020B0604020202020204" pitchFamily="34" charset="0"/>
              <a:buChar char="•"/>
            </a:pPr>
            <a:r>
              <a:rPr lang="en-US" b="0" i="0" dirty="0">
                <a:solidFill>
                  <a:srgbClr val="3C484E"/>
                </a:solidFill>
                <a:effectLst/>
                <a:latin typeface="inherit"/>
              </a:rPr>
              <a:t>2 variables to enable swapping of elements.</a:t>
            </a:r>
          </a:p>
          <a:p>
            <a:pPr algn="l" fontAlgn="base">
              <a:buFont typeface="Arial" panose="020B0604020202020204" pitchFamily="34" charset="0"/>
              <a:buChar char="•"/>
            </a:pPr>
            <a:r>
              <a:rPr lang="en-US" b="0" i="0" dirty="0">
                <a:solidFill>
                  <a:srgbClr val="3C484E"/>
                </a:solidFill>
                <a:effectLst/>
                <a:latin typeface="inherit"/>
              </a:rPr>
              <a:t>One variable to keep track of smallest element in unsorted array.</a:t>
            </a:r>
          </a:p>
          <a:p>
            <a:pPr algn="l" fontAlgn="base"/>
            <a:r>
              <a:rPr lang="en-US" b="0" i="0" dirty="0">
                <a:solidFill>
                  <a:srgbClr val="3C484E"/>
                </a:solidFill>
                <a:effectLst/>
                <a:latin typeface="Arial" panose="020B0604020202020204" pitchFamily="34" charset="0"/>
              </a:rPr>
              <a:t>Hence, in terms of Space Complexity, Selection Sort is optimal as the memory requirements remain same for every input.</a:t>
            </a:r>
          </a:p>
          <a:p>
            <a:pPr marL="0" indent="0">
              <a:buNone/>
            </a:pPr>
            <a:endParaRPr lang="en-US" dirty="0"/>
          </a:p>
        </p:txBody>
      </p:sp>
    </p:spTree>
    <p:extLst>
      <p:ext uri="{BB962C8B-B14F-4D97-AF65-F5344CB8AC3E}">
        <p14:creationId xmlns:p14="http://schemas.microsoft.com/office/powerpoint/2010/main" val="3503004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B21F-EAEA-4F0B-99C9-AFC204E75DC7}"/>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27B8F5-6652-49BC-A8CE-4B52851F9A51}"/>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pPr fontAlgn="base">
              <a:buFont typeface="Wingdings" panose="05000000000000000000" pitchFamily="2" charset="2"/>
              <a:buChar char="Ø"/>
            </a:pPr>
            <a:r>
              <a:rPr lang="en-US" dirty="0"/>
              <a:t>  </a:t>
            </a:r>
            <a:r>
              <a:rPr lang="en-US" b="0" i="0" dirty="0">
                <a:solidFill>
                  <a:srgbClr val="3C484E"/>
                </a:solidFill>
                <a:effectLst/>
                <a:latin typeface="Arial" panose="020B0604020202020204" pitchFamily="34" charset="0"/>
              </a:rPr>
              <a:t>With this article at </a:t>
            </a:r>
            <a:r>
              <a:rPr lang="en-US" b="0" i="0" dirty="0" err="1">
                <a:solidFill>
                  <a:srgbClr val="3C484E"/>
                </a:solidFill>
                <a:effectLst/>
                <a:latin typeface="Arial" panose="020B0604020202020204" pitchFamily="34" charset="0"/>
              </a:rPr>
              <a:t>OpenGenus</a:t>
            </a:r>
            <a:r>
              <a:rPr lang="en-US" b="0" i="0" dirty="0">
                <a:solidFill>
                  <a:srgbClr val="3C484E"/>
                </a:solidFill>
                <a:effectLst/>
                <a:latin typeface="Arial" panose="020B0604020202020204" pitchFamily="34" charset="0"/>
              </a:rPr>
              <a:t>, you must have the complete idea of Time           and Space Complexity of Selection Sort. As a summary,</a:t>
            </a:r>
          </a:p>
          <a:p>
            <a:pPr algn="l" fontAlgn="base">
              <a:buFont typeface="Wingdings" panose="05000000000000000000" pitchFamily="2" charset="2"/>
              <a:buChar char="Ø"/>
            </a:pPr>
            <a:r>
              <a:rPr lang="en-US" b="0" i="0" dirty="0">
                <a:solidFill>
                  <a:srgbClr val="3C484E"/>
                </a:solidFill>
                <a:effectLst/>
                <a:latin typeface="inherit"/>
              </a:rPr>
              <a:t>Worst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Wingdings" panose="05000000000000000000" pitchFamily="2" charset="2"/>
              <a:buChar char="Ø"/>
            </a:pPr>
            <a:r>
              <a:rPr lang="en-US" b="0" i="0" dirty="0">
                <a:solidFill>
                  <a:srgbClr val="3C484E"/>
                </a:solidFill>
                <a:effectLst/>
                <a:latin typeface="inherit"/>
              </a:rPr>
              <a:t>Average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Wingdings" panose="05000000000000000000" pitchFamily="2" charset="2"/>
              <a:buChar char="Ø"/>
            </a:pPr>
            <a:r>
              <a:rPr lang="en-US" b="0" i="0" dirty="0">
                <a:solidFill>
                  <a:srgbClr val="3C484E"/>
                </a:solidFill>
                <a:effectLst/>
                <a:latin typeface="inherit"/>
              </a:rPr>
              <a:t>Best Case Time Complexity is: O(N</a:t>
            </a:r>
            <a:r>
              <a:rPr lang="en-US" b="0" i="0" baseline="30000" dirty="0">
                <a:solidFill>
                  <a:srgbClr val="3C484E"/>
                </a:solidFill>
                <a:effectLst/>
                <a:latin typeface="inherit"/>
              </a:rPr>
              <a:t>2</a:t>
            </a:r>
            <a:r>
              <a:rPr lang="en-US" b="0" i="0" dirty="0">
                <a:solidFill>
                  <a:srgbClr val="3C484E"/>
                </a:solidFill>
                <a:effectLst/>
                <a:latin typeface="inherit"/>
              </a:rPr>
              <a:t>)</a:t>
            </a:r>
          </a:p>
          <a:p>
            <a:pPr algn="l" fontAlgn="base">
              <a:buFont typeface="Wingdings" panose="05000000000000000000" pitchFamily="2" charset="2"/>
              <a:buChar char="Ø"/>
            </a:pPr>
            <a:r>
              <a:rPr lang="en-US" b="0" i="0" dirty="0">
                <a:solidFill>
                  <a:srgbClr val="3C484E"/>
                </a:solidFill>
                <a:effectLst/>
                <a:latin typeface="inherit"/>
              </a:rPr>
              <a:t>Space Complexity: O(1)</a:t>
            </a:r>
          </a:p>
          <a:p>
            <a:pPr algn="l" fontAlgn="base">
              <a:buFont typeface="Wingdings" panose="05000000000000000000" pitchFamily="2" charset="2"/>
              <a:buChar char="Ø"/>
            </a:pPr>
            <a:r>
              <a:rPr lang="en-US" b="0" i="0" dirty="0">
                <a:solidFill>
                  <a:srgbClr val="3C484E"/>
                </a:solidFill>
                <a:effectLst/>
                <a:latin typeface="Arial" panose="020B0604020202020204" pitchFamily="34" charset="0"/>
              </a:rPr>
              <a:t>The number of swaps in Selection Sort are as follows:</a:t>
            </a:r>
          </a:p>
          <a:p>
            <a:pPr algn="l" fontAlgn="base">
              <a:buFont typeface="Wingdings" panose="05000000000000000000" pitchFamily="2" charset="2"/>
              <a:buChar char="Ø"/>
            </a:pPr>
            <a:r>
              <a:rPr lang="en-US" b="0" i="0" dirty="0">
                <a:solidFill>
                  <a:srgbClr val="3C484E"/>
                </a:solidFill>
                <a:effectLst/>
                <a:latin typeface="inherit"/>
              </a:rPr>
              <a:t>Worst case: O(N)</a:t>
            </a:r>
          </a:p>
          <a:p>
            <a:pPr algn="l" fontAlgn="base">
              <a:buFont typeface="Wingdings" panose="05000000000000000000" pitchFamily="2" charset="2"/>
              <a:buChar char="Ø"/>
            </a:pPr>
            <a:r>
              <a:rPr lang="en-US" b="0" i="0" dirty="0">
                <a:solidFill>
                  <a:srgbClr val="3C484E"/>
                </a:solidFill>
                <a:effectLst/>
                <a:latin typeface="inherit"/>
              </a:rPr>
              <a:t>Average Case: O(N)</a:t>
            </a:r>
          </a:p>
          <a:p>
            <a:pPr algn="l" fontAlgn="base">
              <a:buFont typeface="Wingdings" panose="05000000000000000000" pitchFamily="2" charset="2"/>
              <a:buChar char="Ø"/>
            </a:pPr>
            <a:r>
              <a:rPr lang="en-US" b="0" i="0" dirty="0">
                <a:solidFill>
                  <a:srgbClr val="3C484E"/>
                </a:solidFill>
                <a:effectLst/>
                <a:latin typeface="inherit"/>
              </a:rPr>
              <a:t>Best Case: O(1)</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63598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AC30-126F-436D-9D41-08126316E97B}"/>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B9865F3C-107F-4083-8277-E3E2326C7ADA}"/>
              </a:ext>
            </a:extLst>
          </p:cNvPr>
          <p:cNvSpPr>
            <a:spLocks noGrp="1"/>
          </p:cNvSpPr>
          <p:nvPr>
            <p:ph idx="1"/>
          </p:nvPr>
        </p:nvSpPr>
        <p:spPr>
          <a:xfrm>
            <a:off x="-1" y="1343818"/>
            <a:ext cx="12191999" cy="5514182"/>
          </a:xfrm>
          <a:ln>
            <a:solidFill>
              <a:srgbClr val="C00000"/>
            </a:solidFill>
          </a:ln>
          <a:effectLst>
            <a:glow rad="139700">
              <a:schemeClr val="accent1">
                <a:satMod val="175000"/>
                <a:alpha val="40000"/>
              </a:schemeClr>
            </a:glow>
          </a:effectLst>
        </p:spPr>
        <p:txBody>
          <a:bodyPr>
            <a:normAutofit fontScale="92500" lnSpcReduction="20000"/>
          </a:bodyPr>
          <a:lstStyle/>
          <a:p>
            <a:r>
              <a:rPr lang="en-US" sz="1800" dirty="0"/>
              <a:t>Int </a:t>
            </a:r>
            <a:r>
              <a:rPr lang="en-US" sz="1800" dirty="0" err="1"/>
              <a:t>selectionsort</a:t>
            </a:r>
            <a:r>
              <a:rPr lang="en-US" sz="1800" dirty="0"/>
              <a:t>(int </a:t>
            </a:r>
            <a:r>
              <a:rPr lang="en-US" sz="1800" dirty="0" err="1"/>
              <a:t>arr</a:t>
            </a:r>
            <a:r>
              <a:rPr lang="en-US" sz="1800" dirty="0"/>
              <a:t>[],int size)</a:t>
            </a:r>
          </a:p>
          <a:p>
            <a:r>
              <a:rPr lang="en-US" sz="1800" dirty="0"/>
              <a:t>{</a:t>
            </a:r>
          </a:p>
          <a:p>
            <a:r>
              <a:rPr lang="en-US" sz="1800" dirty="0"/>
              <a:t>Int temp                                                          1</a:t>
            </a:r>
          </a:p>
          <a:p>
            <a:r>
              <a:rPr lang="en-US" sz="1800" dirty="0"/>
              <a:t>Int min;                                                            1</a:t>
            </a:r>
          </a:p>
          <a:p>
            <a:r>
              <a:rPr lang="en-US" sz="1800" dirty="0"/>
              <a:t>For(int j=0;j&lt;size-1;j++){                                1+N+N-1=2N</a:t>
            </a:r>
          </a:p>
          <a:p>
            <a:r>
              <a:rPr lang="en-US" sz="1800" dirty="0" err="1"/>
              <a:t>m;in</a:t>
            </a:r>
            <a:r>
              <a:rPr lang="en-US" sz="1800" dirty="0"/>
              <a:t>=j;                                                              N-1</a:t>
            </a:r>
          </a:p>
          <a:p>
            <a:r>
              <a:rPr lang="en-US" sz="1800" dirty="0"/>
              <a:t>For(int </a:t>
            </a:r>
            <a:r>
              <a:rPr lang="en-US" sz="1800" dirty="0" err="1"/>
              <a:t>i</a:t>
            </a:r>
            <a:r>
              <a:rPr lang="en-US" sz="1800" dirty="0"/>
              <a:t>=j+1;j&lt;</a:t>
            </a:r>
            <a:r>
              <a:rPr lang="en-US" sz="1800" dirty="0" err="1"/>
              <a:t>size;j</a:t>
            </a:r>
            <a:r>
              <a:rPr lang="en-US" sz="1800" dirty="0"/>
              <a:t>++){                                 (N-1)+(X+1)+X</a:t>
            </a:r>
          </a:p>
          <a:p>
            <a:r>
              <a:rPr lang="en-US" sz="1800" dirty="0"/>
              <a:t>If(</a:t>
            </a:r>
            <a:r>
              <a:rPr lang="en-US" sz="1800" dirty="0" err="1"/>
              <a:t>arr</a:t>
            </a:r>
            <a:r>
              <a:rPr lang="en-US" sz="1800" dirty="0"/>
              <a:t>[</a:t>
            </a:r>
            <a:r>
              <a:rPr lang="en-US" sz="1800" dirty="0" err="1"/>
              <a:t>i</a:t>
            </a:r>
            <a:r>
              <a:rPr lang="en-US" sz="1800" dirty="0"/>
              <a:t>]&lt;</a:t>
            </a:r>
            <a:r>
              <a:rPr lang="en-US" sz="1800" dirty="0" err="1"/>
              <a:t>arr</a:t>
            </a:r>
            <a:r>
              <a:rPr lang="en-US" sz="1800" dirty="0"/>
              <a:t>[min])                                             3X</a:t>
            </a:r>
          </a:p>
          <a:p>
            <a:r>
              <a:rPr lang="en-US" sz="1800" dirty="0"/>
              <a:t>Min=</a:t>
            </a:r>
            <a:r>
              <a:rPr lang="en-US" sz="1800" dirty="0" err="1"/>
              <a:t>i</a:t>
            </a:r>
            <a:r>
              <a:rPr lang="en-US" sz="1800" dirty="0"/>
              <a:t>;                                                                 X</a:t>
            </a:r>
          </a:p>
          <a:p>
            <a:r>
              <a:rPr lang="en-US" sz="1800" dirty="0"/>
              <a:t>}</a:t>
            </a:r>
          </a:p>
          <a:p>
            <a:r>
              <a:rPr lang="en-US" sz="1800" dirty="0"/>
              <a:t>}</a:t>
            </a:r>
          </a:p>
          <a:p>
            <a:r>
              <a:rPr lang="en-US" sz="1800" dirty="0"/>
              <a:t>Temp=</a:t>
            </a:r>
            <a:r>
              <a:rPr lang="en-US" sz="1800" dirty="0" err="1"/>
              <a:t>arr</a:t>
            </a:r>
            <a:r>
              <a:rPr lang="en-US" sz="1800" dirty="0"/>
              <a:t>[j];                                                     2(N-1)</a:t>
            </a:r>
          </a:p>
          <a:p>
            <a:r>
              <a:rPr lang="en-US" sz="1800" dirty="0" err="1"/>
              <a:t>Arr</a:t>
            </a:r>
            <a:r>
              <a:rPr lang="en-US" sz="1800" dirty="0"/>
              <a:t>[j]=</a:t>
            </a:r>
            <a:r>
              <a:rPr lang="en-US" sz="1800" dirty="0" err="1"/>
              <a:t>arr</a:t>
            </a:r>
            <a:r>
              <a:rPr lang="en-US" sz="1800" dirty="0"/>
              <a:t>[min];                                                2(N-1)</a:t>
            </a:r>
          </a:p>
          <a:p>
            <a:r>
              <a:rPr lang="en-US" sz="1800" dirty="0" err="1"/>
              <a:t>Arr</a:t>
            </a:r>
            <a:r>
              <a:rPr lang="en-US" sz="1800" dirty="0"/>
              <a:t>[min]=temp;                                                2(N-1)</a:t>
            </a:r>
          </a:p>
          <a:p>
            <a:r>
              <a:rPr lang="en-US" sz="1800" dirty="0"/>
              <a:t>}</a:t>
            </a:r>
          </a:p>
          <a:p>
            <a:r>
              <a:rPr lang="en-US" sz="1800" dirty="0"/>
              <a:t>Return </a:t>
            </a:r>
            <a:r>
              <a:rPr lang="en-US" sz="1800" dirty="0" err="1"/>
              <a:t>arr</a:t>
            </a:r>
            <a:r>
              <a:rPr lang="en-US" sz="1800" dirty="0"/>
              <a:t>;                                                        1</a:t>
            </a:r>
          </a:p>
          <a:p>
            <a:r>
              <a:rPr lang="en-US" sz="1800" dirty="0"/>
              <a:t>}</a:t>
            </a:r>
          </a:p>
        </p:txBody>
      </p:sp>
      <p:cxnSp>
        <p:nvCxnSpPr>
          <p:cNvPr id="7" name="Straight Arrow Connector 6">
            <a:extLst>
              <a:ext uri="{FF2B5EF4-FFF2-40B4-BE49-F238E27FC236}">
                <a16:creationId xmlns:a16="http://schemas.microsoft.com/office/drawing/2014/main" id="{F70524E6-173C-4CB3-9EB4-69B3143A0DE7}"/>
              </a:ext>
            </a:extLst>
          </p:cNvPr>
          <p:cNvCxnSpPr/>
          <p:nvPr/>
        </p:nvCxnSpPr>
        <p:spPr>
          <a:xfrm>
            <a:off x="2760955" y="2095130"/>
            <a:ext cx="1083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BDBFA2-310C-47C8-91E1-F447FC887BB5}"/>
              </a:ext>
            </a:extLst>
          </p:cNvPr>
          <p:cNvCxnSpPr/>
          <p:nvPr/>
        </p:nvCxnSpPr>
        <p:spPr>
          <a:xfrm>
            <a:off x="2760955" y="2379216"/>
            <a:ext cx="1083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5CD06E-99DE-4094-AC15-D7C0E7175039}"/>
              </a:ext>
            </a:extLst>
          </p:cNvPr>
          <p:cNvCxnSpPr/>
          <p:nvPr/>
        </p:nvCxnSpPr>
        <p:spPr>
          <a:xfrm>
            <a:off x="2760955" y="2752078"/>
            <a:ext cx="1083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353694-341E-497A-9952-FEEEEB3A09AC}"/>
              </a:ext>
            </a:extLst>
          </p:cNvPr>
          <p:cNvCxnSpPr/>
          <p:nvPr/>
        </p:nvCxnSpPr>
        <p:spPr>
          <a:xfrm>
            <a:off x="2760955" y="3071674"/>
            <a:ext cx="1083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91D076-3B88-4672-93F3-E522A2002EA5}"/>
              </a:ext>
            </a:extLst>
          </p:cNvPr>
          <p:cNvCxnSpPr/>
          <p:nvPr/>
        </p:nvCxnSpPr>
        <p:spPr>
          <a:xfrm>
            <a:off x="2840854" y="3349101"/>
            <a:ext cx="1083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F6BD0A-46FD-4975-96A7-CC18BFFEC503}"/>
              </a:ext>
            </a:extLst>
          </p:cNvPr>
          <p:cNvCxnSpPr>
            <a:cxnSpLocks/>
          </p:cNvCxnSpPr>
          <p:nvPr/>
        </p:nvCxnSpPr>
        <p:spPr>
          <a:xfrm>
            <a:off x="2831977" y="3666478"/>
            <a:ext cx="1091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496AE1-76D4-4B8E-B18E-C634DBEAB313}"/>
              </a:ext>
            </a:extLst>
          </p:cNvPr>
          <p:cNvCxnSpPr/>
          <p:nvPr/>
        </p:nvCxnSpPr>
        <p:spPr>
          <a:xfrm>
            <a:off x="2681056" y="3959441"/>
            <a:ext cx="124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2EE574-6094-4C8A-AD99-53B2C4A47D3D}"/>
              </a:ext>
            </a:extLst>
          </p:cNvPr>
          <p:cNvCxnSpPr/>
          <p:nvPr/>
        </p:nvCxnSpPr>
        <p:spPr>
          <a:xfrm>
            <a:off x="2583402" y="4900474"/>
            <a:ext cx="134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EF1E67-2219-4A33-AD86-63B47E6679EB}"/>
              </a:ext>
            </a:extLst>
          </p:cNvPr>
          <p:cNvCxnSpPr/>
          <p:nvPr/>
        </p:nvCxnSpPr>
        <p:spPr>
          <a:xfrm>
            <a:off x="2636668" y="5220070"/>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5CAFF4-D299-4F34-92DE-94C502DB0EC3}"/>
              </a:ext>
            </a:extLst>
          </p:cNvPr>
          <p:cNvCxnSpPr/>
          <p:nvPr/>
        </p:nvCxnSpPr>
        <p:spPr>
          <a:xfrm>
            <a:off x="2503503" y="5514182"/>
            <a:ext cx="142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372806-F424-43C4-9073-C9B0378E587E}"/>
              </a:ext>
            </a:extLst>
          </p:cNvPr>
          <p:cNvCxnSpPr/>
          <p:nvPr/>
        </p:nvCxnSpPr>
        <p:spPr>
          <a:xfrm>
            <a:off x="2636668" y="6116715"/>
            <a:ext cx="1287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298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DF45-FD1A-44F3-BAAA-CBB61F0DBDA5}"/>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CA71DA8-729B-4052-A272-04E51B41C32F}"/>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normAutofit fontScale="92500" lnSpcReduction="20000"/>
          </a:bodyPr>
          <a:lstStyle/>
          <a:p>
            <a:r>
              <a:rPr lang="en-US" dirty="0"/>
              <a:t>T(N)=1+1+2N+N-1+N-1+X+1+1+X+3X+X+2(N-1)+2(N-1)+2(N-1)+1</a:t>
            </a:r>
          </a:p>
          <a:p>
            <a:r>
              <a:rPr lang="en-US" dirty="0"/>
              <a:t>T(N)6X+10N-4</a:t>
            </a:r>
          </a:p>
          <a:p>
            <a:r>
              <a:rPr lang="en-US" dirty="0"/>
              <a:t>    X=1+2+3+…….+(N+1)</a:t>
            </a:r>
          </a:p>
          <a:p>
            <a:r>
              <a:rPr lang="en-US" dirty="0"/>
              <a:t>In </a:t>
            </a:r>
            <a:r>
              <a:rPr lang="en-US" dirty="0" err="1"/>
              <a:t>Arithmatic</a:t>
            </a:r>
            <a:r>
              <a:rPr lang="en-US" dirty="0"/>
              <a:t> progression</a:t>
            </a:r>
          </a:p>
          <a:p>
            <a:r>
              <a:rPr lang="en-US" dirty="0"/>
              <a:t>1+2+3+…..+k=k(k+1)</a:t>
            </a:r>
          </a:p>
          <a:p>
            <a:r>
              <a:rPr lang="en-US" dirty="0"/>
              <a:t>                             2</a:t>
            </a:r>
          </a:p>
          <a:p>
            <a:r>
              <a:rPr lang="en-US" dirty="0"/>
              <a:t>X=(N-1)(N-1+1)</a:t>
            </a:r>
          </a:p>
          <a:p>
            <a:r>
              <a:rPr lang="en-US" dirty="0"/>
              <a:t>          2</a:t>
            </a:r>
          </a:p>
          <a:p>
            <a:r>
              <a:rPr lang="en-US" dirty="0"/>
              <a:t>T(N)=3N  -3N+10N-4</a:t>
            </a:r>
          </a:p>
          <a:p>
            <a:r>
              <a:rPr lang="en-US" dirty="0"/>
              <a:t>T(N)=3N  +7N-4</a:t>
            </a:r>
          </a:p>
          <a:p>
            <a:endParaRPr lang="en-US" dirty="0"/>
          </a:p>
          <a:p>
            <a:r>
              <a:rPr lang="en-US" dirty="0"/>
              <a:t>T(N) is O(N  )</a:t>
            </a:r>
          </a:p>
          <a:p>
            <a:r>
              <a:rPr lang="en-US" dirty="0"/>
              <a:t>Selection sort is O(N  )</a:t>
            </a:r>
          </a:p>
        </p:txBody>
      </p:sp>
      <p:sp>
        <p:nvSpPr>
          <p:cNvPr id="4" name="TextBox 3">
            <a:extLst>
              <a:ext uri="{FF2B5EF4-FFF2-40B4-BE49-F238E27FC236}">
                <a16:creationId xmlns:a16="http://schemas.microsoft.com/office/drawing/2014/main" id="{D29317AC-0700-4276-9BAE-CEEAFAEDFFF6}"/>
              </a:ext>
            </a:extLst>
          </p:cNvPr>
          <p:cNvSpPr txBox="1"/>
          <p:nvPr/>
        </p:nvSpPr>
        <p:spPr>
          <a:xfrm>
            <a:off x="2956264" y="6067887"/>
            <a:ext cx="292964" cy="369332"/>
          </a:xfrm>
          <a:prstGeom prst="rect">
            <a:avLst/>
          </a:prstGeom>
          <a:noFill/>
        </p:spPr>
        <p:txBody>
          <a:bodyPr wrap="square" rtlCol="0">
            <a:spAutoFit/>
          </a:bodyPr>
          <a:lstStyle/>
          <a:p>
            <a:r>
              <a:rPr lang="en-US" dirty="0"/>
              <a:t>2</a:t>
            </a:r>
          </a:p>
        </p:txBody>
      </p:sp>
      <p:sp>
        <p:nvSpPr>
          <p:cNvPr id="5" name="TextBox 4">
            <a:extLst>
              <a:ext uri="{FF2B5EF4-FFF2-40B4-BE49-F238E27FC236}">
                <a16:creationId xmlns:a16="http://schemas.microsoft.com/office/drawing/2014/main" id="{30E325AE-588D-4560-A2F2-3622E04E7AA2}"/>
              </a:ext>
            </a:extLst>
          </p:cNvPr>
          <p:cNvSpPr txBox="1"/>
          <p:nvPr/>
        </p:nvSpPr>
        <p:spPr>
          <a:xfrm>
            <a:off x="1340528" y="4887156"/>
            <a:ext cx="248575" cy="369332"/>
          </a:xfrm>
          <a:prstGeom prst="rect">
            <a:avLst/>
          </a:prstGeom>
          <a:noFill/>
        </p:spPr>
        <p:txBody>
          <a:bodyPr wrap="square" rtlCol="0">
            <a:spAutoFit/>
          </a:bodyPr>
          <a:lstStyle/>
          <a:p>
            <a:r>
              <a:rPr lang="en-US" dirty="0"/>
              <a:t>2</a:t>
            </a:r>
          </a:p>
        </p:txBody>
      </p:sp>
      <p:sp>
        <p:nvSpPr>
          <p:cNvPr id="6" name="TextBox 5">
            <a:extLst>
              <a:ext uri="{FF2B5EF4-FFF2-40B4-BE49-F238E27FC236}">
                <a16:creationId xmlns:a16="http://schemas.microsoft.com/office/drawing/2014/main" id="{75436E2A-72C7-4E0E-B5E1-561EAA28AF82}"/>
              </a:ext>
            </a:extLst>
          </p:cNvPr>
          <p:cNvSpPr txBox="1"/>
          <p:nvPr/>
        </p:nvSpPr>
        <p:spPr>
          <a:xfrm>
            <a:off x="1340528" y="4452150"/>
            <a:ext cx="337352" cy="369332"/>
          </a:xfrm>
          <a:prstGeom prst="rect">
            <a:avLst/>
          </a:prstGeom>
          <a:noFill/>
        </p:spPr>
        <p:txBody>
          <a:bodyPr wrap="square" rtlCol="0">
            <a:spAutoFit/>
          </a:bodyPr>
          <a:lstStyle/>
          <a:p>
            <a:r>
              <a:rPr lang="en-US" dirty="0"/>
              <a:t>2</a:t>
            </a:r>
          </a:p>
        </p:txBody>
      </p:sp>
      <p:cxnSp>
        <p:nvCxnSpPr>
          <p:cNvPr id="8" name="Straight Connector 7">
            <a:extLst>
              <a:ext uri="{FF2B5EF4-FFF2-40B4-BE49-F238E27FC236}">
                <a16:creationId xmlns:a16="http://schemas.microsoft.com/office/drawing/2014/main" id="{76DC4D86-5B85-4C64-8AF5-E438FC90CFA2}"/>
              </a:ext>
            </a:extLst>
          </p:cNvPr>
          <p:cNvCxnSpPr/>
          <p:nvPr/>
        </p:nvCxnSpPr>
        <p:spPr>
          <a:xfrm>
            <a:off x="235258" y="4118414"/>
            <a:ext cx="2210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5ADE6BC-807C-40CC-A16E-258D6713A1C7}"/>
              </a:ext>
            </a:extLst>
          </p:cNvPr>
          <p:cNvCxnSpPr>
            <a:cxnSpLocks/>
          </p:cNvCxnSpPr>
          <p:nvPr/>
        </p:nvCxnSpPr>
        <p:spPr>
          <a:xfrm>
            <a:off x="2099568" y="3338004"/>
            <a:ext cx="10031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9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A5F3-531B-4BC3-B554-EE0FD3A7DF40}"/>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9642472-F685-4BBC-AC83-9116A10A04B8}"/>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endParaRPr lang="en-US" dirty="0"/>
          </a:p>
          <a:p>
            <a:r>
              <a:rPr lang="en-US" sz="5400" b="1" dirty="0">
                <a:latin typeface="Times New Roman" panose="02020603050405020304" pitchFamily="18" charset="0"/>
                <a:cs typeface="Times New Roman" panose="02020603050405020304" pitchFamily="18" charset="0"/>
              </a:rPr>
              <a:t>Space Complexity:-</a:t>
            </a:r>
          </a:p>
          <a:p>
            <a:r>
              <a:rPr lang="en-US" dirty="0"/>
              <a:t>It determine the total space to be allocated in order to solve a particular problem</a:t>
            </a:r>
          </a:p>
          <a:p>
            <a:r>
              <a:rPr lang="en-US" dirty="0"/>
              <a:t>It is the extra memory that an algorithm needs for its implementation</a:t>
            </a:r>
          </a:p>
          <a:p>
            <a:r>
              <a:rPr lang="en-US" dirty="0"/>
              <a:t>Its involves the memory of computers</a:t>
            </a:r>
          </a:p>
          <a:p>
            <a:r>
              <a:rPr lang="en-US" dirty="0"/>
              <a:t>It’s a low priority criteria in optional algorithm selection</a:t>
            </a:r>
          </a:p>
          <a:p>
            <a:endParaRPr lang="en-US" dirty="0"/>
          </a:p>
        </p:txBody>
      </p:sp>
    </p:spTree>
    <p:extLst>
      <p:ext uri="{BB962C8B-B14F-4D97-AF65-F5344CB8AC3E}">
        <p14:creationId xmlns:p14="http://schemas.microsoft.com/office/powerpoint/2010/main" val="264068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8374-AC52-47E7-A5AC-C85A309F2884}"/>
              </a:ext>
            </a:extLst>
          </p:cNvPr>
          <p:cNvSpPr>
            <a:spLocks noGrp="1"/>
          </p:cNvSpPr>
          <p:nvPr>
            <p:ph type="title"/>
          </p:nvPr>
        </p:nvSpPr>
        <p:spPr>
          <a:xfrm>
            <a:off x="0" y="2379215"/>
            <a:ext cx="12192000" cy="1562470"/>
          </a:xfrm>
          <a:solidFill>
            <a:srgbClr val="FF0000"/>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Time and Space complexity of Insertion Sort:-</a:t>
            </a:r>
          </a:p>
        </p:txBody>
      </p:sp>
    </p:spTree>
    <p:extLst>
      <p:ext uri="{BB962C8B-B14F-4D97-AF65-F5344CB8AC3E}">
        <p14:creationId xmlns:p14="http://schemas.microsoft.com/office/powerpoint/2010/main" val="77200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D9A7-0521-45D1-897C-D701C06520FC}"/>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7BA1028-619C-4AD4-9BFE-31D655823081}"/>
              </a:ext>
            </a:extLst>
          </p:cNvPr>
          <p:cNvSpPr>
            <a:spLocks noGrp="1"/>
          </p:cNvSpPr>
          <p:nvPr>
            <p:ph idx="1"/>
          </p:nvPr>
        </p:nvSpPr>
        <p:spPr>
          <a:xfrm>
            <a:off x="186430" y="1343817"/>
            <a:ext cx="12191999" cy="7644325"/>
          </a:xfrm>
        </p:spPr>
        <p:txBody>
          <a:bodyPr/>
          <a:lstStyle/>
          <a:p>
            <a:endParaRPr lang="en-US" dirty="0"/>
          </a:p>
          <a:p>
            <a:endParaRPr lang="en-US" dirty="0"/>
          </a:p>
        </p:txBody>
      </p:sp>
      <p:sp>
        <p:nvSpPr>
          <p:cNvPr id="6" name="Rectangle 3">
            <a:extLst>
              <a:ext uri="{FF2B5EF4-FFF2-40B4-BE49-F238E27FC236}">
                <a16:creationId xmlns:a16="http://schemas.microsoft.com/office/drawing/2014/main" id="{98386452-E3B7-402E-BCD5-070BADF13C91}"/>
              </a:ext>
            </a:extLst>
          </p:cNvPr>
          <p:cNvSpPr>
            <a:spLocks noChangeArrowheads="1"/>
          </p:cNvSpPr>
          <p:nvPr/>
        </p:nvSpPr>
        <p:spPr bwMode="auto">
          <a:xfrm>
            <a:off x="0" y="1348889"/>
            <a:ext cx="11514691" cy="267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Insertion sort is one of the </a:t>
            </a:r>
            <a:r>
              <a:rPr kumimoji="0" lang="en-US" altLang="en-US" sz="2400" b="0" i="0" u="none" strike="noStrike" cap="none" normalizeH="0" baseline="0" dirty="0" err="1">
                <a:ln>
                  <a:noFill/>
                </a:ln>
                <a:solidFill>
                  <a:srgbClr val="3C484E"/>
                </a:solidFill>
                <a:effectLst/>
                <a:latin typeface="Arial" panose="020B0604020202020204" pitchFamily="34" charset="0"/>
                <a:cs typeface="Arial" panose="020B0604020202020204" pitchFamily="34" charset="0"/>
              </a:rPr>
              <a:t>intutive</a:t>
            </a: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sorting algorithm for the beginners which shares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analogy with the way we sort cards in our hand.</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As the name suggests, it is based on "insertion" but how?</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An array is divided into two sub arrays namely sorted and unsorted subarray.</a:t>
            </a:r>
            <a:b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How come there is a sorted subarray if our input in unsorted?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inherit"/>
              </a:rPr>
              <a:t>The algorithm is based on one assumption that a single element is always sorted.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A6ABCF-EF18-46E7-9F6E-0214D6A70431}"/>
              </a:ext>
            </a:extLst>
          </p:cNvPr>
          <p:cNvSpPr>
            <a:spLocks noChangeArrowheads="1"/>
          </p:cNvSpPr>
          <p:nvPr/>
        </p:nvSpPr>
        <p:spPr bwMode="auto">
          <a:xfrm>
            <a:off x="1" y="3653886"/>
            <a:ext cx="121919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Hence, the first element of array forms the sorted subarray while the rest create the unsorted subarray from which we choose an element one by one and "insert"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the same in the sorted subarray. The same procedure is followed until we reach the end of the array.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C484E"/>
                </a:solidFill>
                <a:effectLst/>
                <a:latin typeface="Arial" panose="020B0604020202020204" pitchFamily="34" charset="0"/>
                <a:cs typeface="Arial" panose="020B0604020202020204" pitchFamily="34" charset="0"/>
              </a:rPr>
              <a:t>In each iteration, we extend the sorted subarray while shrinking the unsorted subarray.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913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3238-B26A-43B4-9202-61870DBC6FEE}"/>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Complexity</a:t>
            </a:r>
            <a:br>
              <a:rPr lang="en-US" b="1" i="0" dirty="0">
                <a:solidFill>
                  <a:srgbClr val="090A0B"/>
                </a:solidFill>
                <a:effectLst/>
                <a:latin typeface="-apple-system"/>
              </a:rPr>
            </a:br>
            <a:endParaRPr lang="en-US" dirty="0"/>
          </a:p>
        </p:txBody>
      </p:sp>
      <p:sp>
        <p:nvSpPr>
          <p:cNvPr id="4" name="Rectangle 1">
            <a:extLst>
              <a:ext uri="{FF2B5EF4-FFF2-40B4-BE49-F238E27FC236}">
                <a16:creationId xmlns:a16="http://schemas.microsoft.com/office/drawing/2014/main" id="{83732A5E-3A26-4643-A763-F6B701EAC41C}"/>
              </a:ext>
            </a:extLst>
          </p:cNvPr>
          <p:cNvSpPr>
            <a:spLocks noGrp="1" noChangeArrowheads="1"/>
          </p:cNvSpPr>
          <p:nvPr>
            <p:ph idx="1"/>
          </p:nvPr>
        </p:nvSpPr>
        <p:spPr bwMode="auto">
          <a:xfrm>
            <a:off x="0" y="1343818"/>
            <a:ext cx="12192000" cy="4708981"/>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rgbClr val="3C484E"/>
                </a:solidFill>
                <a:effectLst/>
                <a:latin typeface="inherit"/>
                <a:cs typeface="Arial" panose="020B0604020202020204" pitchFamily="34" charset="0"/>
              </a:rPr>
              <a:t>Worst case time complexity: </a:t>
            </a:r>
            <a:r>
              <a:rPr kumimoji="0" lang="en-US" altLang="en-US" sz="4800" b="1" i="0" u="none" strike="noStrike" cap="none" normalizeH="0" baseline="0" dirty="0">
                <a:ln>
                  <a:noFill/>
                </a:ln>
                <a:solidFill>
                  <a:srgbClr val="090A0B"/>
                </a:solidFill>
                <a:effectLst/>
                <a:latin typeface="inherit"/>
                <a:cs typeface="Courier New" panose="02070309020205020404" pitchFamily="49" charset="0"/>
              </a:rPr>
              <a:t>Θ(n^2)</a:t>
            </a:r>
            <a:endParaRPr kumimoji="0" lang="en-US" altLang="en-US" sz="4800" b="1" i="0" u="none" strike="noStrike" cap="none" normalizeH="0" baseline="0" dirty="0">
              <a:ln>
                <a:noFill/>
              </a:ln>
              <a:solidFill>
                <a:srgbClr val="3C484E"/>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rgbClr val="3C484E"/>
                </a:solidFill>
                <a:effectLst/>
                <a:latin typeface="inherit"/>
                <a:cs typeface="Arial" panose="020B0604020202020204" pitchFamily="34" charset="0"/>
              </a:rPr>
              <a:t>Average case time complexity: </a:t>
            </a:r>
            <a:r>
              <a:rPr kumimoji="0" lang="en-US" altLang="en-US" sz="4800" b="1" i="0" u="none" strike="noStrike" cap="none" normalizeH="0" baseline="0" dirty="0">
                <a:ln>
                  <a:noFill/>
                </a:ln>
                <a:solidFill>
                  <a:srgbClr val="090A0B"/>
                </a:solidFill>
                <a:effectLst/>
                <a:latin typeface="inherit"/>
                <a:cs typeface="Courier New" panose="02070309020205020404" pitchFamily="49" charset="0"/>
              </a:rPr>
              <a:t>Θ(n^2)</a:t>
            </a:r>
            <a:endParaRPr kumimoji="0" lang="en-US" altLang="en-US" sz="4800" b="1" i="0" u="none" strike="noStrike" cap="none" normalizeH="0" baseline="0" dirty="0">
              <a:ln>
                <a:noFill/>
              </a:ln>
              <a:solidFill>
                <a:srgbClr val="3C484E"/>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rgbClr val="3C484E"/>
                </a:solidFill>
                <a:effectLst/>
                <a:latin typeface="inherit"/>
                <a:cs typeface="Arial" panose="020B0604020202020204" pitchFamily="34" charset="0"/>
              </a:rPr>
              <a:t>Best case time complexity: </a:t>
            </a:r>
            <a:r>
              <a:rPr kumimoji="0" lang="en-US" altLang="en-US" sz="4800" b="1" i="0" u="none" strike="noStrike" cap="none" normalizeH="0" baseline="0" dirty="0">
                <a:ln>
                  <a:noFill/>
                </a:ln>
                <a:solidFill>
                  <a:srgbClr val="090A0B"/>
                </a:solidFill>
                <a:effectLst/>
                <a:latin typeface="inherit"/>
                <a:cs typeface="Courier New" panose="02070309020205020404" pitchFamily="49" charset="0"/>
              </a:rPr>
              <a:t>Θ(n)</a:t>
            </a:r>
            <a:endParaRPr kumimoji="0" lang="en-US" altLang="en-US" sz="4800" b="1" i="0" u="none" strike="noStrike" cap="none" normalizeH="0" baseline="0" dirty="0">
              <a:ln>
                <a:noFill/>
              </a:ln>
              <a:solidFill>
                <a:srgbClr val="3C484E"/>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rgbClr val="3C484E"/>
                </a:solidFill>
                <a:effectLst/>
                <a:latin typeface="inherit"/>
                <a:cs typeface="Arial" panose="020B0604020202020204" pitchFamily="34" charset="0"/>
              </a:rPr>
              <a:t>Space complexity: </a:t>
            </a:r>
            <a:r>
              <a:rPr kumimoji="0" lang="en-US" altLang="en-US" sz="4800" b="1" i="0" u="none" strike="noStrike" cap="none" normalizeH="0" baseline="0" dirty="0">
                <a:ln>
                  <a:noFill/>
                </a:ln>
                <a:solidFill>
                  <a:srgbClr val="090A0B"/>
                </a:solidFill>
                <a:effectLst/>
                <a:latin typeface="inherit"/>
                <a:cs typeface="Courier New" panose="02070309020205020404" pitchFamily="49" charset="0"/>
              </a:rPr>
              <a:t>Θ(1)</a:t>
            </a:r>
            <a:endParaRPr kumimoji="0" lang="en-US" altLang="en-US" sz="4800" b="1" i="0" u="none" strike="noStrike" cap="none" normalizeH="0" baseline="0" dirty="0">
              <a:ln>
                <a:noFill/>
              </a:ln>
              <a:solidFill>
                <a:srgbClr val="3C484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800" b="1" i="0" u="none" strike="noStrike" cap="none" normalizeH="0" baseline="0" dirty="0">
                <a:ln>
                  <a:noFill/>
                </a:ln>
                <a:solidFill>
                  <a:schemeClr val="tx1"/>
                </a:solidFill>
                <a:effectLst/>
              </a:rPr>
            </a:br>
            <a:endParaRPr kumimoji="0" lang="en-US" altLang="en-US" sz="4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28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B580-BC30-4872-8C64-8EF79B42DD5B}"/>
              </a:ext>
            </a:extLst>
          </p:cNvPr>
          <p:cNvSpPr>
            <a:spLocks noGrp="1"/>
          </p:cNvSpPr>
          <p:nvPr>
            <p:ph type="title"/>
          </p:nvPr>
        </p:nvSpPr>
        <p:spPr>
          <a:xfrm>
            <a:off x="0" y="1"/>
            <a:ext cx="12192000" cy="1384916"/>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Complexity Analysis for Insertion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B98E253-F007-4851-B398-8BE2BD27FB19}"/>
              </a:ext>
            </a:extLst>
          </p:cNvPr>
          <p:cNvSpPr>
            <a:spLocks noGrp="1" noChangeArrowheads="1"/>
          </p:cNvSpPr>
          <p:nvPr>
            <p:ph idx="1"/>
          </p:nvPr>
        </p:nvSpPr>
        <p:spPr bwMode="auto">
          <a:xfrm>
            <a:off x="0" y="1645941"/>
            <a:ext cx="121920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We examine Algorithms broadly on two prime factors, i.e.,</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Running Time</a:t>
            </a:r>
            <a:endPar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Running Time of an algorithm is execution time of each line of algorithm</a:t>
            </a:r>
            <a:endPar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As stated, Running Time for any algorithm depends on the number of operations executed. We could see in the </a:t>
            </a: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Pseudocode</a:t>
            </a: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that there are precisely 7 operations under this algorithm.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So, our task is to find the Cost or Time Complexity of each and trivially sum of these will be the Total Time Complexity of our Algorithm.</a:t>
            </a:r>
            <a:b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We assume Cost of each </a:t>
            </a:r>
            <a:r>
              <a:rPr kumimoji="0" lang="en-US" altLang="en-US" sz="2400" b="1"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operation as C </a:t>
            </a:r>
            <a:r>
              <a:rPr kumimoji="0" lang="en-US" altLang="en-US" sz="2400" b="1" i="0" u="none" strike="noStrike" cap="none" normalizeH="0" baseline="-30000" dirty="0" err="1">
                <a:ln>
                  <a:noFill/>
                </a:ln>
                <a:solidFill>
                  <a:srgbClr val="3C484E"/>
                </a:solidFill>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where </a:t>
            </a:r>
            <a:r>
              <a:rPr kumimoji="0" lang="en-US" altLang="en-US" sz="2400" b="1"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 {1,2,3,4,5,6,8} and compute the number of times these are executed.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Therefore the Total Cost for one such operation would be the product of Cost of one operation and the number of times it is executed.</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401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5B69-1CDB-4698-9090-1DC10A9DAF55}"/>
              </a:ext>
            </a:extLst>
          </p:cNvPr>
          <p:cNvSpPr>
            <a:spLocks noGrp="1"/>
          </p:cNvSpPr>
          <p:nvPr>
            <p:ph type="title"/>
          </p:nvPr>
        </p:nvSpPr>
        <p:spPr>
          <a:xfrm>
            <a:off x="0" y="1"/>
            <a:ext cx="12192000" cy="1325879"/>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pPr fontAlgn="base"/>
            <a:br>
              <a:rPr lang="en-US" b="1" i="0" dirty="0">
                <a:solidFill>
                  <a:srgbClr val="3C484E"/>
                </a:solidFill>
                <a:effectLst/>
                <a:latin typeface="Times New Roman" panose="02020603050405020304" pitchFamily="18" charset="0"/>
                <a:cs typeface="Times New Roman" panose="02020603050405020304" pitchFamily="18" charset="0"/>
              </a:rPr>
            </a:br>
            <a:r>
              <a:rPr lang="en-US" b="1" i="0" dirty="0">
                <a:solidFill>
                  <a:srgbClr val="3C484E"/>
                </a:solidFill>
                <a:effectLst/>
                <a:latin typeface="Times New Roman" panose="02020603050405020304" pitchFamily="18" charset="0"/>
                <a:cs typeface="Times New Roman" panose="02020603050405020304" pitchFamily="18" charset="0"/>
              </a:rPr>
              <a:t>We could list them as below:</a:t>
            </a:r>
            <a:br>
              <a:rPr lang="en-US" b="1" i="0" dirty="0">
                <a:solidFill>
                  <a:srgbClr val="3C484E"/>
                </a:solidFill>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E83FD0A-79EF-4881-B6F6-246D3E15E9C9}"/>
              </a:ext>
            </a:extLst>
          </p:cNvPr>
          <p:cNvGraphicFramePr>
            <a:graphicFrameLocks noGrp="1"/>
          </p:cNvGraphicFramePr>
          <p:nvPr>
            <p:ph idx="1"/>
            <p:extLst>
              <p:ext uri="{D42A27DB-BD31-4B8C-83A1-F6EECF244321}">
                <p14:modId xmlns:p14="http://schemas.microsoft.com/office/powerpoint/2010/main" val="2217212395"/>
              </p:ext>
            </p:extLst>
          </p:nvPr>
        </p:nvGraphicFramePr>
        <p:xfrm>
          <a:off x="1040433" y="1492545"/>
          <a:ext cx="6400800" cy="2926080"/>
        </p:xfrm>
        <a:graphic>
          <a:graphicData uri="http://schemas.openxmlformats.org/drawingml/2006/table">
            <a:tbl>
              <a:tblPr/>
              <a:tblGrid>
                <a:gridCol w="3200400">
                  <a:extLst>
                    <a:ext uri="{9D8B030D-6E8A-4147-A177-3AD203B41FA5}">
                      <a16:colId xmlns:a16="http://schemas.microsoft.com/office/drawing/2014/main" val="605811484"/>
                    </a:ext>
                  </a:extLst>
                </a:gridCol>
                <a:gridCol w="3200400">
                  <a:extLst>
                    <a:ext uri="{9D8B030D-6E8A-4147-A177-3AD203B41FA5}">
                      <a16:colId xmlns:a16="http://schemas.microsoft.com/office/drawing/2014/main" val="4184374526"/>
                    </a:ext>
                  </a:extLst>
                </a:gridCol>
              </a:tblGrid>
              <a:tr h="0">
                <a:tc>
                  <a:txBody>
                    <a:bodyPr/>
                    <a:lstStyle/>
                    <a:p>
                      <a:pPr algn="l" fontAlgn="base"/>
                      <a:r>
                        <a:rPr lang="en-US" b="1" cap="all">
                          <a:solidFill>
                            <a:srgbClr val="15171A"/>
                          </a:solidFill>
                          <a:effectLst/>
                          <a:latin typeface="inherit"/>
                        </a:rPr>
                        <a:t>COST OF LINE</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solidFill>
                      <a:srgbClr val="F4F8FB"/>
                    </a:solidFill>
                  </a:tcPr>
                </a:tc>
                <a:tc>
                  <a:txBody>
                    <a:bodyPr/>
                    <a:lstStyle/>
                    <a:p>
                      <a:pPr algn="l" fontAlgn="base"/>
                      <a:r>
                        <a:rPr lang="en-US" b="1" cap="all" dirty="0">
                          <a:solidFill>
                            <a:srgbClr val="15171A"/>
                          </a:solidFill>
                          <a:effectLst/>
                          <a:latin typeface="inherit"/>
                        </a:rPr>
                        <a:t>NO. OF TIMES IT IS RUN</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solidFill>
                      <a:srgbClr val="F4F8FB"/>
                    </a:solidFill>
                  </a:tcPr>
                </a:tc>
                <a:extLst>
                  <a:ext uri="{0D108BD9-81ED-4DB2-BD59-A6C34878D82A}">
                    <a16:rowId xmlns:a16="http://schemas.microsoft.com/office/drawing/2014/main" val="4275331439"/>
                  </a:ext>
                </a:extLst>
              </a:tr>
              <a:tr h="0">
                <a:tc>
                  <a:txBody>
                    <a:bodyPr/>
                    <a:lstStyle/>
                    <a:p>
                      <a:pPr fontAlgn="base"/>
                      <a:r>
                        <a:rPr lang="en-US">
                          <a:effectLst/>
                          <a:latin typeface="inherit"/>
                        </a:rPr>
                        <a:t>C</a:t>
                      </a:r>
                      <a:r>
                        <a:rPr lang="en-US" baseline="-25000">
                          <a:effectLst/>
                          <a:latin typeface="inherit"/>
                        </a:rPr>
                        <a:t>1</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n-US">
                          <a:effectLst/>
                          <a:latin typeface="inherit"/>
                        </a:rPr>
                        <a:t>n</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481734847"/>
                  </a:ext>
                </a:extLst>
              </a:tr>
              <a:tr h="0">
                <a:tc>
                  <a:txBody>
                    <a:bodyPr/>
                    <a:lstStyle/>
                    <a:p>
                      <a:pPr fontAlgn="base"/>
                      <a:r>
                        <a:rPr lang="en-US">
                          <a:effectLst/>
                          <a:latin typeface="inherit"/>
                        </a:rPr>
                        <a:t>C</a:t>
                      </a:r>
                      <a:r>
                        <a:rPr lang="en-US" baseline="-25000">
                          <a:effectLst/>
                          <a:latin typeface="inherit"/>
                        </a:rPr>
                        <a:t>2</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n-US">
                          <a:effectLst/>
                          <a:latin typeface="inherit"/>
                        </a:rPr>
                        <a:t>n - 1</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800547769"/>
                  </a:ext>
                </a:extLst>
              </a:tr>
              <a:tr h="0">
                <a:tc>
                  <a:txBody>
                    <a:bodyPr/>
                    <a:lstStyle/>
                    <a:p>
                      <a:pPr fontAlgn="base"/>
                      <a:r>
                        <a:rPr lang="en-US">
                          <a:effectLst/>
                          <a:latin typeface="inherit"/>
                        </a:rPr>
                        <a:t>C</a:t>
                      </a:r>
                      <a:r>
                        <a:rPr lang="en-US" baseline="-25000">
                          <a:effectLst/>
                          <a:latin typeface="inherit"/>
                        </a:rPr>
                        <a:t>3</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n-US">
                          <a:effectLst/>
                          <a:latin typeface="inherit"/>
                        </a:rPr>
                        <a:t>n - 1</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571108477"/>
                  </a:ext>
                </a:extLst>
              </a:tr>
              <a:tr h="0">
                <a:tc>
                  <a:txBody>
                    <a:bodyPr/>
                    <a:lstStyle/>
                    <a:p>
                      <a:pPr fontAlgn="base"/>
                      <a:r>
                        <a:rPr lang="en-US">
                          <a:effectLst/>
                          <a:latin typeface="inherit"/>
                        </a:rPr>
                        <a:t>C</a:t>
                      </a:r>
                      <a:r>
                        <a:rPr lang="en-US" baseline="-25000">
                          <a:effectLst/>
                          <a:latin typeface="inherit"/>
                        </a:rPr>
                        <a:t>4</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l-GR">
                          <a:effectLst/>
                          <a:latin typeface="inherit"/>
                        </a:rPr>
                        <a:t>Σ</a:t>
                      </a:r>
                      <a:r>
                        <a:rPr lang="el-GR" baseline="30000">
                          <a:effectLst/>
                          <a:latin typeface="inherit"/>
                        </a:rPr>
                        <a:t> </a:t>
                      </a:r>
                      <a:r>
                        <a:rPr lang="en-US" baseline="30000">
                          <a:effectLst/>
                          <a:latin typeface="inherit"/>
                        </a:rPr>
                        <a:t>n - 1</a:t>
                      </a:r>
                      <a:r>
                        <a:rPr lang="en-US" baseline="-25000">
                          <a:effectLst/>
                          <a:latin typeface="inherit"/>
                        </a:rPr>
                        <a:t>j = 1</a:t>
                      </a:r>
                      <a:r>
                        <a:rPr lang="en-US">
                          <a:effectLst/>
                          <a:latin typeface="inherit"/>
                        </a:rPr>
                        <a:t>(t</a:t>
                      </a:r>
                      <a:r>
                        <a:rPr lang="en-US" baseline="-25000">
                          <a:effectLst/>
                          <a:latin typeface="inherit"/>
                        </a:rPr>
                        <a:t>j</a:t>
                      </a:r>
                      <a:r>
                        <a:rPr lang="en-US">
                          <a:effectLst/>
                          <a:latin typeface="inherit"/>
                        </a:rPr>
                        <a:t>)</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3352139916"/>
                  </a:ext>
                </a:extLst>
              </a:tr>
              <a:tr h="0">
                <a:tc>
                  <a:txBody>
                    <a:bodyPr/>
                    <a:lstStyle/>
                    <a:p>
                      <a:pPr fontAlgn="base"/>
                      <a:r>
                        <a:rPr lang="en-US">
                          <a:effectLst/>
                          <a:latin typeface="inherit"/>
                        </a:rPr>
                        <a:t>C</a:t>
                      </a:r>
                      <a:r>
                        <a:rPr lang="en-US" baseline="-25000">
                          <a:effectLst/>
                          <a:latin typeface="inherit"/>
                        </a:rPr>
                        <a:t>5</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l-GR">
                          <a:effectLst/>
                          <a:latin typeface="inherit"/>
                        </a:rPr>
                        <a:t>Σ</a:t>
                      </a:r>
                      <a:r>
                        <a:rPr lang="el-GR" baseline="30000">
                          <a:effectLst/>
                          <a:latin typeface="inherit"/>
                        </a:rPr>
                        <a:t> </a:t>
                      </a:r>
                      <a:r>
                        <a:rPr lang="en-US" baseline="30000">
                          <a:effectLst/>
                          <a:latin typeface="inherit"/>
                        </a:rPr>
                        <a:t>n - 1</a:t>
                      </a:r>
                      <a:r>
                        <a:rPr lang="en-US" baseline="-25000">
                          <a:effectLst/>
                          <a:latin typeface="inherit"/>
                        </a:rPr>
                        <a:t>j = 1</a:t>
                      </a:r>
                      <a:r>
                        <a:rPr lang="en-US">
                          <a:effectLst/>
                          <a:latin typeface="inherit"/>
                        </a:rPr>
                        <a:t> (t</a:t>
                      </a:r>
                      <a:r>
                        <a:rPr lang="en-US" baseline="-25000">
                          <a:effectLst/>
                          <a:latin typeface="inherit"/>
                        </a:rPr>
                        <a:t>j - 1</a:t>
                      </a:r>
                      <a:r>
                        <a:rPr lang="en-US">
                          <a:effectLst/>
                          <a:latin typeface="inherit"/>
                        </a:rPr>
                        <a:t>)</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314364191"/>
                  </a:ext>
                </a:extLst>
              </a:tr>
              <a:tr h="0">
                <a:tc>
                  <a:txBody>
                    <a:bodyPr/>
                    <a:lstStyle/>
                    <a:p>
                      <a:pPr fontAlgn="base"/>
                      <a:r>
                        <a:rPr lang="en-US" dirty="0">
                          <a:effectLst/>
                          <a:latin typeface="inherit"/>
                        </a:rPr>
                        <a:t>C</a:t>
                      </a:r>
                      <a:r>
                        <a:rPr lang="en-US" baseline="-25000" dirty="0">
                          <a:effectLst/>
                          <a:latin typeface="inherit"/>
                        </a:rPr>
                        <a:t>6</a:t>
                      </a:r>
                      <a:endParaRPr lang="en-US" dirty="0">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l-GR" dirty="0">
                          <a:effectLst/>
                          <a:latin typeface="inherit"/>
                        </a:rPr>
                        <a:t>Σ</a:t>
                      </a:r>
                      <a:r>
                        <a:rPr lang="el-GR" baseline="30000" dirty="0">
                          <a:effectLst/>
                          <a:latin typeface="inherit"/>
                        </a:rPr>
                        <a:t> </a:t>
                      </a:r>
                      <a:r>
                        <a:rPr lang="en-US" baseline="30000" dirty="0">
                          <a:effectLst/>
                          <a:latin typeface="inherit"/>
                        </a:rPr>
                        <a:t>n - 1</a:t>
                      </a:r>
                      <a:r>
                        <a:rPr lang="en-US" baseline="-25000" dirty="0">
                          <a:effectLst/>
                          <a:latin typeface="inherit"/>
                        </a:rPr>
                        <a:t>j = 1</a:t>
                      </a:r>
                      <a:r>
                        <a:rPr lang="en-US" dirty="0">
                          <a:effectLst/>
                          <a:latin typeface="inherit"/>
                        </a:rPr>
                        <a:t>(</a:t>
                      </a:r>
                      <a:r>
                        <a:rPr lang="en-US" dirty="0" err="1">
                          <a:effectLst/>
                          <a:latin typeface="inherit"/>
                        </a:rPr>
                        <a:t>t</a:t>
                      </a:r>
                      <a:r>
                        <a:rPr lang="en-US" baseline="-25000" dirty="0" err="1">
                          <a:effectLst/>
                          <a:latin typeface="inherit"/>
                        </a:rPr>
                        <a:t>j</a:t>
                      </a:r>
                      <a:r>
                        <a:rPr lang="en-US" baseline="-25000" dirty="0">
                          <a:effectLst/>
                          <a:latin typeface="inherit"/>
                        </a:rPr>
                        <a:t> - 1</a:t>
                      </a:r>
                      <a:r>
                        <a:rPr lang="en-US" dirty="0">
                          <a:effectLst/>
                          <a:latin typeface="inherit"/>
                        </a:rPr>
                        <a:t>)</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3689336264"/>
                  </a:ext>
                </a:extLst>
              </a:tr>
              <a:tr h="0">
                <a:tc>
                  <a:txBody>
                    <a:bodyPr/>
                    <a:lstStyle/>
                    <a:p>
                      <a:pPr fontAlgn="base"/>
                      <a:r>
                        <a:rPr lang="en-US">
                          <a:effectLst/>
                          <a:latin typeface="inherit"/>
                        </a:rPr>
                        <a:t>C</a:t>
                      </a:r>
                      <a:r>
                        <a:rPr lang="en-US" baseline="-25000">
                          <a:effectLst/>
                          <a:latin typeface="inherit"/>
                        </a:rPr>
                        <a:t>8</a:t>
                      </a:r>
                      <a:endParaRPr lang="en-US">
                        <a:effectLst/>
                        <a:latin typeface="inherit"/>
                      </a:endParaRP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tc>
                  <a:txBody>
                    <a:bodyPr/>
                    <a:lstStyle/>
                    <a:p>
                      <a:pPr fontAlgn="base"/>
                      <a:r>
                        <a:rPr lang="en-US" dirty="0">
                          <a:effectLst/>
                          <a:latin typeface="inherit"/>
                        </a:rPr>
                        <a:t>n - 1</a:t>
                      </a:r>
                    </a:p>
                  </a:txBody>
                  <a:tcPr>
                    <a:lnL w="7620" cap="flat" cmpd="sng" algn="ctr">
                      <a:solidFill>
                        <a:srgbClr val="E3ECF3"/>
                      </a:solidFill>
                      <a:prstDash val="solid"/>
                      <a:round/>
                      <a:headEnd type="none" w="med" len="med"/>
                      <a:tailEnd type="none" w="med" len="med"/>
                    </a:lnL>
                    <a:lnR w="7620" cap="flat" cmpd="sng" algn="ctr">
                      <a:solidFill>
                        <a:srgbClr val="E3ECF3"/>
                      </a:solidFill>
                      <a:prstDash val="solid"/>
                      <a:round/>
                      <a:headEnd type="none" w="med" len="med"/>
                      <a:tailEnd type="none" w="med" len="med"/>
                    </a:lnR>
                    <a:lnT w="7620" cap="flat" cmpd="sng" algn="ctr">
                      <a:solidFill>
                        <a:srgbClr val="E3ECF3"/>
                      </a:solidFill>
                      <a:prstDash val="solid"/>
                      <a:round/>
                      <a:headEnd type="none" w="med" len="med"/>
                      <a:tailEnd type="none" w="med" len="med"/>
                    </a:lnT>
                    <a:lnB w="7620" cap="flat" cmpd="sng" algn="ctr">
                      <a:solidFill>
                        <a:srgbClr val="E3ECF3"/>
                      </a:solidFill>
                      <a:prstDash val="solid"/>
                      <a:round/>
                      <a:headEnd type="none" w="med" len="med"/>
                      <a:tailEnd type="none" w="med" len="med"/>
                    </a:lnB>
                  </a:tcPr>
                </a:tc>
                <a:extLst>
                  <a:ext uri="{0D108BD9-81ED-4DB2-BD59-A6C34878D82A}">
                    <a16:rowId xmlns:a16="http://schemas.microsoft.com/office/drawing/2014/main" val="2735871126"/>
                  </a:ext>
                </a:extLst>
              </a:tr>
            </a:tbl>
          </a:graphicData>
        </a:graphic>
      </p:graphicFrame>
      <p:sp>
        <p:nvSpPr>
          <p:cNvPr id="7" name="TextBox 6">
            <a:extLst>
              <a:ext uri="{FF2B5EF4-FFF2-40B4-BE49-F238E27FC236}">
                <a16:creationId xmlns:a16="http://schemas.microsoft.com/office/drawing/2014/main" id="{DFB0FFC4-E477-4E95-8361-96528335D54D}"/>
              </a:ext>
            </a:extLst>
          </p:cNvPr>
          <p:cNvSpPr txBox="1"/>
          <p:nvPr/>
        </p:nvSpPr>
        <p:spPr>
          <a:xfrm>
            <a:off x="0" y="4585290"/>
            <a:ext cx="12192000" cy="830997"/>
          </a:xfrm>
          <a:prstGeom prst="rect">
            <a:avLst/>
          </a:prstGeom>
          <a:noFill/>
        </p:spPr>
        <p:txBody>
          <a:bodyPr wrap="square">
            <a:spAutoFit/>
          </a:bodyPr>
          <a:lstStyle/>
          <a:p>
            <a:r>
              <a:rPr lang="en-US" sz="2400" b="0" i="0" dirty="0">
                <a:solidFill>
                  <a:srgbClr val="3C484E"/>
                </a:solidFill>
                <a:effectLst/>
                <a:latin typeface="Arial" panose="020B0604020202020204" pitchFamily="34" charset="0"/>
              </a:rPr>
              <a:t>Then Total Running Time of Insertion sort (T(n)) = C</a:t>
            </a:r>
            <a:r>
              <a:rPr lang="en-US" sz="2400" b="0" i="0" baseline="-25000" dirty="0">
                <a:solidFill>
                  <a:srgbClr val="3C484E"/>
                </a:solidFill>
                <a:effectLst/>
                <a:latin typeface="Arial" panose="020B0604020202020204" pitchFamily="34" charset="0"/>
              </a:rPr>
              <a:t>1</a:t>
            </a:r>
            <a:r>
              <a:rPr lang="en-US" sz="2400" b="0" i="0" dirty="0">
                <a:solidFill>
                  <a:srgbClr val="3C484E"/>
                </a:solidFill>
                <a:effectLst/>
                <a:latin typeface="Arial" panose="020B0604020202020204" pitchFamily="34" charset="0"/>
              </a:rPr>
              <a:t> * n + ( C</a:t>
            </a:r>
            <a:r>
              <a:rPr lang="en-US" sz="2400" b="0" i="0" baseline="-25000" dirty="0">
                <a:solidFill>
                  <a:srgbClr val="3C484E"/>
                </a:solidFill>
                <a:effectLst/>
                <a:latin typeface="Arial" panose="020B0604020202020204" pitchFamily="34" charset="0"/>
              </a:rPr>
              <a:t>2</a:t>
            </a:r>
            <a:r>
              <a:rPr lang="en-US" sz="2400" b="0" i="0" dirty="0">
                <a:solidFill>
                  <a:srgbClr val="3C484E"/>
                </a:solidFill>
                <a:effectLst/>
                <a:latin typeface="Arial" panose="020B0604020202020204" pitchFamily="34" charset="0"/>
              </a:rPr>
              <a:t> + C</a:t>
            </a:r>
            <a:r>
              <a:rPr lang="en-US" sz="2400" b="0" i="0" baseline="-25000" dirty="0">
                <a:solidFill>
                  <a:srgbClr val="3C484E"/>
                </a:solidFill>
                <a:effectLst/>
                <a:latin typeface="Arial" panose="020B0604020202020204" pitchFamily="34" charset="0"/>
              </a:rPr>
              <a:t>3</a:t>
            </a:r>
            <a:r>
              <a:rPr lang="en-US" sz="2400" b="0" i="0" dirty="0">
                <a:solidFill>
                  <a:srgbClr val="3C484E"/>
                </a:solidFill>
                <a:effectLst/>
                <a:latin typeface="Arial" panose="020B0604020202020204" pitchFamily="34" charset="0"/>
              </a:rPr>
              <a:t> ) * ( n - 1 ) + C</a:t>
            </a:r>
            <a:r>
              <a:rPr lang="en-US" sz="2400" b="0" i="0" baseline="-25000" dirty="0">
                <a:solidFill>
                  <a:srgbClr val="3C484E"/>
                </a:solidFill>
                <a:effectLst/>
                <a:latin typeface="Arial" panose="020B0604020202020204" pitchFamily="34" charset="0"/>
              </a:rPr>
              <a:t>4</a:t>
            </a:r>
            <a:r>
              <a:rPr lang="en-US" sz="2400" b="0" i="0" dirty="0">
                <a:solidFill>
                  <a:srgbClr val="3C484E"/>
                </a:solidFill>
                <a:effectLst/>
                <a:latin typeface="Arial" panose="020B0604020202020204" pitchFamily="34" charset="0"/>
              </a:rPr>
              <a:t> * Σ</a:t>
            </a:r>
            <a:r>
              <a:rPr lang="en-US" sz="2400" b="0" i="0" baseline="30000" dirty="0">
                <a:solidFill>
                  <a:srgbClr val="3C484E"/>
                </a:solidFill>
                <a:effectLst/>
                <a:latin typeface="Arial" panose="020B0604020202020204" pitchFamily="34" charset="0"/>
              </a:rPr>
              <a:t> n - 1</a:t>
            </a:r>
            <a:r>
              <a:rPr lang="en-US" sz="2400" b="0" i="0" baseline="-25000" dirty="0">
                <a:solidFill>
                  <a:srgbClr val="3C484E"/>
                </a:solidFill>
                <a:effectLst/>
                <a:latin typeface="Arial" panose="020B0604020202020204" pitchFamily="34" charset="0"/>
              </a:rPr>
              <a:t>j = 1</a:t>
            </a:r>
            <a:r>
              <a:rPr lang="en-US" sz="2400" b="0" i="0" dirty="0">
                <a:solidFill>
                  <a:srgbClr val="3C484E"/>
                </a:solidFill>
                <a:effectLst/>
                <a:latin typeface="Arial" panose="020B0604020202020204" pitchFamily="34" charset="0"/>
              </a:rPr>
              <a:t>( t </a:t>
            </a:r>
            <a:r>
              <a:rPr lang="en-US" sz="2400" b="0" i="0" baseline="-25000" dirty="0">
                <a:solidFill>
                  <a:srgbClr val="3C484E"/>
                </a:solidFill>
                <a:effectLst/>
                <a:latin typeface="Arial" panose="020B0604020202020204" pitchFamily="34" charset="0"/>
              </a:rPr>
              <a:t>j</a:t>
            </a:r>
            <a:r>
              <a:rPr lang="en-US" sz="2400" b="0" i="0" dirty="0">
                <a:solidFill>
                  <a:srgbClr val="3C484E"/>
                </a:solidFill>
                <a:effectLst/>
                <a:latin typeface="Arial" panose="020B0604020202020204" pitchFamily="34" charset="0"/>
              </a:rPr>
              <a:t> ) + ( C</a:t>
            </a:r>
            <a:r>
              <a:rPr lang="en-US" sz="2400" b="0" i="0" baseline="-25000" dirty="0">
                <a:solidFill>
                  <a:srgbClr val="3C484E"/>
                </a:solidFill>
                <a:effectLst/>
                <a:latin typeface="Arial" panose="020B0604020202020204" pitchFamily="34" charset="0"/>
              </a:rPr>
              <a:t>5</a:t>
            </a:r>
            <a:r>
              <a:rPr lang="en-US" sz="2400" b="0" i="0" dirty="0">
                <a:solidFill>
                  <a:srgbClr val="3C484E"/>
                </a:solidFill>
                <a:effectLst/>
                <a:latin typeface="Arial" panose="020B0604020202020204" pitchFamily="34" charset="0"/>
              </a:rPr>
              <a:t> + C</a:t>
            </a:r>
            <a:r>
              <a:rPr lang="en-US" sz="2400" b="0" i="0" baseline="-25000" dirty="0">
                <a:solidFill>
                  <a:srgbClr val="3C484E"/>
                </a:solidFill>
                <a:effectLst/>
                <a:latin typeface="Arial" panose="020B0604020202020204" pitchFamily="34" charset="0"/>
              </a:rPr>
              <a:t>6</a:t>
            </a:r>
            <a:r>
              <a:rPr lang="en-US" sz="2400" b="0" i="0" dirty="0">
                <a:solidFill>
                  <a:srgbClr val="3C484E"/>
                </a:solidFill>
                <a:effectLst/>
                <a:latin typeface="Arial" panose="020B0604020202020204" pitchFamily="34" charset="0"/>
              </a:rPr>
              <a:t> ) * Σ</a:t>
            </a:r>
            <a:r>
              <a:rPr lang="en-US" sz="2400" b="0" i="0" baseline="30000" dirty="0">
                <a:solidFill>
                  <a:srgbClr val="3C484E"/>
                </a:solidFill>
                <a:effectLst/>
                <a:latin typeface="Arial" panose="020B0604020202020204" pitchFamily="34" charset="0"/>
              </a:rPr>
              <a:t> n - 1</a:t>
            </a:r>
            <a:r>
              <a:rPr lang="en-US" sz="2400" b="0" i="0" baseline="-25000" dirty="0">
                <a:solidFill>
                  <a:srgbClr val="3C484E"/>
                </a:solidFill>
                <a:effectLst/>
                <a:latin typeface="Arial" panose="020B0604020202020204" pitchFamily="34" charset="0"/>
              </a:rPr>
              <a:t>j = 1</a:t>
            </a:r>
            <a:r>
              <a:rPr lang="en-US" sz="2400" b="0" i="0" dirty="0">
                <a:solidFill>
                  <a:srgbClr val="3C484E"/>
                </a:solidFill>
                <a:effectLst/>
                <a:latin typeface="Arial" panose="020B0604020202020204" pitchFamily="34" charset="0"/>
              </a:rPr>
              <a:t>( t </a:t>
            </a:r>
            <a:r>
              <a:rPr lang="en-US" sz="2400" b="0" i="0" baseline="-25000" dirty="0">
                <a:solidFill>
                  <a:srgbClr val="3C484E"/>
                </a:solidFill>
                <a:effectLst/>
                <a:latin typeface="Arial" panose="020B0604020202020204" pitchFamily="34" charset="0"/>
              </a:rPr>
              <a:t>j</a:t>
            </a:r>
            <a:r>
              <a:rPr lang="en-US" sz="2400" b="0" i="0" dirty="0">
                <a:solidFill>
                  <a:srgbClr val="3C484E"/>
                </a:solidFill>
                <a:effectLst/>
                <a:latin typeface="Arial" panose="020B0604020202020204" pitchFamily="34" charset="0"/>
              </a:rPr>
              <a:t> ) + C</a:t>
            </a:r>
            <a:r>
              <a:rPr lang="en-US" sz="2400" b="0" i="0" baseline="-25000" dirty="0">
                <a:solidFill>
                  <a:srgbClr val="3C484E"/>
                </a:solidFill>
                <a:effectLst/>
                <a:latin typeface="Arial" panose="020B0604020202020204" pitchFamily="34" charset="0"/>
              </a:rPr>
              <a:t>8</a:t>
            </a:r>
            <a:r>
              <a:rPr lang="en-US" sz="2400" b="0" i="0" dirty="0">
                <a:solidFill>
                  <a:srgbClr val="3C484E"/>
                </a:solidFill>
                <a:effectLst/>
                <a:latin typeface="Arial" panose="020B0604020202020204" pitchFamily="34" charset="0"/>
              </a:rPr>
              <a:t> * ( n - 1 )</a:t>
            </a:r>
            <a:endParaRPr lang="en-US" sz="2400" dirty="0"/>
          </a:p>
        </p:txBody>
      </p:sp>
    </p:spTree>
    <p:extLst>
      <p:ext uri="{BB962C8B-B14F-4D97-AF65-F5344CB8AC3E}">
        <p14:creationId xmlns:p14="http://schemas.microsoft.com/office/powerpoint/2010/main" val="662464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442-0F57-41F2-8CAC-91BCC80F16CA}"/>
              </a:ext>
            </a:extLst>
          </p:cNvPr>
          <p:cNvSpPr>
            <a:spLocks noGrp="1"/>
          </p:cNvSpPr>
          <p:nvPr>
            <p:ph type="title"/>
          </p:nvPr>
        </p:nvSpPr>
        <p:spPr>
          <a:xfrm>
            <a:off x="0" y="1"/>
            <a:ext cx="12192000" cy="1298447"/>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Times New Roman" panose="02020603050405020304" pitchFamily="18" charset="0"/>
                <a:cs typeface="Times New Roman" panose="02020603050405020304" pitchFamily="18" charset="0"/>
              </a:rPr>
              <a:t>Best Case Analysis</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D8C7E33C-E260-4504-9AE0-AE02AACE3FFC}"/>
              </a:ext>
            </a:extLst>
          </p:cNvPr>
          <p:cNvSpPr>
            <a:spLocks noGrp="1"/>
          </p:cNvSpPr>
          <p:nvPr>
            <p:ph idx="1"/>
          </p:nvPr>
        </p:nvSpPr>
        <p:spPr>
          <a:xfrm>
            <a:off x="0" y="1367161"/>
            <a:ext cx="12192000" cy="5490839"/>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In Best Case i.e., when the array is already sorted, </a:t>
            </a:r>
            <a:r>
              <a:rPr lang="en-US" b="1" i="0" dirty="0" err="1">
                <a:solidFill>
                  <a:srgbClr val="090A0B"/>
                </a:solidFill>
                <a:effectLst/>
                <a:latin typeface="inherit"/>
              </a:rPr>
              <a:t>t</a:t>
            </a:r>
            <a:r>
              <a:rPr lang="en-US" b="1" i="0" baseline="-25000" dirty="0" err="1">
                <a:solidFill>
                  <a:srgbClr val="090A0B"/>
                </a:solidFill>
                <a:effectLst/>
                <a:latin typeface="inherit"/>
              </a:rPr>
              <a:t>j</a:t>
            </a:r>
            <a:r>
              <a:rPr lang="en-US" b="1" i="0" dirty="0">
                <a:solidFill>
                  <a:srgbClr val="090A0B"/>
                </a:solidFill>
                <a:effectLst/>
                <a:latin typeface="inherit"/>
              </a:rPr>
              <a:t> = 1</a:t>
            </a:r>
            <a:br>
              <a:rPr lang="en-US" b="0" i="0" dirty="0">
                <a:solidFill>
                  <a:srgbClr val="3C484E"/>
                </a:solidFill>
                <a:effectLst/>
                <a:latin typeface="Arial" panose="020B0604020202020204" pitchFamily="34" charset="0"/>
              </a:rPr>
            </a:br>
            <a:r>
              <a:rPr lang="en-US" b="0" i="0" dirty="0" err="1">
                <a:solidFill>
                  <a:srgbClr val="3C484E"/>
                </a:solidFill>
                <a:effectLst/>
                <a:latin typeface="Arial" panose="020B0604020202020204" pitchFamily="34" charset="0"/>
              </a:rPr>
              <a:t>Therefore,T</a:t>
            </a:r>
            <a:r>
              <a:rPr lang="en-US" b="0" i="0" dirty="0">
                <a:solidFill>
                  <a:srgbClr val="3C484E"/>
                </a:solidFill>
                <a:effectLst/>
                <a:latin typeface="Arial" panose="020B0604020202020204" pitchFamily="34" charset="0"/>
              </a:rPr>
              <a:t>( n ) = C</a:t>
            </a:r>
            <a:r>
              <a:rPr lang="en-US" b="0" i="0" baseline="-25000" dirty="0">
                <a:solidFill>
                  <a:srgbClr val="3C484E"/>
                </a:solidFill>
                <a:effectLst/>
                <a:latin typeface="inherit"/>
              </a:rPr>
              <a:t>1</a:t>
            </a:r>
            <a:r>
              <a:rPr lang="en-US" b="0" i="0" dirty="0">
                <a:solidFill>
                  <a:srgbClr val="3C484E"/>
                </a:solidFill>
                <a:effectLst/>
                <a:latin typeface="Arial" panose="020B0604020202020204" pitchFamily="34" charset="0"/>
              </a:rPr>
              <a:t> * n + ( C</a:t>
            </a:r>
            <a:r>
              <a:rPr lang="en-US" b="0" i="0" baseline="-25000" dirty="0">
                <a:solidFill>
                  <a:srgbClr val="3C484E"/>
                </a:solidFill>
                <a:effectLst/>
                <a:latin typeface="inherit"/>
              </a:rPr>
              <a:t>2</a:t>
            </a:r>
            <a:r>
              <a:rPr lang="en-US" b="0" i="0" dirty="0">
                <a:solidFill>
                  <a:srgbClr val="3C484E"/>
                </a:solidFill>
                <a:effectLst/>
                <a:latin typeface="Arial" panose="020B0604020202020204" pitchFamily="34" charset="0"/>
              </a:rPr>
              <a:t> + C</a:t>
            </a:r>
            <a:r>
              <a:rPr lang="en-US" b="0" i="0" baseline="-25000" dirty="0">
                <a:solidFill>
                  <a:srgbClr val="3C484E"/>
                </a:solidFill>
                <a:effectLst/>
                <a:latin typeface="inherit"/>
              </a:rPr>
              <a:t>3</a:t>
            </a:r>
            <a:r>
              <a:rPr lang="en-US" b="0" i="0" dirty="0">
                <a:solidFill>
                  <a:srgbClr val="3C484E"/>
                </a:solidFill>
                <a:effectLst/>
                <a:latin typeface="Arial" panose="020B0604020202020204" pitchFamily="34" charset="0"/>
              </a:rPr>
              <a:t> ) * ( n - 1 ) + C</a:t>
            </a:r>
            <a:r>
              <a:rPr lang="en-US" b="0" i="0" baseline="-25000" dirty="0">
                <a:solidFill>
                  <a:srgbClr val="3C484E"/>
                </a:solidFill>
                <a:effectLst/>
                <a:latin typeface="inherit"/>
              </a:rPr>
              <a:t>4</a:t>
            </a:r>
            <a:r>
              <a:rPr lang="en-US" b="0" i="0" dirty="0">
                <a:solidFill>
                  <a:srgbClr val="3C484E"/>
                </a:solidFill>
                <a:effectLst/>
                <a:latin typeface="Arial" panose="020B0604020202020204" pitchFamily="34" charset="0"/>
              </a:rPr>
              <a:t> * ( n - 1 ) + ( C</a:t>
            </a:r>
            <a:r>
              <a:rPr lang="en-US" b="0" i="0" baseline="-25000" dirty="0">
                <a:solidFill>
                  <a:srgbClr val="3C484E"/>
                </a:solidFill>
                <a:effectLst/>
                <a:latin typeface="inherit"/>
              </a:rPr>
              <a:t>5</a:t>
            </a:r>
            <a:r>
              <a:rPr lang="en-US" b="0" i="0" dirty="0">
                <a:solidFill>
                  <a:srgbClr val="3C484E"/>
                </a:solidFill>
                <a:effectLst/>
                <a:latin typeface="Arial" panose="020B0604020202020204" pitchFamily="34" charset="0"/>
              </a:rPr>
              <a:t> + C</a:t>
            </a:r>
            <a:r>
              <a:rPr lang="en-US" b="0" i="0" baseline="-25000" dirty="0">
                <a:solidFill>
                  <a:srgbClr val="3C484E"/>
                </a:solidFill>
                <a:effectLst/>
                <a:latin typeface="inherit"/>
              </a:rPr>
              <a:t>6</a:t>
            </a:r>
            <a:r>
              <a:rPr lang="en-US" b="0" i="0" dirty="0">
                <a:solidFill>
                  <a:srgbClr val="3C484E"/>
                </a:solidFill>
                <a:effectLst/>
                <a:latin typeface="Arial" panose="020B0604020202020204" pitchFamily="34" charset="0"/>
              </a:rPr>
              <a:t> ) * ( n - 2 ) + C</a:t>
            </a:r>
            <a:r>
              <a:rPr lang="en-US" b="0" i="0" baseline="-25000" dirty="0">
                <a:solidFill>
                  <a:srgbClr val="3C484E"/>
                </a:solidFill>
                <a:effectLst/>
                <a:latin typeface="inherit"/>
              </a:rPr>
              <a:t>8</a:t>
            </a:r>
            <a:r>
              <a:rPr lang="en-US" b="0" i="0" dirty="0">
                <a:solidFill>
                  <a:srgbClr val="3C484E"/>
                </a:solidFill>
                <a:effectLst/>
                <a:latin typeface="Arial" panose="020B0604020202020204" pitchFamily="34" charset="0"/>
              </a:rPr>
              <a:t> * ( n - 1 )</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which when further simplified has dominating factor of </a:t>
            </a:r>
            <a:r>
              <a:rPr lang="en-US" b="1" i="0" dirty="0">
                <a:solidFill>
                  <a:srgbClr val="090A0B"/>
                </a:solidFill>
                <a:effectLst/>
                <a:latin typeface="inherit"/>
              </a:rPr>
              <a:t>n</a:t>
            </a:r>
            <a:r>
              <a:rPr lang="en-US" b="0" i="0" dirty="0">
                <a:solidFill>
                  <a:srgbClr val="3C484E"/>
                </a:solidFill>
                <a:effectLst/>
                <a:latin typeface="Arial" panose="020B0604020202020204" pitchFamily="34" charset="0"/>
              </a:rPr>
              <a:t> and gives T(n) = C * ( n ) or O(n)</a:t>
            </a:r>
          </a:p>
          <a:p>
            <a:pPr marL="0" indent="0">
              <a:buNone/>
            </a:pPr>
            <a:br>
              <a:rPr lang="en-US" dirty="0"/>
            </a:br>
            <a:endParaRPr lang="en-US" dirty="0"/>
          </a:p>
        </p:txBody>
      </p:sp>
    </p:spTree>
    <p:extLst>
      <p:ext uri="{BB962C8B-B14F-4D97-AF65-F5344CB8AC3E}">
        <p14:creationId xmlns:p14="http://schemas.microsoft.com/office/powerpoint/2010/main" val="427522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6BA7-D0DD-44C5-A07A-6D6C42F183AF}"/>
              </a:ext>
            </a:extLst>
          </p:cNvPr>
          <p:cNvSpPr>
            <a:spLocks noGrp="1"/>
          </p:cNvSpPr>
          <p:nvPr>
            <p:ph type="title"/>
          </p:nvPr>
        </p:nvSpPr>
        <p:spPr>
          <a:xfrm>
            <a:off x="0" y="18255"/>
            <a:ext cx="12192000" cy="140217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Times New Roman" panose="02020603050405020304" pitchFamily="18" charset="0"/>
                <a:cs typeface="Times New Roman" panose="02020603050405020304" pitchFamily="18" charset="0"/>
              </a:rPr>
              <a:t>Worst Case Analysis</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A1F8F105-9531-42B5-A229-6DC5DA0EFB9B}"/>
              </a:ext>
            </a:extLst>
          </p:cNvPr>
          <p:cNvSpPr>
            <a:spLocks noGrp="1"/>
          </p:cNvSpPr>
          <p:nvPr>
            <p:ph idx="1"/>
          </p:nvPr>
        </p:nvSpPr>
        <p:spPr>
          <a:xfrm>
            <a:off x="-1" y="1526959"/>
            <a:ext cx="12191999" cy="5331041"/>
          </a:xfrm>
          <a:ln>
            <a:solidFill>
              <a:srgbClr val="C00000"/>
            </a:solidFill>
          </a:ln>
          <a:effectLst>
            <a:glow rad="139700">
              <a:schemeClr val="accent1">
                <a:satMod val="175000"/>
                <a:alpha val="40000"/>
              </a:schemeClr>
            </a:glow>
          </a:effectLst>
        </p:spPr>
        <p:txBody>
          <a:bodyPr/>
          <a:lstStyle/>
          <a:p>
            <a:r>
              <a:rPr lang="en-US" b="0" i="0" dirty="0">
                <a:solidFill>
                  <a:srgbClr val="3C484E"/>
                </a:solidFill>
                <a:effectLst/>
                <a:latin typeface="Arial" panose="020B0604020202020204" pitchFamily="34" charset="0"/>
              </a:rPr>
              <a:t>In Worst Case i.e., when the array is </a:t>
            </a:r>
            <a:r>
              <a:rPr lang="en-US" b="0" i="0" dirty="0" err="1">
                <a:solidFill>
                  <a:srgbClr val="3C484E"/>
                </a:solidFill>
                <a:effectLst/>
                <a:latin typeface="Arial" panose="020B0604020202020204" pitchFamily="34" charset="0"/>
              </a:rPr>
              <a:t>reversly</a:t>
            </a:r>
            <a:r>
              <a:rPr lang="en-US" b="0" i="0" dirty="0">
                <a:solidFill>
                  <a:srgbClr val="3C484E"/>
                </a:solidFill>
                <a:effectLst/>
                <a:latin typeface="Arial" panose="020B0604020202020204" pitchFamily="34" charset="0"/>
              </a:rPr>
              <a:t> sorted (in descending order), </a:t>
            </a:r>
            <a:r>
              <a:rPr lang="en-US" b="1" i="0" dirty="0" err="1">
                <a:solidFill>
                  <a:srgbClr val="090A0B"/>
                </a:solidFill>
                <a:effectLst/>
                <a:latin typeface="Arial" panose="020B0604020202020204" pitchFamily="34" charset="0"/>
              </a:rPr>
              <a:t>t</a:t>
            </a:r>
            <a:r>
              <a:rPr lang="en-US" b="1" i="0" baseline="-25000" dirty="0" err="1">
                <a:solidFill>
                  <a:srgbClr val="090A0B"/>
                </a:solidFill>
                <a:effectLst/>
                <a:latin typeface="inherit"/>
              </a:rPr>
              <a:t>j</a:t>
            </a:r>
            <a:r>
              <a:rPr lang="en-US" b="1" i="0" dirty="0">
                <a:solidFill>
                  <a:srgbClr val="090A0B"/>
                </a:solidFill>
                <a:effectLst/>
                <a:latin typeface="Arial" panose="020B0604020202020204" pitchFamily="34" charset="0"/>
              </a:rPr>
              <a:t> = j</a:t>
            </a:r>
            <a:br>
              <a:rPr lang="en-US" dirty="0"/>
            </a:br>
            <a:r>
              <a:rPr lang="en-US" b="0" i="0" dirty="0" err="1">
                <a:solidFill>
                  <a:srgbClr val="3C484E"/>
                </a:solidFill>
                <a:effectLst/>
                <a:latin typeface="Arial" panose="020B0604020202020204" pitchFamily="34" charset="0"/>
              </a:rPr>
              <a:t>Therefore,T</a:t>
            </a:r>
            <a:r>
              <a:rPr lang="en-US" b="0" i="0" dirty="0">
                <a:solidFill>
                  <a:srgbClr val="3C484E"/>
                </a:solidFill>
                <a:effectLst/>
                <a:latin typeface="Arial" panose="020B0604020202020204" pitchFamily="34" charset="0"/>
              </a:rPr>
              <a:t>( n ) = C</a:t>
            </a:r>
            <a:r>
              <a:rPr lang="en-US" b="0" i="0" baseline="-25000" dirty="0">
                <a:solidFill>
                  <a:srgbClr val="3C484E"/>
                </a:solidFill>
                <a:effectLst/>
                <a:latin typeface="Arial" panose="020B0604020202020204" pitchFamily="34" charset="0"/>
              </a:rPr>
              <a:t>1</a:t>
            </a:r>
            <a:r>
              <a:rPr lang="en-US" b="0" i="0" dirty="0">
                <a:solidFill>
                  <a:srgbClr val="3C484E"/>
                </a:solidFill>
                <a:effectLst/>
                <a:latin typeface="Arial" panose="020B0604020202020204" pitchFamily="34" charset="0"/>
              </a:rPr>
              <a:t> * n + ( C</a:t>
            </a:r>
            <a:r>
              <a:rPr lang="en-US" b="0" i="0" baseline="-25000" dirty="0">
                <a:solidFill>
                  <a:srgbClr val="3C484E"/>
                </a:solidFill>
                <a:effectLst/>
                <a:latin typeface="Arial" panose="020B0604020202020204" pitchFamily="34" charset="0"/>
              </a:rPr>
              <a:t>2</a:t>
            </a:r>
            <a:r>
              <a:rPr lang="en-US" b="0" i="0" dirty="0">
                <a:solidFill>
                  <a:srgbClr val="3C484E"/>
                </a:solidFill>
                <a:effectLst/>
                <a:latin typeface="Arial" panose="020B0604020202020204" pitchFamily="34" charset="0"/>
              </a:rPr>
              <a:t> + C</a:t>
            </a:r>
            <a:r>
              <a:rPr lang="en-US" b="0" i="0" baseline="-25000" dirty="0">
                <a:solidFill>
                  <a:srgbClr val="3C484E"/>
                </a:solidFill>
                <a:effectLst/>
                <a:latin typeface="Arial" panose="020B0604020202020204" pitchFamily="34" charset="0"/>
              </a:rPr>
              <a:t>3</a:t>
            </a:r>
            <a:r>
              <a:rPr lang="en-US" b="0" i="0" dirty="0">
                <a:solidFill>
                  <a:srgbClr val="3C484E"/>
                </a:solidFill>
                <a:effectLst/>
                <a:latin typeface="Arial" panose="020B0604020202020204" pitchFamily="34" charset="0"/>
              </a:rPr>
              <a:t> ) * ( n - 1 ) + C</a:t>
            </a:r>
            <a:r>
              <a:rPr lang="en-US" b="0" i="0" baseline="-25000" dirty="0">
                <a:solidFill>
                  <a:srgbClr val="3C484E"/>
                </a:solidFill>
                <a:effectLst/>
                <a:latin typeface="Arial" panose="020B0604020202020204" pitchFamily="34" charset="0"/>
              </a:rPr>
              <a:t>4</a:t>
            </a:r>
            <a:r>
              <a:rPr lang="en-US" b="0" i="0" dirty="0">
                <a:solidFill>
                  <a:srgbClr val="3C484E"/>
                </a:solidFill>
                <a:effectLst/>
                <a:latin typeface="Arial" panose="020B0604020202020204" pitchFamily="34" charset="0"/>
              </a:rPr>
              <a:t> * ( n - 1 ) ( n ) / 2 + ( C</a:t>
            </a:r>
            <a:r>
              <a:rPr lang="en-US" b="0" i="0" baseline="-25000" dirty="0">
                <a:solidFill>
                  <a:srgbClr val="3C484E"/>
                </a:solidFill>
                <a:effectLst/>
                <a:latin typeface="Arial" panose="020B0604020202020204" pitchFamily="34" charset="0"/>
              </a:rPr>
              <a:t>5</a:t>
            </a:r>
            <a:r>
              <a:rPr lang="en-US" b="0" i="0" dirty="0">
                <a:solidFill>
                  <a:srgbClr val="3C484E"/>
                </a:solidFill>
                <a:effectLst/>
                <a:latin typeface="Arial" panose="020B0604020202020204" pitchFamily="34" charset="0"/>
              </a:rPr>
              <a:t> + C</a:t>
            </a:r>
            <a:r>
              <a:rPr lang="en-US" b="0" i="0" baseline="-25000" dirty="0">
                <a:solidFill>
                  <a:srgbClr val="3C484E"/>
                </a:solidFill>
                <a:effectLst/>
                <a:latin typeface="Arial" panose="020B0604020202020204" pitchFamily="34" charset="0"/>
              </a:rPr>
              <a:t>6</a:t>
            </a:r>
            <a:r>
              <a:rPr lang="en-US" b="0" i="0" dirty="0">
                <a:solidFill>
                  <a:srgbClr val="3C484E"/>
                </a:solidFill>
                <a:effectLst/>
                <a:latin typeface="Arial" panose="020B0604020202020204" pitchFamily="34" charset="0"/>
              </a:rPr>
              <a:t> ) * ( ( n - 1 ) (n ) / 2 - 1) + C</a:t>
            </a:r>
            <a:r>
              <a:rPr lang="en-US" b="0" i="0" baseline="-25000" dirty="0">
                <a:solidFill>
                  <a:srgbClr val="3C484E"/>
                </a:solidFill>
                <a:effectLst/>
                <a:latin typeface="Arial" panose="020B0604020202020204" pitchFamily="34" charset="0"/>
              </a:rPr>
              <a:t>8</a:t>
            </a:r>
            <a:r>
              <a:rPr lang="en-US" b="0" i="0" dirty="0">
                <a:solidFill>
                  <a:srgbClr val="3C484E"/>
                </a:solidFill>
                <a:effectLst/>
                <a:latin typeface="Arial" panose="020B0604020202020204" pitchFamily="34" charset="0"/>
              </a:rPr>
              <a:t> * ( n - 1 )</a:t>
            </a:r>
          </a:p>
          <a:p>
            <a:r>
              <a:rPr lang="en-US" b="0" i="0" dirty="0">
                <a:solidFill>
                  <a:srgbClr val="3C484E"/>
                </a:solidFill>
                <a:effectLst/>
                <a:latin typeface="Arial" panose="020B0604020202020204" pitchFamily="34" charset="0"/>
              </a:rPr>
              <a:t>which when further simplified has dominating factor of </a:t>
            </a:r>
            <a:r>
              <a:rPr lang="en-US" b="1" i="0" dirty="0">
                <a:solidFill>
                  <a:srgbClr val="090A0B"/>
                </a:solidFill>
                <a:effectLst/>
                <a:latin typeface="Arial" panose="020B0604020202020204" pitchFamily="34" charset="0"/>
              </a:rPr>
              <a:t>n</a:t>
            </a:r>
            <a:r>
              <a:rPr lang="en-US" b="1" i="0" baseline="30000" dirty="0">
                <a:solidFill>
                  <a:srgbClr val="090A0B"/>
                </a:solidFill>
                <a:effectLst/>
                <a:latin typeface="inherit"/>
              </a:rPr>
              <a:t>2</a:t>
            </a:r>
            <a:r>
              <a:rPr lang="en-US" b="0" i="0" dirty="0">
                <a:solidFill>
                  <a:srgbClr val="3C484E"/>
                </a:solidFill>
                <a:effectLst/>
                <a:latin typeface="Arial" panose="020B0604020202020204" pitchFamily="34" charset="0"/>
              </a:rPr>
              <a:t> and gives </a:t>
            </a:r>
            <a:r>
              <a:rPr lang="en-US" dirty="0"/>
              <a:t>T(n) = C * ( n </a:t>
            </a:r>
            <a:r>
              <a:rPr lang="en-US" baseline="30000" dirty="0">
                <a:effectLst/>
                <a:latin typeface="inherit"/>
              </a:rPr>
              <a:t>2</a:t>
            </a:r>
            <a:r>
              <a:rPr lang="en-US" dirty="0"/>
              <a:t>) or O( n</a:t>
            </a:r>
            <a:r>
              <a:rPr lang="en-US" baseline="30000" dirty="0">
                <a:effectLst/>
                <a:latin typeface="inherit"/>
              </a:rPr>
              <a:t>2</a:t>
            </a:r>
            <a:r>
              <a:rPr lang="en-US" dirty="0"/>
              <a:t> )</a:t>
            </a:r>
          </a:p>
        </p:txBody>
      </p:sp>
    </p:spTree>
    <p:extLst>
      <p:ext uri="{BB962C8B-B14F-4D97-AF65-F5344CB8AC3E}">
        <p14:creationId xmlns:p14="http://schemas.microsoft.com/office/powerpoint/2010/main" val="1788477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11A3-21B0-42C7-8CDC-4CB761BC8E1A}"/>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Times New Roman" panose="02020603050405020304" pitchFamily="18" charset="0"/>
                <a:cs typeface="Times New Roman" panose="02020603050405020304" pitchFamily="18" charset="0"/>
              </a:rPr>
              <a:t>Average Case Analysis</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E4830-6549-4C05-BD6D-332479FDC393}"/>
              </a:ext>
            </a:extLst>
          </p:cNvPr>
          <p:cNvSpPr>
            <a:spLocks noGrp="1"/>
          </p:cNvSpPr>
          <p:nvPr>
            <p:ph idx="1"/>
          </p:nvPr>
        </p:nvSpPr>
        <p:spPr>
          <a:xfrm>
            <a:off x="-1" y="1343818"/>
            <a:ext cx="12191999" cy="5495927"/>
          </a:xfrm>
        </p:spPr>
        <p:txBody>
          <a:bodyPr>
            <a:normAutofit/>
          </a:bodyPr>
          <a:lstStyle/>
          <a:p>
            <a:r>
              <a:rPr lang="en-US" sz="3600" i="0" dirty="0">
                <a:solidFill>
                  <a:srgbClr val="3C484E"/>
                </a:solidFill>
                <a:effectLst/>
                <a:latin typeface="Arial" panose="020B0604020202020204" pitchFamily="34" charset="0"/>
              </a:rPr>
              <a:t>Let's assume that </a:t>
            </a:r>
            <a:r>
              <a:rPr lang="en-US" sz="3600" i="0" dirty="0" err="1">
                <a:solidFill>
                  <a:srgbClr val="3C484E"/>
                </a:solidFill>
                <a:effectLst/>
                <a:latin typeface="Arial" panose="020B0604020202020204" pitchFamily="34" charset="0"/>
              </a:rPr>
              <a:t>t</a:t>
            </a:r>
            <a:r>
              <a:rPr lang="en-US" sz="3600" i="0" baseline="-25000" dirty="0" err="1">
                <a:solidFill>
                  <a:srgbClr val="3C484E"/>
                </a:solidFill>
                <a:effectLst/>
                <a:latin typeface="Arial" panose="020B0604020202020204" pitchFamily="34" charset="0"/>
              </a:rPr>
              <a:t>j</a:t>
            </a:r>
            <a:r>
              <a:rPr lang="en-US" sz="3600" i="0" dirty="0">
                <a:solidFill>
                  <a:srgbClr val="3C484E"/>
                </a:solidFill>
                <a:effectLst/>
                <a:latin typeface="Arial" panose="020B0604020202020204" pitchFamily="34" charset="0"/>
              </a:rPr>
              <a:t> = (j-1)/2 to calculate the average case</a:t>
            </a:r>
            <a:br>
              <a:rPr lang="en-US" sz="3600" dirty="0"/>
            </a:br>
            <a:r>
              <a:rPr lang="en-US" sz="3600" i="0" dirty="0">
                <a:solidFill>
                  <a:srgbClr val="3C484E"/>
                </a:solidFill>
                <a:effectLst/>
                <a:latin typeface="Arial" panose="020B0604020202020204" pitchFamily="34" charset="0"/>
              </a:rPr>
              <a:t>Therefore</a:t>
            </a:r>
          </a:p>
          <a:p>
            <a:r>
              <a:rPr lang="en-US" sz="3600" i="0" dirty="0">
                <a:solidFill>
                  <a:srgbClr val="3C484E"/>
                </a:solidFill>
                <a:effectLst/>
                <a:latin typeface="Arial" panose="020B0604020202020204" pitchFamily="34" charset="0"/>
              </a:rPr>
              <a:t>,T( n ) = C</a:t>
            </a:r>
            <a:r>
              <a:rPr lang="en-US" sz="3600" i="0" baseline="-25000" dirty="0">
                <a:solidFill>
                  <a:srgbClr val="3C484E"/>
                </a:solidFill>
                <a:effectLst/>
                <a:latin typeface="Arial" panose="020B0604020202020204" pitchFamily="34" charset="0"/>
              </a:rPr>
              <a:t>1</a:t>
            </a:r>
            <a:r>
              <a:rPr lang="en-US" sz="3600" i="0" dirty="0">
                <a:solidFill>
                  <a:srgbClr val="3C484E"/>
                </a:solidFill>
                <a:effectLst/>
                <a:latin typeface="Arial" panose="020B0604020202020204" pitchFamily="34" charset="0"/>
              </a:rPr>
              <a:t> * n + ( C</a:t>
            </a:r>
            <a:r>
              <a:rPr lang="en-US" sz="3600" i="0" baseline="-25000" dirty="0">
                <a:solidFill>
                  <a:srgbClr val="3C484E"/>
                </a:solidFill>
                <a:effectLst/>
                <a:latin typeface="Arial" panose="020B0604020202020204" pitchFamily="34" charset="0"/>
              </a:rPr>
              <a:t>2</a:t>
            </a:r>
            <a:r>
              <a:rPr lang="en-US" sz="3600" i="0" dirty="0">
                <a:solidFill>
                  <a:srgbClr val="3C484E"/>
                </a:solidFill>
                <a:effectLst/>
                <a:latin typeface="Arial" panose="020B0604020202020204" pitchFamily="34" charset="0"/>
              </a:rPr>
              <a:t> + C</a:t>
            </a:r>
            <a:r>
              <a:rPr lang="en-US" sz="3600" i="0" baseline="-25000" dirty="0">
                <a:solidFill>
                  <a:srgbClr val="3C484E"/>
                </a:solidFill>
                <a:effectLst/>
                <a:latin typeface="Arial" panose="020B0604020202020204" pitchFamily="34" charset="0"/>
              </a:rPr>
              <a:t>3</a:t>
            </a:r>
            <a:r>
              <a:rPr lang="en-US" sz="3600" i="0" dirty="0">
                <a:solidFill>
                  <a:srgbClr val="3C484E"/>
                </a:solidFill>
                <a:effectLst/>
                <a:latin typeface="Arial" panose="020B0604020202020204" pitchFamily="34" charset="0"/>
              </a:rPr>
              <a:t> ) * ( n - 1 ) + C</a:t>
            </a:r>
            <a:r>
              <a:rPr lang="en-US" sz="3600" i="0" baseline="-25000" dirty="0">
                <a:solidFill>
                  <a:srgbClr val="3C484E"/>
                </a:solidFill>
                <a:effectLst/>
                <a:latin typeface="Arial" panose="020B0604020202020204" pitchFamily="34" charset="0"/>
              </a:rPr>
              <a:t>4</a:t>
            </a:r>
            <a:r>
              <a:rPr lang="en-US" sz="3600" i="0" dirty="0">
                <a:solidFill>
                  <a:srgbClr val="3C484E"/>
                </a:solidFill>
                <a:effectLst/>
                <a:latin typeface="Arial" panose="020B0604020202020204" pitchFamily="34" charset="0"/>
              </a:rPr>
              <a:t>/2 * ( n - 1 ) ( n ) / 2 + ( C</a:t>
            </a:r>
            <a:r>
              <a:rPr lang="en-US" sz="3600" i="0" baseline="-25000" dirty="0">
                <a:solidFill>
                  <a:srgbClr val="3C484E"/>
                </a:solidFill>
                <a:effectLst/>
                <a:latin typeface="Arial" panose="020B0604020202020204" pitchFamily="34" charset="0"/>
              </a:rPr>
              <a:t>5</a:t>
            </a:r>
            <a:r>
              <a:rPr lang="en-US" sz="3600" i="0" dirty="0">
                <a:solidFill>
                  <a:srgbClr val="3C484E"/>
                </a:solidFill>
                <a:effectLst/>
                <a:latin typeface="Arial" panose="020B0604020202020204" pitchFamily="34" charset="0"/>
              </a:rPr>
              <a:t> + C</a:t>
            </a:r>
            <a:r>
              <a:rPr lang="en-US" sz="3600" i="0" baseline="-25000" dirty="0">
                <a:solidFill>
                  <a:srgbClr val="3C484E"/>
                </a:solidFill>
                <a:effectLst/>
                <a:latin typeface="Arial" panose="020B0604020202020204" pitchFamily="34" charset="0"/>
              </a:rPr>
              <a:t>6</a:t>
            </a:r>
            <a:r>
              <a:rPr lang="en-US" sz="3600" i="0" dirty="0">
                <a:solidFill>
                  <a:srgbClr val="3C484E"/>
                </a:solidFill>
                <a:effectLst/>
                <a:latin typeface="Arial" panose="020B0604020202020204" pitchFamily="34" charset="0"/>
              </a:rPr>
              <a:t> )/2 * ( ( n - 1 ) (n ) / 2 - 1) + C</a:t>
            </a:r>
            <a:r>
              <a:rPr lang="en-US" sz="3600" i="0" baseline="-25000" dirty="0">
                <a:solidFill>
                  <a:srgbClr val="3C484E"/>
                </a:solidFill>
                <a:effectLst/>
                <a:latin typeface="Arial" panose="020B0604020202020204" pitchFamily="34" charset="0"/>
              </a:rPr>
              <a:t>8</a:t>
            </a:r>
            <a:r>
              <a:rPr lang="en-US" sz="3600" i="0" dirty="0">
                <a:solidFill>
                  <a:srgbClr val="3C484E"/>
                </a:solidFill>
                <a:effectLst/>
                <a:latin typeface="Arial" panose="020B0604020202020204" pitchFamily="34" charset="0"/>
              </a:rPr>
              <a:t> * ( n - 1 )</a:t>
            </a:r>
            <a:br>
              <a:rPr lang="en-US" sz="3600" dirty="0"/>
            </a:br>
            <a:endParaRPr lang="en-US" sz="3600" dirty="0"/>
          </a:p>
          <a:p>
            <a:r>
              <a:rPr lang="en-US" sz="3600" i="0" dirty="0">
                <a:solidFill>
                  <a:srgbClr val="3C484E"/>
                </a:solidFill>
                <a:effectLst/>
                <a:latin typeface="Arial" panose="020B0604020202020204" pitchFamily="34" charset="0"/>
              </a:rPr>
              <a:t>which when further simplified has dominating factor of </a:t>
            </a:r>
            <a:r>
              <a:rPr lang="en-US" sz="3600" i="0" dirty="0">
                <a:solidFill>
                  <a:srgbClr val="090A0B"/>
                </a:solidFill>
                <a:effectLst/>
                <a:latin typeface="Arial" panose="020B0604020202020204" pitchFamily="34" charset="0"/>
              </a:rPr>
              <a:t>n</a:t>
            </a:r>
            <a:r>
              <a:rPr lang="en-US" sz="3600" i="0" baseline="30000" dirty="0">
                <a:solidFill>
                  <a:srgbClr val="090A0B"/>
                </a:solidFill>
                <a:effectLst/>
                <a:latin typeface="inherit"/>
              </a:rPr>
              <a:t>2</a:t>
            </a:r>
            <a:r>
              <a:rPr lang="en-US" sz="3600" i="0" dirty="0">
                <a:solidFill>
                  <a:srgbClr val="3C484E"/>
                </a:solidFill>
                <a:effectLst/>
                <a:latin typeface="Arial" panose="020B0604020202020204" pitchFamily="34" charset="0"/>
              </a:rPr>
              <a:t> and gives </a:t>
            </a:r>
            <a:r>
              <a:rPr lang="en-US" sz="3600" dirty="0"/>
              <a:t>T(n) = C * ( n </a:t>
            </a:r>
            <a:r>
              <a:rPr lang="en-US" sz="3600" baseline="30000" dirty="0">
                <a:effectLst/>
                <a:latin typeface="inherit"/>
              </a:rPr>
              <a:t>2</a:t>
            </a:r>
            <a:r>
              <a:rPr lang="en-US" sz="3600" dirty="0"/>
              <a:t>) or O( n</a:t>
            </a:r>
            <a:r>
              <a:rPr lang="en-US" sz="3600" baseline="30000" dirty="0">
                <a:effectLst/>
                <a:latin typeface="inherit"/>
              </a:rPr>
              <a:t>2</a:t>
            </a:r>
            <a:r>
              <a:rPr lang="en-US" sz="3600" dirty="0"/>
              <a:t> )</a:t>
            </a:r>
          </a:p>
        </p:txBody>
      </p:sp>
    </p:spTree>
    <p:extLst>
      <p:ext uri="{BB962C8B-B14F-4D97-AF65-F5344CB8AC3E}">
        <p14:creationId xmlns:p14="http://schemas.microsoft.com/office/powerpoint/2010/main" val="1126573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FB86-55D1-4B11-B3ED-596B53968CD0}"/>
              </a:ext>
            </a:extLst>
          </p:cNvPr>
          <p:cNvSpPr>
            <a:spLocks noGrp="1"/>
          </p:cNvSpPr>
          <p:nvPr>
            <p:ph type="title"/>
          </p:nvPr>
        </p:nvSpPr>
        <p:spPr>
          <a:xfrm>
            <a:off x="0" y="0"/>
            <a:ext cx="12192000" cy="1440078"/>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35B2844F-1348-46A4-BACC-DA6F11FB49AD}"/>
              </a:ext>
            </a:extLst>
          </p:cNvPr>
          <p:cNvSpPr>
            <a:spLocks noGrp="1"/>
          </p:cNvSpPr>
          <p:nvPr>
            <p:ph idx="1"/>
          </p:nvPr>
        </p:nvSpPr>
        <p:spPr>
          <a:xfrm>
            <a:off x="-1" y="1509204"/>
            <a:ext cx="12191999" cy="5348796"/>
          </a:xfrm>
          <a:ln>
            <a:solidFill>
              <a:srgbClr val="C00000"/>
            </a:solidFill>
          </a:ln>
          <a:effectLst>
            <a:glow rad="139700">
              <a:schemeClr val="accent1">
                <a:satMod val="175000"/>
                <a:alpha val="40000"/>
              </a:schemeClr>
            </a:glow>
          </a:effectLst>
        </p:spPr>
        <p:txBody>
          <a:bodyPr/>
          <a:lstStyle/>
          <a:p>
            <a:r>
              <a:rPr lang="en-US" dirty="0"/>
              <a:t>INSERTION SORT(A)</a:t>
            </a:r>
          </a:p>
          <a:p>
            <a:r>
              <a:rPr lang="en-US" sz="2000" dirty="0"/>
              <a:t>For j=2 to </a:t>
            </a:r>
            <a:r>
              <a:rPr lang="en-US" sz="2000" dirty="0" err="1"/>
              <a:t>A.length</a:t>
            </a:r>
            <a:r>
              <a:rPr lang="en-US" sz="2000" dirty="0"/>
              <a:t>                                                  n                                                           c</a:t>
            </a:r>
            <a:r>
              <a:rPr lang="en-US" sz="2000" baseline="-25000" dirty="0"/>
              <a:t>1</a:t>
            </a:r>
          </a:p>
          <a:p>
            <a:r>
              <a:rPr lang="en-US" sz="2000" dirty="0"/>
              <a:t>Key = A[j]                                                                   n-1                                                       c</a:t>
            </a:r>
            <a:r>
              <a:rPr lang="en-US" sz="2000" baseline="-25000" dirty="0"/>
              <a:t>2</a:t>
            </a:r>
          </a:p>
          <a:p>
            <a:r>
              <a:rPr lang="en-US" sz="2000" dirty="0"/>
              <a:t>//Insert A[j] into A[1….j-1]                                     n-1                                                       c</a:t>
            </a:r>
            <a:r>
              <a:rPr lang="en-US" sz="2000" baseline="-25000" dirty="0"/>
              <a:t>3</a:t>
            </a:r>
          </a:p>
          <a:p>
            <a:r>
              <a:rPr lang="en-US" sz="2000" dirty="0" err="1"/>
              <a:t>i</a:t>
            </a:r>
            <a:r>
              <a:rPr lang="en-US" sz="2000" dirty="0"/>
              <a:t>=j-1                                                                            n-1                                                       c</a:t>
            </a:r>
            <a:r>
              <a:rPr lang="en-US" sz="2000" baseline="-25000" dirty="0"/>
              <a:t>4</a:t>
            </a:r>
          </a:p>
          <a:p>
            <a:r>
              <a:rPr lang="en-US" sz="2000" dirty="0"/>
              <a:t>While(</a:t>
            </a:r>
            <a:r>
              <a:rPr lang="en-US" sz="2000" dirty="0" err="1"/>
              <a:t>i</a:t>
            </a:r>
            <a:r>
              <a:rPr lang="en-US" sz="2000" dirty="0"/>
              <a:t>&gt;o AND A[</a:t>
            </a:r>
            <a:r>
              <a:rPr lang="en-US" sz="2000" dirty="0" err="1"/>
              <a:t>i</a:t>
            </a:r>
            <a:r>
              <a:rPr lang="en-US" sz="2000" dirty="0"/>
              <a:t>]&gt;key                                         n-1(min) n*(n-1)/2(max)                  c</a:t>
            </a:r>
            <a:r>
              <a:rPr lang="en-US" sz="2000" baseline="-25000" dirty="0"/>
              <a:t>5</a:t>
            </a:r>
          </a:p>
          <a:p>
            <a:r>
              <a:rPr lang="en-US" sz="2000" dirty="0"/>
              <a:t>A[i+1] = A[</a:t>
            </a:r>
            <a:r>
              <a:rPr lang="en-US" sz="2000" dirty="0" err="1"/>
              <a:t>i</a:t>
            </a:r>
            <a:r>
              <a:rPr lang="en-US" sz="2000" dirty="0"/>
              <a:t>]                                                               o(min)      n*(n-1)/2(max)                c</a:t>
            </a:r>
            <a:r>
              <a:rPr lang="en-US" sz="2000" baseline="-25000" dirty="0"/>
              <a:t>6</a:t>
            </a:r>
          </a:p>
          <a:p>
            <a:r>
              <a:rPr lang="en-US" sz="2000" dirty="0" err="1"/>
              <a:t>i</a:t>
            </a:r>
            <a:r>
              <a:rPr lang="en-US" sz="2000" dirty="0"/>
              <a:t> = i-1                                                                           o(min)      n*(n-1)/2(max)               c</a:t>
            </a:r>
            <a:r>
              <a:rPr lang="en-US" sz="2000" baseline="-25000" dirty="0"/>
              <a:t>7</a:t>
            </a:r>
          </a:p>
          <a:p>
            <a:r>
              <a:rPr lang="en-US" sz="2000" dirty="0"/>
              <a:t>A[i+1] = key                                                                 n-1                                                      c</a:t>
            </a:r>
            <a:r>
              <a:rPr lang="en-US" sz="2000" baseline="-25000" dirty="0"/>
              <a:t>8</a:t>
            </a:r>
          </a:p>
        </p:txBody>
      </p:sp>
      <p:cxnSp>
        <p:nvCxnSpPr>
          <p:cNvPr id="5" name="Straight Arrow Connector 4">
            <a:extLst>
              <a:ext uri="{FF2B5EF4-FFF2-40B4-BE49-F238E27FC236}">
                <a16:creationId xmlns:a16="http://schemas.microsoft.com/office/drawing/2014/main" id="{4512A900-7998-4A57-848A-4164769D6310}"/>
              </a:ext>
            </a:extLst>
          </p:cNvPr>
          <p:cNvCxnSpPr/>
          <p:nvPr/>
        </p:nvCxnSpPr>
        <p:spPr>
          <a:xfrm>
            <a:off x="3275860" y="2077375"/>
            <a:ext cx="1571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C719A9-AA2D-4273-B5B4-2C7BA23A27DC}"/>
              </a:ext>
            </a:extLst>
          </p:cNvPr>
          <p:cNvCxnSpPr/>
          <p:nvPr/>
        </p:nvCxnSpPr>
        <p:spPr>
          <a:xfrm>
            <a:off x="3373515" y="2503503"/>
            <a:ext cx="1553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A21EBB-7EFE-487E-90D3-3E2C156EBCE8}"/>
              </a:ext>
            </a:extLst>
          </p:cNvPr>
          <p:cNvCxnSpPr/>
          <p:nvPr/>
        </p:nvCxnSpPr>
        <p:spPr>
          <a:xfrm>
            <a:off x="3400148" y="2894121"/>
            <a:ext cx="1526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886D82-0D34-48AB-947A-1228AA8CF5FE}"/>
              </a:ext>
            </a:extLst>
          </p:cNvPr>
          <p:cNvCxnSpPr/>
          <p:nvPr/>
        </p:nvCxnSpPr>
        <p:spPr>
          <a:xfrm>
            <a:off x="3506680" y="3302493"/>
            <a:ext cx="142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48CA78-BC9B-4ACA-A00F-9C2AD550F5E9}"/>
              </a:ext>
            </a:extLst>
          </p:cNvPr>
          <p:cNvCxnSpPr/>
          <p:nvPr/>
        </p:nvCxnSpPr>
        <p:spPr>
          <a:xfrm>
            <a:off x="3400148" y="3701988"/>
            <a:ext cx="1526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C128C8-FD78-4F9B-B0C6-D6FE1D0EB3E8}"/>
              </a:ext>
            </a:extLst>
          </p:cNvPr>
          <p:cNvCxnSpPr/>
          <p:nvPr/>
        </p:nvCxnSpPr>
        <p:spPr>
          <a:xfrm>
            <a:off x="3400148" y="4110361"/>
            <a:ext cx="1526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7DF4B3-92E0-4B4F-AA9A-D7F3F54B70CF}"/>
              </a:ext>
            </a:extLst>
          </p:cNvPr>
          <p:cNvCxnSpPr/>
          <p:nvPr/>
        </p:nvCxnSpPr>
        <p:spPr>
          <a:xfrm>
            <a:off x="3373515" y="4536489"/>
            <a:ext cx="1660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A43901-85F4-4083-8FB0-CB8F22B28308}"/>
              </a:ext>
            </a:extLst>
          </p:cNvPr>
          <p:cNvCxnSpPr>
            <a:cxnSpLocks/>
          </p:cNvCxnSpPr>
          <p:nvPr/>
        </p:nvCxnSpPr>
        <p:spPr>
          <a:xfrm>
            <a:off x="3373515" y="4944862"/>
            <a:ext cx="1660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638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C0D6-C57E-4936-83CB-7C2BEAE5C5F9}"/>
              </a:ext>
            </a:extLst>
          </p:cNvPr>
          <p:cNvSpPr>
            <a:spLocks noGrp="1"/>
          </p:cNvSpPr>
          <p:nvPr>
            <p:ph type="title"/>
          </p:nvPr>
        </p:nvSpPr>
        <p:spPr>
          <a:xfrm>
            <a:off x="0" y="1"/>
            <a:ext cx="12192000" cy="1322772"/>
          </a:xfrm>
          <a:solidFill>
            <a:srgbClr val="FF0000"/>
          </a:solidFill>
          <a:ln>
            <a:solidFill>
              <a:srgbClr val="C00000"/>
            </a:solidFill>
          </a:ln>
          <a:effectLst>
            <a:glow rad="139700">
              <a:schemeClr val="accent1">
                <a:satMod val="175000"/>
                <a:alpha val="40000"/>
              </a:schemeClr>
            </a:glow>
          </a:effectLst>
        </p:spPr>
        <p:txBody>
          <a:bodyPr/>
          <a:lstStyle/>
          <a:p>
            <a:r>
              <a:rPr lang="en-US" b="1" baseline="30000" dirty="0" err="1">
                <a:latin typeface="Times New Roman" panose="02020603050405020304" pitchFamily="18" charset="0"/>
                <a:cs typeface="Times New Roman" panose="02020603050405020304" pitchFamily="18" charset="0"/>
              </a:rPr>
              <a:t>Cont</a:t>
            </a:r>
            <a:r>
              <a:rPr lang="en-US" b="1" baseline="30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8CC2DDB-8B81-4BA4-BE4C-186BC90623CE}"/>
              </a:ext>
            </a:extLst>
          </p:cNvPr>
          <p:cNvSpPr>
            <a:spLocks noGrp="1"/>
          </p:cNvSpPr>
          <p:nvPr>
            <p:ph idx="1"/>
          </p:nvPr>
        </p:nvSpPr>
        <p:spPr>
          <a:xfrm>
            <a:off x="-1" y="1322773"/>
            <a:ext cx="12191999" cy="5535227"/>
          </a:xfrm>
          <a:ln>
            <a:solidFill>
              <a:srgbClr val="C00000"/>
            </a:solidFill>
          </a:ln>
          <a:effectLst>
            <a:glow rad="139700">
              <a:schemeClr val="accent1">
                <a:satMod val="175000"/>
                <a:alpha val="40000"/>
              </a:schemeClr>
            </a:glow>
          </a:effectLst>
        </p:spPr>
        <p:txBody>
          <a:bodyPr>
            <a:normAutofit/>
          </a:bodyPr>
          <a:lstStyle/>
          <a:p>
            <a:r>
              <a:rPr lang="en-US" sz="2000" dirty="0"/>
              <a:t>Min                                                                              max</a:t>
            </a:r>
          </a:p>
          <a:p>
            <a:r>
              <a:rPr lang="en-US" sz="2000" dirty="0"/>
              <a:t>=c</a:t>
            </a:r>
            <a:r>
              <a:rPr lang="en-US" sz="2000" baseline="-25000" dirty="0"/>
              <a:t>1</a:t>
            </a:r>
            <a:r>
              <a:rPr lang="en-US" sz="2000" dirty="0"/>
              <a:t>*n+c</a:t>
            </a:r>
            <a:r>
              <a:rPr lang="en-US" sz="2000" baseline="-25000" dirty="0"/>
              <a:t>2</a:t>
            </a:r>
            <a:r>
              <a:rPr lang="en-US" sz="2000" dirty="0"/>
              <a:t>*(n-1)+0+c</a:t>
            </a:r>
            <a:r>
              <a:rPr lang="en-US" sz="2000" baseline="-25000" dirty="0"/>
              <a:t>4</a:t>
            </a:r>
            <a:r>
              <a:rPr lang="en-US" sz="2000" dirty="0"/>
              <a:t>*(n-1)                         =c</a:t>
            </a:r>
            <a:r>
              <a:rPr lang="en-US" sz="2000" baseline="-25000" dirty="0"/>
              <a:t>1</a:t>
            </a:r>
            <a:r>
              <a:rPr lang="en-US" sz="2000" dirty="0"/>
              <a:t>*n+c</a:t>
            </a:r>
            <a:r>
              <a:rPr lang="en-US" sz="2000" baseline="-25000" dirty="0"/>
              <a:t>2</a:t>
            </a:r>
            <a:r>
              <a:rPr lang="en-US" sz="2000" dirty="0"/>
              <a:t>*(n-1)+0+c</a:t>
            </a:r>
            <a:r>
              <a:rPr lang="en-US" sz="2000" baseline="-25000" dirty="0"/>
              <a:t>4</a:t>
            </a:r>
            <a:r>
              <a:rPr lang="en-US" sz="2000" dirty="0"/>
              <a:t>*(n-1)</a:t>
            </a:r>
          </a:p>
          <a:p>
            <a:r>
              <a:rPr lang="en-US" sz="2000" dirty="0"/>
              <a:t>   +c</a:t>
            </a:r>
            <a:r>
              <a:rPr lang="en-US" sz="2000" baseline="-25000" dirty="0"/>
              <a:t>5</a:t>
            </a:r>
            <a:r>
              <a:rPr lang="en-US" sz="2000" dirty="0"/>
              <a:t>*(n-1)+0+0+c</a:t>
            </a:r>
            <a:r>
              <a:rPr lang="en-US" sz="2000" baseline="-25000" dirty="0"/>
              <a:t>8</a:t>
            </a:r>
            <a:r>
              <a:rPr lang="en-US" sz="2000" dirty="0"/>
              <a:t>*(n-1)                               +c</a:t>
            </a:r>
            <a:r>
              <a:rPr lang="en-US" sz="2000" baseline="-25000" dirty="0"/>
              <a:t>5</a:t>
            </a:r>
            <a:r>
              <a:rPr lang="en-US" sz="2000" dirty="0"/>
              <a:t>*n*(n-1)+c</a:t>
            </a:r>
            <a:r>
              <a:rPr lang="en-US" sz="2000" baseline="-25000" dirty="0"/>
              <a:t>6</a:t>
            </a:r>
            <a:r>
              <a:rPr lang="en-US" sz="2000" dirty="0"/>
              <a:t>*n*(n-1)</a:t>
            </a:r>
          </a:p>
          <a:p>
            <a:endParaRPr lang="en-US" sz="2000" dirty="0"/>
          </a:p>
          <a:p>
            <a:pPr marL="0" indent="0">
              <a:buNone/>
            </a:pPr>
            <a:r>
              <a:rPr lang="en-US" sz="2000" dirty="0"/>
              <a:t>                                                                               +c</a:t>
            </a:r>
            <a:r>
              <a:rPr lang="en-US" sz="2000" baseline="-25000" dirty="0"/>
              <a:t>7</a:t>
            </a:r>
            <a:r>
              <a:rPr lang="en-US" sz="2000" dirty="0"/>
              <a:t>*n*(n-1)+c</a:t>
            </a:r>
            <a:r>
              <a:rPr lang="en-US" sz="2000" baseline="-25000" dirty="0"/>
              <a:t>8</a:t>
            </a:r>
            <a:r>
              <a:rPr lang="en-US" sz="2000" dirty="0"/>
              <a:t>*(n-1)</a:t>
            </a:r>
          </a:p>
          <a:p>
            <a:endParaRPr lang="en-US" sz="2000" dirty="0"/>
          </a:p>
          <a:p>
            <a:endParaRPr lang="en-US" sz="2000" dirty="0"/>
          </a:p>
          <a:p>
            <a:r>
              <a:rPr lang="en-US" sz="2000" dirty="0"/>
              <a:t>=</a:t>
            </a:r>
            <a:r>
              <a:rPr lang="en-US" sz="2000" dirty="0" err="1"/>
              <a:t>an+b</a:t>
            </a:r>
            <a:r>
              <a:rPr lang="en-US" sz="2000" dirty="0"/>
              <a:t>                                                                  =an</a:t>
            </a:r>
            <a:r>
              <a:rPr lang="en-US" sz="2000" baseline="30000" dirty="0"/>
              <a:t>2</a:t>
            </a:r>
            <a:r>
              <a:rPr lang="en-US" sz="2000" dirty="0"/>
              <a:t>+bn+c</a:t>
            </a:r>
          </a:p>
          <a:p>
            <a:r>
              <a:rPr lang="en-US" sz="2000" dirty="0"/>
              <a:t>   best case                                                               Worst case</a:t>
            </a:r>
          </a:p>
          <a:p>
            <a:r>
              <a:rPr lang="en-US" sz="2000" dirty="0"/>
              <a:t>Run time insertion sort</a:t>
            </a:r>
          </a:p>
          <a:p>
            <a:r>
              <a:rPr lang="en-US" sz="2000" dirty="0"/>
              <a:t>N-&gt;</a:t>
            </a:r>
            <a:r>
              <a:rPr lang="en-US" sz="2000" dirty="0" err="1"/>
              <a:t>an+b</a:t>
            </a:r>
            <a:r>
              <a:rPr lang="en-US" sz="2000" dirty="0"/>
              <a:t>                                                                  an</a:t>
            </a:r>
            <a:r>
              <a:rPr lang="en-US" sz="2000" baseline="30000" dirty="0"/>
              <a:t>2</a:t>
            </a:r>
            <a:r>
              <a:rPr lang="en-US" sz="2000" dirty="0"/>
              <a:t>+bn+c</a:t>
            </a:r>
          </a:p>
        </p:txBody>
      </p:sp>
    </p:spTree>
    <p:extLst>
      <p:ext uri="{BB962C8B-B14F-4D97-AF65-F5344CB8AC3E}">
        <p14:creationId xmlns:p14="http://schemas.microsoft.com/office/powerpoint/2010/main" val="119396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FF4E-15BA-4FDA-BE48-DEE91FC22567}"/>
              </a:ext>
            </a:extLst>
          </p:cNvPr>
          <p:cNvSpPr>
            <a:spLocks noGrp="1"/>
          </p:cNvSpPr>
          <p:nvPr>
            <p:ph type="title"/>
          </p:nvPr>
        </p:nvSpPr>
        <p:spPr>
          <a:xfrm>
            <a:off x="0" y="0"/>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 Time and Space complexity for Bubble Sort:-</a:t>
            </a:r>
          </a:p>
        </p:txBody>
      </p:sp>
      <p:sp>
        <p:nvSpPr>
          <p:cNvPr id="3" name="Content Placeholder 2">
            <a:extLst>
              <a:ext uri="{FF2B5EF4-FFF2-40B4-BE49-F238E27FC236}">
                <a16:creationId xmlns:a16="http://schemas.microsoft.com/office/drawing/2014/main" id="{D386DD90-6386-4859-AAC7-FDFF944FB7A0}"/>
              </a:ext>
            </a:extLst>
          </p:cNvPr>
          <p:cNvSpPr>
            <a:spLocks noGrp="1"/>
          </p:cNvSpPr>
          <p:nvPr>
            <p:ph idx="1"/>
          </p:nvPr>
        </p:nvSpPr>
        <p:spPr>
          <a:xfrm>
            <a:off x="0" y="1325564"/>
            <a:ext cx="12192000" cy="5532436"/>
          </a:xfrm>
          <a:ln>
            <a:solidFill>
              <a:srgbClr val="C00000"/>
            </a:solidFill>
          </a:ln>
          <a:effectLst>
            <a:glow rad="139700">
              <a:schemeClr val="accent1">
                <a:satMod val="175000"/>
                <a:alpha val="40000"/>
              </a:schemeClr>
            </a:glow>
          </a:effectLst>
        </p:spPr>
        <p:txBody>
          <a:bodyPr/>
          <a:lstStyle/>
          <a:p>
            <a:pPr algn="l" fontAlgn="base">
              <a:buFont typeface="+mj-lt"/>
              <a:buAutoNum type="arabicPeriod"/>
            </a:pPr>
            <a:endParaRPr lang="en-US" b="0" i="0" dirty="0">
              <a:solidFill>
                <a:srgbClr val="3C484E"/>
              </a:solidFill>
              <a:effectLst/>
              <a:latin typeface="inherit"/>
            </a:endParaRPr>
          </a:p>
          <a:p>
            <a:pPr marL="0" indent="0" algn="l" fontAlgn="base">
              <a:buNone/>
            </a:pPr>
            <a:r>
              <a:rPr lang="en-US" sz="4400" dirty="0">
                <a:solidFill>
                  <a:srgbClr val="3C484E"/>
                </a:solidFill>
                <a:latin typeface="inherit"/>
              </a:rPr>
              <a:t>Table of contents:-</a:t>
            </a:r>
          </a:p>
          <a:p>
            <a:pPr algn="l" fontAlgn="base">
              <a:buFont typeface="+mj-lt"/>
              <a:buAutoNum type="arabicPeriod"/>
            </a:pPr>
            <a:r>
              <a:rPr lang="en-US" b="0" i="0" dirty="0">
                <a:solidFill>
                  <a:srgbClr val="3C484E"/>
                </a:solidFill>
                <a:effectLst/>
                <a:latin typeface="inherit"/>
              </a:rPr>
              <a:t>Introduction to Bubble sort</a:t>
            </a:r>
          </a:p>
          <a:p>
            <a:pPr algn="l" fontAlgn="base">
              <a:buFont typeface="+mj-lt"/>
              <a:buAutoNum type="arabicPeriod"/>
            </a:pPr>
            <a:r>
              <a:rPr lang="en-US" b="0" i="0" dirty="0">
                <a:solidFill>
                  <a:srgbClr val="3C484E"/>
                </a:solidFill>
                <a:effectLst/>
                <a:latin typeface="inherit"/>
              </a:rPr>
              <a:t>Time Complexity Analysis</a:t>
            </a:r>
          </a:p>
          <a:p>
            <a:pPr algn="l" fontAlgn="base">
              <a:buFont typeface="+mj-lt"/>
              <a:buAutoNum type="arabicPeriod"/>
            </a:pPr>
            <a:r>
              <a:rPr lang="en-US" b="0" i="0" dirty="0">
                <a:solidFill>
                  <a:srgbClr val="3C484E"/>
                </a:solidFill>
                <a:effectLst/>
                <a:latin typeface="inherit"/>
              </a:rPr>
              <a:t>Worst Case Time Complexity</a:t>
            </a:r>
          </a:p>
          <a:p>
            <a:pPr algn="l" fontAlgn="base">
              <a:buFont typeface="+mj-lt"/>
              <a:buAutoNum type="arabicPeriod"/>
            </a:pPr>
            <a:r>
              <a:rPr lang="en-US" b="0" i="0" dirty="0">
                <a:solidFill>
                  <a:srgbClr val="3C484E"/>
                </a:solidFill>
                <a:effectLst/>
                <a:latin typeface="inherit"/>
              </a:rPr>
              <a:t>Best Case Time Complexity</a:t>
            </a:r>
          </a:p>
          <a:p>
            <a:pPr algn="l" fontAlgn="base">
              <a:buFont typeface="+mj-lt"/>
              <a:buAutoNum type="arabicPeriod"/>
            </a:pPr>
            <a:r>
              <a:rPr lang="en-US" b="0" i="0" dirty="0">
                <a:solidFill>
                  <a:srgbClr val="3C484E"/>
                </a:solidFill>
                <a:effectLst/>
                <a:latin typeface="inherit"/>
              </a:rPr>
              <a:t>Average Case Time Complexity</a:t>
            </a:r>
          </a:p>
          <a:p>
            <a:pPr algn="l" fontAlgn="base">
              <a:buFont typeface="+mj-lt"/>
              <a:buAutoNum type="arabicPeriod"/>
            </a:pPr>
            <a:r>
              <a:rPr lang="en-US" b="0" i="0" dirty="0">
                <a:solidFill>
                  <a:srgbClr val="3C484E"/>
                </a:solidFill>
                <a:effectLst/>
                <a:latin typeface="inherit"/>
              </a:rPr>
              <a:t>Space Complexity</a:t>
            </a:r>
          </a:p>
          <a:p>
            <a:pPr algn="l" fontAlgn="base">
              <a:buFont typeface="+mj-lt"/>
              <a:buAutoNum type="arabicPeriod"/>
            </a:pPr>
            <a:r>
              <a:rPr lang="en-US" b="0" i="0" dirty="0">
                <a:solidFill>
                  <a:srgbClr val="3C484E"/>
                </a:solidFill>
                <a:effectLst/>
                <a:latin typeface="inherit"/>
              </a:rPr>
              <a:t>Comparison with other Sorting Algorithms</a:t>
            </a:r>
          </a:p>
          <a:p>
            <a:endParaRPr lang="en-US" dirty="0"/>
          </a:p>
        </p:txBody>
      </p:sp>
    </p:spTree>
    <p:extLst>
      <p:ext uri="{BB962C8B-B14F-4D97-AF65-F5344CB8AC3E}">
        <p14:creationId xmlns:p14="http://schemas.microsoft.com/office/powerpoint/2010/main" val="3968504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BB1B-699F-4B68-B79E-501D256DB05A}"/>
              </a:ext>
            </a:extLst>
          </p:cNvPr>
          <p:cNvSpPr>
            <a:spLocks noGrp="1"/>
          </p:cNvSpPr>
          <p:nvPr>
            <p:ph type="title"/>
          </p:nvPr>
        </p:nvSpPr>
        <p:spPr>
          <a:xfrm>
            <a:off x="-41429" y="0"/>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Space complexity of Insertion sort:-</a:t>
            </a:r>
          </a:p>
        </p:txBody>
      </p:sp>
      <p:sp>
        <p:nvSpPr>
          <p:cNvPr id="3" name="Content Placeholder 2">
            <a:extLst>
              <a:ext uri="{FF2B5EF4-FFF2-40B4-BE49-F238E27FC236}">
                <a16:creationId xmlns:a16="http://schemas.microsoft.com/office/drawing/2014/main" id="{E8E5BDB3-622D-4981-B6CE-BB44ABCF7603}"/>
              </a:ext>
            </a:extLst>
          </p:cNvPr>
          <p:cNvSpPr>
            <a:spLocks noGrp="1"/>
          </p:cNvSpPr>
          <p:nvPr>
            <p:ph idx="1"/>
          </p:nvPr>
        </p:nvSpPr>
        <p:spPr>
          <a:xfrm>
            <a:off x="0" y="1325564"/>
            <a:ext cx="12109142" cy="5532436"/>
          </a:xfrm>
          <a:ln>
            <a:solidFill>
              <a:srgbClr val="C00000"/>
            </a:solidFill>
          </a:ln>
          <a:effectLst>
            <a:glow rad="139700">
              <a:schemeClr val="accent1">
                <a:satMod val="175000"/>
                <a:alpha val="40000"/>
              </a:schemeClr>
            </a:glow>
          </a:effectLst>
        </p:spPr>
        <p:txBody>
          <a:bodyPr/>
          <a:lstStyle/>
          <a:p>
            <a:r>
              <a:rPr lang="en-US" b="0" i="0" dirty="0">
                <a:solidFill>
                  <a:srgbClr val="3C484E"/>
                </a:solidFill>
                <a:effectLst/>
                <a:latin typeface="Arial" panose="020B0604020202020204" pitchFamily="34" charset="0"/>
              </a:rPr>
              <a:t>we didn't require any extra space. We are only re-arranging the input array to achieve the desired output. Hence, we can claim that there is no need of any auxiliary memory to run this Algorithm. Although each of these operation will be added to the stack but not </a:t>
            </a:r>
            <a:r>
              <a:rPr lang="en-US" b="0" i="0" dirty="0" err="1">
                <a:solidFill>
                  <a:srgbClr val="3C484E"/>
                </a:solidFill>
                <a:effectLst/>
                <a:latin typeface="Arial" panose="020B0604020202020204" pitchFamily="34" charset="0"/>
              </a:rPr>
              <a:t>simultaneoulsy</a:t>
            </a:r>
            <a:r>
              <a:rPr lang="en-US" b="0" i="0" dirty="0">
                <a:solidFill>
                  <a:srgbClr val="3C484E"/>
                </a:solidFill>
                <a:effectLst/>
                <a:latin typeface="Arial" panose="020B0604020202020204" pitchFamily="34" charset="0"/>
              </a:rPr>
              <a:t> the Memory Complexity comes out to be:</a:t>
            </a:r>
          </a:p>
          <a:p>
            <a:r>
              <a:rPr lang="en-US" b="0" i="0" dirty="0">
                <a:solidFill>
                  <a:srgbClr val="3C484E"/>
                </a:solidFill>
                <a:effectLst/>
                <a:latin typeface="Arial" panose="020B0604020202020204" pitchFamily="34" charset="0"/>
              </a:rPr>
              <a:t> </a:t>
            </a:r>
            <a:r>
              <a:rPr lang="en-US" b="1" i="0" dirty="0">
                <a:solidFill>
                  <a:srgbClr val="090A0B"/>
                </a:solidFill>
                <a:effectLst/>
                <a:latin typeface="Arial" panose="020B0604020202020204" pitchFamily="34" charset="0"/>
              </a:rPr>
              <a:t>O(1)</a:t>
            </a:r>
            <a:endParaRPr lang="en-US" dirty="0"/>
          </a:p>
        </p:txBody>
      </p:sp>
    </p:spTree>
    <p:extLst>
      <p:ext uri="{BB962C8B-B14F-4D97-AF65-F5344CB8AC3E}">
        <p14:creationId xmlns:p14="http://schemas.microsoft.com/office/powerpoint/2010/main" val="11840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9909-AF2E-4188-9493-83F5AE986090}"/>
              </a:ext>
            </a:extLst>
          </p:cNvPr>
          <p:cNvSpPr>
            <a:spLocks noGrp="1"/>
          </p:cNvSpPr>
          <p:nvPr>
            <p:ph type="title"/>
          </p:nvPr>
        </p:nvSpPr>
        <p:spPr>
          <a:xfrm>
            <a:off x="0" y="2291579"/>
            <a:ext cx="12192000" cy="1325563"/>
          </a:xfrm>
          <a:solidFill>
            <a:srgbClr val="FF0000"/>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Time and Space complexity for Quick sort:-</a:t>
            </a:r>
          </a:p>
        </p:txBody>
      </p:sp>
    </p:spTree>
    <p:extLst>
      <p:ext uri="{BB962C8B-B14F-4D97-AF65-F5344CB8AC3E}">
        <p14:creationId xmlns:p14="http://schemas.microsoft.com/office/powerpoint/2010/main" val="3458714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0D2-5BA9-4301-BDD1-86502EFDDF5C}"/>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i="0" dirty="0">
                <a:solidFill>
                  <a:srgbClr val="090A0B"/>
                </a:solidFill>
                <a:effectLst/>
                <a:latin typeface="Times New Roman" panose="02020603050405020304" pitchFamily="18" charset="0"/>
                <a:cs typeface="Times New Roman" panose="02020603050405020304" pitchFamily="18" charset="0"/>
              </a:rPr>
              <a:t>Table of Content</a:t>
            </a:r>
            <a:r>
              <a:rPr lang="en-US" b="1" i="0" dirty="0">
                <a:solidFill>
                  <a:srgbClr val="3C484E"/>
                </a:solidFill>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790E0-E3F1-4C0A-BD5C-CE330705F957}"/>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pPr algn="l" fontAlgn="base">
              <a:buFont typeface="+mj-lt"/>
              <a:buAutoNum type="arabicPeriod"/>
            </a:pPr>
            <a:r>
              <a:rPr lang="en-US" b="0" i="0" dirty="0">
                <a:solidFill>
                  <a:srgbClr val="3C484E"/>
                </a:solidFill>
                <a:effectLst/>
                <a:latin typeface="inherit"/>
              </a:rPr>
              <a:t>Basics of Quick Sort</a:t>
            </a:r>
          </a:p>
          <a:p>
            <a:pPr algn="l" fontAlgn="base">
              <a:buFont typeface="+mj-lt"/>
              <a:buAutoNum type="arabicPeriod"/>
            </a:pPr>
            <a:r>
              <a:rPr lang="en-US" b="0" i="0" dirty="0">
                <a:solidFill>
                  <a:srgbClr val="3C484E"/>
                </a:solidFill>
                <a:effectLst/>
                <a:latin typeface="inherit"/>
              </a:rPr>
              <a:t>Time Complexity Analysis of Quick Sort</a:t>
            </a:r>
          </a:p>
          <a:p>
            <a:pPr algn="l" fontAlgn="base">
              <a:buFont typeface="+mj-lt"/>
              <a:buAutoNum type="arabicPeriod"/>
            </a:pPr>
            <a:r>
              <a:rPr lang="en-US" b="0" i="0" dirty="0">
                <a:solidFill>
                  <a:srgbClr val="3C484E"/>
                </a:solidFill>
                <a:effectLst/>
                <a:latin typeface="inherit"/>
              </a:rPr>
              <a:t>Best case Time Complexity of Quick Sort</a:t>
            </a:r>
          </a:p>
          <a:p>
            <a:pPr algn="l" fontAlgn="base">
              <a:buFont typeface="+mj-lt"/>
              <a:buAutoNum type="arabicPeriod"/>
            </a:pPr>
            <a:r>
              <a:rPr lang="en-US" b="0" i="0" dirty="0">
                <a:solidFill>
                  <a:srgbClr val="3C484E"/>
                </a:solidFill>
                <a:effectLst/>
                <a:latin typeface="inherit"/>
              </a:rPr>
              <a:t>Worst Case Time Complexity of Quick Sort</a:t>
            </a:r>
          </a:p>
          <a:p>
            <a:pPr algn="l" fontAlgn="base">
              <a:buFont typeface="+mj-lt"/>
              <a:buAutoNum type="arabicPeriod"/>
            </a:pPr>
            <a:r>
              <a:rPr lang="en-US" b="0" i="0" dirty="0">
                <a:solidFill>
                  <a:srgbClr val="3C484E"/>
                </a:solidFill>
                <a:effectLst/>
                <a:latin typeface="inherit"/>
              </a:rPr>
              <a:t>Average Case Time Complexity of Quick Sort</a:t>
            </a:r>
          </a:p>
          <a:p>
            <a:pPr algn="l" fontAlgn="base">
              <a:buFont typeface="+mj-lt"/>
              <a:buAutoNum type="arabicPeriod"/>
            </a:pPr>
            <a:r>
              <a:rPr lang="en-US" b="0" i="0" dirty="0">
                <a:solidFill>
                  <a:srgbClr val="3C484E"/>
                </a:solidFill>
                <a:effectLst/>
                <a:latin typeface="inherit"/>
              </a:rPr>
              <a:t>Space Complexity</a:t>
            </a:r>
          </a:p>
          <a:p>
            <a:pPr algn="l" fontAlgn="base">
              <a:buFont typeface="+mj-lt"/>
              <a:buAutoNum type="arabicPeriod"/>
            </a:pPr>
            <a:r>
              <a:rPr lang="en-US" b="0" i="0" dirty="0">
                <a:solidFill>
                  <a:srgbClr val="3C484E"/>
                </a:solidFill>
                <a:effectLst/>
                <a:latin typeface="inherit"/>
              </a:rPr>
              <a:t>Comparison with other sorting algorithms</a:t>
            </a:r>
          </a:p>
          <a:p>
            <a:pPr marL="0" indent="0">
              <a:buNone/>
            </a:pPr>
            <a:endParaRPr lang="en-US" dirty="0"/>
          </a:p>
        </p:txBody>
      </p:sp>
    </p:spTree>
    <p:extLst>
      <p:ext uri="{BB962C8B-B14F-4D97-AF65-F5344CB8AC3E}">
        <p14:creationId xmlns:p14="http://schemas.microsoft.com/office/powerpoint/2010/main" val="2666211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A66B-D5E8-4DF1-B63A-B82D0F876C31}"/>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Basics of Quick sort:-</a:t>
            </a:r>
          </a:p>
        </p:txBody>
      </p:sp>
      <p:sp>
        <p:nvSpPr>
          <p:cNvPr id="3" name="Content Placeholder 2">
            <a:extLst>
              <a:ext uri="{FF2B5EF4-FFF2-40B4-BE49-F238E27FC236}">
                <a16:creationId xmlns:a16="http://schemas.microsoft.com/office/drawing/2014/main" id="{9C33EA4B-37FE-4656-93E4-0075EC5063EE}"/>
              </a:ext>
            </a:extLst>
          </p:cNvPr>
          <p:cNvSpPr>
            <a:spLocks noGrp="1"/>
          </p:cNvSpPr>
          <p:nvPr>
            <p:ph idx="1"/>
          </p:nvPr>
        </p:nvSpPr>
        <p:spPr>
          <a:xfrm>
            <a:off x="0" y="1343818"/>
            <a:ext cx="12192000" cy="5514181"/>
          </a:xfrm>
        </p:spPr>
        <p:txBody>
          <a:bodyPr/>
          <a:lstStyle/>
          <a:p>
            <a:pPr algn="l" fontAlgn="base"/>
            <a:r>
              <a:rPr lang="en-US" b="0" i="0" dirty="0">
                <a:solidFill>
                  <a:srgbClr val="3C484E"/>
                </a:solidFill>
                <a:effectLst/>
                <a:latin typeface="Arial" panose="020B0604020202020204" pitchFamily="34" charset="0"/>
              </a:rPr>
              <a:t>Quick Sort is a sorting algorithm which uses divide and conquer technique.</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In quick sort we choose an element as a pivot and we create a partition of array around that pivot. by repeating this technique for each partition we get our array sorted</a:t>
            </a:r>
          </a:p>
          <a:p>
            <a:pPr algn="l" fontAlgn="base"/>
            <a:r>
              <a:rPr lang="en-US" b="0" i="0" dirty="0">
                <a:solidFill>
                  <a:srgbClr val="3C484E"/>
                </a:solidFill>
                <a:effectLst/>
                <a:latin typeface="Arial" panose="020B0604020202020204" pitchFamily="34" charset="0"/>
              </a:rPr>
              <a:t>depending on the position of the pivot we can apply quick sort in different ways</a:t>
            </a:r>
          </a:p>
          <a:p>
            <a:pPr algn="l" fontAlgn="base">
              <a:buFont typeface="Arial" panose="020B0604020202020204" pitchFamily="34" charset="0"/>
              <a:buChar char="•"/>
            </a:pPr>
            <a:r>
              <a:rPr lang="en-US" b="0" i="0" dirty="0">
                <a:solidFill>
                  <a:srgbClr val="3C484E"/>
                </a:solidFill>
                <a:effectLst/>
                <a:latin typeface="inherit"/>
              </a:rPr>
              <a:t>taking first or last element as pivot</a:t>
            </a:r>
          </a:p>
          <a:p>
            <a:pPr algn="l" fontAlgn="base">
              <a:buFont typeface="Arial" panose="020B0604020202020204" pitchFamily="34" charset="0"/>
              <a:buChar char="•"/>
            </a:pPr>
            <a:r>
              <a:rPr lang="en-US" b="0" i="0" dirty="0">
                <a:solidFill>
                  <a:srgbClr val="3C484E"/>
                </a:solidFill>
                <a:effectLst/>
                <a:latin typeface="inherit"/>
              </a:rPr>
              <a:t>taking median element as pivot</a:t>
            </a:r>
          </a:p>
          <a:p>
            <a:endParaRPr lang="en-US" dirty="0"/>
          </a:p>
        </p:txBody>
      </p:sp>
    </p:spTree>
    <p:extLst>
      <p:ext uri="{BB962C8B-B14F-4D97-AF65-F5344CB8AC3E}">
        <p14:creationId xmlns:p14="http://schemas.microsoft.com/office/powerpoint/2010/main" val="4267047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7C40-36CF-47C7-A084-01FAC8C3172A}"/>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Time Complexity Analysis of Quick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A76CD0-D820-4AE1-947A-C9F2DDC49A7A}"/>
              </a:ext>
            </a:extLst>
          </p:cNvPr>
          <p:cNvSpPr>
            <a:spLocks noGrp="1"/>
          </p:cNvSpPr>
          <p:nvPr>
            <p:ph idx="1"/>
          </p:nvPr>
        </p:nvSpPr>
        <p:spPr>
          <a:xfrm>
            <a:off x="0" y="1473693"/>
            <a:ext cx="12192000" cy="5366052"/>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average time complexity of quick sort is O(N log(N)).</a:t>
            </a:r>
          </a:p>
          <a:p>
            <a:pPr algn="l" fontAlgn="base"/>
            <a:r>
              <a:rPr lang="en-US" b="0" i="0" dirty="0">
                <a:solidFill>
                  <a:srgbClr val="3C484E"/>
                </a:solidFill>
                <a:effectLst/>
                <a:latin typeface="Arial" panose="020B0604020202020204" pitchFamily="34" charset="0"/>
              </a:rPr>
              <a:t>The derivation is based on the following notation:</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T(N) = Time Complexity of Quick Sort for input of size N.</a:t>
            </a:r>
          </a:p>
          <a:p>
            <a:pPr algn="l" fontAlgn="base"/>
            <a:r>
              <a:rPr lang="en-US" b="0" i="0" dirty="0">
                <a:solidFill>
                  <a:srgbClr val="3C484E"/>
                </a:solidFill>
                <a:effectLst/>
                <a:latin typeface="Arial" panose="020B0604020202020204" pitchFamily="34" charset="0"/>
              </a:rPr>
              <a:t>At each step, the input of size N is broken into two parts say J and N-J.</a:t>
            </a:r>
          </a:p>
          <a:p>
            <a:pPr algn="l" fontAlgn="base"/>
            <a:r>
              <a:rPr lang="en-US" dirty="0">
                <a:solidFill>
                  <a:srgbClr val="3C484E"/>
                </a:solidFill>
                <a:latin typeface="Arial" panose="020B0604020202020204" pitchFamily="34" charset="0"/>
              </a:rPr>
              <a:t>T(N) = T(J) + T(N-J) + M(N)</a:t>
            </a:r>
          </a:p>
          <a:p>
            <a:pPr algn="l" fontAlgn="base"/>
            <a:r>
              <a:rPr lang="en-US" b="0" i="0" dirty="0">
                <a:solidFill>
                  <a:srgbClr val="3C484E"/>
                </a:solidFill>
                <a:effectLst/>
                <a:latin typeface="Arial" panose="020B0604020202020204" pitchFamily="34" charset="0"/>
              </a:rPr>
              <a:t>The intuition is:</a:t>
            </a:r>
          </a:p>
          <a:p>
            <a:pPr algn="l" fontAlgn="base"/>
            <a:r>
              <a:rPr lang="en-US" dirty="0">
                <a:solidFill>
                  <a:srgbClr val="3C484E"/>
                </a:solidFill>
                <a:latin typeface="Arial" panose="020B0604020202020204" pitchFamily="34" charset="0"/>
              </a:rPr>
              <a:t>Time complexity for N elements =</a:t>
            </a:r>
          </a:p>
          <a:p>
            <a:pPr marL="0" indent="0" algn="l" fontAlgn="base">
              <a:buNone/>
            </a:pPr>
            <a:r>
              <a:rPr lang="en-US" b="0" i="0" dirty="0">
                <a:solidFill>
                  <a:srgbClr val="3C484E"/>
                </a:solidFill>
                <a:effectLst/>
                <a:latin typeface="Arial" panose="020B0604020202020204" pitchFamily="34" charset="0"/>
              </a:rPr>
              <a:t>         </a:t>
            </a:r>
            <a:r>
              <a:rPr lang="en-US" dirty="0">
                <a:solidFill>
                  <a:srgbClr val="3C484E"/>
                </a:solidFill>
                <a:latin typeface="Arial" panose="020B0604020202020204" pitchFamily="34" charset="0"/>
              </a:rPr>
              <a:t>Time complexity for j elements +</a:t>
            </a:r>
          </a:p>
          <a:p>
            <a:pPr marL="0" indent="0" algn="l" fontAlgn="base">
              <a:buNone/>
            </a:pPr>
            <a:r>
              <a:rPr lang="en-US" b="0" i="0" dirty="0">
                <a:solidFill>
                  <a:srgbClr val="3C484E"/>
                </a:solidFill>
                <a:effectLst/>
                <a:latin typeface="Arial" panose="020B0604020202020204" pitchFamily="34" charset="0"/>
              </a:rPr>
              <a:t>         Time complexity for N-J elements +</a:t>
            </a:r>
          </a:p>
          <a:p>
            <a:pPr marL="0" indent="0" algn="l" fontAlgn="base">
              <a:buNone/>
            </a:pPr>
            <a:r>
              <a:rPr lang="en-US" dirty="0">
                <a:solidFill>
                  <a:srgbClr val="3C484E"/>
                </a:solidFill>
                <a:latin typeface="Arial" panose="020B0604020202020204" pitchFamily="34" charset="0"/>
              </a:rPr>
              <a:t>         Time complexity for finding the pivot</a:t>
            </a:r>
            <a:endParaRPr lang="en-US" b="0" i="0" dirty="0">
              <a:solidFill>
                <a:srgbClr val="3C484E"/>
              </a:solidFill>
              <a:effectLst/>
              <a:latin typeface="Arial" panose="020B0604020202020204" pitchFamily="34" charset="0"/>
            </a:endParaRPr>
          </a:p>
          <a:p>
            <a:pPr algn="l" fontAlgn="base"/>
            <a:endParaRPr lang="en-US" b="0" i="0" dirty="0">
              <a:solidFill>
                <a:srgbClr val="3C484E"/>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371713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A5AA-D325-48C8-B1AC-B43FBF8D90F1}"/>
              </a:ext>
            </a:extLst>
          </p:cNvPr>
          <p:cNvSpPr>
            <a:spLocks noGrp="1"/>
          </p:cNvSpPr>
          <p:nvPr>
            <p:ph type="title"/>
          </p:nvPr>
        </p:nvSpPr>
        <p:spPr>
          <a:xfrm>
            <a:off x="-1" y="18255"/>
            <a:ext cx="1212098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44D044C-D53F-47F6-A09F-CA0A774974D5}"/>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where</a:t>
            </a:r>
          </a:p>
          <a:p>
            <a:pPr algn="l" fontAlgn="base">
              <a:buFont typeface="Arial" panose="020B0604020202020204" pitchFamily="34" charset="0"/>
              <a:buChar char="•"/>
            </a:pPr>
            <a:r>
              <a:rPr lang="en-US" b="0" i="0" dirty="0">
                <a:solidFill>
                  <a:srgbClr val="3C484E"/>
                </a:solidFill>
                <a:effectLst/>
                <a:latin typeface="inherit"/>
              </a:rPr>
              <a:t>T(N) = Time Complexity of Quick Sort for input of size N.</a:t>
            </a:r>
          </a:p>
          <a:p>
            <a:pPr algn="l" fontAlgn="base">
              <a:buFont typeface="Arial" panose="020B0604020202020204" pitchFamily="34" charset="0"/>
              <a:buChar char="•"/>
            </a:pPr>
            <a:r>
              <a:rPr lang="en-US" b="0" i="0" dirty="0">
                <a:solidFill>
                  <a:srgbClr val="3C484E"/>
                </a:solidFill>
                <a:effectLst/>
                <a:latin typeface="inherit"/>
              </a:rPr>
              <a:t>T(J) = Time Complexity of Quick Sort for input of size J.</a:t>
            </a:r>
          </a:p>
          <a:p>
            <a:pPr algn="l" fontAlgn="base">
              <a:buFont typeface="Arial" panose="020B0604020202020204" pitchFamily="34" charset="0"/>
              <a:buChar char="•"/>
            </a:pPr>
            <a:r>
              <a:rPr lang="en-US" b="0" i="0" dirty="0">
                <a:solidFill>
                  <a:srgbClr val="3C484E"/>
                </a:solidFill>
                <a:effectLst/>
                <a:latin typeface="inherit"/>
              </a:rPr>
              <a:t>T(N-J) = Time Complexity of Quick Sort for input of size N-J.</a:t>
            </a:r>
          </a:p>
          <a:p>
            <a:pPr algn="l" fontAlgn="base">
              <a:buFont typeface="Arial" panose="020B0604020202020204" pitchFamily="34" charset="0"/>
              <a:buChar char="•"/>
            </a:pPr>
            <a:r>
              <a:rPr lang="en-US" b="0" i="0" dirty="0">
                <a:solidFill>
                  <a:srgbClr val="3C484E"/>
                </a:solidFill>
                <a:effectLst/>
                <a:latin typeface="inherit"/>
              </a:rPr>
              <a:t>M(N) = Time Complexity of finding the pivot element for N elements.</a:t>
            </a:r>
          </a:p>
          <a:p>
            <a:pPr algn="l" fontAlgn="base"/>
            <a:r>
              <a:rPr lang="en-US" b="0" i="0" dirty="0">
                <a:solidFill>
                  <a:srgbClr val="3C484E"/>
                </a:solidFill>
                <a:effectLst/>
                <a:latin typeface="Arial" panose="020B0604020202020204" pitchFamily="34" charset="0"/>
              </a:rPr>
              <a:t>Quick Sort performs differently based on:</a:t>
            </a:r>
          </a:p>
          <a:p>
            <a:pPr algn="l" fontAlgn="base">
              <a:buFont typeface="Arial" panose="020B0604020202020204" pitchFamily="34" charset="0"/>
              <a:buChar char="•"/>
            </a:pPr>
            <a:r>
              <a:rPr lang="en-US" b="0" i="0" dirty="0">
                <a:solidFill>
                  <a:srgbClr val="3C484E"/>
                </a:solidFill>
                <a:effectLst/>
                <a:latin typeface="inherit"/>
              </a:rPr>
              <a:t>How we choose the pivot? M(N) time</a:t>
            </a:r>
          </a:p>
          <a:p>
            <a:pPr algn="l" fontAlgn="base">
              <a:buFont typeface="Arial" panose="020B0604020202020204" pitchFamily="34" charset="0"/>
              <a:buChar char="•"/>
            </a:pPr>
            <a:r>
              <a:rPr lang="en-US" b="0" i="0" dirty="0">
                <a:solidFill>
                  <a:srgbClr val="3C484E"/>
                </a:solidFill>
                <a:effectLst/>
                <a:latin typeface="inherit"/>
              </a:rPr>
              <a:t>How we divide the N elements -&gt; J and N-J where J is from 0 to N-1</a:t>
            </a:r>
          </a:p>
          <a:p>
            <a:pPr algn="l" fontAlgn="base"/>
            <a:r>
              <a:rPr lang="en-US" b="0" i="0" dirty="0">
                <a:solidFill>
                  <a:srgbClr val="3C484E"/>
                </a:solidFill>
                <a:effectLst/>
                <a:latin typeface="Arial" panose="020B0604020202020204" pitchFamily="34" charset="0"/>
              </a:rPr>
              <a:t>On solving for T(N), we will find the time complexity of Quick Sort</a:t>
            </a:r>
          </a:p>
          <a:p>
            <a:pPr marL="0" indent="0">
              <a:buNone/>
            </a:pPr>
            <a:endParaRPr lang="en-US" dirty="0"/>
          </a:p>
        </p:txBody>
      </p:sp>
    </p:spTree>
    <p:extLst>
      <p:ext uri="{BB962C8B-B14F-4D97-AF65-F5344CB8AC3E}">
        <p14:creationId xmlns:p14="http://schemas.microsoft.com/office/powerpoint/2010/main" val="2917935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B86C-ED39-402F-9C97-87C283E1FEAB}"/>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Best case Time Complexity of Quick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B0161-679B-4873-AA7B-1B984AE3209E}"/>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normAutofit/>
          </a:bodyPr>
          <a:lstStyle/>
          <a:p>
            <a:pPr algn="l" fontAlgn="base">
              <a:buFont typeface="Wingdings" panose="05000000000000000000" pitchFamily="2" charset="2"/>
              <a:buChar char="Ø"/>
            </a:pPr>
            <a:endParaRPr lang="en-US" sz="2000" dirty="0">
              <a:solidFill>
                <a:srgbClr val="3C484E"/>
              </a:solidFill>
              <a:latin typeface="inherit"/>
            </a:endParaRPr>
          </a:p>
          <a:p>
            <a:pPr algn="l" fontAlgn="base">
              <a:buFont typeface="Wingdings" panose="05000000000000000000" pitchFamily="2" charset="2"/>
              <a:buChar char="Ø"/>
            </a:pPr>
            <a:r>
              <a:rPr lang="en-US" sz="2000" b="0" i="0" dirty="0">
                <a:solidFill>
                  <a:srgbClr val="3C484E"/>
                </a:solidFill>
                <a:effectLst/>
                <a:latin typeface="inherit"/>
              </a:rPr>
              <a:t> O(</a:t>
            </a:r>
            <a:r>
              <a:rPr lang="en-US" sz="2000" b="0" i="0" dirty="0" err="1">
                <a:solidFill>
                  <a:srgbClr val="3C484E"/>
                </a:solidFill>
                <a:effectLst/>
                <a:latin typeface="inherit"/>
              </a:rPr>
              <a:t>Nlog</a:t>
            </a:r>
            <a:r>
              <a:rPr lang="en-US" sz="2000" b="0" i="0" dirty="0">
                <a:solidFill>
                  <a:srgbClr val="3C484E"/>
                </a:solidFill>
                <a:effectLst/>
                <a:latin typeface="inherit"/>
              </a:rPr>
              <a:t>(N))</a:t>
            </a:r>
          </a:p>
          <a:p>
            <a:pPr algn="l" fontAlgn="base">
              <a:buFont typeface="Wingdings" panose="05000000000000000000" pitchFamily="2" charset="2"/>
              <a:buChar char="Ø"/>
            </a:pPr>
            <a:r>
              <a:rPr lang="en-US" sz="2000" b="0" i="0" dirty="0">
                <a:solidFill>
                  <a:srgbClr val="3C484E"/>
                </a:solidFill>
                <a:effectLst/>
                <a:latin typeface="inherit"/>
              </a:rPr>
              <a:t>the best case of quick sort is when we will select pivot as a mean element.</a:t>
            </a:r>
          </a:p>
          <a:p>
            <a:pPr algn="l" fontAlgn="base">
              <a:buFont typeface="Wingdings" panose="05000000000000000000" pitchFamily="2" charset="2"/>
              <a:buChar char="Ø"/>
            </a:pPr>
            <a:r>
              <a:rPr lang="en-US" sz="2000" b="0" i="0" dirty="0">
                <a:solidFill>
                  <a:srgbClr val="3C484E"/>
                </a:solidFill>
                <a:effectLst/>
                <a:latin typeface="inherit"/>
              </a:rPr>
              <a:t>In this case the recursion will look as shown in diagram, as we can see in diagram the height of tree is </a:t>
            </a:r>
            <a:r>
              <a:rPr lang="en-US" sz="2000" b="0" i="0" dirty="0" err="1">
                <a:solidFill>
                  <a:srgbClr val="3C484E"/>
                </a:solidFill>
                <a:effectLst/>
                <a:latin typeface="inherit"/>
              </a:rPr>
              <a:t>logN</a:t>
            </a:r>
            <a:r>
              <a:rPr lang="en-US" sz="2000" b="0" i="0" dirty="0">
                <a:solidFill>
                  <a:srgbClr val="3C484E"/>
                </a:solidFill>
                <a:effectLst/>
                <a:latin typeface="inherit"/>
              </a:rPr>
              <a:t> and in each level we will be traversing to all the elements with total operations will be </a:t>
            </a:r>
            <a:r>
              <a:rPr lang="en-US" sz="2000" b="0" i="0" dirty="0" err="1">
                <a:solidFill>
                  <a:srgbClr val="3C484E"/>
                </a:solidFill>
                <a:effectLst/>
                <a:latin typeface="inherit"/>
              </a:rPr>
              <a:t>logN</a:t>
            </a:r>
            <a:r>
              <a:rPr lang="en-US" sz="2000" b="0" i="0" dirty="0">
                <a:solidFill>
                  <a:srgbClr val="3C484E"/>
                </a:solidFill>
                <a:effectLst/>
                <a:latin typeface="inherit"/>
              </a:rPr>
              <a:t> * N</a:t>
            </a:r>
          </a:p>
          <a:p>
            <a:pPr algn="l" fontAlgn="base">
              <a:buFont typeface="Wingdings" panose="05000000000000000000" pitchFamily="2" charset="2"/>
              <a:buChar char="Ø"/>
            </a:pPr>
            <a:r>
              <a:rPr lang="en-US" sz="2000" b="0" i="0" dirty="0">
                <a:solidFill>
                  <a:srgbClr val="3C484E"/>
                </a:solidFill>
                <a:effectLst/>
                <a:latin typeface="inherit"/>
              </a:rPr>
              <a:t>as we have selected mean element as pivot then the array will be divided in branches of equal size so that the height of the tree will be </a:t>
            </a:r>
            <a:r>
              <a:rPr lang="en-US" sz="2000" b="0" i="0" dirty="0" err="1">
                <a:solidFill>
                  <a:srgbClr val="3C484E"/>
                </a:solidFill>
                <a:effectLst/>
                <a:latin typeface="inherit"/>
              </a:rPr>
              <a:t>mininum</a:t>
            </a:r>
            <a:endParaRPr lang="en-US" sz="2000" b="0" i="0" dirty="0">
              <a:solidFill>
                <a:srgbClr val="3C484E"/>
              </a:solidFill>
              <a:effectLst/>
              <a:latin typeface="inherit"/>
            </a:endParaRPr>
          </a:p>
          <a:p>
            <a:pPr algn="l" fontAlgn="base">
              <a:buFont typeface="Wingdings" panose="05000000000000000000" pitchFamily="2" charset="2"/>
              <a:buChar char="Ø"/>
            </a:pPr>
            <a:r>
              <a:rPr lang="en-US" sz="2000" b="0" i="0" dirty="0">
                <a:solidFill>
                  <a:srgbClr val="3C484E"/>
                </a:solidFill>
                <a:effectLst/>
                <a:latin typeface="inherit"/>
              </a:rPr>
              <a:t>pivot for each </a:t>
            </a:r>
            <a:r>
              <a:rPr lang="en-US" sz="2000" b="0" i="0" dirty="0" err="1">
                <a:solidFill>
                  <a:srgbClr val="3C484E"/>
                </a:solidFill>
                <a:effectLst/>
                <a:latin typeface="inherit"/>
              </a:rPr>
              <a:t>recurssion</a:t>
            </a:r>
            <a:r>
              <a:rPr lang="en-US" sz="2000" b="0" i="0" dirty="0">
                <a:solidFill>
                  <a:srgbClr val="3C484E"/>
                </a:solidFill>
                <a:effectLst/>
                <a:latin typeface="inherit"/>
              </a:rPr>
              <a:t> is represented using blue color</a:t>
            </a:r>
          </a:p>
          <a:p>
            <a:pPr algn="l" fontAlgn="base">
              <a:buFont typeface="Wingdings" panose="05000000000000000000" pitchFamily="2" charset="2"/>
              <a:buChar char="Ø"/>
            </a:pPr>
            <a:r>
              <a:rPr lang="en-US" sz="2000" b="0" i="0" dirty="0">
                <a:solidFill>
                  <a:srgbClr val="3C484E"/>
                </a:solidFill>
                <a:effectLst/>
                <a:latin typeface="inherit"/>
              </a:rPr>
              <a:t>time complexity will be O(</a:t>
            </a:r>
            <a:r>
              <a:rPr lang="en-US" sz="2000" b="0" i="0" dirty="0" err="1">
                <a:solidFill>
                  <a:srgbClr val="3C484E"/>
                </a:solidFill>
                <a:effectLst/>
                <a:latin typeface="inherit"/>
              </a:rPr>
              <a:t>NlogN</a:t>
            </a:r>
            <a:r>
              <a:rPr lang="en-US" sz="2000" b="0" i="0" dirty="0">
                <a:solidFill>
                  <a:srgbClr val="3C484E"/>
                </a:solidFill>
                <a:effectLst/>
                <a:latin typeface="inherit"/>
              </a:rPr>
              <a:t>)</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394550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5379-4CE4-4BF3-8BD2-D665632B78D1}"/>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dirty="0">
                <a:solidFill>
                  <a:srgbClr val="090A0B"/>
                </a:solidFill>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Worst Case Time Complexity of Quick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44787-8D82-42EB-B897-9DFDB303F26B}"/>
              </a:ext>
            </a:extLst>
          </p:cNvPr>
          <p:cNvSpPr>
            <a:spLocks noGrp="1"/>
          </p:cNvSpPr>
          <p:nvPr>
            <p:ph idx="1"/>
          </p:nvPr>
        </p:nvSpPr>
        <p:spPr>
          <a:xfrm>
            <a:off x="-1" y="1343818"/>
            <a:ext cx="12191999" cy="5495927"/>
          </a:xfrm>
          <a:ln>
            <a:solidFill>
              <a:srgbClr val="C00000"/>
            </a:solidFill>
          </a:ln>
          <a:effectLst>
            <a:glow rad="139700">
              <a:schemeClr val="accent1">
                <a:satMod val="175000"/>
                <a:alpha val="40000"/>
              </a:schemeClr>
            </a:glow>
          </a:effectLst>
        </p:spPr>
        <p:txBody>
          <a:bodyPr/>
          <a:lstStyle/>
          <a:p>
            <a:pPr algn="l" fontAlgn="base">
              <a:buFont typeface="Arial" panose="020B0604020202020204" pitchFamily="34" charset="0"/>
              <a:buChar char="•"/>
            </a:pPr>
            <a:r>
              <a:rPr lang="en-US" b="0" i="0" dirty="0">
                <a:solidFill>
                  <a:srgbClr val="3C484E"/>
                </a:solidFill>
                <a:effectLst/>
                <a:latin typeface="inherit"/>
              </a:rPr>
              <a:t>O(N^2)</a:t>
            </a:r>
          </a:p>
          <a:p>
            <a:pPr algn="l" fontAlgn="base">
              <a:buFont typeface="Arial" panose="020B0604020202020204" pitchFamily="34" charset="0"/>
              <a:buChar char="•"/>
            </a:pPr>
            <a:r>
              <a:rPr lang="en-US" b="0" i="0" dirty="0">
                <a:solidFill>
                  <a:srgbClr val="3C484E"/>
                </a:solidFill>
                <a:effectLst/>
                <a:latin typeface="inherit"/>
              </a:rPr>
              <a:t>This will happen when we will when our array will be sorted and we select smallest or largest indexed element as pivot</a:t>
            </a:r>
            <a:br>
              <a:rPr lang="en-US" b="0" i="0" dirty="0">
                <a:solidFill>
                  <a:srgbClr val="3C484E"/>
                </a:solidFill>
                <a:effectLst/>
                <a:latin typeface="inherit"/>
              </a:rPr>
            </a:br>
            <a:r>
              <a:rPr lang="en-US" b="0" i="0" dirty="0">
                <a:solidFill>
                  <a:srgbClr val="3C484E"/>
                </a:solidFill>
                <a:effectLst/>
                <a:latin typeface="inherit"/>
              </a:rPr>
              <a:t>as we can see in diagram we are always selecting pivot as corner index elements</a:t>
            </a:r>
            <a:br>
              <a:rPr lang="en-US" b="0" i="0" dirty="0">
                <a:solidFill>
                  <a:srgbClr val="3C484E"/>
                </a:solidFill>
                <a:effectLst/>
                <a:latin typeface="inherit"/>
              </a:rPr>
            </a:br>
            <a:r>
              <a:rPr lang="en-US" b="0" i="0" dirty="0">
                <a:solidFill>
                  <a:srgbClr val="3C484E"/>
                </a:solidFill>
                <a:effectLst/>
                <a:latin typeface="inherit"/>
              </a:rPr>
              <a:t>so height of the tree will be n and in top node we will be doing N operations</a:t>
            </a:r>
            <a:br>
              <a:rPr lang="en-US" b="0" i="0" dirty="0">
                <a:solidFill>
                  <a:srgbClr val="3C484E"/>
                </a:solidFill>
                <a:effectLst/>
                <a:latin typeface="inherit"/>
              </a:rPr>
            </a:br>
            <a:r>
              <a:rPr lang="en-US" b="0" i="0" dirty="0">
                <a:solidFill>
                  <a:srgbClr val="3C484E"/>
                </a:solidFill>
                <a:effectLst/>
                <a:latin typeface="inherit"/>
              </a:rPr>
              <a:t>then n-1 and so on till 1</a:t>
            </a:r>
          </a:p>
          <a:p>
            <a:pPr fontAlgn="base"/>
            <a:r>
              <a:rPr lang="en-US" b="0" i="0" dirty="0">
                <a:solidFill>
                  <a:srgbClr val="3C484E"/>
                </a:solidFill>
                <a:effectLst/>
                <a:latin typeface="inherit"/>
              </a:rPr>
              <a:t>we can reduce complexity for worst case by randomly picking pivot instead of selecting start or end elements</a:t>
            </a:r>
          </a:p>
          <a:p>
            <a:pPr algn="l" fontAlgn="base">
              <a:buFont typeface="Arial" panose="020B0604020202020204" pitchFamily="34" charset="0"/>
              <a:buChar char="•"/>
            </a:pPr>
            <a:endParaRPr lang="en-US" b="0" i="0" dirty="0">
              <a:solidFill>
                <a:srgbClr val="3C484E"/>
              </a:solidFill>
              <a:effectLst/>
              <a:latin typeface="inherit"/>
            </a:endParaRPr>
          </a:p>
          <a:p>
            <a:endParaRPr lang="en-US" dirty="0"/>
          </a:p>
        </p:txBody>
      </p:sp>
    </p:spTree>
    <p:extLst>
      <p:ext uri="{BB962C8B-B14F-4D97-AF65-F5344CB8AC3E}">
        <p14:creationId xmlns:p14="http://schemas.microsoft.com/office/powerpoint/2010/main" val="3559482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333B-7158-41B3-BA7B-C86086FAC0CD}"/>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Average Case Time Complexity of Quick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C98168-9EC3-4856-BECB-EE712B6163D9}"/>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pPr algn="l" fontAlgn="base">
              <a:buFont typeface="Arial" panose="020B0604020202020204" pitchFamily="34" charset="0"/>
              <a:buChar char="•"/>
            </a:pPr>
            <a:r>
              <a:rPr lang="en-US" b="0" i="0" dirty="0">
                <a:solidFill>
                  <a:srgbClr val="3C484E"/>
                </a:solidFill>
                <a:effectLst/>
                <a:latin typeface="inherit"/>
              </a:rPr>
              <a:t>O(</a:t>
            </a:r>
            <a:r>
              <a:rPr lang="en-US" b="0" i="0" dirty="0" err="1">
                <a:solidFill>
                  <a:srgbClr val="3C484E"/>
                </a:solidFill>
                <a:effectLst/>
                <a:latin typeface="inherit"/>
              </a:rPr>
              <a:t>Nlog</a:t>
            </a:r>
            <a:r>
              <a:rPr lang="en-US" b="0" i="0" dirty="0">
                <a:solidFill>
                  <a:srgbClr val="3C484E"/>
                </a:solidFill>
                <a:effectLst/>
                <a:latin typeface="inherit"/>
              </a:rPr>
              <a:t>(N))</a:t>
            </a:r>
          </a:p>
          <a:p>
            <a:pPr algn="l" fontAlgn="base">
              <a:buFont typeface="Arial" panose="020B0604020202020204" pitchFamily="34" charset="0"/>
              <a:buChar char="•"/>
            </a:pPr>
            <a:r>
              <a:rPr lang="en-US" b="0" i="0" dirty="0">
                <a:solidFill>
                  <a:srgbClr val="3C484E"/>
                </a:solidFill>
                <a:effectLst/>
                <a:latin typeface="inherit"/>
              </a:rPr>
              <a:t>the overall average case for the quick sort is this which we will get by taking average of all complexities</a:t>
            </a:r>
          </a:p>
          <a:p>
            <a:pPr algn="l" fontAlgn="base"/>
            <a:r>
              <a:rPr lang="en-US" sz="4400" b="1" i="0" dirty="0">
                <a:solidFill>
                  <a:srgbClr val="090A0B"/>
                </a:solidFill>
                <a:effectLst/>
                <a:latin typeface="-apple-system"/>
              </a:rPr>
              <a:t>Space Complexity:-</a:t>
            </a:r>
          </a:p>
          <a:p>
            <a:pPr algn="l" fontAlgn="base">
              <a:buFont typeface="Arial" panose="020B0604020202020204" pitchFamily="34" charset="0"/>
              <a:buChar char="•"/>
            </a:pPr>
            <a:r>
              <a:rPr lang="en-US" b="0" i="0" dirty="0">
                <a:solidFill>
                  <a:srgbClr val="3C484E"/>
                </a:solidFill>
                <a:effectLst/>
                <a:latin typeface="inherit"/>
              </a:rPr>
              <a:t>O(N)</a:t>
            </a:r>
          </a:p>
          <a:p>
            <a:r>
              <a:rPr lang="en-US" b="0" i="0" dirty="0">
                <a:solidFill>
                  <a:srgbClr val="3C484E"/>
                </a:solidFill>
                <a:effectLst/>
                <a:latin typeface="inherit"/>
              </a:rPr>
              <a:t>as we are not creating any container other then given array therefore Space complexity will be in order of N</a:t>
            </a:r>
          </a:p>
          <a:p>
            <a:endParaRPr lang="en-US" dirty="0"/>
          </a:p>
        </p:txBody>
      </p:sp>
    </p:spTree>
    <p:extLst>
      <p:ext uri="{BB962C8B-B14F-4D97-AF65-F5344CB8AC3E}">
        <p14:creationId xmlns:p14="http://schemas.microsoft.com/office/powerpoint/2010/main" val="1920954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1B8B-B81A-4148-9611-FE48F9E88950}"/>
              </a:ext>
            </a:extLst>
          </p:cNvPr>
          <p:cNvSpPr>
            <a:spLocks noGrp="1"/>
          </p:cNvSpPr>
          <p:nvPr>
            <p:ph type="title"/>
          </p:nvPr>
        </p:nvSpPr>
        <p:spPr>
          <a:xfrm>
            <a:off x="-1" y="2984037"/>
            <a:ext cx="12192001"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Time and Space complexity for Merge sort:-</a:t>
            </a:r>
          </a:p>
        </p:txBody>
      </p:sp>
    </p:spTree>
    <p:extLst>
      <p:ext uri="{BB962C8B-B14F-4D97-AF65-F5344CB8AC3E}">
        <p14:creationId xmlns:p14="http://schemas.microsoft.com/office/powerpoint/2010/main" val="612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37-2A2B-489A-A1E0-7622518521AF}"/>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 of Bubble sort:-</a:t>
            </a:r>
          </a:p>
        </p:txBody>
      </p:sp>
      <p:sp>
        <p:nvSpPr>
          <p:cNvPr id="3" name="Content Placeholder 2">
            <a:extLst>
              <a:ext uri="{FF2B5EF4-FFF2-40B4-BE49-F238E27FC236}">
                <a16:creationId xmlns:a16="http://schemas.microsoft.com/office/drawing/2014/main" id="{B10326DE-96AE-4AE1-940A-73E96ADE0496}"/>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Bubble sort is an algorithm that sequentially steps through a list of items and swaps items if they aren't in the correct order till the list is sorted.</a:t>
            </a:r>
          </a:p>
          <a:p>
            <a:pPr algn="l" fontAlgn="base"/>
            <a:r>
              <a:rPr lang="en-US" b="0" i="0" dirty="0">
                <a:solidFill>
                  <a:srgbClr val="3C484E"/>
                </a:solidFill>
                <a:effectLst/>
                <a:latin typeface="Arial" panose="020B0604020202020204" pitchFamily="34" charset="0"/>
              </a:rPr>
              <a:t>Here's an example of the sorting technique visualized:</a:t>
            </a:r>
            <a:br>
              <a:rPr lang="en-US" b="0" i="0" dirty="0">
                <a:solidFill>
                  <a:srgbClr val="3C484E"/>
                </a:solidFill>
                <a:effectLst/>
                <a:latin typeface="Arial" panose="020B0604020202020204" pitchFamily="34" charset="0"/>
              </a:rPr>
            </a:br>
            <a:endParaRPr lang="en-US" b="0" i="0" dirty="0">
              <a:solidFill>
                <a:srgbClr val="3C484E"/>
              </a:solidFill>
              <a:effectLst/>
              <a:latin typeface="Arial" panose="020B0604020202020204" pitchFamily="34" charset="0"/>
            </a:endParaRPr>
          </a:p>
          <a:p>
            <a:endParaRPr lang="en-US" b="0" i="0" dirty="0">
              <a:solidFill>
                <a:srgbClr val="3C484E"/>
              </a:solidFill>
              <a:effectLst/>
              <a:latin typeface="Arial" panose="020B0604020202020204" pitchFamily="34" charset="0"/>
            </a:endParaRPr>
          </a:p>
          <a:p>
            <a:pPr>
              <a:buFont typeface="Wingdings" panose="05000000000000000000" pitchFamily="2" charset="2"/>
              <a:buChar char="Ø"/>
            </a:pPr>
            <a:endParaRPr lang="en-US" dirty="0">
              <a:solidFill>
                <a:srgbClr val="3C484E"/>
              </a:solidFill>
              <a:latin typeface="Arial" panose="020B0604020202020204" pitchFamily="34" charset="0"/>
            </a:endParaRPr>
          </a:p>
          <a:p>
            <a:pPr>
              <a:buFont typeface="Wingdings" panose="05000000000000000000" pitchFamily="2" charset="2"/>
              <a:buChar char="Ø"/>
            </a:pPr>
            <a:endParaRPr lang="en-US" b="0" i="0" dirty="0">
              <a:solidFill>
                <a:srgbClr val="3C484E"/>
              </a:solidFill>
              <a:effectLst/>
              <a:latin typeface="Arial" panose="020B0604020202020204" pitchFamily="34" charset="0"/>
            </a:endParaRPr>
          </a:p>
          <a:p>
            <a:pPr>
              <a:buFont typeface="Wingdings" panose="05000000000000000000" pitchFamily="2" charset="2"/>
              <a:buChar char="Ø"/>
            </a:pPr>
            <a:r>
              <a:rPr lang="en-US" b="0" i="0" dirty="0">
                <a:solidFill>
                  <a:srgbClr val="3C484E"/>
                </a:solidFill>
                <a:effectLst/>
                <a:latin typeface="Arial" panose="020B0604020202020204" pitchFamily="34" charset="0"/>
              </a:rPr>
              <a:t>As the visual shows, the elements seem to bubble up to their correct positions in the list and thus the name of bubble sort. It is also referred to as comparison or sinking sort.</a:t>
            </a:r>
            <a:endParaRPr lang="en-US" dirty="0"/>
          </a:p>
        </p:txBody>
      </p:sp>
      <p:pic>
        <p:nvPicPr>
          <p:cNvPr id="1026" name="Picture 2" descr="Bubble-sort-example-300px">
            <a:extLst>
              <a:ext uri="{FF2B5EF4-FFF2-40B4-BE49-F238E27FC236}">
                <a16:creationId xmlns:a16="http://schemas.microsoft.com/office/drawing/2014/main" id="{36C7DDEE-0799-468A-AC0D-EAC01AE6F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571750"/>
            <a:ext cx="2857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963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5963-BEEA-4272-9C1A-A0681A235763}"/>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4FE8B2F-E981-44A2-976C-29FE654CB592}"/>
              </a:ext>
            </a:extLst>
          </p:cNvPr>
          <p:cNvSpPr>
            <a:spLocks noGrp="1"/>
          </p:cNvSpPr>
          <p:nvPr>
            <p:ph idx="1"/>
          </p:nvPr>
        </p:nvSpPr>
        <p:spPr>
          <a:xfrm>
            <a:off x="0" y="1343818"/>
            <a:ext cx="12192000" cy="5514181"/>
          </a:xfrm>
          <a:ln>
            <a:solidFill>
              <a:srgbClr val="C00000"/>
            </a:solidFill>
          </a:ln>
          <a:effectLst>
            <a:glow rad="139700">
              <a:schemeClr val="accent1">
                <a:satMod val="175000"/>
                <a:alpha val="40000"/>
              </a:schemeClr>
            </a:glow>
          </a:effectLst>
        </p:spPr>
        <p:txBody>
          <a:bodyPr/>
          <a:lstStyle/>
          <a:p>
            <a:pPr algn="l" fontAlgn="base">
              <a:buFont typeface="+mj-lt"/>
              <a:buAutoNum type="arabicPeriod"/>
            </a:pPr>
            <a:r>
              <a:rPr lang="en-US" b="0" i="0" dirty="0">
                <a:solidFill>
                  <a:srgbClr val="3C484E"/>
                </a:solidFill>
                <a:effectLst/>
                <a:latin typeface="inherit"/>
              </a:rPr>
              <a:t>What is Merge sort</a:t>
            </a:r>
          </a:p>
          <a:p>
            <a:pPr algn="l" fontAlgn="base">
              <a:buFont typeface="+mj-lt"/>
              <a:buAutoNum type="arabicPeriod"/>
            </a:pPr>
            <a:r>
              <a:rPr lang="en-US" b="0" i="0" dirty="0">
                <a:solidFill>
                  <a:srgbClr val="3C484E"/>
                </a:solidFill>
                <a:effectLst/>
                <a:latin typeface="inherit"/>
              </a:rPr>
              <a:t>Pseudo code of merge sort</a:t>
            </a:r>
          </a:p>
          <a:p>
            <a:pPr algn="l" fontAlgn="base">
              <a:buFont typeface="+mj-lt"/>
              <a:buAutoNum type="arabicPeriod"/>
            </a:pPr>
            <a:r>
              <a:rPr lang="en-US" b="0" i="0" dirty="0">
                <a:solidFill>
                  <a:srgbClr val="3C484E"/>
                </a:solidFill>
                <a:effectLst/>
                <a:latin typeface="inherit"/>
              </a:rPr>
              <a:t>Implementation of merge sort</a:t>
            </a:r>
          </a:p>
          <a:p>
            <a:pPr algn="l" fontAlgn="base">
              <a:buFont typeface="+mj-lt"/>
              <a:buAutoNum type="arabicPeriod"/>
            </a:pPr>
            <a:r>
              <a:rPr lang="en-US" b="0" i="0" dirty="0">
                <a:solidFill>
                  <a:srgbClr val="3C484E"/>
                </a:solidFill>
                <a:effectLst/>
                <a:latin typeface="inherit"/>
              </a:rPr>
              <a:t>Time Complexity Analysis of Merge Sort</a:t>
            </a:r>
          </a:p>
          <a:p>
            <a:pPr algn="l" fontAlgn="base">
              <a:buFont typeface="+mj-lt"/>
              <a:buAutoNum type="arabicPeriod"/>
            </a:pPr>
            <a:r>
              <a:rPr lang="en-US" b="0" i="0" dirty="0">
                <a:solidFill>
                  <a:srgbClr val="3C484E"/>
                </a:solidFill>
                <a:effectLst/>
                <a:latin typeface="inherit"/>
              </a:rPr>
              <a:t>Best case Time Complexity of Merge Sort</a:t>
            </a:r>
          </a:p>
          <a:p>
            <a:pPr algn="l" fontAlgn="base">
              <a:buFont typeface="+mj-lt"/>
              <a:buAutoNum type="arabicPeriod"/>
            </a:pPr>
            <a:r>
              <a:rPr lang="en-US" b="0" i="0" dirty="0">
                <a:solidFill>
                  <a:srgbClr val="3C484E"/>
                </a:solidFill>
                <a:effectLst/>
                <a:latin typeface="inherit"/>
              </a:rPr>
              <a:t>Worst Case Time Complexity of Merge Sort</a:t>
            </a:r>
          </a:p>
          <a:p>
            <a:pPr algn="l" fontAlgn="base">
              <a:buFont typeface="+mj-lt"/>
              <a:buAutoNum type="arabicPeriod"/>
            </a:pPr>
            <a:r>
              <a:rPr lang="en-US" b="0" i="0" dirty="0">
                <a:solidFill>
                  <a:srgbClr val="3C484E"/>
                </a:solidFill>
                <a:effectLst/>
                <a:latin typeface="inherit"/>
              </a:rPr>
              <a:t>Average Case Time Complexity of Merge Sort</a:t>
            </a:r>
          </a:p>
          <a:p>
            <a:pPr algn="l" fontAlgn="base">
              <a:buFont typeface="+mj-lt"/>
              <a:buAutoNum type="arabicPeriod"/>
            </a:pPr>
            <a:r>
              <a:rPr lang="en-US" b="0" i="0" dirty="0">
                <a:solidFill>
                  <a:srgbClr val="3C484E"/>
                </a:solidFill>
                <a:effectLst/>
                <a:latin typeface="inherit"/>
              </a:rPr>
              <a:t>Space Complexity</a:t>
            </a:r>
          </a:p>
          <a:p>
            <a:pPr algn="l" fontAlgn="base">
              <a:buFont typeface="+mj-lt"/>
              <a:buAutoNum type="arabicPeriod"/>
            </a:pPr>
            <a:r>
              <a:rPr lang="en-US" b="0" i="0" dirty="0">
                <a:solidFill>
                  <a:srgbClr val="3C484E"/>
                </a:solidFill>
                <a:effectLst/>
                <a:latin typeface="inherit"/>
              </a:rPr>
              <a:t>Comparison with other sorting algorithms</a:t>
            </a:r>
          </a:p>
          <a:p>
            <a:endParaRPr lang="en-US" dirty="0"/>
          </a:p>
        </p:txBody>
      </p:sp>
    </p:spTree>
    <p:extLst>
      <p:ext uri="{BB962C8B-B14F-4D97-AF65-F5344CB8AC3E}">
        <p14:creationId xmlns:p14="http://schemas.microsoft.com/office/powerpoint/2010/main" val="2961569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D6FC-205A-40E7-A59D-A43152B7870F}"/>
              </a:ext>
            </a:extLst>
          </p:cNvPr>
          <p:cNvSpPr>
            <a:spLocks noGrp="1"/>
          </p:cNvSpPr>
          <p:nvPr>
            <p:ph type="title"/>
          </p:nvPr>
        </p:nvSpPr>
        <p:spPr>
          <a:xfrm>
            <a:off x="0" y="18255"/>
            <a:ext cx="12129856"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Overview of Merge sort:-</a:t>
            </a:r>
          </a:p>
        </p:txBody>
      </p:sp>
      <p:sp>
        <p:nvSpPr>
          <p:cNvPr id="3" name="Content Placeholder 2">
            <a:extLst>
              <a:ext uri="{FF2B5EF4-FFF2-40B4-BE49-F238E27FC236}">
                <a16:creationId xmlns:a16="http://schemas.microsoft.com/office/drawing/2014/main" id="{E3C0D0E2-9284-48C5-9D3A-2797828A4BC7}"/>
              </a:ext>
            </a:extLst>
          </p:cNvPr>
          <p:cNvSpPr>
            <a:spLocks noGrp="1"/>
          </p:cNvSpPr>
          <p:nvPr>
            <p:ph idx="1"/>
          </p:nvPr>
        </p:nvSpPr>
        <p:spPr>
          <a:xfrm>
            <a:off x="0" y="1343818"/>
            <a:ext cx="12192000" cy="5495927"/>
          </a:xfrm>
          <a:ln>
            <a:solidFill>
              <a:srgbClr val="C00000"/>
            </a:solidFill>
          </a:ln>
          <a:effectLst>
            <a:glow rad="139700">
              <a:schemeClr val="accent1">
                <a:satMod val="175000"/>
                <a:alpha val="40000"/>
              </a:schemeClr>
            </a:glow>
          </a:effectLst>
        </p:spPr>
        <p:txBody>
          <a:bodyPr/>
          <a:lstStyle/>
          <a:p>
            <a:r>
              <a:rPr lang="en-US" b="0" i="0" dirty="0">
                <a:solidFill>
                  <a:srgbClr val="3C484E"/>
                </a:solidFill>
                <a:effectLst/>
                <a:latin typeface="Arial" panose="020B0604020202020204" pitchFamily="34" charset="0"/>
              </a:rPr>
              <a:t>In simple terms merge sort is an sorting algorithm in which it divides the input into equal parts until only two numbers are there for comparisons and then after comparing and </a:t>
            </a:r>
            <a:r>
              <a:rPr lang="en-US" b="0" i="0" dirty="0" err="1">
                <a:solidFill>
                  <a:srgbClr val="3C484E"/>
                </a:solidFill>
                <a:effectLst/>
                <a:latin typeface="Arial" panose="020B0604020202020204" pitchFamily="34" charset="0"/>
              </a:rPr>
              <a:t>odering</a:t>
            </a:r>
            <a:r>
              <a:rPr lang="en-US" b="0" i="0" dirty="0">
                <a:solidFill>
                  <a:srgbClr val="3C484E"/>
                </a:solidFill>
                <a:effectLst/>
                <a:latin typeface="Arial" panose="020B0604020202020204" pitchFamily="34" charset="0"/>
              </a:rPr>
              <a:t> each parts it merges them all together back to the input.</a:t>
            </a:r>
            <a:endParaRPr lang="en-US" dirty="0"/>
          </a:p>
        </p:txBody>
      </p:sp>
    </p:spTree>
    <p:extLst>
      <p:ext uri="{BB962C8B-B14F-4D97-AF65-F5344CB8AC3E}">
        <p14:creationId xmlns:p14="http://schemas.microsoft.com/office/powerpoint/2010/main" val="1829572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0467-A7CB-41D9-A488-07E1103F854D}"/>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Time Complexity Analysis of Merge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37EFD6-4D0C-4868-BDC2-995A41D33055}"/>
              </a:ext>
            </a:extLst>
          </p:cNvPr>
          <p:cNvSpPr>
            <a:spLocks noGrp="1"/>
          </p:cNvSpPr>
          <p:nvPr>
            <p:ph idx="1"/>
          </p:nvPr>
        </p:nvSpPr>
        <p:spPr>
          <a:xfrm>
            <a:off x="0" y="1455938"/>
            <a:ext cx="12192000" cy="5383807"/>
          </a:xfrm>
          <a:ln>
            <a:solidFill>
              <a:srgbClr val="C00000"/>
            </a:solidFill>
          </a:ln>
          <a:effectLst>
            <a:glow rad="139700">
              <a:schemeClr val="accent1">
                <a:satMod val="175000"/>
                <a:alpha val="40000"/>
              </a:schemeClr>
            </a:glow>
          </a:effectLst>
        </p:spPr>
        <p:txBody>
          <a:bodyPr>
            <a:normAutofit/>
          </a:bodyPr>
          <a:lstStyle/>
          <a:p>
            <a:pPr algn="l" fontAlgn="base"/>
            <a:r>
              <a:rPr lang="en-US" sz="2400" b="0" i="0" dirty="0">
                <a:solidFill>
                  <a:srgbClr val="3C484E"/>
                </a:solidFill>
                <a:effectLst/>
                <a:latin typeface="Arial" panose="020B0604020202020204" pitchFamily="34" charset="0"/>
              </a:rPr>
              <a:t>Now, let us follow up with the steps. our very own first step was to divide the input into two halves which comprised us of a logarithmic time complexity </a:t>
            </a:r>
            <a:r>
              <a:rPr lang="en-US" sz="2400" b="0" i="0" dirty="0" err="1">
                <a:solidFill>
                  <a:srgbClr val="3C484E"/>
                </a:solidFill>
                <a:effectLst/>
                <a:latin typeface="Arial" panose="020B0604020202020204" pitchFamily="34" charset="0"/>
              </a:rPr>
              <a:t>ie</a:t>
            </a:r>
            <a:r>
              <a:rPr lang="en-US" sz="2400" b="0" i="0" dirty="0">
                <a:solidFill>
                  <a:srgbClr val="3C484E"/>
                </a:solidFill>
                <a:effectLst/>
                <a:latin typeface="Arial" panose="020B0604020202020204" pitchFamily="34" charset="0"/>
              </a:rPr>
              <a:t>. log(N) where N is the number of elements.</a:t>
            </a:r>
          </a:p>
          <a:p>
            <a:pPr algn="l" fontAlgn="base"/>
            <a:r>
              <a:rPr lang="en-US" sz="2400" b="0" i="0" dirty="0">
                <a:solidFill>
                  <a:srgbClr val="3C484E"/>
                </a:solidFill>
                <a:effectLst/>
                <a:latin typeface="Arial" panose="020B0604020202020204" pitchFamily="34" charset="0"/>
              </a:rPr>
              <a:t>our second step was to merge back the array into a single array, so if we observe it in all the number of elements to be merged N, and to merge back we use a simple loop which runs over all the N elements giving a time complexity of O(N).</a:t>
            </a:r>
            <a:br>
              <a:rPr lang="en-US"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finally, total time complexity will be - step -1 + step-2</a:t>
            </a:r>
          </a:p>
          <a:p>
            <a:pPr algn="l" fontAlgn="base"/>
            <a:r>
              <a:rPr lang="en-US" sz="2400" b="1" i="1" dirty="0">
                <a:solidFill>
                  <a:srgbClr val="090A0B"/>
                </a:solidFill>
                <a:effectLst/>
                <a:latin typeface="inherit"/>
              </a:rPr>
              <a:t>General analysis</a:t>
            </a:r>
            <a:endParaRPr lang="en-US" sz="2400" b="0" i="0" dirty="0">
              <a:solidFill>
                <a:srgbClr val="3C484E"/>
              </a:solidFill>
              <a:effectLst/>
              <a:latin typeface="Arial" panose="020B0604020202020204" pitchFamily="34" charset="0"/>
            </a:endParaRPr>
          </a:p>
          <a:p>
            <a:pPr algn="l" fontAlgn="base"/>
            <a:r>
              <a:rPr lang="en-US" sz="2400" b="0" i="0" dirty="0">
                <a:solidFill>
                  <a:srgbClr val="3C484E"/>
                </a:solidFill>
                <a:effectLst/>
                <a:latin typeface="Arial" panose="020B0604020202020204" pitchFamily="34" charset="0"/>
              </a:rPr>
              <a:t>T(N) = Time Complexity for problem size N</a:t>
            </a:r>
            <a:br>
              <a:rPr lang="en-US"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T(n) = </a:t>
            </a:r>
            <a:r>
              <a:rPr lang="el-GR" sz="2400" b="0" i="0" dirty="0">
                <a:solidFill>
                  <a:srgbClr val="3C484E"/>
                </a:solidFill>
                <a:effectLst/>
                <a:latin typeface="Arial" panose="020B0604020202020204" pitchFamily="34" charset="0"/>
              </a:rPr>
              <a:t>Θ(1) + 2</a:t>
            </a:r>
            <a:r>
              <a:rPr lang="en-US" sz="2400" b="0" i="0" dirty="0">
                <a:solidFill>
                  <a:srgbClr val="3C484E"/>
                </a:solidFill>
                <a:effectLst/>
                <a:latin typeface="Arial" panose="020B0604020202020204" pitchFamily="34" charset="0"/>
              </a:rPr>
              <a:t>T(n/2) + </a:t>
            </a:r>
            <a:r>
              <a:rPr lang="el-GR" sz="2400" b="0" i="0" dirty="0">
                <a:solidFill>
                  <a:srgbClr val="3C484E"/>
                </a:solidFill>
                <a:effectLst/>
                <a:latin typeface="Arial" panose="020B0604020202020204" pitchFamily="34" charset="0"/>
              </a:rPr>
              <a:t>Θ(</a:t>
            </a:r>
            <a:r>
              <a:rPr lang="en-US" sz="2400" b="0" i="0" dirty="0">
                <a:solidFill>
                  <a:srgbClr val="3C484E"/>
                </a:solidFill>
                <a:effectLst/>
                <a:latin typeface="Arial" panose="020B0604020202020204" pitchFamily="34" charset="0"/>
              </a:rPr>
              <a:t>n) + </a:t>
            </a:r>
            <a:r>
              <a:rPr lang="el-GR" sz="2400" b="0" i="0" dirty="0">
                <a:solidFill>
                  <a:srgbClr val="3C484E"/>
                </a:solidFill>
                <a:effectLst/>
                <a:latin typeface="Arial" panose="020B0604020202020204" pitchFamily="34" charset="0"/>
              </a:rPr>
              <a:t>Θ(1)</a:t>
            </a:r>
            <a:br>
              <a:rPr lang="el-GR"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T(n) = 2T(n/2) + </a:t>
            </a:r>
            <a:r>
              <a:rPr lang="el-GR" sz="2400" b="0" i="0" dirty="0">
                <a:solidFill>
                  <a:srgbClr val="3C484E"/>
                </a:solidFill>
                <a:effectLst/>
                <a:latin typeface="Arial" panose="020B0604020202020204" pitchFamily="34" charset="0"/>
              </a:rPr>
              <a:t>Θ(</a:t>
            </a:r>
            <a:r>
              <a:rPr lang="en-US" sz="2400" b="0" i="0" dirty="0">
                <a:solidFill>
                  <a:srgbClr val="3C484E"/>
                </a:solidFill>
                <a:effectLst/>
                <a:latin typeface="Arial" panose="020B0604020202020204" pitchFamily="34" charset="0"/>
              </a:rPr>
              <a:t>n)</a:t>
            </a:r>
          </a:p>
          <a:p>
            <a:pPr algn="l" fontAlgn="base"/>
            <a:r>
              <a:rPr lang="en-US" sz="2400" b="0" i="0" dirty="0">
                <a:solidFill>
                  <a:srgbClr val="3C484E"/>
                </a:solidFill>
                <a:effectLst/>
                <a:latin typeface="Arial" panose="020B0604020202020204" pitchFamily="34" charset="0"/>
              </a:rPr>
              <a:t>Let us analyze this step by step:</a:t>
            </a:r>
            <a:br>
              <a:rPr lang="en-US"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T(n) = 2 * T(n/2) + 0(n)</a:t>
            </a:r>
          </a:p>
          <a:p>
            <a:pPr algn="l" fontAlgn="base"/>
            <a:endParaRPr lang="en-US" sz="2400" b="0" i="0" dirty="0">
              <a:solidFill>
                <a:srgbClr val="3C484E"/>
              </a:solidFill>
              <a:effectLst/>
              <a:latin typeface="Arial" panose="020B0604020202020204" pitchFamily="34" charset="0"/>
            </a:endParaRPr>
          </a:p>
          <a:p>
            <a:endParaRPr lang="en-US" sz="2400" dirty="0"/>
          </a:p>
        </p:txBody>
      </p:sp>
    </p:spTree>
    <p:extLst>
      <p:ext uri="{BB962C8B-B14F-4D97-AF65-F5344CB8AC3E}">
        <p14:creationId xmlns:p14="http://schemas.microsoft.com/office/powerpoint/2010/main" val="1187479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8AD8-2C46-4678-BF62-58C01AAFE3AF}"/>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E62999F-862F-4850-974B-72B6CB3C55C5}"/>
              </a:ext>
            </a:extLst>
          </p:cNvPr>
          <p:cNvSpPr>
            <a:spLocks noGrp="1"/>
          </p:cNvSpPr>
          <p:nvPr>
            <p:ph idx="1"/>
          </p:nvPr>
        </p:nvSpPr>
        <p:spPr>
          <a:xfrm>
            <a:off x="-1" y="1343819"/>
            <a:ext cx="12191999" cy="5514182"/>
          </a:xfrm>
          <a:ln>
            <a:solidFill>
              <a:srgbClr val="C00000"/>
            </a:solidFill>
          </a:ln>
          <a:effectLst>
            <a:glow rad="139700">
              <a:schemeClr val="accent1">
                <a:satMod val="175000"/>
                <a:alpha val="40000"/>
              </a:schemeClr>
            </a:glow>
          </a:effectLst>
        </p:spPr>
        <p:txBody>
          <a:bodyPr>
            <a:normAutofit/>
          </a:bodyPr>
          <a:lstStyle/>
          <a:p>
            <a:pPr algn="l" fontAlgn="base"/>
            <a:r>
              <a:rPr lang="en-US" sz="1800" b="1" i="0" dirty="0">
                <a:solidFill>
                  <a:srgbClr val="090A0B"/>
                </a:solidFill>
                <a:effectLst/>
                <a:latin typeface="inherit"/>
              </a:rPr>
              <a:t>STEP-1</a:t>
            </a:r>
            <a:r>
              <a:rPr lang="en-US" sz="1800" b="0" i="0" dirty="0">
                <a:solidFill>
                  <a:srgbClr val="3C484E"/>
                </a:solidFill>
                <a:effectLst/>
                <a:latin typeface="Arial" panose="020B0604020202020204" pitchFamily="34" charset="0"/>
              </a:rPr>
              <a:t> Is to divide the array into two parts of equal size .</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2 * T(n/2) --&gt; Part 1</a:t>
            </a:r>
          </a:p>
          <a:p>
            <a:pPr algn="l" fontAlgn="base"/>
            <a:r>
              <a:rPr lang="en-US" sz="1800" b="1" i="0" dirty="0">
                <a:solidFill>
                  <a:srgbClr val="090A0B"/>
                </a:solidFill>
                <a:effectLst/>
                <a:latin typeface="inherit"/>
              </a:rPr>
              <a:t>STEP-2</a:t>
            </a:r>
            <a:r>
              <a:rPr lang="en-US" sz="1800" b="0" i="0" dirty="0">
                <a:solidFill>
                  <a:srgbClr val="3C484E"/>
                </a:solidFill>
                <a:effectLst/>
                <a:latin typeface="Arial" panose="020B0604020202020204" pitchFamily="34" charset="0"/>
              </a:rPr>
              <a:t> Now to merge </a:t>
            </a:r>
            <a:r>
              <a:rPr lang="en-US" sz="1800" b="0" i="0" dirty="0" err="1">
                <a:solidFill>
                  <a:srgbClr val="3C484E"/>
                </a:solidFill>
                <a:effectLst/>
                <a:latin typeface="Arial" panose="020B0604020202020204" pitchFamily="34" charset="0"/>
              </a:rPr>
              <a:t>baiscall</a:t>
            </a:r>
            <a:r>
              <a:rPr lang="en-US" sz="1800" b="0" i="0" dirty="0">
                <a:solidFill>
                  <a:srgbClr val="3C484E"/>
                </a:solidFill>
                <a:effectLst/>
                <a:latin typeface="Arial" panose="020B0604020202020204" pitchFamily="34" charset="0"/>
              </a:rPr>
              <a:t> traverse through all the elements.</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constant * n --&gt; Part 2</a:t>
            </a:r>
          </a:p>
          <a:p>
            <a:pPr algn="l" fontAlgn="base"/>
            <a:r>
              <a:rPr lang="en-US" sz="1800" b="1" i="0" dirty="0">
                <a:solidFill>
                  <a:srgbClr val="090A0B"/>
                </a:solidFill>
                <a:effectLst/>
                <a:latin typeface="inherit"/>
              </a:rPr>
              <a:t>STEP-3</a:t>
            </a:r>
            <a:r>
              <a:rPr lang="en-US" sz="1800" b="0" i="0" dirty="0">
                <a:solidFill>
                  <a:srgbClr val="3C484E"/>
                </a:solidFill>
                <a:effectLst/>
                <a:latin typeface="Arial" panose="020B0604020202020204" pitchFamily="34" charset="0"/>
              </a:rPr>
              <a:t> --&gt; COMBINE 1 + 2</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T(n) = 2 * T(n/2) + constant * n --&gt; Part 3</a:t>
            </a:r>
          </a:p>
          <a:p>
            <a:r>
              <a:rPr lang="en-US" sz="1800" b="0" i="0" dirty="0">
                <a:solidFill>
                  <a:srgbClr val="3C484E"/>
                </a:solidFill>
                <a:effectLst/>
                <a:latin typeface="Arial" panose="020B0604020202020204" pitchFamily="34" charset="0"/>
              </a:rPr>
              <a:t>Now we can further divide the array into two </a:t>
            </a:r>
            <a:r>
              <a:rPr lang="en-US" sz="1800" b="0" i="0" dirty="0" err="1">
                <a:solidFill>
                  <a:srgbClr val="3C484E"/>
                </a:solidFill>
                <a:effectLst/>
                <a:latin typeface="Arial" panose="020B0604020202020204" pitchFamily="34" charset="0"/>
              </a:rPr>
              <a:t>halfs</a:t>
            </a:r>
            <a:r>
              <a:rPr lang="en-US" sz="1800" b="0" i="0" dirty="0">
                <a:solidFill>
                  <a:srgbClr val="3C484E"/>
                </a:solidFill>
                <a:effectLst/>
                <a:latin typeface="Arial" panose="020B0604020202020204" pitchFamily="34" charset="0"/>
              </a:rPr>
              <a:t> if size of the partition arrays are greater than 1. So,</a:t>
            </a:r>
          </a:p>
          <a:p>
            <a:pPr algn="l" fontAlgn="base"/>
            <a:r>
              <a:rPr lang="en-US" sz="1800" b="0" i="0" dirty="0">
                <a:solidFill>
                  <a:srgbClr val="3C484E"/>
                </a:solidFill>
                <a:effectLst/>
                <a:latin typeface="Arial" panose="020B0604020202020204" pitchFamily="34" charset="0"/>
              </a:rPr>
              <a:t>n/2/2--&gt; n/4</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T(N) = 2 * (2 * T(n/4) + constant * n/2) + constant * n</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T(N) = 4 * T(n/4) + 2 * constant * n</a:t>
            </a:r>
          </a:p>
          <a:p>
            <a:pPr algn="l" fontAlgn="base"/>
            <a:r>
              <a:rPr lang="en-US" sz="1800" b="0" i="0" dirty="0">
                <a:solidFill>
                  <a:srgbClr val="3C484E"/>
                </a:solidFill>
                <a:effectLst/>
                <a:latin typeface="Arial" panose="020B0604020202020204" pitchFamily="34" charset="0"/>
              </a:rPr>
              <a:t>For this we can say that:</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Where n can be </a:t>
            </a:r>
            <a:r>
              <a:rPr lang="en-US" sz="1800" b="0" i="0" dirty="0" err="1">
                <a:solidFill>
                  <a:srgbClr val="3C484E"/>
                </a:solidFill>
                <a:effectLst/>
                <a:latin typeface="Arial" panose="020B0604020202020204" pitchFamily="34" charset="0"/>
              </a:rPr>
              <a:t>subtituted</a:t>
            </a:r>
            <a:r>
              <a:rPr lang="en-US" sz="1800" b="0" i="0" dirty="0">
                <a:solidFill>
                  <a:srgbClr val="3C484E"/>
                </a:solidFill>
                <a:effectLst/>
                <a:latin typeface="Arial" panose="020B0604020202020204" pitchFamily="34" charset="0"/>
              </a:rPr>
              <a:t> to 2^k and the value of k is </a:t>
            </a:r>
            <a:r>
              <a:rPr lang="en-US" sz="1800" b="0" i="0" dirty="0" err="1">
                <a:solidFill>
                  <a:srgbClr val="3C484E"/>
                </a:solidFill>
                <a:effectLst/>
                <a:latin typeface="Arial" panose="020B0604020202020204" pitchFamily="34" charset="0"/>
              </a:rPr>
              <a:t>logN</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T(n) = 2^k * T(n/(2^k)) + k * constant * n</a:t>
            </a:r>
          </a:p>
          <a:p>
            <a:pPr algn="l" fontAlgn="base"/>
            <a:r>
              <a:rPr lang="en-US" sz="1800" b="0" i="0" dirty="0">
                <a:solidFill>
                  <a:srgbClr val="3C484E"/>
                </a:solidFill>
                <a:effectLst/>
                <a:latin typeface="Arial" panose="020B0604020202020204" pitchFamily="34" charset="0"/>
              </a:rPr>
              <a:t>Hence,</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T(N) = N * T(1) + N * </a:t>
            </a:r>
            <a:r>
              <a:rPr lang="en-US" sz="1800" b="0" i="0" dirty="0" err="1">
                <a:solidFill>
                  <a:srgbClr val="3C484E"/>
                </a:solidFill>
                <a:effectLst/>
                <a:latin typeface="Arial" panose="020B0604020202020204" pitchFamily="34" charset="0"/>
              </a:rPr>
              <a:t>logN</a:t>
            </a:r>
            <a:br>
              <a:rPr lang="en-US" sz="1800" b="0" i="0" dirty="0">
                <a:solidFill>
                  <a:srgbClr val="3C484E"/>
                </a:solidFill>
                <a:effectLst/>
                <a:latin typeface="Arial" panose="020B0604020202020204" pitchFamily="34" charset="0"/>
              </a:rPr>
            </a:br>
            <a:r>
              <a:rPr lang="en-US" sz="1800" b="0" i="0" dirty="0">
                <a:solidFill>
                  <a:srgbClr val="3C484E"/>
                </a:solidFill>
                <a:effectLst/>
                <a:latin typeface="Arial" panose="020B0604020202020204" pitchFamily="34" charset="0"/>
              </a:rPr>
              <a:t>= O(N * log(N))</a:t>
            </a:r>
          </a:p>
          <a:p>
            <a:endParaRPr lang="en-US" sz="1800" dirty="0"/>
          </a:p>
        </p:txBody>
      </p:sp>
    </p:spTree>
    <p:extLst>
      <p:ext uri="{BB962C8B-B14F-4D97-AF65-F5344CB8AC3E}">
        <p14:creationId xmlns:p14="http://schemas.microsoft.com/office/powerpoint/2010/main" val="2750152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8596-4D89-421F-922B-7CBE382667EC}"/>
              </a:ext>
            </a:extLst>
          </p:cNvPr>
          <p:cNvSpPr>
            <a:spLocks noGrp="1"/>
          </p:cNvSpPr>
          <p:nvPr>
            <p:ph type="title"/>
          </p:nvPr>
        </p:nvSpPr>
        <p:spPr>
          <a:xfrm>
            <a:off x="0" y="18255"/>
            <a:ext cx="12192000"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Best Case Time Complexity of Merge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AA992F-B5BE-4374-9B52-C2D968ED8260}"/>
              </a:ext>
            </a:extLst>
          </p:cNvPr>
          <p:cNvSpPr>
            <a:spLocks noGrp="1"/>
          </p:cNvSpPr>
          <p:nvPr>
            <p:ph idx="1"/>
          </p:nvPr>
        </p:nvSpPr>
        <p:spPr>
          <a:xfrm>
            <a:off x="-1" y="1343818"/>
            <a:ext cx="12192000" cy="5514181"/>
          </a:xfrm>
          <a:ln>
            <a:solidFill>
              <a:srgbClr val="C00000"/>
            </a:solidFill>
          </a:ln>
          <a:effectLst>
            <a:glow rad="139700">
              <a:schemeClr val="accent1">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For the best case, one can assume that the array is already sorted so in that case the number of comparisons would be minimum.</a:t>
            </a:r>
          </a:p>
          <a:p>
            <a:pPr algn="l" fontAlgn="base"/>
            <a:r>
              <a:rPr lang="en-US" b="0" i="0" dirty="0">
                <a:solidFill>
                  <a:srgbClr val="3C484E"/>
                </a:solidFill>
                <a:effectLst/>
                <a:latin typeface="Arial" panose="020B0604020202020204" pitchFamily="34" charset="0"/>
              </a:rPr>
              <a:t>In Merge Sort, the comparisons take place in the merge step. If there are two sorted arrays of size M, the minimum number of comparisons will be M. This will happen when all elements of the first array is less than the elements of the second array.</a:t>
            </a:r>
          </a:p>
          <a:p>
            <a:pPr algn="l" fontAlgn="base"/>
            <a:r>
              <a:rPr lang="en-US" b="0" i="0" dirty="0">
                <a:solidFill>
                  <a:srgbClr val="3C484E"/>
                </a:solidFill>
                <a:effectLst/>
                <a:latin typeface="Arial" panose="020B0604020202020204" pitchFamily="34" charset="0"/>
              </a:rPr>
              <a:t>So, the first element of the 2</a:t>
            </a:r>
            <a:r>
              <a:rPr lang="en-US" b="0" i="0" baseline="30000" dirty="0">
                <a:solidFill>
                  <a:srgbClr val="3C484E"/>
                </a:solidFill>
                <a:effectLst/>
                <a:latin typeface="inherit"/>
              </a:rPr>
              <a:t>nd</a:t>
            </a:r>
            <a:r>
              <a:rPr lang="en-US" b="0" i="0" dirty="0">
                <a:solidFill>
                  <a:srgbClr val="3C484E"/>
                </a:solidFill>
                <a:effectLst/>
                <a:latin typeface="Arial" panose="020B0604020202020204" pitchFamily="34" charset="0"/>
              </a:rPr>
              <a:t> array is compared with each element of the first array and then, the 2</a:t>
            </a:r>
            <a:r>
              <a:rPr lang="en-US" b="0" i="0" baseline="30000" dirty="0">
                <a:solidFill>
                  <a:srgbClr val="3C484E"/>
                </a:solidFill>
                <a:effectLst/>
                <a:latin typeface="inherit"/>
              </a:rPr>
              <a:t>nd</a:t>
            </a:r>
            <a:r>
              <a:rPr lang="en-US" b="0" i="0" dirty="0">
                <a:solidFill>
                  <a:srgbClr val="3C484E"/>
                </a:solidFill>
                <a:effectLst/>
                <a:latin typeface="Arial" panose="020B0604020202020204" pitchFamily="34" charset="0"/>
              </a:rPr>
              <a:t> array is attached at the end of 1</a:t>
            </a:r>
            <a:r>
              <a:rPr lang="en-US" b="0" i="0" baseline="30000" dirty="0">
                <a:solidFill>
                  <a:srgbClr val="3C484E"/>
                </a:solidFill>
                <a:effectLst/>
                <a:latin typeface="inherit"/>
              </a:rPr>
              <a:t>st</a:t>
            </a:r>
            <a:r>
              <a:rPr lang="en-US" b="0" i="0" dirty="0">
                <a:solidFill>
                  <a:srgbClr val="3C484E"/>
                </a:solidFill>
                <a:effectLst/>
                <a:latin typeface="Arial" panose="020B0604020202020204" pitchFamily="34" charset="0"/>
              </a:rPr>
              <a:t> array.</a:t>
            </a:r>
          </a:p>
          <a:p>
            <a:pPr algn="l" fontAlgn="base"/>
            <a:r>
              <a:rPr lang="en-US" b="0" i="0" dirty="0">
                <a:solidFill>
                  <a:srgbClr val="3C484E"/>
                </a:solidFill>
                <a:effectLst/>
                <a:latin typeface="Arial" panose="020B0604020202020204" pitchFamily="34" charset="0"/>
              </a:rPr>
              <a:t>At every step, only N/2 elements are compared and there are O(</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 such steps.</a:t>
            </a:r>
          </a:p>
          <a:p>
            <a:pPr marL="0" indent="0">
              <a:buNone/>
            </a:pPr>
            <a:endParaRPr lang="en-US" dirty="0"/>
          </a:p>
        </p:txBody>
      </p:sp>
    </p:spTree>
    <p:extLst>
      <p:ext uri="{BB962C8B-B14F-4D97-AF65-F5344CB8AC3E}">
        <p14:creationId xmlns:p14="http://schemas.microsoft.com/office/powerpoint/2010/main" val="2438891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D268-93E6-4EBB-BC53-2F2A3A89C296}"/>
              </a:ext>
            </a:extLst>
          </p:cNvPr>
          <p:cNvSpPr>
            <a:spLocks noGrp="1"/>
          </p:cNvSpPr>
          <p:nvPr>
            <p:ph type="title"/>
          </p:nvPr>
        </p:nvSpPr>
        <p:spPr>
          <a:xfrm>
            <a:off x="0" y="1"/>
            <a:ext cx="12192000" cy="1411549"/>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pPr fontAlgn="base"/>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Average Case Time Complexity of Merge Sort</a:t>
            </a:r>
            <a:br>
              <a:rPr lang="en-US" b="1" i="0" dirty="0">
                <a:solidFill>
                  <a:srgbClr val="090A0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4882A-5EB7-44BA-854C-FF27C5A8946B}"/>
              </a:ext>
            </a:extLst>
          </p:cNvPr>
          <p:cNvSpPr>
            <a:spLocks noGrp="1"/>
          </p:cNvSpPr>
          <p:nvPr>
            <p:ph idx="1"/>
          </p:nvPr>
        </p:nvSpPr>
        <p:spPr>
          <a:xfrm>
            <a:off x="-1" y="1411550"/>
            <a:ext cx="12191999" cy="5446449"/>
          </a:xfrm>
          <a:ln>
            <a:solidFill>
              <a:srgbClr val="C00000"/>
            </a:solidFill>
          </a:ln>
          <a:effectLst>
            <a:glow rad="139700">
              <a:schemeClr val="accent1">
                <a:satMod val="175000"/>
                <a:alpha val="40000"/>
              </a:schemeClr>
            </a:glow>
          </a:effectLst>
        </p:spPr>
        <p:txBody>
          <a:bodyPr/>
          <a:lstStyle/>
          <a:p>
            <a:r>
              <a:rPr lang="en-US" b="0" i="0" dirty="0">
                <a:solidFill>
                  <a:srgbClr val="3C484E"/>
                </a:solidFill>
                <a:effectLst/>
                <a:latin typeface="Arial" panose="020B0604020202020204" pitchFamily="34" charset="0"/>
              </a:rPr>
              <a:t>Number of comparisons decide the complexity to be best , average or worst</a:t>
            </a:r>
          </a:p>
          <a:p>
            <a:pPr algn="l" fontAlgn="base"/>
            <a:r>
              <a:rPr lang="en-US" b="0" i="0" dirty="0">
                <a:solidFill>
                  <a:srgbClr val="3C484E"/>
                </a:solidFill>
                <a:effectLst/>
                <a:latin typeface="Arial" panose="020B0604020202020204" pitchFamily="34" charset="0"/>
              </a:rPr>
              <a:t>Therefore, in Average Case:</a:t>
            </a:r>
          </a:p>
          <a:p>
            <a:pPr algn="l" fontAlgn="base">
              <a:buFont typeface="Arial" panose="020B0604020202020204" pitchFamily="34" charset="0"/>
              <a:buChar char="•"/>
            </a:pPr>
            <a:r>
              <a:rPr lang="en-US" b="0" i="0" dirty="0">
                <a:solidFill>
                  <a:srgbClr val="3C484E"/>
                </a:solidFill>
                <a:effectLst/>
                <a:latin typeface="inherit"/>
              </a:rPr>
              <a:t>Average Case Time Complexity: O(N </a:t>
            </a:r>
            <a:r>
              <a:rPr lang="en-US" b="0" i="0" dirty="0" err="1">
                <a:solidFill>
                  <a:srgbClr val="3C484E"/>
                </a:solidFill>
                <a:effectLst/>
                <a:latin typeface="inherit"/>
              </a:rPr>
              <a:t>logN</a:t>
            </a:r>
            <a:r>
              <a:rPr lang="en-US" b="0" i="0" dirty="0">
                <a:solidFill>
                  <a:srgbClr val="3C484E"/>
                </a:solidFill>
                <a:effectLst/>
                <a:latin typeface="inherit"/>
              </a:rPr>
              <a:t>)</a:t>
            </a:r>
          </a:p>
          <a:p>
            <a:endParaRPr lang="en-US" dirty="0"/>
          </a:p>
        </p:txBody>
      </p:sp>
    </p:spTree>
    <p:extLst>
      <p:ext uri="{BB962C8B-B14F-4D97-AF65-F5344CB8AC3E}">
        <p14:creationId xmlns:p14="http://schemas.microsoft.com/office/powerpoint/2010/main" val="844607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6588-E1D6-49D3-9FED-AFB9A0633219}"/>
              </a:ext>
            </a:extLst>
          </p:cNvPr>
          <p:cNvSpPr>
            <a:spLocks noGrp="1"/>
          </p:cNvSpPr>
          <p:nvPr>
            <p:ph type="title"/>
          </p:nvPr>
        </p:nvSpPr>
        <p:spPr>
          <a:xfrm>
            <a:off x="0" y="1"/>
            <a:ext cx="12192000" cy="1269506"/>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Worst Case Time Complexity of Merge Sort</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03E7B4-C933-48ED-8667-F423509DB513}"/>
              </a:ext>
            </a:extLst>
          </p:cNvPr>
          <p:cNvSpPr>
            <a:spLocks noGrp="1"/>
          </p:cNvSpPr>
          <p:nvPr>
            <p:ph idx="1"/>
          </p:nvPr>
        </p:nvSpPr>
        <p:spPr>
          <a:xfrm>
            <a:off x="-1" y="1376038"/>
            <a:ext cx="12191999" cy="5481961"/>
          </a:xfrm>
          <a:ln>
            <a:solidFill>
              <a:srgbClr val="C00000"/>
            </a:solidFill>
          </a:ln>
          <a:effectLst>
            <a:glow rad="139700">
              <a:schemeClr val="accent1">
                <a:satMod val="175000"/>
                <a:alpha val="40000"/>
              </a:schemeClr>
            </a:glow>
          </a:effectLst>
        </p:spPr>
        <p:txBody>
          <a:bodyPr>
            <a:normAutofit/>
          </a:bodyPr>
          <a:lstStyle/>
          <a:p>
            <a:pPr algn="l" fontAlgn="base"/>
            <a:r>
              <a:rPr lang="en-US" sz="2400" b="0" i="0" dirty="0">
                <a:solidFill>
                  <a:srgbClr val="3C484E"/>
                </a:solidFill>
                <a:effectLst/>
                <a:latin typeface="Arial" panose="020B0604020202020204" pitchFamily="34" charset="0"/>
              </a:rPr>
              <a:t>One thing one can note is that for sorting we compare the elements and try to use these comparisons to give us an orderly sequence. Here we follow a pattern where we</a:t>
            </a:r>
            <a:br>
              <a:rPr lang="en-US"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first, divide the array into smaller parts then do comparisons on the smaller parts</a:t>
            </a:r>
            <a:br>
              <a:rPr lang="en-US" sz="2400" b="0" i="0" dirty="0">
                <a:solidFill>
                  <a:srgbClr val="3C484E"/>
                </a:solidFill>
                <a:effectLst/>
                <a:latin typeface="Arial" panose="020B0604020202020204" pitchFamily="34" charset="0"/>
              </a:rPr>
            </a:br>
            <a:r>
              <a:rPr lang="en-US" sz="2400" b="0" i="0" dirty="0">
                <a:solidFill>
                  <a:srgbClr val="3C484E"/>
                </a:solidFill>
                <a:effectLst/>
                <a:latin typeface="Arial" panose="020B0604020202020204" pitchFamily="34" charset="0"/>
              </a:rPr>
              <a:t>and rearrange them and then perform a merging so one can say the order which leads to the maximum number of comparisons will give us the worst time complexity.</a:t>
            </a:r>
          </a:p>
          <a:p>
            <a:pPr algn="l" fontAlgn="base"/>
            <a:r>
              <a:rPr lang="en-US" sz="2400" b="0" i="0" dirty="0">
                <a:solidFill>
                  <a:srgbClr val="3C484E"/>
                </a:solidFill>
                <a:effectLst/>
                <a:latin typeface="Arial" panose="020B0604020202020204" pitchFamily="34" charset="0"/>
              </a:rPr>
              <a:t>In Merge Sort, the comparisons take place in the merge step. If there are two sorted arrays of size M, the minimum number of comparisons will be 2M.</a:t>
            </a:r>
          </a:p>
          <a:p>
            <a:pPr algn="l" fontAlgn="base"/>
            <a:r>
              <a:rPr lang="en-US" sz="2000" b="0" i="0" dirty="0">
                <a:solidFill>
                  <a:srgbClr val="3C484E"/>
                </a:solidFill>
                <a:effectLst/>
                <a:latin typeface="Arial" panose="020B0604020202020204" pitchFamily="34" charset="0"/>
              </a:rPr>
              <a:t>Therefore, in Worst Case:</a:t>
            </a:r>
          </a:p>
          <a:p>
            <a:pPr algn="l" fontAlgn="base">
              <a:buFont typeface="Arial" panose="020B0604020202020204" pitchFamily="34" charset="0"/>
              <a:buChar char="•"/>
            </a:pPr>
            <a:r>
              <a:rPr lang="en-US" sz="2000" b="0" i="0" dirty="0">
                <a:solidFill>
                  <a:srgbClr val="3C484E"/>
                </a:solidFill>
                <a:effectLst/>
                <a:latin typeface="inherit"/>
              </a:rPr>
              <a:t>Input: Specify distribution</a:t>
            </a:r>
          </a:p>
          <a:p>
            <a:pPr algn="l" fontAlgn="base">
              <a:buFont typeface="Arial" panose="020B0604020202020204" pitchFamily="34" charset="0"/>
              <a:buChar char="•"/>
            </a:pPr>
            <a:r>
              <a:rPr lang="en-US" sz="2000" b="0" i="0" dirty="0">
                <a:solidFill>
                  <a:srgbClr val="3C484E"/>
                </a:solidFill>
                <a:effectLst/>
                <a:latin typeface="inherit"/>
              </a:rPr>
              <a:t>Worst Case Time Complexity: O(N </a:t>
            </a:r>
            <a:r>
              <a:rPr lang="en-US" sz="2000" b="0" i="0" dirty="0" err="1">
                <a:solidFill>
                  <a:srgbClr val="3C484E"/>
                </a:solidFill>
                <a:effectLst/>
                <a:latin typeface="inherit"/>
              </a:rPr>
              <a:t>logN</a:t>
            </a:r>
            <a:r>
              <a:rPr lang="en-US" sz="2000" b="0" i="0" dirty="0">
                <a:solidFill>
                  <a:srgbClr val="3C484E"/>
                </a:solidFill>
                <a:effectLst/>
                <a:latin typeface="inherit"/>
              </a:rPr>
              <a:t>)</a:t>
            </a:r>
          </a:p>
          <a:p>
            <a:pPr algn="l" fontAlgn="base">
              <a:buFont typeface="Arial" panose="020B0604020202020204" pitchFamily="34" charset="0"/>
              <a:buChar char="•"/>
            </a:pPr>
            <a:r>
              <a:rPr lang="en-US" sz="2000" b="0" i="0" dirty="0">
                <a:solidFill>
                  <a:srgbClr val="3C484E"/>
                </a:solidFill>
                <a:effectLst/>
                <a:latin typeface="inherit"/>
              </a:rPr>
              <a:t>Number of Comparisons: N </a:t>
            </a:r>
            <a:r>
              <a:rPr lang="en-US" sz="2000" b="0" i="0" dirty="0" err="1">
                <a:solidFill>
                  <a:srgbClr val="3C484E"/>
                </a:solidFill>
                <a:effectLst/>
                <a:latin typeface="inherit"/>
              </a:rPr>
              <a:t>logN</a:t>
            </a:r>
            <a:endParaRPr lang="en-US" sz="2000" b="0" i="0" dirty="0">
              <a:solidFill>
                <a:srgbClr val="3C484E"/>
              </a:solidFill>
              <a:effectLst/>
              <a:latin typeface="inherit"/>
            </a:endParaRPr>
          </a:p>
          <a:p>
            <a:endParaRPr lang="en-US" sz="2400" dirty="0"/>
          </a:p>
        </p:txBody>
      </p:sp>
    </p:spTree>
    <p:extLst>
      <p:ext uri="{BB962C8B-B14F-4D97-AF65-F5344CB8AC3E}">
        <p14:creationId xmlns:p14="http://schemas.microsoft.com/office/powerpoint/2010/main" val="3334393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A48-A217-451F-900E-2BCC69407E54}"/>
              </a:ext>
            </a:extLst>
          </p:cNvPr>
          <p:cNvSpPr>
            <a:spLocks noGrp="1"/>
          </p:cNvSpPr>
          <p:nvPr>
            <p:ph type="title"/>
          </p:nvPr>
        </p:nvSpPr>
        <p:spPr>
          <a:xfrm>
            <a:off x="0" y="1"/>
            <a:ext cx="12192000" cy="1198484"/>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pPr fontAlgn="base"/>
            <a:br>
              <a:rPr lang="en-US" b="1" i="0" dirty="0">
                <a:solidFill>
                  <a:srgbClr val="090A0B"/>
                </a:solidFill>
                <a:effectLst/>
                <a:latin typeface="Times New Roman" panose="02020603050405020304" pitchFamily="18" charset="0"/>
                <a:cs typeface="Times New Roman" panose="02020603050405020304" pitchFamily="18" charset="0"/>
              </a:rPr>
            </a:br>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Space Complexity of Merge Sort</a:t>
            </a:r>
            <a:br>
              <a:rPr lang="en-US" b="1" i="0" dirty="0">
                <a:solidFill>
                  <a:srgbClr val="090A0B"/>
                </a:solidFill>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4D6EB2-0325-45BB-AFFB-8D915595270D}"/>
              </a:ext>
            </a:extLst>
          </p:cNvPr>
          <p:cNvSpPr>
            <a:spLocks noGrp="1"/>
          </p:cNvSpPr>
          <p:nvPr>
            <p:ph idx="1"/>
          </p:nvPr>
        </p:nvSpPr>
        <p:spPr>
          <a:xfrm>
            <a:off x="-1" y="1260629"/>
            <a:ext cx="12191999" cy="5597371"/>
          </a:xfrm>
          <a:ln>
            <a:solidFill>
              <a:srgbClr val="C00000"/>
            </a:solidFill>
          </a:ln>
          <a:effectLst>
            <a:glow rad="139700">
              <a:schemeClr val="accent1">
                <a:satMod val="175000"/>
                <a:alpha val="40000"/>
              </a:schemeClr>
            </a:glow>
          </a:effectLst>
        </p:spPr>
        <p:txBody>
          <a:bodyPr/>
          <a:lstStyle/>
          <a:p>
            <a:pPr algn="l" fontAlgn="base"/>
            <a:r>
              <a:rPr lang="en-US" b="1" i="1" dirty="0">
                <a:solidFill>
                  <a:srgbClr val="090A0B"/>
                </a:solidFill>
                <a:effectLst/>
                <a:latin typeface="inherit"/>
              </a:rPr>
              <a:t>SPACE COMPLEXITY</a:t>
            </a:r>
            <a:endParaRPr lang="en-US" b="0" i="0" dirty="0">
              <a:solidFill>
                <a:srgbClr val="3C484E"/>
              </a:solidFill>
              <a:effectLst/>
              <a:latin typeface="Arial" panose="020B0604020202020204" pitchFamily="34" charset="0"/>
            </a:endParaRPr>
          </a:p>
          <a:p>
            <a:pPr algn="l" fontAlgn="base"/>
            <a:r>
              <a:rPr lang="en-US" b="0" i="0" dirty="0">
                <a:solidFill>
                  <a:srgbClr val="3C484E"/>
                </a:solidFill>
                <a:effectLst/>
                <a:latin typeface="Arial" panose="020B0604020202020204" pitchFamily="34" charset="0"/>
              </a:rPr>
              <a:t>It takes O(N) space as we divide the array and store it into them where the total space consumed in making all the array and merging back into one array is the total number of elements present in it.</a:t>
            </a:r>
          </a:p>
          <a:p>
            <a:endParaRPr lang="en-US" dirty="0"/>
          </a:p>
        </p:txBody>
      </p:sp>
    </p:spTree>
    <p:extLst>
      <p:ext uri="{BB962C8B-B14F-4D97-AF65-F5344CB8AC3E}">
        <p14:creationId xmlns:p14="http://schemas.microsoft.com/office/powerpoint/2010/main" val="2680510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68AA-621A-4E5C-A06C-A9C5B4A10844}"/>
              </a:ext>
            </a:extLst>
          </p:cNvPr>
          <p:cNvSpPr>
            <a:spLocks noGrp="1"/>
          </p:cNvSpPr>
          <p:nvPr>
            <p:ph type="title"/>
          </p:nvPr>
        </p:nvSpPr>
        <p:spPr>
          <a:xfrm>
            <a:off x="0" y="2362601"/>
            <a:ext cx="12192000" cy="1325563"/>
          </a:xfrm>
          <a:solidFill>
            <a:srgbClr val="FF0000"/>
          </a:solidFill>
          <a:ln>
            <a:solidFill>
              <a:srgbClr val="C00000"/>
            </a:solidFill>
          </a:ln>
          <a:effectLst>
            <a:glow rad="139700">
              <a:schemeClr val="accent1">
                <a:satMod val="175000"/>
                <a:alpha val="40000"/>
              </a:schemeClr>
            </a:glow>
          </a:effectLst>
        </p:spPr>
        <p:txBody>
          <a:bodyPr/>
          <a:lstStyle/>
          <a:p>
            <a:r>
              <a:rPr lang="en-US" dirty="0"/>
              <a:t>                            </a:t>
            </a:r>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1007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24A0-EE33-4DB2-8679-946EBB54E97A}"/>
              </a:ext>
            </a:extLst>
          </p:cNvPr>
          <p:cNvSpPr>
            <a:spLocks noGrp="1"/>
          </p:cNvSpPr>
          <p:nvPr>
            <p:ph type="title"/>
          </p:nvPr>
        </p:nvSpPr>
        <p:spPr>
          <a:xfrm>
            <a:off x="0" y="18255"/>
            <a:ext cx="12192000" cy="1153597"/>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r>
              <a:rPr lang="en-US" b="1" i="0" dirty="0">
                <a:solidFill>
                  <a:srgbClr val="090A0B"/>
                </a:solidFill>
                <a:effectLst/>
                <a:latin typeface="Times New Roman" panose="02020603050405020304" pitchFamily="18" charset="0"/>
                <a:cs typeface="Times New Roman" panose="02020603050405020304" pitchFamily="18" charset="0"/>
              </a:rPr>
              <a:t>Time Complexity Analysis</a:t>
            </a:r>
            <a:br>
              <a:rPr lang="en-US" b="1" i="0" dirty="0">
                <a:solidFill>
                  <a:srgbClr val="090A0B"/>
                </a:solidFill>
                <a:effectLst/>
                <a:latin typeface="-apple-system"/>
              </a:rPr>
            </a:br>
            <a:endParaRPr lang="en-US" dirty="0"/>
          </a:p>
        </p:txBody>
      </p:sp>
      <p:sp>
        <p:nvSpPr>
          <p:cNvPr id="8" name="Rectangle 5">
            <a:extLst>
              <a:ext uri="{FF2B5EF4-FFF2-40B4-BE49-F238E27FC236}">
                <a16:creationId xmlns:a16="http://schemas.microsoft.com/office/drawing/2014/main" id="{E75CDF1E-9C87-46F6-9F60-C4961FD46DA5}"/>
              </a:ext>
            </a:extLst>
          </p:cNvPr>
          <p:cNvSpPr>
            <a:spLocks noGrp="1" noChangeArrowheads="1"/>
          </p:cNvSpPr>
          <p:nvPr>
            <p:ph idx="1"/>
          </p:nvPr>
        </p:nvSpPr>
        <p:spPr bwMode="auto">
          <a:xfrm>
            <a:off x="0" y="1264718"/>
            <a:ext cx="12192000" cy="6463308"/>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In this </a:t>
            </a:r>
            <a:r>
              <a:rPr kumimoji="0" lang="en-US" altLang="en-US" b="1"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unoptimised</a:t>
            </a: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version the run time complexity is </a:t>
            </a:r>
            <a:r>
              <a:rPr kumimoji="0" lang="en-US" altLang="en-US" b="1" i="0" u="none" strike="noStrike" cap="none" normalizeH="0" baseline="0" dirty="0">
                <a:ln>
                  <a:noFill/>
                </a:ln>
                <a:solidFill>
                  <a:srgbClr val="090A0B"/>
                </a:solidFill>
                <a:effectLst/>
                <a:latin typeface="Times New Roman" panose="02020603050405020304" pitchFamily="18" charset="0"/>
                <a:cs typeface="Times New Roman" panose="02020603050405020304" pitchFamily="18" charset="0"/>
              </a:rPr>
              <a:t>Θ(N^2)</a:t>
            </a: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This applies to all the cases including the worst, best and average cases because even if the array is already sorted the algorithm doesn't check that at any point and runs through all iterations.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Although the number of swaps would differ in each case.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The number of times the inner loop runs</a:t>
            </a:r>
            <a:b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=∑N−i−1j=11                       (2)</a:t>
            </a:r>
            <a:b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=(N−</a:t>
            </a:r>
            <a:r>
              <a:rPr kumimoji="0" lang="en-US" altLang="en-US" b="1" i="0" u="none" strike="noStrike" cap="none" normalizeH="0" baseline="0" dirty="0" err="1">
                <a:ln>
                  <a:noFill/>
                </a:ln>
                <a:solidFill>
                  <a:srgbClr val="3C484E"/>
                </a:solidFill>
                <a:effectLst/>
                <a:latin typeface="Times New Roman" panose="02020603050405020304" pitchFamily="18" charset="0"/>
                <a:cs typeface="Times New Roman" panose="02020603050405020304" pitchFamily="18" charset="0"/>
              </a:rPr>
              <a:t>i</a:t>
            </a:r>
            <a:r>
              <a:rPr kumimoji="0" lang="en-US" altLang="en-US" b="1" i="0" u="none" strike="noStrike" cap="none" normalizeH="0" baseline="0" dirty="0">
                <a:ln>
                  <a:noFill/>
                </a:ln>
                <a:solidFill>
                  <a:srgbClr val="3C484E"/>
                </a:solidFill>
                <a:effectLst/>
                <a:latin typeface="Times New Roman" panose="02020603050405020304" pitchFamily="18" charset="0"/>
                <a:cs typeface="Times New Roman" panose="02020603050405020304" pitchFamily="18" charset="0"/>
              </a:rPr>
              <a:t>)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nSpc>
                <a:spcPct val="100000"/>
              </a:lnSpc>
              <a:buFont typeface="Wingdings" panose="05000000000000000000" pitchFamily="2" charset="2"/>
              <a:buChar char="Ø"/>
            </a:pPr>
            <a:r>
              <a:rPr lang="en-US" dirty="0"/>
              <a:t>The number of times the outer loop runs</a:t>
            </a:r>
            <a:br>
              <a:rPr lang="en-US" dirty="0"/>
            </a:br>
            <a:r>
              <a:rPr lang="en-US" dirty="0"/>
              <a:t>=∑N−1i=1∑N−i−1j=11=∑N−1i=1N−i(3)(3)=∑</a:t>
            </a:r>
            <a:r>
              <a:rPr lang="en-US" dirty="0" err="1"/>
              <a:t>i</a:t>
            </a:r>
            <a:r>
              <a:rPr lang="en-US" dirty="0"/>
              <a:t>=1N−1∑j=1N−i−11=∑</a:t>
            </a:r>
            <a:r>
              <a:rPr lang="en-US" dirty="0" err="1"/>
              <a:t>i</a:t>
            </a:r>
            <a:r>
              <a:rPr lang="en-US" dirty="0"/>
              <a:t>=1N−1N−i</a:t>
            </a:r>
            <a:br>
              <a:rPr lang="en-US" dirty="0"/>
            </a:br>
            <a:r>
              <a:rPr lang="en-US" dirty="0"/>
              <a:t>=N∗(N−1)2(4)</a:t>
            </a:r>
            <a:br>
              <a:rPr lang="en-US" dirty="0"/>
            </a:b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4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D055-CDB1-46AB-AF9E-D385A367708D}"/>
              </a:ext>
            </a:extLst>
          </p:cNvPr>
          <p:cNvSpPr>
            <a:spLocks noGrp="1"/>
          </p:cNvSpPr>
          <p:nvPr>
            <p:ph type="title"/>
          </p:nvPr>
        </p:nvSpPr>
        <p:spPr>
          <a:xfrm>
            <a:off x="0" y="18256"/>
            <a:ext cx="12192000" cy="1286762"/>
          </a:xfrm>
          <a:solidFill>
            <a:srgbClr val="FF0000"/>
          </a:solidFill>
          <a:ln>
            <a:solidFill>
              <a:srgbClr val="C00000"/>
            </a:solidFill>
          </a:ln>
          <a:effectLst>
            <a:glow rad="139700">
              <a:schemeClr val="accent1">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Complexity:-</a:t>
            </a:r>
          </a:p>
        </p:txBody>
      </p:sp>
      <p:sp>
        <p:nvSpPr>
          <p:cNvPr id="3" name="Content Placeholder 2">
            <a:extLst>
              <a:ext uri="{FF2B5EF4-FFF2-40B4-BE49-F238E27FC236}">
                <a16:creationId xmlns:a16="http://schemas.microsoft.com/office/drawing/2014/main" id="{4BFE7EDF-D417-4562-BCAB-5EF4AA6A942A}"/>
              </a:ext>
            </a:extLst>
          </p:cNvPr>
          <p:cNvSpPr>
            <a:spLocks noGrp="1"/>
          </p:cNvSpPr>
          <p:nvPr>
            <p:ph idx="1"/>
          </p:nvPr>
        </p:nvSpPr>
        <p:spPr>
          <a:xfrm>
            <a:off x="0" y="1225118"/>
            <a:ext cx="12192000" cy="5614627"/>
          </a:xfrm>
          <a:ln>
            <a:solidFill>
              <a:srgbClr val="C00000"/>
            </a:solidFill>
          </a:ln>
          <a:effectLst>
            <a:glow rad="139700">
              <a:schemeClr val="accent1">
                <a:satMod val="175000"/>
                <a:alpha val="40000"/>
              </a:schemeClr>
            </a:glow>
          </a:effectLst>
        </p:spPr>
        <p:txBody>
          <a:bodyPr>
            <a:normAutofit lnSpcReduction="10000"/>
          </a:bodyPr>
          <a:lstStyle/>
          <a:p>
            <a:pPr algn="l" fontAlgn="base"/>
            <a:r>
              <a:rPr lang="en-US" b="0" i="0" dirty="0">
                <a:solidFill>
                  <a:srgbClr val="3C484E"/>
                </a:solidFill>
                <a:effectLst/>
                <a:latin typeface="Arial" panose="020B0604020202020204" pitchFamily="34" charset="0"/>
              </a:rPr>
              <a:t>Now we can analyze the:</a:t>
            </a:r>
          </a:p>
          <a:p>
            <a:pPr algn="l" fontAlgn="base">
              <a:buFont typeface="Arial" panose="020B0604020202020204" pitchFamily="34" charset="0"/>
              <a:buChar char="•"/>
            </a:pPr>
            <a:r>
              <a:rPr lang="en-US" b="0" i="0" dirty="0">
                <a:solidFill>
                  <a:srgbClr val="3C484E"/>
                </a:solidFill>
                <a:effectLst/>
                <a:latin typeface="inherit"/>
              </a:rPr>
              <a:t>Time complexity T(N)</a:t>
            </a:r>
          </a:p>
          <a:p>
            <a:pPr algn="l" fontAlgn="base">
              <a:buFont typeface="Arial" panose="020B0604020202020204" pitchFamily="34" charset="0"/>
              <a:buChar char="•"/>
            </a:pPr>
            <a:r>
              <a:rPr lang="en-US" b="0" i="0" dirty="0">
                <a:solidFill>
                  <a:srgbClr val="3C484E"/>
                </a:solidFill>
                <a:effectLst/>
                <a:latin typeface="inherit"/>
              </a:rPr>
              <a:t>Number of swaps S(N)</a:t>
            </a:r>
          </a:p>
          <a:p>
            <a:pPr algn="l" fontAlgn="base">
              <a:buFont typeface="Arial" panose="020B0604020202020204" pitchFamily="34" charset="0"/>
              <a:buChar char="•"/>
            </a:pPr>
            <a:r>
              <a:rPr lang="en-US" b="0" i="0" dirty="0">
                <a:solidFill>
                  <a:srgbClr val="3C484E"/>
                </a:solidFill>
                <a:effectLst/>
                <a:latin typeface="inherit"/>
              </a:rPr>
              <a:t>Number of comparisons C(N)</a:t>
            </a:r>
            <a:br>
              <a:rPr lang="en-US" b="0" i="0" dirty="0">
                <a:solidFill>
                  <a:srgbClr val="3C484E"/>
                </a:solidFill>
                <a:effectLst/>
                <a:latin typeface="inherit"/>
              </a:rPr>
            </a:br>
            <a:r>
              <a:rPr lang="en-US" b="0" i="0" dirty="0">
                <a:solidFill>
                  <a:srgbClr val="3C484E"/>
                </a:solidFill>
                <a:effectLst/>
                <a:latin typeface="inherit"/>
              </a:rPr>
              <a:t>for each case. This is done by observing the number of times the lines 8-13 run in each case.</a:t>
            </a:r>
          </a:p>
          <a:p>
            <a:pPr algn="l" fontAlgn="base"/>
            <a:r>
              <a:rPr lang="en-US" b="0" i="0" dirty="0">
                <a:solidFill>
                  <a:srgbClr val="3C484E"/>
                </a:solidFill>
                <a:effectLst/>
                <a:latin typeface="Arial" panose="020B0604020202020204" pitchFamily="34" charset="0"/>
              </a:rPr>
              <a:t>T(N) = S(N) + C(N)</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Time Complexity = Number of Swaps + Number of Comparisons</a:t>
            </a:r>
          </a:p>
          <a:p>
            <a:pPr algn="l" fontAlgn="base"/>
            <a:r>
              <a:rPr lang="en-US" b="0" i="0" dirty="0">
                <a:solidFill>
                  <a:srgbClr val="3C484E"/>
                </a:solidFill>
                <a:effectLst/>
                <a:latin typeface="Arial" panose="020B0604020202020204" pitchFamily="34" charset="0"/>
              </a:rPr>
              <a:t>The relation are as follows:</a:t>
            </a:r>
          </a:p>
          <a:p>
            <a:pPr algn="l" fontAlgn="base"/>
            <a:r>
              <a:rPr lang="en-US" b="0" i="0" dirty="0">
                <a:solidFill>
                  <a:srgbClr val="3C484E"/>
                </a:solidFill>
                <a:effectLst/>
                <a:latin typeface="Arial" panose="020B0604020202020204" pitchFamily="34" charset="0"/>
              </a:rPr>
              <a:t>T(N) = T(N-1) + N</a:t>
            </a:r>
          </a:p>
          <a:p>
            <a:pPr algn="l" fontAlgn="base"/>
            <a:r>
              <a:rPr lang="en-US" b="0" i="0" dirty="0">
                <a:solidFill>
                  <a:srgbClr val="3C484E"/>
                </a:solidFill>
                <a:effectLst/>
                <a:latin typeface="Arial" panose="020B0604020202020204" pitchFamily="34" charset="0"/>
              </a:rPr>
              <a:t>C(N) = C(N-1) + (N-1)</a:t>
            </a:r>
          </a:p>
          <a:p>
            <a:pPr algn="l" fontAlgn="base"/>
            <a:r>
              <a:rPr lang="en-US" b="0" i="0" dirty="0">
                <a:solidFill>
                  <a:srgbClr val="3C484E"/>
                </a:solidFill>
                <a:effectLst/>
                <a:latin typeface="Arial" panose="020B0604020202020204" pitchFamily="34" charset="0"/>
              </a:rPr>
              <a:t>S(N) depends on the distribution of elements.</a:t>
            </a:r>
          </a:p>
          <a:p>
            <a:endParaRPr lang="en-US" dirty="0"/>
          </a:p>
        </p:txBody>
      </p:sp>
    </p:spTree>
    <p:extLst>
      <p:ext uri="{BB962C8B-B14F-4D97-AF65-F5344CB8AC3E}">
        <p14:creationId xmlns:p14="http://schemas.microsoft.com/office/powerpoint/2010/main" val="332565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D4E5-2DA6-47C6-A8C9-CC613B8FD5C4}"/>
              </a:ext>
            </a:extLst>
          </p:cNvPr>
          <p:cNvSpPr>
            <a:spLocks noGrp="1"/>
          </p:cNvSpPr>
          <p:nvPr>
            <p:ph type="title"/>
          </p:nvPr>
        </p:nvSpPr>
        <p:spPr>
          <a:xfrm>
            <a:off x="-1" y="0"/>
            <a:ext cx="12192001" cy="1325563"/>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Worst Case Time Complexity</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F17394D8-AE3B-48B8-ABF6-BE51E9A86707}"/>
              </a:ext>
            </a:extLst>
          </p:cNvPr>
          <p:cNvSpPr>
            <a:spLocks noGrp="1" noChangeArrowheads="1"/>
          </p:cNvSpPr>
          <p:nvPr>
            <p:ph idx="1"/>
          </p:nvPr>
        </p:nvSpPr>
        <p:spPr bwMode="auto">
          <a:xfrm>
            <a:off x="0" y="1705451"/>
            <a:ext cx="11079332"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90A0B"/>
                </a:solidFill>
                <a:effectLst/>
                <a:latin typeface="inherit"/>
                <a:cs typeface="Courier New" panose="02070309020205020404" pitchFamily="49" charset="0"/>
              </a:rPr>
              <a:t>Θ(N^2)</a:t>
            </a:r>
            <a:r>
              <a:rPr kumimoji="0" lang="en-US" altLang="en-US" b="0" i="0" u="none" strike="noStrike" cap="none" normalizeH="0" baseline="0" dirty="0">
                <a:ln>
                  <a:noFill/>
                </a:ln>
                <a:solidFill>
                  <a:srgbClr val="3C484E"/>
                </a:solidFill>
                <a:effectLst/>
                <a:cs typeface="Arial" panose="020B0604020202020204" pitchFamily="34" charset="0"/>
              </a:rPr>
              <a:t> is the Worst Case Time Complexity of Bubble Sort.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484E"/>
                </a:solidFill>
                <a:effectLst/>
                <a:cs typeface="Arial" panose="020B0604020202020204" pitchFamily="34" charset="0"/>
              </a:rPr>
              <a:t>This is the case when the array is </a:t>
            </a:r>
            <a:r>
              <a:rPr kumimoji="0" lang="en-US" altLang="en-US" b="1" i="0" u="none" strike="noStrike" cap="none" normalizeH="0" baseline="0" dirty="0">
                <a:ln>
                  <a:noFill/>
                </a:ln>
                <a:solidFill>
                  <a:srgbClr val="090A0B"/>
                </a:solidFill>
                <a:effectLst/>
                <a:latin typeface="inherit"/>
                <a:cs typeface="Arial" panose="020B0604020202020204" pitchFamily="34" charset="0"/>
              </a:rPr>
              <a:t>reversely sort</a:t>
            </a:r>
            <a:r>
              <a:rPr kumimoji="0" lang="en-US" altLang="en-US" b="0" i="0" u="none" strike="noStrike" cap="none" normalizeH="0" baseline="0" dirty="0">
                <a:ln>
                  <a:noFill/>
                </a:ln>
                <a:solidFill>
                  <a:srgbClr val="3C484E"/>
                </a:solidFill>
                <a:effectLst/>
                <a:cs typeface="Arial" panose="020B0604020202020204" pitchFamily="34" charset="0"/>
              </a:rPr>
              <a:t> 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484E"/>
                </a:solidFill>
                <a:effectLst/>
                <a:cs typeface="Arial" panose="020B0604020202020204" pitchFamily="34" charset="0"/>
              </a:rPr>
              <a:t>in descending order but we require ascending order or ascending order when descending order is needed.</a:t>
            </a:r>
            <a:endParaRPr kumimoji="0" lang="en-US" altLang="en-US"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7126E400-071B-4807-9F26-41713D012463}"/>
              </a:ext>
            </a:extLst>
          </p:cNvPr>
          <p:cNvSpPr txBox="1"/>
          <p:nvPr/>
        </p:nvSpPr>
        <p:spPr>
          <a:xfrm>
            <a:off x="0" y="3749457"/>
            <a:ext cx="12192001" cy="3108543"/>
          </a:xfrm>
          <a:prstGeom prst="rect">
            <a:avLst/>
          </a:prstGeom>
          <a:noFill/>
        </p:spPr>
        <p:txBody>
          <a:bodyPr wrap="square">
            <a:spAutoFit/>
          </a:bodyPr>
          <a:lstStyle/>
          <a:p>
            <a:pPr algn="l" fontAlgn="base"/>
            <a:r>
              <a:rPr lang="en-US" sz="2800" b="0" i="0" dirty="0">
                <a:solidFill>
                  <a:srgbClr val="3C484E"/>
                </a:solidFill>
                <a:effectLst/>
                <a:latin typeface="Arial" panose="020B0604020202020204" pitchFamily="34" charset="0"/>
              </a:rPr>
              <a:t>The number of swaps of two elements is equal to the number of comparisons in this case as every element is out of place.</a:t>
            </a:r>
          </a:p>
          <a:p>
            <a:pPr algn="l" fontAlgn="base"/>
            <a:r>
              <a:rPr lang="en-US" sz="2800" b="0" i="0" dirty="0">
                <a:solidFill>
                  <a:srgbClr val="3C484E"/>
                </a:solidFill>
                <a:effectLst/>
                <a:latin typeface="MJXc-TeX-math-I"/>
              </a:rPr>
              <a:t>T</a:t>
            </a:r>
            <a:r>
              <a:rPr lang="en-US" sz="2800" b="0" i="0" dirty="0">
                <a:solidFill>
                  <a:srgbClr val="3C484E"/>
                </a:solidFill>
                <a:effectLst/>
                <a:latin typeface="MJXc-TeX-main-R"/>
              </a:rPr>
              <a:t>(</a:t>
            </a:r>
            <a:r>
              <a:rPr lang="en-US" sz="2800" b="0" i="0" dirty="0">
                <a:solidFill>
                  <a:srgbClr val="3C484E"/>
                </a:solidFill>
                <a:effectLst/>
                <a:latin typeface="MJXc-TeX-math-I"/>
              </a:rPr>
              <a:t>N</a:t>
            </a:r>
            <a:r>
              <a:rPr lang="en-US" sz="2800" b="0" i="0" dirty="0">
                <a:solidFill>
                  <a:srgbClr val="3C484E"/>
                </a:solidFill>
                <a:effectLst/>
                <a:latin typeface="MJXc-TeX-main-R"/>
              </a:rPr>
              <a:t>)=</a:t>
            </a:r>
            <a:r>
              <a:rPr lang="en-US" sz="2800" b="0" i="0" dirty="0">
                <a:solidFill>
                  <a:srgbClr val="3C484E"/>
                </a:solidFill>
                <a:effectLst/>
                <a:latin typeface="MJXc-TeX-math-I"/>
              </a:rPr>
              <a:t>C</a:t>
            </a:r>
            <a:r>
              <a:rPr lang="en-US" sz="2800" b="0" i="0" dirty="0">
                <a:solidFill>
                  <a:srgbClr val="3C484E"/>
                </a:solidFill>
                <a:effectLst/>
                <a:latin typeface="MJXc-TeX-main-R"/>
              </a:rPr>
              <a:t>(</a:t>
            </a:r>
            <a:r>
              <a:rPr lang="en-US" sz="2800" b="0" i="0" dirty="0">
                <a:solidFill>
                  <a:srgbClr val="3C484E"/>
                </a:solidFill>
                <a:effectLst/>
                <a:latin typeface="MJXc-TeX-math-I"/>
              </a:rPr>
              <a:t>N</a:t>
            </a:r>
            <a:r>
              <a:rPr lang="en-US" sz="2800" b="0" i="0" dirty="0">
                <a:solidFill>
                  <a:srgbClr val="3C484E"/>
                </a:solidFill>
                <a:effectLst/>
                <a:latin typeface="MJXc-TeX-main-R"/>
              </a:rPr>
              <a:t>)=</a:t>
            </a:r>
            <a:r>
              <a:rPr lang="en-US" sz="2800" b="0" i="0" dirty="0">
                <a:solidFill>
                  <a:srgbClr val="3C484E"/>
                </a:solidFill>
                <a:effectLst/>
                <a:latin typeface="MJXc-TeX-math-I"/>
              </a:rPr>
              <a:t>S</a:t>
            </a:r>
            <a:r>
              <a:rPr lang="en-US" sz="2800" b="0" i="0" dirty="0">
                <a:solidFill>
                  <a:srgbClr val="3C484E"/>
                </a:solidFill>
                <a:effectLst/>
                <a:latin typeface="MJXc-TeX-main-R"/>
              </a:rPr>
              <a:t>(</a:t>
            </a:r>
            <a:r>
              <a:rPr lang="en-US" sz="2800" b="0" i="0" dirty="0">
                <a:solidFill>
                  <a:srgbClr val="3C484E"/>
                </a:solidFill>
                <a:effectLst/>
                <a:latin typeface="MJXc-TeX-math-I"/>
              </a:rPr>
              <a:t>N</a:t>
            </a:r>
            <a:r>
              <a:rPr lang="en-US" sz="2800" b="0" i="0" dirty="0">
                <a:solidFill>
                  <a:srgbClr val="3C484E"/>
                </a:solidFill>
                <a:effectLst/>
                <a:latin typeface="MJXc-TeX-main-R"/>
              </a:rPr>
              <a:t>)=</a:t>
            </a:r>
            <a:r>
              <a:rPr lang="en-US" sz="2800" b="0" i="0" dirty="0">
                <a:solidFill>
                  <a:srgbClr val="3C484E"/>
                </a:solidFill>
                <a:effectLst/>
                <a:latin typeface="MJXc-TeX-math-I"/>
              </a:rPr>
              <a:t>N</a:t>
            </a:r>
            <a:r>
              <a:rPr lang="en-US" sz="2800" b="0" i="0" dirty="0">
                <a:solidFill>
                  <a:srgbClr val="3C484E"/>
                </a:solidFill>
                <a:effectLst/>
                <a:latin typeface="MJXc-TeX-main-R"/>
              </a:rPr>
              <a:t>∗(</a:t>
            </a:r>
            <a:r>
              <a:rPr lang="en-US" sz="2800" b="0" i="0" dirty="0">
                <a:solidFill>
                  <a:srgbClr val="3C484E"/>
                </a:solidFill>
                <a:effectLst/>
                <a:latin typeface="MJXc-TeX-math-I"/>
              </a:rPr>
              <a:t>N</a:t>
            </a:r>
            <a:r>
              <a:rPr lang="en-US" sz="2800" b="0" i="0" dirty="0">
                <a:solidFill>
                  <a:srgbClr val="3C484E"/>
                </a:solidFill>
                <a:effectLst/>
                <a:latin typeface="MJXc-TeX-main-R"/>
              </a:rPr>
              <a:t>−1)2</a:t>
            </a:r>
            <a:r>
              <a:rPr lang="en-US" sz="2800" b="0" i="0" dirty="0">
                <a:solidFill>
                  <a:srgbClr val="3C484E"/>
                </a:solidFill>
                <a:effectLst/>
                <a:latin typeface="inherit"/>
              </a:rPr>
              <a:t>T(N)=C(N)=S(N)=N∗(N−1)2</a:t>
            </a:r>
            <a:r>
              <a:rPr lang="en-US" sz="2800" b="0" i="0" dirty="0">
                <a:solidFill>
                  <a:srgbClr val="3C484E"/>
                </a:solidFill>
                <a:effectLst/>
                <a:latin typeface="Arial" panose="020B0604020202020204" pitchFamily="34" charset="0"/>
              </a:rPr>
              <a:t>, from equation 2 and 4</a:t>
            </a:r>
          </a:p>
          <a:p>
            <a:pPr algn="l" fontAlgn="base"/>
            <a:r>
              <a:rPr lang="en-US" sz="2800" b="0" i="0" dirty="0">
                <a:solidFill>
                  <a:srgbClr val="3C484E"/>
                </a:solidFill>
                <a:effectLst/>
                <a:latin typeface="Arial" panose="020B0604020202020204" pitchFamily="34" charset="0"/>
              </a:rPr>
              <a:t>Therefore, in the worst case:</a:t>
            </a:r>
          </a:p>
          <a:p>
            <a:pPr algn="l" fontAlgn="base">
              <a:buFont typeface="Arial" panose="020B0604020202020204" pitchFamily="34" charset="0"/>
              <a:buChar char="•"/>
            </a:pPr>
            <a:r>
              <a:rPr lang="en-US" sz="2800" b="0" i="0" dirty="0">
                <a:solidFill>
                  <a:srgbClr val="3C484E"/>
                </a:solidFill>
                <a:effectLst/>
                <a:latin typeface="inherit"/>
              </a:rPr>
              <a:t>Number of Comparisons: O(N^2) time</a:t>
            </a:r>
          </a:p>
          <a:p>
            <a:pPr algn="l" fontAlgn="base">
              <a:buFont typeface="Arial" panose="020B0604020202020204" pitchFamily="34" charset="0"/>
              <a:buChar char="•"/>
            </a:pPr>
            <a:r>
              <a:rPr lang="en-US" sz="2800" b="0" i="0" dirty="0">
                <a:solidFill>
                  <a:srgbClr val="3C484E"/>
                </a:solidFill>
                <a:effectLst/>
                <a:latin typeface="inherit"/>
              </a:rPr>
              <a:t>Number of swaps: </a:t>
            </a:r>
          </a:p>
          <a:p>
            <a:pPr algn="l" fontAlgn="base">
              <a:buFont typeface="Arial" panose="020B0604020202020204" pitchFamily="34" charset="0"/>
              <a:buChar char="•"/>
            </a:pPr>
            <a:r>
              <a:rPr lang="en-US" sz="2800" b="0" i="0" dirty="0">
                <a:solidFill>
                  <a:srgbClr val="3C484E"/>
                </a:solidFill>
                <a:effectLst/>
                <a:latin typeface="inherit"/>
              </a:rPr>
              <a:t>O(N^2)time.</a:t>
            </a:r>
          </a:p>
        </p:txBody>
      </p:sp>
    </p:spTree>
    <p:extLst>
      <p:ext uri="{BB962C8B-B14F-4D97-AF65-F5344CB8AC3E}">
        <p14:creationId xmlns:p14="http://schemas.microsoft.com/office/powerpoint/2010/main" val="102552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26A8-DD2A-4BF7-A976-B09C98F28AA5}"/>
              </a:ext>
            </a:extLst>
          </p:cNvPr>
          <p:cNvSpPr>
            <a:spLocks noGrp="1"/>
          </p:cNvSpPr>
          <p:nvPr>
            <p:ph type="title"/>
          </p:nvPr>
        </p:nvSpPr>
        <p:spPr>
          <a:xfrm>
            <a:off x="0" y="18256"/>
            <a:ext cx="12192000" cy="1304518"/>
          </a:xfrm>
          <a:solidFill>
            <a:srgbClr val="FF0000"/>
          </a:solidFill>
          <a:ln>
            <a:solidFill>
              <a:srgbClr val="C00000"/>
            </a:solidFill>
          </a:ln>
          <a:effectLst>
            <a:glow rad="139700">
              <a:schemeClr val="accent1">
                <a:satMod val="175000"/>
                <a:alpha val="40000"/>
              </a:schemeClr>
            </a:glow>
          </a:effectLst>
        </p:spPr>
        <p:txBody>
          <a:bodyPr>
            <a:normAutofit fontScale="90000"/>
          </a:bodyPr>
          <a:lstStyle/>
          <a:p>
            <a:pPr fontAlgn="base"/>
            <a:br>
              <a:rPr lang="en-US" b="1" i="0" dirty="0">
                <a:solidFill>
                  <a:srgbClr val="090A0B"/>
                </a:solidFill>
                <a:effectLst/>
                <a:latin typeface="Times New Roman" panose="02020603050405020304" pitchFamily="18" charset="0"/>
                <a:cs typeface="Times New Roman" panose="02020603050405020304" pitchFamily="18" charset="0"/>
              </a:rPr>
            </a:br>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Best Case Time Complexity</a:t>
            </a:r>
            <a:br>
              <a:rPr lang="en-US" b="1" i="0" dirty="0">
                <a:solidFill>
                  <a:srgbClr val="090A0B"/>
                </a:solidFill>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4FB71B-9C79-46B1-BE8E-1DA28F054F39}"/>
              </a:ext>
            </a:extLst>
          </p:cNvPr>
          <p:cNvSpPr>
            <a:spLocks noGrp="1"/>
          </p:cNvSpPr>
          <p:nvPr>
            <p:ph idx="1"/>
          </p:nvPr>
        </p:nvSpPr>
        <p:spPr>
          <a:xfrm>
            <a:off x="0" y="1322773"/>
            <a:ext cx="12191999" cy="5809935"/>
          </a:xfrm>
          <a:ln>
            <a:solidFill>
              <a:srgbClr val="C00000"/>
            </a:solidFill>
          </a:ln>
          <a:effectLst>
            <a:glow rad="139700">
              <a:schemeClr val="accent1">
                <a:satMod val="175000"/>
                <a:alpha val="40000"/>
              </a:schemeClr>
            </a:glow>
          </a:effectLst>
        </p:spPr>
        <p:txBody>
          <a:bodyPr>
            <a:normAutofit/>
          </a:bodyPr>
          <a:lstStyle/>
          <a:p>
            <a:r>
              <a:rPr lang="en-US" b="1" dirty="0">
                <a:latin typeface="Times New Roman" panose="02020603050405020304" pitchFamily="18" charset="0"/>
                <a:cs typeface="Times New Roman" panose="02020603050405020304" pitchFamily="18" charset="0"/>
              </a:rPr>
              <a:t>O(N) is the best case time complexity of Bubble sort.</a:t>
            </a:r>
          </a:p>
          <a:p>
            <a:pPr algn="l" fontAlgn="base"/>
            <a:r>
              <a:rPr lang="en-US" b="1" dirty="0">
                <a:latin typeface="Times New Roman" panose="02020603050405020304" pitchFamily="18" charset="0"/>
                <a:cs typeface="Times New Roman" panose="02020603050405020304" pitchFamily="18" charset="0"/>
              </a:rPr>
              <a:t>This case </a:t>
            </a:r>
            <a:r>
              <a:rPr lang="en-US" b="1" dirty="0" err="1">
                <a:latin typeface="Times New Roman" panose="02020603050405020304" pitchFamily="18" charset="0"/>
                <a:cs typeface="Times New Roman" panose="02020603050405020304" pitchFamily="18" charset="0"/>
              </a:rPr>
              <a:t>occars</a:t>
            </a:r>
            <a:r>
              <a:rPr lang="en-US" b="1" dirty="0">
                <a:latin typeface="Times New Roman" panose="02020603050405020304" pitchFamily="18" charset="0"/>
                <a:cs typeface="Times New Roman" panose="02020603050405020304" pitchFamily="18" charset="0"/>
              </a:rPr>
              <a:t> when the given array is already sorted.</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For the algorithm to </a:t>
            </a:r>
            <a:r>
              <a:rPr lang="en-US" b="1" i="0" dirty="0" err="1">
                <a:solidFill>
                  <a:srgbClr val="3C484E"/>
                </a:solidFill>
                <a:effectLst/>
                <a:latin typeface="Times New Roman" panose="02020603050405020304" pitchFamily="18" charset="0"/>
                <a:cs typeface="Times New Roman" panose="02020603050405020304" pitchFamily="18" charset="0"/>
              </a:rPr>
              <a:t>realise</a:t>
            </a:r>
            <a:r>
              <a:rPr lang="en-US" b="1" i="0" dirty="0">
                <a:solidFill>
                  <a:srgbClr val="3C484E"/>
                </a:solidFill>
                <a:effectLst/>
                <a:latin typeface="Times New Roman" panose="02020603050405020304" pitchFamily="18" charset="0"/>
                <a:cs typeface="Times New Roman" panose="02020603050405020304" pitchFamily="18" charset="0"/>
              </a:rPr>
              <a:t> this, only one walk through of the array is required during which no swaps occur (lines 9-13) and the swapped variable (false) indicates that the array is already sorted.</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T(N)=C(N)=NT(N)=C(N)=N</a:t>
            </a:r>
            <a:br>
              <a:rPr lang="en-US" b="1" i="0" dirty="0">
                <a:solidFill>
                  <a:srgbClr val="3C484E"/>
                </a:solidFill>
                <a:effectLst/>
                <a:latin typeface="Times New Roman" panose="02020603050405020304" pitchFamily="18" charset="0"/>
                <a:cs typeface="Times New Roman" panose="02020603050405020304" pitchFamily="18" charset="0"/>
              </a:rPr>
            </a:br>
            <a:r>
              <a:rPr lang="en-US" b="1" i="0" dirty="0">
                <a:solidFill>
                  <a:srgbClr val="3C484E"/>
                </a:solidFill>
                <a:effectLst/>
                <a:latin typeface="Times New Roman" panose="02020603050405020304" pitchFamily="18" charset="0"/>
                <a:cs typeface="Times New Roman" panose="02020603050405020304" pitchFamily="18" charset="0"/>
              </a:rPr>
              <a:t>S(N)=0S(N)=0</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Therefore, in the best case:</a:t>
            </a:r>
          </a:p>
          <a:p>
            <a:pPr algn="l" fontAlgn="base">
              <a:buFont typeface="Arial" panose="020B0604020202020204" pitchFamily="34" charset="0"/>
              <a:buChar char="•"/>
            </a:pPr>
            <a:r>
              <a:rPr lang="en-US" b="1" i="0" dirty="0">
                <a:solidFill>
                  <a:srgbClr val="3C484E"/>
                </a:solidFill>
                <a:effectLst/>
                <a:latin typeface="Times New Roman" panose="02020603050405020304" pitchFamily="18" charset="0"/>
                <a:cs typeface="Times New Roman" panose="02020603050405020304" pitchFamily="18" charset="0"/>
              </a:rPr>
              <a:t>Number of Comparisons: N = O(N) time</a:t>
            </a:r>
          </a:p>
          <a:p>
            <a:pPr algn="l" fontAlgn="base">
              <a:buFont typeface="Arial" panose="020B0604020202020204" pitchFamily="34" charset="0"/>
              <a:buChar char="•"/>
            </a:pPr>
            <a:r>
              <a:rPr lang="en-US" b="1" i="0" dirty="0">
                <a:solidFill>
                  <a:srgbClr val="3C484E"/>
                </a:solidFill>
                <a:effectLst/>
                <a:latin typeface="Times New Roman" panose="02020603050405020304" pitchFamily="18" charset="0"/>
                <a:cs typeface="Times New Roman" panose="02020603050405020304" pitchFamily="18" charset="0"/>
              </a:rPr>
              <a:t>Number of swaps: 0 = O(1) time</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5690</Words>
  <Application>Microsoft Office PowerPoint</Application>
  <PresentationFormat>Widescreen</PresentationFormat>
  <Paragraphs>426</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-apple-system</vt:lpstr>
      <vt:lpstr>Arial</vt:lpstr>
      <vt:lpstr>Calibri</vt:lpstr>
      <vt:lpstr>Calibri Light</vt:lpstr>
      <vt:lpstr>inherit</vt:lpstr>
      <vt:lpstr>MJXc-TeX-main-R</vt:lpstr>
      <vt:lpstr>MJXc-TeX-math-I</vt:lpstr>
      <vt:lpstr>Times New Roman</vt:lpstr>
      <vt:lpstr>Wingdings</vt:lpstr>
      <vt:lpstr>Office Theme</vt:lpstr>
      <vt:lpstr>   Time and space complexity for Sorting Techniques:-</vt:lpstr>
      <vt:lpstr>Introduction:-</vt:lpstr>
      <vt:lpstr>Cont:-</vt:lpstr>
      <vt:lpstr> Time and Space complexity for Bubble Sort:-</vt:lpstr>
      <vt:lpstr>Introduction of Bubble sort:-</vt:lpstr>
      <vt:lpstr>Time Complexity Analysis </vt:lpstr>
      <vt:lpstr>Complexity:-</vt:lpstr>
      <vt:lpstr> Worst Case Time Complexity </vt:lpstr>
      <vt:lpstr>  Best Case Time Complexity  </vt:lpstr>
      <vt:lpstr> Average Case Time Complexity </vt:lpstr>
      <vt:lpstr>Cont:-</vt:lpstr>
      <vt:lpstr>ALGORITHM:-</vt:lpstr>
      <vt:lpstr>Cont….</vt:lpstr>
      <vt:lpstr> Space Complexity </vt:lpstr>
      <vt:lpstr>    Time and Space complexity for Selection sort:-</vt:lpstr>
      <vt:lpstr>Introduction:-</vt:lpstr>
      <vt:lpstr>Contents:-</vt:lpstr>
      <vt:lpstr> Overview of Selection Sort Algorithm </vt:lpstr>
      <vt:lpstr> Time Complexity Analysis of Selection Sort </vt:lpstr>
      <vt:lpstr>Cont…</vt:lpstr>
      <vt:lpstr>Cont...</vt:lpstr>
      <vt:lpstr> Worst Case Time Complexity of Selection Sort </vt:lpstr>
      <vt:lpstr> Best Case Time Complexity of Selection Sort </vt:lpstr>
      <vt:lpstr> Average Case Time Complexity of Selection Sort </vt:lpstr>
      <vt:lpstr>Cont….</vt:lpstr>
      <vt:lpstr> Space Complexity of Selection Sort </vt:lpstr>
      <vt:lpstr>Conclusion:-</vt:lpstr>
      <vt:lpstr>ALGORITHM:</vt:lpstr>
      <vt:lpstr>Cont….</vt:lpstr>
      <vt:lpstr>Time and Space complexity of Insertion Sort:-</vt:lpstr>
      <vt:lpstr>Introduction:-</vt:lpstr>
      <vt:lpstr> Complexity </vt:lpstr>
      <vt:lpstr> Complexity Analysis for Insertion Sort </vt:lpstr>
      <vt:lpstr> We could list them as below:  </vt:lpstr>
      <vt:lpstr> Best Case Analysis </vt:lpstr>
      <vt:lpstr> Worst Case Analysis </vt:lpstr>
      <vt:lpstr> Average Case Analysis </vt:lpstr>
      <vt:lpstr>ALGORITHM:-</vt:lpstr>
      <vt:lpstr>Cont….</vt:lpstr>
      <vt:lpstr>Space complexity of Insertion sort:-</vt:lpstr>
      <vt:lpstr>Time and Space complexity for Quick sort:-</vt:lpstr>
      <vt:lpstr>Table of Content:</vt:lpstr>
      <vt:lpstr>Basics of Quick sort:-</vt:lpstr>
      <vt:lpstr> Time Complexity Analysis of Quick Sort </vt:lpstr>
      <vt:lpstr>Cont….</vt:lpstr>
      <vt:lpstr> Best case Time Complexity of Quick Sort </vt:lpstr>
      <vt:lpstr> Worst Case Time Complexity of Quick Sort </vt:lpstr>
      <vt:lpstr> Average Case Time Complexity of Quick Sort </vt:lpstr>
      <vt:lpstr>Time and Space complexity for Merge sort:-</vt:lpstr>
      <vt:lpstr>Contents:-</vt:lpstr>
      <vt:lpstr>Overview of Merge sort:-</vt:lpstr>
      <vt:lpstr> Time Complexity Analysis of Merge Sort </vt:lpstr>
      <vt:lpstr>Cont…</vt:lpstr>
      <vt:lpstr> Best Case Time Complexity of Merge Sort </vt:lpstr>
      <vt:lpstr> Average Case Time Complexity of Merge Sort  </vt:lpstr>
      <vt:lpstr> Worst Case Time Complexity of Merge Sort </vt:lpstr>
      <vt:lpstr>  Space Complexity of Merge Sort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Time and space complexity for Sorting Techniques:-</dc:title>
  <dc:creator>pooja pawade</dc:creator>
  <cp:lastModifiedBy>pooja pawade</cp:lastModifiedBy>
  <cp:revision>14</cp:revision>
  <dcterms:created xsi:type="dcterms:W3CDTF">2022-01-17T05:18:36Z</dcterms:created>
  <dcterms:modified xsi:type="dcterms:W3CDTF">2022-02-17T06:06:48Z</dcterms:modified>
</cp:coreProperties>
</file>